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57" r:id="rId3"/>
    <p:sldId id="258" r:id="rId4"/>
    <p:sldId id="259" r:id="rId5"/>
    <p:sldId id="260" r:id="rId6"/>
    <p:sldId id="261" r:id="rId7"/>
    <p:sldId id="262" r:id="rId8"/>
    <p:sldId id="263" r:id="rId9"/>
    <p:sldId id="292" r:id="rId10"/>
    <p:sldId id="264" r:id="rId11"/>
    <p:sldId id="294" r:id="rId12"/>
    <p:sldId id="317" r:id="rId13"/>
    <p:sldId id="310" r:id="rId14"/>
    <p:sldId id="318" r:id="rId15"/>
    <p:sldId id="265" r:id="rId16"/>
    <p:sldId id="320" r:id="rId17"/>
    <p:sldId id="322" r:id="rId18"/>
    <p:sldId id="321" r:id="rId19"/>
    <p:sldId id="323" r:id="rId20"/>
    <p:sldId id="324" r:id="rId21"/>
    <p:sldId id="293" r:id="rId22"/>
    <p:sldId id="311" r:id="rId23"/>
    <p:sldId id="325" r:id="rId24"/>
    <p:sldId id="319" r:id="rId25"/>
    <p:sldId id="281" r:id="rId26"/>
    <p:sldId id="315" r:id="rId27"/>
    <p:sldId id="288" r:id="rId28"/>
    <p:sldId id="327" r:id="rId29"/>
    <p:sldId id="328" r:id="rId30"/>
    <p:sldId id="295" r:id="rId31"/>
    <p:sldId id="296" r:id="rId32"/>
    <p:sldId id="279" r:id="rId33"/>
    <p:sldId id="329" r:id="rId34"/>
    <p:sldId id="298" r:id="rId35"/>
    <p:sldId id="278" r:id="rId36"/>
    <p:sldId id="304" r:id="rId37"/>
    <p:sldId id="274" r:id="rId38"/>
    <p:sldId id="270" r:id="rId3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D2F2"/>
    <a:srgbClr val="F1F8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10"/>
  </p:normalViewPr>
  <p:slideViewPr>
    <p:cSldViewPr snapToGrid="0" snapToObjects="1">
      <p:cViewPr varScale="1">
        <p:scale>
          <a:sx n="70" d="100"/>
          <a:sy n="70"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6FF9E4-DB1D-4A3A-8F68-05ABBC1C95D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6DCAD7B9-7371-4F90-89C7-6799F0EA27B2}">
      <dgm:prSet custT="1"/>
      <dgm:spPr/>
      <dgm:t>
        <a:bodyPr/>
        <a:lstStyle/>
        <a:p>
          <a:r>
            <a:rPr lang="en-US" sz="4400" b="1" dirty="0"/>
            <a:t>Stage 8 </a:t>
          </a:r>
        </a:p>
        <a:p>
          <a:r>
            <a:rPr lang="en-US" sz="4400" b="1" dirty="0"/>
            <a:t>(G12Gen &amp; 11 Advanced)</a:t>
          </a:r>
          <a:endParaRPr lang="en-US" sz="4400" dirty="0"/>
        </a:p>
      </dgm:t>
    </dgm:pt>
    <dgm:pt modelId="{2C85F7BA-A617-4015-8A57-C77D687EBE19}" type="parTrans" cxnId="{62861E7C-5294-457C-87E3-B0F7801CD5C8}">
      <dgm:prSet/>
      <dgm:spPr/>
      <dgm:t>
        <a:bodyPr/>
        <a:lstStyle/>
        <a:p>
          <a:endParaRPr lang="en-US"/>
        </a:p>
      </dgm:t>
    </dgm:pt>
    <dgm:pt modelId="{EF7F96E1-6481-4A0D-8AC1-932C8C4147B3}" type="sibTrans" cxnId="{62861E7C-5294-457C-87E3-B0F7801CD5C8}">
      <dgm:prSet/>
      <dgm:spPr/>
      <dgm:t>
        <a:bodyPr/>
        <a:lstStyle/>
        <a:p>
          <a:endParaRPr lang="en-US"/>
        </a:p>
      </dgm:t>
    </dgm:pt>
    <dgm:pt modelId="{4927BEBC-2E94-4EB9-B1AE-A0F29E92CB18}">
      <dgm:prSet custT="1"/>
      <dgm:spPr/>
      <dgm:t>
        <a:bodyPr/>
        <a:lstStyle/>
        <a:p>
          <a:r>
            <a:rPr lang="en-US" sz="4400" b="1" dirty="0"/>
            <a:t>Language Focus (Grammar) </a:t>
          </a:r>
          <a:endParaRPr lang="en-US" sz="4400" dirty="0"/>
        </a:p>
      </dgm:t>
    </dgm:pt>
    <dgm:pt modelId="{6F105B8A-74E5-479C-AA0F-01D8ED8EFD06}" type="sibTrans" cxnId="{0A5193CB-E45F-4D37-9870-CD0BE7A7F6EB}">
      <dgm:prSet/>
      <dgm:spPr/>
      <dgm:t>
        <a:bodyPr/>
        <a:lstStyle/>
        <a:p>
          <a:endParaRPr lang="en-US"/>
        </a:p>
      </dgm:t>
    </dgm:pt>
    <dgm:pt modelId="{5544A32F-A14A-4243-82EC-21973BDA9812}" type="parTrans" cxnId="{0A5193CB-E45F-4D37-9870-CD0BE7A7F6EB}">
      <dgm:prSet/>
      <dgm:spPr/>
      <dgm:t>
        <a:bodyPr/>
        <a:lstStyle/>
        <a:p>
          <a:endParaRPr lang="en-US"/>
        </a:p>
      </dgm:t>
    </dgm:pt>
    <dgm:pt modelId="{C8105762-0727-41DE-B2CA-E3D40A01C7CC}" type="pres">
      <dgm:prSet presAssocID="{226FF9E4-DB1D-4A3A-8F68-05ABBC1C95D1}" presName="hierChild1" presStyleCnt="0">
        <dgm:presLayoutVars>
          <dgm:chPref val="1"/>
          <dgm:dir/>
          <dgm:animOne val="branch"/>
          <dgm:animLvl val="lvl"/>
          <dgm:resizeHandles/>
        </dgm:presLayoutVars>
      </dgm:prSet>
      <dgm:spPr/>
    </dgm:pt>
    <dgm:pt modelId="{3FFBBF64-DC4D-4859-9282-C635FF77033B}" type="pres">
      <dgm:prSet presAssocID="{4927BEBC-2E94-4EB9-B1AE-A0F29E92CB18}" presName="hierRoot1" presStyleCnt="0"/>
      <dgm:spPr/>
    </dgm:pt>
    <dgm:pt modelId="{60F45ABC-DC7D-438A-9755-D3132BFD8271}" type="pres">
      <dgm:prSet presAssocID="{4927BEBC-2E94-4EB9-B1AE-A0F29E92CB18}" presName="composite" presStyleCnt="0"/>
      <dgm:spPr/>
    </dgm:pt>
    <dgm:pt modelId="{CC8AAA60-F48A-4821-9A6C-0BBD5175CBA7}" type="pres">
      <dgm:prSet presAssocID="{4927BEBC-2E94-4EB9-B1AE-A0F29E92CB18}" presName="background" presStyleLbl="node0" presStyleIdx="0" presStyleCnt="2"/>
      <dgm:spPr/>
    </dgm:pt>
    <dgm:pt modelId="{F0776347-6B31-4A81-9894-18E8F4CF0D73}" type="pres">
      <dgm:prSet presAssocID="{4927BEBC-2E94-4EB9-B1AE-A0F29E92CB18}" presName="text" presStyleLbl="fgAcc0" presStyleIdx="0" presStyleCnt="2" custScaleX="93386" custScaleY="115523" custLinFactNeighborX="-6992" custLinFactNeighborY="14325">
        <dgm:presLayoutVars>
          <dgm:chPref val="3"/>
        </dgm:presLayoutVars>
      </dgm:prSet>
      <dgm:spPr/>
    </dgm:pt>
    <dgm:pt modelId="{36CDD8C1-6D73-401D-A88A-9C716BEBEEDB}" type="pres">
      <dgm:prSet presAssocID="{4927BEBC-2E94-4EB9-B1AE-A0F29E92CB18}" presName="hierChild2" presStyleCnt="0"/>
      <dgm:spPr/>
    </dgm:pt>
    <dgm:pt modelId="{85E8BA04-1314-46D3-96F8-C9517250BEB6}" type="pres">
      <dgm:prSet presAssocID="{6DCAD7B9-7371-4F90-89C7-6799F0EA27B2}" presName="hierRoot1" presStyleCnt="0"/>
      <dgm:spPr/>
    </dgm:pt>
    <dgm:pt modelId="{3043BA4E-4823-43A6-90A9-5BAD98223DD5}" type="pres">
      <dgm:prSet presAssocID="{6DCAD7B9-7371-4F90-89C7-6799F0EA27B2}" presName="composite" presStyleCnt="0"/>
      <dgm:spPr/>
    </dgm:pt>
    <dgm:pt modelId="{4B046D5A-FED0-431B-8264-83D65559BEFA}" type="pres">
      <dgm:prSet presAssocID="{6DCAD7B9-7371-4F90-89C7-6799F0EA27B2}" presName="background" presStyleLbl="node0" presStyleIdx="1" presStyleCnt="2"/>
      <dgm:spPr/>
    </dgm:pt>
    <dgm:pt modelId="{07126BB4-52A8-4C51-85BF-0F0C2067C032}" type="pres">
      <dgm:prSet presAssocID="{6DCAD7B9-7371-4F90-89C7-6799F0EA27B2}" presName="text" presStyleLbl="fgAcc0" presStyleIdx="1" presStyleCnt="2">
        <dgm:presLayoutVars>
          <dgm:chPref val="3"/>
        </dgm:presLayoutVars>
      </dgm:prSet>
      <dgm:spPr/>
    </dgm:pt>
    <dgm:pt modelId="{C78BF965-9A18-4921-A991-61C82735B935}" type="pres">
      <dgm:prSet presAssocID="{6DCAD7B9-7371-4F90-89C7-6799F0EA27B2}" presName="hierChild2" presStyleCnt="0"/>
      <dgm:spPr/>
    </dgm:pt>
  </dgm:ptLst>
  <dgm:cxnLst>
    <dgm:cxn modelId="{1C43963E-86D1-44D8-897C-BCCACB2955E4}" type="presOf" srcId="{6DCAD7B9-7371-4F90-89C7-6799F0EA27B2}" destId="{07126BB4-52A8-4C51-85BF-0F0C2067C032}" srcOrd="0" destOrd="0" presId="urn:microsoft.com/office/officeart/2005/8/layout/hierarchy1"/>
    <dgm:cxn modelId="{D562B877-4289-4866-91FB-0A5660F91C76}" type="presOf" srcId="{226FF9E4-DB1D-4A3A-8F68-05ABBC1C95D1}" destId="{C8105762-0727-41DE-B2CA-E3D40A01C7CC}" srcOrd="0" destOrd="0" presId="urn:microsoft.com/office/officeart/2005/8/layout/hierarchy1"/>
    <dgm:cxn modelId="{62861E7C-5294-457C-87E3-B0F7801CD5C8}" srcId="{226FF9E4-DB1D-4A3A-8F68-05ABBC1C95D1}" destId="{6DCAD7B9-7371-4F90-89C7-6799F0EA27B2}" srcOrd="1" destOrd="0" parTransId="{2C85F7BA-A617-4015-8A57-C77D687EBE19}" sibTransId="{EF7F96E1-6481-4A0D-8AC1-932C8C4147B3}"/>
    <dgm:cxn modelId="{0A5193CB-E45F-4D37-9870-CD0BE7A7F6EB}" srcId="{226FF9E4-DB1D-4A3A-8F68-05ABBC1C95D1}" destId="{4927BEBC-2E94-4EB9-B1AE-A0F29E92CB18}" srcOrd="0" destOrd="0" parTransId="{5544A32F-A14A-4243-82EC-21973BDA9812}" sibTransId="{6F105B8A-74E5-479C-AA0F-01D8ED8EFD06}"/>
    <dgm:cxn modelId="{8C4C2CD5-E8DA-44F3-AC6B-4347A6EBB139}" type="presOf" srcId="{4927BEBC-2E94-4EB9-B1AE-A0F29E92CB18}" destId="{F0776347-6B31-4A81-9894-18E8F4CF0D73}" srcOrd="0" destOrd="0" presId="urn:microsoft.com/office/officeart/2005/8/layout/hierarchy1"/>
    <dgm:cxn modelId="{F1D4628D-347E-4BD3-A29E-0C1BD2184742}" type="presParOf" srcId="{C8105762-0727-41DE-B2CA-E3D40A01C7CC}" destId="{3FFBBF64-DC4D-4859-9282-C635FF77033B}" srcOrd="0" destOrd="0" presId="urn:microsoft.com/office/officeart/2005/8/layout/hierarchy1"/>
    <dgm:cxn modelId="{2F357AAD-44D0-4A2A-8EE5-922057AFE4D2}" type="presParOf" srcId="{3FFBBF64-DC4D-4859-9282-C635FF77033B}" destId="{60F45ABC-DC7D-438A-9755-D3132BFD8271}" srcOrd="0" destOrd="0" presId="urn:microsoft.com/office/officeart/2005/8/layout/hierarchy1"/>
    <dgm:cxn modelId="{4A547CDB-C59B-4604-8B2F-5B973810EFF5}" type="presParOf" srcId="{60F45ABC-DC7D-438A-9755-D3132BFD8271}" destId="{CC8AAA60-F48A-4821-9A6C-0BBD5175CBA7}" srcOrd="0" destOrd="0" presId="urn:microsoft.com/office/officeart/2005/8/layout/hierarchy1"/>
    <dgm:cxn modelId="{AD3A2763-37D2-4786-A6D3-9410FA4258DF}" type="presParOf" srcId="{60F45ABC-DC7D-438A-9755-D3132BFD8271}" destId="{F0776347-6B31-4A81-9894-18E8F4CF0D73}" srcOrd="1" destOrd="0" presId="urn:microsoft.com/office/officeart/2005/8/layout/hierarchy1"/>
    <dgm:cxn modelId="{C4C4A041-A16E-4B64-8046-062B7C891466}" type="presParOf" srcId="{3FFBBF64-DC4D-4859-9282-C635FF77033B}" destId="{36CDD8C1-6D73-401D-A88A-9C716BEBEEDB}" srcOrd="1" destOrd="0" presId="urn:microsoft.com/office/officeart/2005/8/layout/hierarchy1"/>
    <dgm:cxn modelId="{395C956B-07B5-40ED-823B-C0D6FDEA07F3}" type="presParOf" srcId="{C8105762-0727-41DE-B2CA-E3D40A01C7CC}" destId="{85E8BA04-1314-46D3-96F8-C9517250BEB6}" srcOrd="1" destOrd="0" presId="urn:microsoft.com/office/officeart/2005/8/layout/hierarchy1"/>
    <dgm:cxn modelId="{2CAA4499-1E50-4B92-A809-0697670CBBD0}" type="presParOf" srcId="{85E8BA04-1314-46D3-96F8-C9517250BEB6}" destId="{3043BA4E-4823-43A6-90A9-5BAD98223DD5}" srcOrd="0" destOrd="0" presId="urn:microsoft.com/office/officeart/2005/8/layout/hierarchy1"/>
    <dgm:cxn modelId="{F069653B-921B-4D2D-8595-2D43DB5D6B23}" type="presParOf" srcId="{3043BA4E-4823-43A6-90A9-5BAD98223DD5}" destId="{4B046D5A-FED0-431B-8264-83D65559BEFA}" srcOrd="0" destOrd="0" presId="urn:microsoft.com/office/officeart/2005/8/layout/hierarchy1"/>
    <dgm:cxn modelId="{3CF1F0D8-B7C0-45BB-9763-80075F8FA732}" type="presParOf" srcId="{3043BA4E-4823-43A6-90A9-5BAD98223DD5}" destId="{07126BB4-52A8-4C51-85BF-0F0C2067C032}" srcOrd="1" destOrd="0" presId="urn:microsoft.com/office/officeart/2005/8/layout/hierarchy1"/>
    <dgm:cxn modelId="{BFA5E3B0-041C-4070-9F3D-FD3D47F7521C}" type="presParOf" srcId="{85E8BA04-1314-46D3-96F8-C9517250BEB6}" destId="{C78BF965-9A18-4921-A991-61C82735B93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8AAA60-F48A-4821-9A6C-0BBD5175CBA7}">
      <dsp:nvSpPr>
        <dsp:cNvPr id="0" name=""/>
        <dsp:cNvSpPr/>
      </dsp:nvSpPr>
      <dsp:spPr>
        <a:xfrm>
          <a:off x="264703" y="888"/>
          <a:ext cx="3808347" cy="29915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776347-6B31-4A81-9894-18E8F4CF0D73}">
      <dsp:nvSpPr>
        <dsp:cNvPr id="0" name=""/>
        <dsp:cNvSpPr/>
      </dsp:nvSpPr>
      <dsp:spPr>
        <a:xfrm>
          <a:off x="717822" y="431351"/>
          <a:ext cx="3808347" cy="299155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b="1" kern="1200" dirty="0"/>
            <a:t>Language Focus (Grammar) </a:t>
          </a:r>
          <a:endParaRPr lang="en-US" sz="4400" kern="1200" dirty="0"/>
        </a:p>
      </dsp:txBody>
      <dsp:txXfrm>
        <a:off x="805442" y="518971"/>
        <a:ext cx="3633107" cy="2816314"/>
      </dsp:txXfrm>
    </dsp:sp>
    <dsp:sp modelId="{4B046D5A-FED0-431B-8264-83D65559BEFA}">
      <dsp:nvSpPr>
        <dsp:cNvPr id="0" name=""/>
        <dsp:cNvSpPr/>
      </dsp:nvSpPr>
      <dsp:spPr>
        <a:xfrm>
          <a:off x="5264427" y="444"/>
          <a:ext cx="4078070" cy="25895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126BB4-52A8-4C51-85BF-0F0C2067C032}">
      <dsp:nvSpPr>
        <dsp:cNvPr id="0" name=""/>
        <dsp:cNvSpPr/>
      </dsp:nvSpPr>
      <dsp:spPr>
        <a:xfrm>
          <a:off x="5717546" y="430907"/>
          <a:ext cx="4078070" cy="258957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b="1" kern="1200" dirty="0"/>
            <a:t>Stage 8 </a:t>
          </a:r>
        </a:p>
        <a:p>
          <a:pPr marL="0" lvl="0" indent="0" algn="ctr" defTabSz="1955800">
            <a:lnSpc>
              <a:spcPct val="90000"/>
            </a:lnSpc>
            <a:spcBef>
              <a:spcPct val="0"/>
            </a:spcBef>
            <a:spcAft>
              <a:spcPct val="35000"/>
            </a:spcAft>
            <a:buNone/>
          </a:pPr>
          <a:r>
            <a:rPr lang="en-US" sz="4400" b="1" kern="1200" dirty="0"/>
            <a:t>(G12Gen &amp; 11 Advanced)</a:t>
          </a:r>
          <a:endParaRPr lang="en-US" sz="4400" kern="1200" dirty="0"/>
        </a:p>
      </dsp:txBody>
      <dsp:txXfrm>
        <a:off x="5793392" y="506753"/>
        <a:ext cx="3926378" cy="24378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270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s://www.mauthor.com/present/5191624426127360"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www.mauthor.com/present/5049878645702656"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s://www.mauthor.com/present/5688084284440576"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hyperlink" Target="https://www.mauthor.com/present/5509296013312000"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hyperlink" Target="https://www.mauthor.com/present/5125624821317632" TargetMode="Externa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mauthor.com/present/4724687887794176"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www.mauthor.com/present/5388769692614656"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hyperlink" Target="https://www.mauthor.com/present/5049878645702656" TargetMode="External"/><Relationship Id="rId7" Type="http://schemas.openxmlformats.org/officeDocument/2006/relationships/hyperlink" Target="https://www.mauthor.com/present/5125624821317632" TargetMode="External"/><Relationship Id="rId2" Type="http://schemas.openxmlformats.org/officeDocument/2006/relationships/hyperlink" Target="https://www.mauthor.com/present/5191624426127360" TargetMode="External"/><Relationship Id="rId1" Type="http://schemas.openxmlformats.org/officeDocument/2006/relationships/slideLayout" Target="../slideLayouts/slideLayout1.xml"/><Relationship Id="rId6" Type="http://schemas.openxmlformats.org/officeDocument/2006/relationships/hyperlink" Target="https://www.mauthor.com/present/5509296013312000" TargetMode="External"/><Relationship Id="rId5" Type="http://schemas.openxmlformats.org/officeDocument/2006/relationships/hyperlink" Target="https://www.mauthor.com/present/5189299405979648" TargetMode="External"/><Relationship Id="rId4" Type="http://schemas.openxmlformats.org/officeDocument/2006/relationships/hyperlink" Target="https://www.mauthor.com/present/568808428444057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EADCAF8-8823-4E89-8612-21029831A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8CA07B2-0819-4B62-9425-7A52BBDD70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grpSp>
        <p:nvGrpSpPr>
          <p:cNvPr id="23" name="Group 22">
            <a:extLst>
              <a:ext uri="{FF2B5EF4-FFF2-40B4-BE49-F238E27FC236}">
                <a16:creationId xmlns:a16="http://schemas.microsoft.com/office/drawing/2014/main" id="{DA02BEE4-A5D4-40AF-882D-49D34B086F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p:grpSpPr>
        <p:sp>
          <p:nvSpPr>
            <p:cNvPr id="14" name="Freeform: Shape 13">
              <a:extLst>
                <a:ext uri="{FF2B5EF4-FFF2-40B4-BE49-F238E27FC236}">
                  <a16:creationId xmlns:a16="http://schemas.microsoft.com/office/drawing/2014/main" id="{0F5843EB-154F-4459-8954-BB1DF64BBD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75905135-55D9-431B-8D5A-4C5C92B1F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B732812-A0BB-4324-B390-DFEF26C109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01FEC055-6F76-4E20-BC93-76C2F58EAF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D74CD21D-122E-4F3D-82AF-F4A37C278A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5A7FF51F-3820-41BE-8690-7E758ECFA7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gradFill>
              <a:gsLst>
                <a:gs pos="813">
                  <a:schemeClr val="bg1">
                    <a:alpha val="41000"/>
                  </a:schemeClr>
                </a:gs>
                <a:gs pos="20000">
                  <a:schemeClr val="accent5">
                    <a:lumMod val="85000"/>
                    <a:alpha val="56000"/>
                  </a:schemeClr>
                </a:gs>
                <a:gs pos="44000">
                  <a:schemeClr val="accent6">
                    <a:lumMod val="40000"/>
                    <a:lumOff val="60000"/>
                    <a:alpha val="57000"/>
                  </a:schemeClr>
                </a:gs>
                <a:gs pos="100000">
                  <a:schemeClr val="bg1">
                    <a:alpha val="59000"/>
                  </a:schemeClr>
                </a:gs>
                <a:gs pos="74000">
                  <a:schemeClr val="accent1">
                    <a:lumMod val="91000"/>
                    <a:lumOff val="9000"/>
                    <a:alpha val="34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85EAD889-EA4D-485F-BA9C-F6473A432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3" name="Text 1"/>
          <p:cNvSpPr/>
          <p:nvPr/>
        </p:nvSpPr>
        <p:spPr>
          <a:xfrm>
            <a:off x="3033906" y="1046413"/>
            <a:ext cx="6105194" cy="2701859"/>
          </a:xfrm>
          <a:prstGeom prst="rect">
            <a:avLst/>
          </a:prstGeom>
        </p:spPr>
        <p:txBody>
          <a:bodyPr vert="horz" lIns="91440" tIns="45720" rIns="91440" bIns="45720" rtlCol="0">
            <a:prstTxWarp prst="textArchUp">
              <a:avLst>
                <a:gd name="adj" fmla="val 8327941"/>
              </a:avLst>
            </a:prstTxWarp>
            <a:normAutofit/>
          </a:bodyPr>
          <a:lstStyle/>
          <a:p>
            <a:pPr algn="ctr">
              <a:lnSpc>
                <a:spcPct val="90000"/>
              </a:lnSpc>
              <a:spcBef>
                <a:spcPts val="1000"/>
              </a:spcBef>
            </a:pPr>
            <a:r>
              <a:rPr lang="en-US" sz="4800" b="1" kern="1200" dirty="0">
                <a:solidFill>
                  <a:schemeClr val="accent6">
                    <a:lumMod val="75000"/>
                  </a:schemeClr>
                </a:solidFill>
                <a:latin typeface="+mn-lt"/>
                <a:ea typeface="+mn-ea"/>
                <a:cs typeface="+mn-cs"/>
              </a:rPr>
              <a:t>Grammar Coverage</a:t>
            </a:r>
          </a:p>
        </p:txBody>
      </p:sp>
      <p:pic>
        <p:nvPicPr>
          <p:cNvPr id="9" name="Picture 8">
            <a:extLst>
              <a:ext uri="{FF2B5EF4-FFF2-40B4-BE49-F238E27FC236}">
                <a16:creationId xmlns:a16="http://schemas.microsoft.com/office/drawing/2014/main" id="{9CFECD2C-9F7D-6695-5FCF-395588939CB5}"/>
              </a:ext>
            </a:extLst>
          </p:cNvPr>
          <p:cNvPicPr>
            <a:picLocks noChangeAspect="1"/>
          </p:cNvPicPr>
          <p:nvPr/>
        </p:nvPicPr>
        <p:blipFill>
          <a:blip r:embed="rId3"/>
          <a:stretch>
            <a:fillRect/>
          </a:stretch>
        </p:blipFill>
        <p:spPr>
          <a:xfrm>
            <a:off x="10371197" y="27701"/>
            <a:ext cx="1400103" cy="1273072"/>
          </a:xfrm>
          <a:prstGeom prst="rect">
            <a:avLst/>
          </a:prstGeom>
        </p:spPr>
      </p:pic>
      <p:pic>
        <p:nvPicPr>
          <p:cNvPr id="11" name="Picture 10">
            <a:extLst>
              <a:ext uri="{FF2B5EF4-FFF2-40B4-BE49-F238E27FC236}">
                <a16:creationId xmlns:a16="http://schemas.microsoft.com/office/drawing/2014/main" id="{8469172D-297A-7055-6605-A94DC5B0FD50}"/>
              </a:ext>
            </a:extLst>
          </p:cNvPr>
          <p:cNvPicPr>
            <a:picLocks noChangeAspect="1"/>
          </p:cNvPicPr>
          <p:nvPr/>
        </p:nvPicPr>
        <p:blipFill>
          <a:blip r:embed="rId4"/>
          <a:stretch>
            <a:fillRect/>
          </a:stretch>
        </p:blipFill>
        <p:spPr>
          <a:xfrm>
            <a:off x="188507" y="27702"/>
            <a:ext cx="1777722" cy="1405314"/>
          </a:xfrm>
          <a:prstGeom prst="rect">
            <a:avLst/>
          </a:prstGeom>
        </p:spPr>
      </p:pic>
      <p:pic>
        <p:nvPicPr>
          <p:cNvPr id="13" name="Picture 12">
            <a:extLst>
              <a:ext uri="{FF2B5EF4-FFF2-40B4-BE49-F238E27FC236}">
                <a16:creationId xmlns:a16="http://schemas.microsoft.com/office/drawing/2014/main" id="{00D2F26C-93EC-4432-DCBC-6AA107CE934B}"/>
              </a:ext>
            </a:extLst>
          </p:cNvPr>
          <p:cNvPicPr>
            <a:picLocks noChangeAspect="1"/>
          </p:cNvPicPr>
          <p:nvPr/>
        </p:nvPicPr>
        <p:blipFill>
          <a:blip r:embed="rId5"/>
          <a:stretch>
            <a:fillRect/>
          </a:stretch>
        </p:blipFill>
        <p:spPr>
          <a:xfrm flipH="1">
            <a:off x="3423796" y="2767138"/>
            <a:ext cx="2069989" cy="253599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Text 2"/>
          <p:cNvSpPr/>
          <p:nvPr/>
        </p:nvSpPr>
        <p:spPr>
          <a:xfrm>
            <a:off x="3284190" y="1896085"/>
            <a:ext cx="5716549" cy="548640"/>
          </a:xfrm>
          <a:prstGeom prst="rect">
            <a:avLst/>
          </a:prstGeom>
          <a:noFill/>
          <a:ln/>
        </p:spPr>
        <p:txBody>
          <a:bodyPr wrap="square" rtlCol="0" anchor="ctr"/>
          <a:lstStyle/>
          <a:p>
            <a:pPr marL="0" indent="0" algn="ctr">
              <a:spcAft>
                <a:spcPts val="600"/>
              </a:spcAft>
              <a:buNone/>
            </a:pPr>
            <a:r>
              <a:rPr lang="en-US" sz="2000" dirty="0">
                <a:solidFill>
                  <a:schemeClr val="accent1"/>
                </a:solidFill>
                <a:latin typeface="Univers" pitchFamily="34" charset="0"/>
                <a:ea typeface="Univers" pitchFamily="34" charset="-122"/>
                <a:cs typeface="Univers" pitchFamily="34" charset="-120"/>
              </a:rPr>
              <a:t>Focus to understand the exam parts and practise question styles.</a:t>
            </a:r>
            <a:endParaRPr lang="en-US" sz="2000" dirty="0">
              <a:solidFill>
                <a:schemeClr val="accent1"/>
              </a:solidFill>
            </a:endParaRPr>
          </a:p>
        </p:txBody>
      </p:sp>
      <p:sp>
        <p:nvSpPr>
          <p:cNvPr id="2" name="Text 0"/>
          <p:cNvSpPr/>
          <p:nvPr/>
        </p:nvSpPr>
        <p:spPr>
          <a:xfrm>
            <a:off x="4118931" y="3012911"/>
            <a:ext cx="6512518" cy="2031055"/>
          </a:xfrm>
          <a:prstGeom prst="rect">
            <a:avLst/>
          </a:prstGeom>
        </p:spPr>
        <p:txBody>
          <a:bodyPr vert="horz" lIns="91440" tIns="45720" rIns="91440" bIns="45720" rtlCol="0" anchor="b">
            <a:normAutofit fontScale="32500" lnSpcReduction="20000"/>
          </a:bodyPr>
          <a:lstStyle/>
          <a:p>
            <a:pPr marL="0" indent="0" algn="ctr">
              <a:lnSpc>
                <a:spcPct val="90000"/>
              </a:lnSpc>
              <a:spcBef>
                <a:spcPct val="0"/>
              </a:spcBef>
              <a:spcAft>
                <a:spcPts val="600"/>
              </a:spcAft>
            </a:pPr>
            <a:r>
              <a:rPr lang="en-US" sz="24000" b="1" dirty="0">
                <a:solidFill>
                  <a:srgbClr val="C00000"/>
                </a:solidFill>
                <a:latin typeface="+mj-lt"/>
                <a:ea typeface="+mj-ea"/>
                <a:cs typeface="+mj-cs"/>
              </a:rPr>
              <a:t> 12 Gen.</a:t>
            </a:r>
            <a:br>
              <a:rPr lang="en-US" sz="9600" b="1" dirty="0">
                <a:solidFill>
                  <a:srgbClr val="C00000"/>
                </a:solidFill>
                <a:latin typeface="+mj-lt"/>
                <a:ea typeface="+mj-ea"/>
                <a:cs typeface="+mj-cs"/>
              </a:rPr>
            </a:br>
            <a:r>
              <a:rPr lang="en-US" sz="9600" b="1" dirty="0">
                <a:solidFill>
                  <a:srgbClr val="C00000"/>
                </a:solidFill>
                <a:latin typeface="+mj-lt"/>
                <a:ea typeface="+mj-ea"/>
                <a:cs typeface="+mj-cs"/>
              </a:rPr>
              <a:t>   </a:t>
            </a:r>
            <a:r>
              <a:rPr lang="en-US" sz="9800" b="1" dirty="0">
                <a:latin typeface="+mj-lt"/>
                <a:ea typeface="+mj-ea"/>
                <a:cs typeface="+mj-cs"/>
              </a:rPr>
              <a:t>2025/ 2026</a:t>
            </a:r>
            <a:br>
              <a:rPr lang="en-US" sz="6200" b="1" dirty="0">
                <a:latin typeface="+mj-lt"/>
                <a:ea typeface="+mj-ea"/>
                <a:cs typeface="+mj-cs"/>
              </a:rPr>
            </a:br>
            <a:br>
              <a:rPr lang="en-US" sz="9600" b="1" dirty="0">
                <a:solidFill>
                  <a:srgbClr val="C00000"/>
                </a:solidFill>
                <a:latin typeface="ADLaM Display" panose="02010000000000000000" pitchFamily="2" charset="0"/>
                <a:ea typeface="ADLaM Display" panose="02010000000000000000" pitchFamily="2" charset="0"/>
                <a:cs typeface="ADLaM Display" panose="02010000000000000000" pitchFamily="2" charset="0"/>
              </a:rPr>
            </a:br>
            <a:r>
              <a:rPr lang="en-US" sz="5200" b="1" dirty="0">
                <a:solidFill>
                  <a:schemeClr val="tx2"/>
                </a:solidFill>
                <a:latin typeface="ADLaM Display" panose="02010000000000000000" pitchFamily="2" charset="0"/>
                <a:ea typeface="ADLaM Display" panose="02010000000000000000" pitchFamily="2" charset="0"/>
                <a:cs typeface="ADLaM Display" panose="02010000000000000000" pitchFamily="2" charset="0"/>
              </a:rPr>
              <a:t> </a:t>
            </a:r>
            <a:r>
              <a:rPr lang="en-US" sz="5200" b="1" kern="1200" dirty="0">
                <a:solidFill>
                  <a:schemeClr val="tx2"/>
                </a:solidFill>
                <a:latin typeface="ADLaM Display" panose="02010000000000000000" pitchFamily="2" charset="0"/>
                <a:ea typeface="ADLaM Display" panose="02010000000000000000" pitchFamily="2" charset="0"/>
                <a:cs typeface="ADLaM Display" panose="02010000000000000000" pitchFamily="2" charset="0"/>
              </a:rPr>
              <a:t> </a:t>
            </a:r>
            <a:r>
              <a:rPr lang="en-US" sz="8600" b="1" i="1" kern="1200" dirty="0">
                <a:solidFill>
                  <a:srgbClr val="7030A0"/>
                </a:solidFill>
                <a:latin typeface="ADLaM Display" panose="02010000000000000000" pitchFamily="2" charset="0"/>
                <a:ea typeface="ADLaM Display" panose="02010000000000000000" pitchFamily="2" charset="0"/>
                <a:cs typeface="ADLaM Display" panose="02010000000000000000" pitchFamily="2" charset="0"/>
              </a:rPr>
              <a:t>Term 2</a:t>
            </a:r>
            <a:r>
              <a:rPr lang="en-US" sz="5200" b="1" i="1" kern="1200" dirty="0">
                <a:solidFill>
                  <a:srgbClr val="7030A0"/>
                </a:solidFill>
                <a:latin typeface="ADLaM Display" panose="02010000000000000000" pitchFamily="2" charset="0"/>
                <a:ea typeface="ADLaM Display" panose="02010000000000000000" pitchFamily="2" charset="0"/>
                <a:cs typeface="ADLaM Display" panose="02010000000000000000" pitchFamily="2" charset="0"/>
              </a:rPr>
              <a:t> </a:t>
            </a:r>
            <a:endParaRPr lang="en-US" sz="5200" i="1" kern="1200" dirty="0">
              <a:solidFill>
                <a:srgbClr val="7030A0"/>
              </a:solidFill>
              <a:latin typeface="ADLaM Display" panose="02010000000000000000" pitchFamily="2" charset="0"/>
              <a:ea typeface="ADLaM Display" panose="02010000000000000000" pitchFamily="2" charset="0"/>
              <a:cs typeface="ADLaM Display" panose="02010000000000000000"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185B90-BFB8-D556-7704-BFDA25D26116}"/>
              </a:ext>
            </a:extLst>
          </p:cNvPr>
          <p:cNvSpPr txBox="1"/>
          <p:nvPr/>
        </p:nvSpPr>
        <p:spPr>
          <a:xfrm>
            <a:off x="548640" y="365760"/>
            <a:ext cx="11430000" cy="731520"/>
          </a:xfrm>
          <a:prstGeom prst="rect">
            <a:avLst/>
          </a:prstGeom>
          <a:noFill/>
        </p:spPr>
        <p:txBody>
          <a:bodyPr wrap="none">
            <a:spAutoFit/>
          </a:bodyPr>
          <a:lstStyle/>
          <a:p>
            <a:r>
              <a:rPr sz="2800" b="1" dirty="0">
                <a:latin typeface="Univers"/>
              </a:rPr>
              <a:t>G.2.5  —  Adverbs (adverbial linkers)</a:t>
            </a:r>
          </a:p>
        </p:txBody>
      </p:sp>
      <p:sp>
        <p:nvSpPr>
          <p:cNvPr id="8" name="TextBox 7">
            <a:extLst>
              <a:ext uri="{FF2B5EF4-FFF2-40B4-BE49-F238E27FC236}">
                <a16:creationId xmlns:a16="http://schemas.microsoft.com/office/drawing/2014/main" id="{B0322B37-4120-C2F3-818D-8F1C9C2A7DE3}"/>
              </a:ext>
            </a:extLst>
          </p:cNvPr>
          <p:cNvSpPr txBox="1"/>
          <p:nvPr/>
        </p:nvSpPr>
        <p:spPr>
          <a:xfrm>
            <a:off x="548640" y="1132120"/>
            <a:ext cx="11819823" cy="4585871"/>
          </a:xfrm>
          <a:prstGeom prst="rect">
            <a:avLst/>
          </a:prstGeom>
          <a:noFill/>
        </p:spPr>
        <p:txBody>
          <a:bodyPr wrap="square">
            <a:spAutoFit/>
          </a:bodyPr>
          <a:lstStyle/>
          <a:p>
            <a:pPr>
              <a:defRPr sz="1800">
                <a:latin typeface="Univers"/>
              </a:defRPr>
            </a:pPr>
            <a:r>
              <a:rPr sz="2400" b="1" dirty="0">
                <a:solidFill>
                  <a:srgbClr val="FF0000"/>
                </a:solidFill>
              </a:rPr>
              <a:t>Rule:</a:t>
            </a:r>
            <a:r>
              <a:rPr sz="2400" dirty="0"/>
              <a:t> </a:t>
            </a:r>
            <a:endParaRPr lang="en-US" sz="2400" dirty="0"/>
          </a:p>
          <a:p>
            <a:pPr>
              <a:defRPr sz="1800">
                <a:latin typeface="Univers"/>
              </a:defRPr>
            </a:pPr>
            <a:endParaRPr lang="en-US" sz="2000" dirty="0"/>
          </a:p>
          <a:p>
            <a:pPr>
              <a:defRPr sz="1800">
                <a:latin typeface="Univers"/>
              </a:defRPr>
            </a:pPr>
            <a:r>
              <a:rPr sz="2400" dirty="0"/>
              <a:t>Use linking adverbs to connect ideas (contrast, result, addition).</a:t>
            </a:r>
          </a:p>
          <a:p>
            <a:pPr>
              <a:defRPr sz="1800">
                <a:latin typeface="Univers"/>
              </a:defRPr>
            </a:pPr>
            <a:endParaRPr lang="en-US" sz="2400" b="1" dirty="0">
              <a:solidFill>
                <a:srgbClr val="FF0000"/>
              </a:solidFill>
              <a:latin typeface="Univers"/>
            </a:endParaRPr>
          </a:p>
          <a:p>
            <a:pPr>
              <a:defRPr sz="1800">
                <a:latin typeface="Univers"/>
              </a:defRPr>
            </a:pPr>
            <a:r>
              <a:rPr sz="2400" b="1" dirty="0">
                <a:solidFill>
                  <a:srgbClr val="FF0000"/>
                </a:solidFill>
                <a:latin typeface="Univers"/>
              </a:rPr>
              <a:t>Usage: </a:t>
            </a:r>
            <a:endParaRPr lang="en-US" sz="2400" b="1" dirty="0">
              <a:solidFill>
                <a:srgbClr val="FF0000"/>
              </a:solidFill>
              <a:latin typeface="Univers"/>
            </a:endParaRPr>
          </a:p>
          <a:p>
            <a:pPr>
              <a:defRPr sz="1800">
                <a:latin typeface="Univers"/>
              </a:defRPr>
            </a:pPr>
            <a:endParaRPr lang="en-US" sz="1400" b="1" dirty="0">
              <a:solidFill>
                <a:srgbClr val="FF0000"/>
              </a:solidFill>
              <a:latin typeface="Univers"/>
            </a:endParaRPr>
          </a:p>
          <a:p>
            <a:pPr>
              <a:defRPr sz="1800">
                <a:latin typeface="Univers"/>
              </a:defRPr>
            </a:pPr>
            <a:r>
              <a:rPr sz="2400" dirty="0"/>
              <a:t>Place at the start of a sentence (often with a comma) or mid-sentence for emphasis.</a:t>
            </a:r>
            <a:endParaRPr lang="en-US" sz="2400" dirty="0"/>
          </a:p>
          <a:p>
            <a:pPr>
              <a:defRPr sz="1800">
                <a:latin typeface="Univers"/>
              </a:defRPr>
            </a:pPr>
            <a:endParaRPr sz="2400" dirty="0"/>
          </a:p>
          <a:p>
            <a:pPr>
              <a:defRPr sz="1800">
                <a:latin typeface="Univers"/>
              </a:defRPr>
            </a:pPr>
            <a:r>
              <a:rPr sz="2400" b="1" dirty="0">
                <a:solidFill>
                  <a:srgbClr val="FF0000"/>
                </a:solidFill>
              </a:rPr>
              <a:t>Examples:</a:t>
            </a:r>
          </a:p>
          <a:p>
            <a:pPr>
              <a:defRPr sz="1800">
                <a:latin typeface="Univers"/>
              </a:defRPr>
            </a:pPr>
            <a:r>
              <a:rPr sz="2800" dirty="0"/>
              <a:t>• </a:t>
            </a:r>
            <a:r>
              <a:rPr lang="en-US" dirty="0"/>
              <a:t>Some people like to go for a walk after work; </a:t>
            </a:r>
            <a:r>
              <a:rPr lang="en-US" b="1" dirty="0"/>
              <a:t>however, many people prefer to stay indoors after work.</a:t>
            </a:r>
          </a:p>
          <a:p>
            <a:pPr>
              <a:defRPr sz="1800">
                <a:latin typeface="Univers"/>
              </a:defRPr>
            </a:pPr>
            <a:r>
              <a:rPr sz="2800" dirty="0"/>
              <a:t>• </a:t>
            </a:r>
            <a:r>
              <a:rPr lang="en-US" dirty="0"/>
              <a:t>The school improved its sports facilities; a</a:t>
            </a:r>
            <a:r>
              <a:rPr lang="en-US" b="1" dirty="0"/>
              <a:t>s a result,</a:t>
            </a:r>
            <a:r>
              <a:rPr lang="en-US" dirty="0"/>
              <a:t> more students joined after-school clubs.</a:t>
            </a:r>
            <a:r>
              <a:rPr sz="2800" dirty="0"/>
              <a:t>.</a:t>
            </a:r>
          </a:p>
        </p:txBody>
      </p:sp>
      <p:sp>
        <p:nvSpPr>
          <p:cNvPr id="10" name="TextBox 9">
            <a:extLst>
              <a:ext uri="{FF2B5EF4-FFF2-40B4-BE49-F238E27FC236}">
                <a16:creationId xmlns:a16="http://schemas.microsoft.com/office/drawing/2014/main" id="{74F8B71C-E39C-8368-E59A-D3FC12399461}"/>
              </a:ext>
            </a:extLst>
          </p:cNvPr>
          <p:cNvSpPr txBox="1"/>
          <p:nvPr/>
        </p:nvSpPr>
        <p:spPr>
          <a:xfrm>
            <a:off x="3046863" y="5717991"/>
            <a:ext cx="6093724" cy="523220"/>
          </a:xfrm>
          <a:prstGeom prst="rect">
            <a:avLst/>
          </a:prstGeom>
          <a:noFill/>
        </p:spPr>
        <p:txBody>
          <a:bodyPr wrap="square">
            <a:spAutoFit/>
          </a:bodyPr>
          <a:lstStyle/>
          <a:p>
            <a:pPr algn="ctr"/>
            <a:r>
              <a:rPr lang="en-US" sz="2800" kern="1200" dirty="0">
                <a:solidFill>
                  <a:schemeClr val="tx1"/>
                </a:solidFill>
                <a:effectLst/>
                <a:latin typeface="+mn-lt"/>
                <a:ea typeface="+mn-ea"/>
                <a:cs typeface="+mn-cs"/>
                <a:hlinkClick r:id="rId2"/>
              </a:rPr>
              <a:t>G.2.5 Adverbs (adverbial linkers)</a:t>
            </a:r>
            <a:r>
              <a:rPr lang="en-US" sz="2800" u="none" strike="noStrike" kern="1200" dirty="0">
                <a:solidFill>
                  <a:schemeClr val="tx1"/>
                </a:solidFill>
                <a:effectLst/>
                <a:latin typeface="+mn-lt"/>
                <a:ea typeface="+mn-ea"/>
                <a:cs typeface="+mn-cs"/>
                <a:hlinkClick r:id="rId2"/>
              </a:rPr>
              <a:t> </a:t>
            </a:r>
            <a:endParaRPr lang="en-US"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700114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349194-7F4D-08D0-F284-FBB8E2066D85}"/>
              </a:ext>
            </a:extLst>
          </p:cNvPr>
          <p:cNvSpPr txBox="1"/>
          <p:nvPr/>
        </p:nvSpPr>
        <p:spPr>
          <a:xfrm>
            <a:off x="994688" y="5699038"/>
            <a:ext cx="7188958" cy="369332"/>
          </a:xfrm>
          <a:prstGeom prst="rect">
            <a:avLst/>
          </a:prstGeom>
          <a:noFill/>
        </p:spPr>
        <p:txBody>
          <a:bodyPr wrap="square">
            <a:spAutoFit/>
          </a:bodyPr>
          <a:lstStyle/>
          <a:p>
            <a:pPr>
              <a:buNone/>
            </a:pPr>
            <a:r>
              <a:rPr lang="en-US" dirty="0"/>
              <a:t>1. as a result, 2. therefore, 3. moreover, 4. for example, 5. however</a:t>
            </a:r>
          </a:p>
        </p:txBody>
      </p:sp>
      <p:sp>
        <p:nvSpPr>
          <p:cNvPr id="10" name="Rectangle 9">
            <a:extLst>
              <a:ext uri="{FF2B5EF4-FFF2-40B4-BE49-F238E27FC236}">
                <a16:creationId xmlns:a16="http://schemas.microsoft.com/office/drawing/2014/main" id="{49D4A900-3F56-ADDE-03FF-CF9BC2A591C3}"/>
              </a:ext>
            </a:extLst>
          </p:cNvPr>
          <p:cNvSpPr/>
          <p:nvPr/>
        </p:nvSpPr>
        <p:spPr>
          <a:xfrm>
            <a:off x="789972" y="5699038"/>
            <a:ext cx="6893718" cy="36933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5" name="TextBox 4">
            <a:extLst>
              <a:ext uri="{FF2B5EF4-FFF2-40B4-BE49-F238E27FC236}">
                <a16:creationId xmlns:a16="http://schemas.microsoft.com/office/drawing/2014/main" id="{1FFD1931-1B63-C308-79AF-30D41669C85C}"/>
              </a:ext>
            </a:extLst>
          </p:cNvPr>
          <p:cNvSpPr txBox="1"/>
          <p:nvPr/>
        </p:nvSpPr>
        <p:spPr>
          <a:xfrm>
            <a:off x="655092" y="774289"/>
            <a:ext cx="9744501" cy="4532651"/>
          </a:xfrm>
          <a:prstGeom prst="rect">
            <a:avLst/>
          </a:prstGeom>
          <a:noFill/>
        </p:spPr>
        <p:txBody>
          <a:bodyPr wrap="square">
            <a:spAutoFit/>
          </a:bodyPr>
          <a:lstStyle/>
          <a:p>
            <a:pPr>
              <a:spcBef>
                <a:spcPts val="1000"/>
              </a:spcBef>
              <a:spcAft>
                <a:spcPts val="400"/>
              </a:spcAft>
            </a:pPr>
            <a:r>
              <a:rPr lang="en-US" sz="2400" b="1" dirty="0">
                <a:latin typeface="Calibri" panose="020F0502020204030204" pitchFamily="34" charset="0"/>
                <a:ea typeface="MS Mincho" panose="02020609040205080304" pitchFamily="49" charset="-128"/>
                <a:cs typeface="Arial" panose="020B0604020202020204" pitchFamily="34" charset="0"/>
              </a:rPr>
              <a:t>Activity 1- </a:t>
            </a:r>
            <a:r>
              <a:rPr lang="en-US" sz="2400" b="1" dirty="0">
                <a:effectLst/>
                <a:latin typeface="Calibri" panose="020F0502020204030204" pitchFamily="34" charset="0"/>
                <a:ea typeface="MS Mincho" panose="02020609040205080304" pitchFamily="49" charset="-128"/>
                <a:cs typeface="Arial" panose="020B0604020202020204" pitchFamily="34" charset="0"/>
              </a:rPr>
              <a:t>Adverbs / Adverbial Linkers</a:t>
            </a:r>
            <a:endParaRPr lang="en-US" sz="18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200"/>
              </a:spcBef>
              <a:spcAft>
                <a:spcPts val="200"/>
              </a:spcAft>
              <a:buNone/>
            </a:pPr>
            <a:r>
              <a:rPr lang="en-US" sz="1600" u="sng" dirty="0">
                <a:effectLst/>
                <a:latin typeface="Calibri" panose="020F0502020204030204" pitchFamily="34" charset="0"/>
                <a:ea typeface="MS Mincho" panose="02020609040205080304" pitchFamily="49" charset="-128"/>
                <a:cs typeface="Arial" panose="020B0604020202020204" pitchFamily="34" charset="0"/>
              </a:rPr>
              <a:t>Use linkers to connect ideas clearly (contrast, addition, result, example).</a:t>
            </a:r>
            <a:endParaRPr lang="en-US" sz="18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1000"/>
              </a:spcBef>
              <a:spcAft>
                <a:spcPts val="400"/>
              </a:spcAft>
              <a:buNone/>
            </a:pPr>
            <a:r>
              <a:rPr lang="en-US" sz="2000" b="1" dirty="0">
                <a:effectLst/>
                <a:latin typeface="Calibri" panose="020F0502020204030204" pitchFamily="34" charset="0"/>
                <a:ea typeface="MS Mincho" panose="02020609040205080304" pitchFamily="49" charset="-128"/>
                <a:cs typeface="Arial" panose="020B0604020202020204" pitchFamily="34" charset="0"/>
              </a:rPr>
              <a:t>Activity B1 – Choose the best linker</a:t>
            </a:r>
            <a:endParaRPr lang="en-US" sz="18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1800" u="sng" dirty="0">
                <a:effectLst/>
                <a:latin typeface="Calibri" panose="020F0502020204030204" pitchFamily="34" charset="0"/>
                <a:ea typeface="MS Mincho" panose="02020609040205080304" pitchFamily="49" charset="-128"/>
                <a:cs typeface="Arial" panose="020B0604020202020204" pitchFamily="34" charset="0"/>
              </a:rPr>
              <a:t>Choose ONE linker for each sentence:</a:t>
            </a:r>
            <a:r>
              <a:rPr lang="en-US" sz="1800" dirty="0">
                <a:effectLst/>
                <a:latin typeface="Calibri" panose="020F0502020204030204" pitchFamily="34" charset="0"/>
                <a:ea typeface="MS Mincho" panose="02020609040205080304" pitchFamily="49" charset="-128"/>
                <a:cs typeface="Arial" panose="020B0604020202020204" pitchFamily="34" charset="0"/>
              </a:rPr>
              <a:t> </a:t>
            </a:r>
          </a:p>
          <a:p>
            <a:pPr marL="0" marR="0">
              <a:buNone/>
            </a:pPr>
            <a:r>
              <a:rPr lang="en-US" sz="1800" dirty="0">
                <a:effectLst/>
                <a:latin typeface="Calibri" panose="020F0502020204030204" pitchFamily="34" charset="0"/>
                <a:ea typeface="MS Mincho" panose="02020609040205080304" pitchFamily="49" charset="-128"/>
                <a:cs typeface="Arial" panose="020B0604020202020204" pitchFamily="34" charset="0"/>
              </a:rPr>
              <a:t> </a:t>
            </a:r>
          </a:p>
          <a:p>
            <a:pPr marL="0" marR="0">
              <a:buNone/>
            </a:pPr>
            <a:r>
              <a:rPr lang="en-US" sz="1800" dirty="0">
                <a:effectLst/>
                <a:latin typeface="Calibri" panose="020F0502020204030204" pitchFamily="34" charset="0"/>
                <a:ea typeface="MS Mincho" panose="02020609040205080304" pitchFamily="49" charset="-128"/>
                <a:cs typeface="Arial" panose="020B0604020202020204" pitchFamily="34" charset="0"/>
              </a:rPr>
              <a:t>             </a:t>
            </a:r>
            <a:r>
              <a:rPr lang="en-US" sz="2000" b="1" dirty="0">
                <a:effectLst/>
                <a:latin typeface="Calibri" panose="020F0502020204030204" pitchFamily="34" charset="0"/>
                <a:ea typeface="MS Mincho" panose="02020609040205080304" pitchFamily="49" charset="-128"/>
                <a:cs typeface="Arial" panose="020B0604020202020204" pitchFamily="34" charset="0"/>
              </a:rPr>
              <a:t>   (therefore /for example / however / as a result /moreover)</a:t>
            </a:r>
            <a:endParaRPr lang="en-US" sz="18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1800" b="1" dirty="0">
                <a:effectLst/>
                <a:latin typeface="Calibri" panose="020F0502020204030204" pitchFamily="34" charset="0"/>
                <a:ea typeface="MS Mincho" panose="02020609040205080304" pitchFamily="49" charset="-128"/>
                <a:cs typeface="Arial" panose="020B0604020202020204" pitchFamily="34" charset="0"/>
              </a:rPr>
              <a:t> </a:t>
            </a:r>
            <a:endParaRPr lang="en-US" sz="18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1800" dirty="0">
                <a:effectLst/>
                <a:latin typeface="Calibri" panose="020F0502020204030204" pitchFamily="34" charset="0"/>
                <a:ea typeface="MS Mincho" panose="02020609040205080304" pitchFamily="49" charset="-128"/>
                <a:cs typeface="Arial" panose="020B0604020202020204" pitchFamily="34" charset="0"/>
              </a:rPr>
              <a:t>1) The city improved public transport; __________, fewer people used cars.</a:t>
            </a:r>
          </a:p>
          <a:p>
            <a:pPr marL="0" marR="0">
              <a:lnSpc>
                <a:spcPct val="150000"/>
              </a:lnSpc>
              <a:buNone/>
            </a:pPr>
            <a:r>
              <a:rPr lang="en-US" sz="1800" dirty="0">
                <a:effectLst/>
                <a:latin typeface="Calibri" panose="020F0502020204030204" pitchFamily="34" charset="0"/>
                <a:ea typeface="MS Mincho" panose="02020609040205080304" pitchFamily="49" charset="-128"/>
                <a:cs typeface="Arial" panose="020B0604020202020204" pitchFamily="34" charset="0"/>
              </a:rPr>
              <a:t>2) I studied hard. __________, I did well in the test.</a:t>
            </a:r>
          </a:p>
          <a:p>
            <a:pPr marL="0" marR="0">
              <a:lnSpc>
                <a:spcPct val="150000"/>
              </a:lnSpc>
              <a:buNone/>
            </a:pPr>
            <a:r>
              <a:rPr lang="en-US" sz="1800" dirty="0">
                <a:effectLst/>
                <a:latin typeface="Calibri" panose="020F0502020204030204" pitchFamily="34" charset="0"/>
                <a:ea typeface="MS Mincho" panose="02020609040205080304" pitchFamily="49" charset="-128"/>
                <a:cs typeface="Arial" panose="020B0604020202020204" pitchFamily="34" charset="0"/>
              </a:rPr>
              <a:t>3) Many people volunteer; __________, they help the community in a positive way.</a:t>
            </a:r>
          </a:p>
          <a:p>
            <a:pPr marL="0" marR="0">
              <a:lnSpc>
                <a:spcPct val="150000"/>
              </a:lnSpc>
              <a:buNone/>
            </a:pPr>
            <a:r>
              <a:rPr lang="en-US" sz="1800" dirty="0">
                <a:effectLst/>
                <a:latin typeface="Calibri" panose="020F0502020204030204" pitchFamily="34" charset="0"/>
                <a:ea typeface="MS Mincho" panose="02020609040205080304" pitchFamily="49" charset="-128"/>
                <a:cs typeface="Arial" panose="020B0604020202020204" pitchFamily="34" charset="0"/>
              </a:rPr>
              <a:t>4) Healthy habits matter; __________, sleeping well improves concentration.</a:t>
            </a:r>
          </a:p>
          <a:p>
            <a:pPr>
              <a:lnSpc>
                <a:spcPct val="150000"/>
              </a:lnSpc>
            </a:pPr>
            <a:r>
              <a:rPr lang="en-US" sz="1800" dirty="0">
                <a:effectLst/>
                <a:latin typeface="Calibri" panose="020F0502020204030204" pitchFamily="34" charset="0"/>
                <a:ea typeface="MS Mincho" panose="02020609040205080304" pitchFamily="49" charset="-128"/>
                <a:cs typeface="Arial" panose="020B0604020202020204" pitchFamily="34" charset="0"/>
              </a:rPr>
              <a:t>5) </a:t>
            </a:r>
            <a:r>
              <a:rPr lang="en-US" sz="1800" dirty="0"/>
              <a:t>The service was good;___________, customers complained.</a:t>
            </a:r>
            <a:r>
              <a:rPr lang="en-US" sz="1800" dirty="0">
                <a:effectLst/>
                <a:latin typeface="Calibri" panose="020F0502020204030204" pitchFamily="34" charset="0"/>
                <a:ea typeface="MS Mincho" panose="02020609040205080304" pitchFamily="49" charset="-128"/>
                <a:cs typeface="Arial" panose="020B0604020202020204" pitchFamily="34" charset="0"/>
              </a:rPr>
              <a:t>.</a:t>
            </a:r>
          </a:p>
        </p:txBody>
      </p:sp>
    </p:spTree>
    <p:extLst>
      <p:ext uri="{BB962C8B-B14F-4D97-AF65-F5344CB8AC3E}">
        <p14:creationId xmlns:p14="http://schemas.microsoft.com/office/powerpoint/2010/main" val="551675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0"/>
                                        </p:tgtEl>
                                        <p:attrNameLst>
                                          <p:attrName>ppt_x</p:attrName>
                                        </p:attrNameLst>
                                      </p:cBhvr>
                                      <p:tavLst>
                                        <p:tav tm="0">
                                          <p:val>
                                            <p:strVal val="ppt_x"/>
                                          </p:val>
                                        </p:tav>
                                        <p:tav tm="100000">
                                          <p:val>
                                            <p:strVal val="ppt_x"/>
                                          </p:val>
                                        </p:tav>
                                      </p:tavLst>
                                    </p:anim>
                                    <p:anim calcmode="lin" valueType="num">
                                      <p:cBhvr additive="base">
                                        <p:cTn id="7" dur="500"/>
                                        <p:tgtEl>
                                          <p:spTgt spid="10"/>
                                        </p:tgtEl>
                                        <p:attrNameLst>
                                          <p:attrName>ppt_y</p:attrName>
                                        </p:attrNameLst>
                                      </p:cBhvr>
                                      <p:tavLst>
                                        <p:tav tm="0">
                                          <p:val>
                                            <p:strVal val="ppt_y"/>
                                          </p:val>
                                        </p:tav>
                                        <p:tav tm="100000">
                                          <p:val>
                                            <p:strVal val="1+ppt_h/2"/>
                                          </p:val>
                                        </p:tav>
                                      </p:tavLst>
                                    </p:anim>
                                    <p:set>
                                      <p:cBhvr>
                                        <p:cTn id="8"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885161-87C5-806B-4CA2-7F25B18747FF}"/>
              </a:ext>
            </a:extLst>
          </p:cNvPr>
          <p:cNvSpPr txBox="1"/>
          <p:nvPr/>
        </p:nvSpPr>
        <p:spPr>
          <a:xfrm>
            <a:off x="259306" y="481800"/>
            <a:ext cx="11382233" cy="6047809"/>
          </a:xfrm>
          <a:prstGeom prst="rect">
            <a:avLst/>
          </a:prstGeom>
          <a:noFill/>
        </p:spPr>
        <p:txBody>
          <a:bodyPr wrap="square">
            <a:spAutoFit/>
          </a:bodyPr>
          <a:lstStyle/>
          <a:p>
            <a:pPr>
              <a:buNone/>
            </a:pPr>
            <a:r>
              <a:rPr lang="en-US" b="1" dirty="0"/>
              <a:t>G.2.5 Adverbs (adverbial linkers)</a:t>
            </a:r>
          </a:p>
          <a:p>
            <a:pPr>
              <a:buNone/>
            </a:pPr>
            <a:endParaRPr lang="en-US" b="1" dirty="0"/>
          </a:p>
          <a:p>
            <a:pPr>
              <a:buNone/>
            </a:pPr>
            <a:r>
              <a:rPr lang="en-US" b="1" dirty="0"/>
              <a:t>Maze 1 — Learning Online &amp; Results</a:t>
            </a:r>
          </a:p>
          <a:p>
            <a:pPr>
              <a:buNone/>
            </a:pPr>
            <a:endParaRPr lang="en-US" b="1" dirty="0"/>
          </a:p>
          <a:p>
            <a:pPr>
              <a:lnSpc>
                <a:spcPct val="150000"/>
              </a:lnSpc>
              <a:buNone/>
            </a:pPr>
            <a:r>
              <a:rPr lang="en-US" dirty="0"/>
              <a:t>Online learning has become more common in our school. Last month, we compared two classes using a short survey and a simple bar graph. Many students said lessons were flexible; </a:t>
            </a:r>
            <a:r>
              <a:rPr lang="en-US" b="1" dirty="0"/>
              <a:t>(1) ________ (A however / B moreover / C therefore), </a:t>
            </a:r>
            <a:r>
              <a:rPr lang="en-US" dirty="0"/>
              <a:t>some learners missed face-to-face discussion. The school added weekly live sessions; </a:t>
            </a:r>
            <a:r>
              <a:rPr lang="en-US" b="1" dirty="0"/>
              <a:t>(2) ________ (A for example / B as a result / C however)</a:t>
            </a:r>
            <a:r>
              <a:rPr lang="en-US" dirty="0"/>
              <a:t>, attendance rose and fewer students felt lost. Students also asked for clearer feedback. Teachers started using short voice notes; </a:t>
            </a:r>
            <a:r>
              <a:rPr lang="en-US" b="1" dirty="0"/>
              <a:t>(3) ________ (A moreover / B for example / C therefore), </a:t>
            </a:r>
            <a:r>
              <a:rPr lang="en-US" dirty="0"/>
              <a:t>students understood corrections faster. The data showed that screen time was still a challenge. Some students took breaks every 30 minutes; </a:t>
            </a:r>
            <a:r>
              <a:rPr lang="en-US" b="1" dirty="0"/>
              <a:t>(4) ________ (A for example / B therefore / C however), </a:t>
            </a:r>
            <a:r>
              <a:rPr lang="en-US" dirty="0"/>
              <a:t>they stayed focused longer. Overall, the programme seems successful</a:t>
            </a:r>
            <a:r>
              <a:rPr lang="en-US" b="1" dirty="0"/>
              <a:t>; (5) ________ (A however / B for example / C therefore), </a:t>
            </a:r>
            <a:r>
              <a:rPr lang="en-US" dirty="0"/>
              <a:t>the school plans to continue it next term and improve the timetable.</a:t>
            </a:r>
          </a:p>
          <a:p>
            <a:pPr>
              <a:buNone/>
            </a:pPr>
            <a:endParaRPr lang="en-US" dirty="0"/>
          </a:p>
          <a:p>
            <a:pPr>
              <a:buNone/>
            </a:pPr>
            <a:endParaRPr lang="en-US" dirty="0"/>
          </a:p>
          <a:p>
            <a:pPr>
              <a:buNone/>
            </a:pPr>
            <a:endParaRPr lang="en-US" dirty="0"/>
          </a:p>
          <a:p>
            <a:pPr>
              <a:buNone/>
            </a:pPr>
            <a:r>
              <a:rPr lang="en-US" b="1" dirty="0"/>
              <a:t>Answer Key:</a:t>
            </a:r>
            <a:r>
              <a:rPr lang="en-US" dirty="0"/>
              <a:t> 1-A, 2-B, 3-A, 4-A, 5-C</a:t>
            </a:r>
          </a:p>
        </p:txBody>
      </p:sp>
      <p:sp>
        <p:nvSpPr>
          <p:cNvPr id="4" name="Rectangle 3">
            <a:extLst>
              <a:ext uri="{FF2B5EF4-FFF2-40B4-BE49-F238E27FC236}">
                <a16:creationId xmlns:a16="http://schemas.microsoft.com/office/drawing/2014/main" id="{4733FD96-F880-F065-5210-EB6386DF3143}"/>
              </a:ext>
            </a:extLst>
          </p:cNvPr>
          <p:cNvSpPr/>
          <p:nvPr/>
        </p:nvSpPr>
        <p:spPr>
          <a:xfrm>
            <a:off x="150124" y="6000219"/>
            <a:ext cx="4316516"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26536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1EA1D1-0F7C-A41C-6456-414E4986B18A}"/>
              </a:ext>
            </a:extLst>
          </p:cNvPr>
          <p:cNvSpPr txBox="1"/>
          <p:nvPr/>
        </p:nvSpPr>
        <p:spPr>
          <a:xfrm>
            <a:off x="736378" y="385015"/>
            <a:ext cx="12855127" cy="5934125"/>
          </a:xfrm>
          <a:prstGeom prst="rect">
            <a:avLst/>
          </a:prstGeom>
          <a:noFill/>
        </p:spPr>
        <p:txBody>
          <a:bodyPr wrap="square">
            <a:spAutoFit/>
          </a:bodyPr>
          <a:lstStyle/>
          <a:p>
            <a:pPr marL="0" marR="0">
              <a:spcBef>
                <a:spcPts val="1000"/>
              </a:spcBef>
              <a:spcAft>
                <a:spcPts val="400"/>
              </a:spcAft>
              <a:buNone/>
            </a:pPr>
            <a:r>
              <a:rPr lang="en-US" sz="2800" b="1" dirty="0">
                <a:effectLst/>
                <a:latin typeface="Calibri" panose="020F0502020204030204" pitchFamily="34" charset="0"/>
                <a:ea typeface="MS Mincho" panose="02020609040205080304" pitchFamily="49" charset="-128"/>
                <a:cs typeface="Arial" panose="020B0604020202020204" pitchFamily="34" charset="0"/>
              </a:rPr>
              <a:t>Activity 2- Combine the sentences using a linker</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400" u="sng" dirty="0">
                <a:effectLst/>
                <a:latin typeface="Calibri" panose="020F0502020204030204" pitchFamily="34" charset="0"/>
                <a:ea typeface="MS Mincho" panose="02020609040205080304" pitchFamily="49" charset="-128"/>
                <a:cs typeface="Arial" panose="020B0604020202020204" pitchFamily="34" charset="0"/>
              </a:rPr>
              <a:t>Combine each pair using a suitable linker </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400" dirty="0">
                <a:effectLst/>
                <a:latin typeface="Calibri" panose="020F0502020204030204" pitchFamily="34" charset="0"/>
                <a:ea typeface="MS Mincho" panose="02020609040205080304" pitchFamily="49" charset="-128"/>
                <a:cs typeface="Arial" panose="020B0604020202020204" pitchFamily="34" charset="0"/>
              </a:rPr>
              <a:t> </a:t>
            </a:r>
          </a:p>
          <a:p>
            <a:pPr marL="0" marR="0">
              <a:buNone/>
            </a:pPr>
            <a:r>
              <a:rPr lang="en-US" sz="2400" dirty="0">
                <a:effectLst/>
                <a:latin typeface="Calibri" panose="020F0502020204030204" pitchFamily="34" charset="0"/>
                <a:ea typeface="MS Mincho" panose="02020609040205080304" pitchFamily="49" charset="-128"/>
                <a:cs typeface="Arial" panose="020B0604020202020204" pitchFamily="34" charset="0"/>
              </a:rPr>
              <a:t>                </a:t>
            </a:r>
            <a:r>
              <a:rPr lang="en-US" sz="2800" b="1" dirty="0">
                <a:effectLst/>
                <a:latin typeface="Calibri" panose="020F0502020204030204" pitchFamily="34" charset="0"/>
                <a:ea typeface="MS Mincho" panose="02020609040205080304" pitchFamily="49" charset="-128"/>
                <a:cs typeface="Arial" panose="020B0604020202020204" pitchFamily="34" charset="0"/>
              </a:rPr>
              <a:t>( because /so / in addition / however)</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400" b="1" dirty="0">
                <a:effectLst/>
                <a:latin typeface="Calibri" panose="020F0502020204030204" pitchFamily="34" charset="0"/>
                <a:ea typeface="MS Mincho" panose="02020609040205080304" pitchFamily="49" charset="-128"/>
                <a:cs typeface="Arial" panose="020B0604020202020204" pitchFamily="34" charset="0"/>
              </a:rPr>
              <a:t> </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342900" marR="0" lvl="0" indent="-342900">
              <a:lnSpc>
                <a:spcPct val="150000"/>
              </a:lnSpc>
              <a:buFont typeface="+mj-lt"/>
              <a:buAutoNum type="arabicParenR"/>
            </a:pPr>
            <a:r>
              <a:rPr lang="en-US" sz="2400" dirty="0">
                <a:effectLst/>
                <a:latin typeface="Calibri" panose="020F0502020204030204" pitchFamily="34" charset="0"/>
                <a:ea typeface="MS Mincho" panose="02020609040205080304" pitchFamily="49" charset="-128"/>
                <a:cs typeface="Arial" panose="020B0604020202020204" pitchFamily="34" charset="0"/>
              </a:rPr>
              <a:t>The proposal was interesting. It was expensive.</a:t>
            </a:r>
          </a:p>
          <a:p>
            <a:pPr marR="0" lvl="0">
              <a:lnSpc>
                <a:spcPct val="150000"/>
              </a:lnSpc>
            </a:pP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342900" marR="0" lvl="0" indent="-342900">
              <a:lnSpc>
                <a:spcPct val="150000"/>
              </a:lnSpc>
              <a:buFont typeface="+mj-lt"/>
              <a:buAutoNum type="arabicParenR"/>
            </a:pPr>
            <a:r>
              <a:rPr lang="en-US" sz="2400" dirty="0">
                <a:effectLst/>
                <a:latin typeface="Calibri" panose="020F0502020204030204" pitchFamily="34" charset="0"/>
                <a:ea typeface="MS Mincho" panose="02020609040205080304" pitchFamily="49" charset="-128"/>
                <a:cs typeface="Arial" panose="020B0604020202020204" pitchFamily="34" charset="0"/>
              </a:rPr>
              <a:t>Life expectancy is increasing. Healthcare is improving.</a:t>
            </a:r>
          </a:p>
          <a:p>
            <a:pPr marR="0" lvl="0">
              <a:lnSpc>
                <a:spcPct val="150000"/>
              </a:lnSpc>
            </a:pP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342900" marR="0" lvl="0" indent="-342900">
              <a:lnSpc>
                <a:spcPct val="150000"/>
              </a:lnSpc>
              <a:buFont typeface="+mj-lt"/>
              <a:buAutoNum type="arabicParenR"/>
            </a:pPr>
            <a:r>
              <a:rPr lang="en-US" sz="2400" dirty="0">
                <a:effectLst/>
                <a:latin typeface="Calibri" panose="020F0502020204030204" pitchFamily="34" charset="0"/>
                <a:ea typeface="MS Mincho" panose="02020609040205080304" pitchFamily="49" charset="-128"/>
                <a:cs typeface="Arial" panose="020B0604020202020204" pitchFamily="34" charset="0"/>
              </a:rPr>
              <a:t>We were late. We missed the beginning.</a:t>
            </a:r>
          </a:p>
          <a:p>
            <a:pPr marL="457200" marR="0">
              <a:lnSpc>
                <a:spcPct val="150000"/>
              </a:lnSpc>
              <a:buNone/>
            </a:pP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342900" marR="0" lvl="0" indent="-342900">
              <a:lnSpc>
                <a:spcPct val="150000"/>
              </a:lnSpc>
              <a:buFont typeface="+mj-lt"/>
              <a:buAutoNum type="arabicParenR"/>
            </a:pPr>
            <a:r>
              <a:rPr lang="en-US" sz="2400" dirty="0">
                <a:effectLst/>
                <a:latin typeface="Calibri" panose="020F0502020204030204" pitchFamily="34" charset="0"/>
                <a:ea typeface="MS Mincho" panose="02020609040205080304" pitchFamily="49" charset="-128"/>
                <a:cs typeface="Arial" panose="020B0604020202020204" pitchFamily="34" charset="0"/>
              </a:rPr>
              <a:t>The presentation was clear. The speaker used helpful charts.</a:t>
            </a:r>
          </a:p>
        </p:txBody>
      </p:sp>
      <p:sp>
        <p:nvSpPr>
          <p:cNvPr id="6" name="TextBox 5">
            <a:extLst>
              <a:ext uri="{FF2B5EF4-FFF2-40B4-BE49-F238E27FC236}">
                <a16:creationId xmlns:a16="http://schemas.microsoft.com/office/drawing/2014/main" id="{15906DA2-7D63-28A5-7259-CD66947E0691}"/>
              </a:ext>
            </a:extLst>
          </p:cNvPr>
          <p:cNvSpPr txBox="1"/>
          <p:nvPr/>
        </p:nvSpPr>
        <p:spPr>
          <a:xfrm>
            <a:off x="1214651" y="3110847"/>
            <a:ext cx="8352430" cy="461665"/>
          </a:xfrm>
          <a:prstGeom prst="rect">
            <a:avLst/>
          </a:prstGeom>
          <a:noFill/>
        </p:spPr>
        <p:txBody>
          <a:bodyPr wrap="square">
            <a:spAutoFit/>
          </a:bodyPr>
          <a:lstStyle/>
          <a:p>
            <a:r>
              <a:rPr lang="en-US" sz="2400" dirty="0">
                <a:solidFill>
                  <a:schemeClr val="accent6">
                    <a:lumMod val="75000"/>
                  </a:schemeClr>
                </a:solidFill>
              </a:rPr>
              <a:t>The proposal was interesting; </a:t>
            </a:r>
            <a:r>
              <a:rPr lang="en-US" sz="2400" b="1" dirty="0">
                <a:solidFill>
                  <a:schemeClr val="accent6">
                    <a:lumMod val="75000"/>
                  </a:schemeClr>
                </a:solidFill>
              </a:rPr>
              <a:t>however</a:t>
            </a:r>
            <a:r>
              <a:rPr lang="en-US" sz="2400" dirty="0">
                <a:solidFill>
                  <a:schemeClr val="accent6">
                    <a:lumMod val="75000"/>
                  </a:schemeClr>
                </a:solidFill>
              </a:rPr>
              <a:t>, it was expensive.</a:t>
            </a:r>
          </a:p>
        </p:txBody>
      </p:sp>
      <p:sp>
        <p:nvSpPr>
          <p:cNvPr id="8" name="TextBox 7">
            <a:extLst>
              <a:ext uri="{FF2B5EF4-FFF2-40B4-BE49-F238E27FC236}">
                <a16:creationId xmlns:a16="http://schemas.microsoft.com/office/drawing/2014/main" id="{4349317D-B78A-801A-171B-89DBC8579067}"/>
              </a:ext>
            </a:extLst>
          </p:cNvPr>
          <p:cNvSpPr txBox="1"/>
          <p:nvPr/>
        </p:nvSpPr>
        <p:spPr>
          <a:xfrm>
            <a:off x="1310187" y="4168970"/>
            <a:ext cx="8748215" cy="461665"/>
          </a:xfrm>
          <a:prstGeom prst="rect">
            <a:avLst/>
          </a:prstGeom>
          <a:noFill/>
        </p:spPr>
        <p:txBody>
          <a:bodyPr wrap="square">
            <a:spAutoFit/>
          </a:bodyPr>
          <a:lstStyle/>
          <a:p>
            <a:r>
              <a:rPr lang="en-US" sz="2400" dirty="0">
                <a:solidFill>
                  <a:schemeClr val="accent6">
                    <a:lumMod val="75000"/>
                  </a:schemeClr>
                </a:solidFill>
              </a:rPr>
              <a:t>Life expectancy is increasing </a:t>
            </a:r>
            <a:r>
              <a:rPr lang="en-US" sz="2400" b="1" dirty="0">
                <a:solidFill>
                  <a:schemeClr val="accent6">
                    <a:lumMod val="75000"/>
                  </a:schemeClr>
                </a:solidFill>
              </a:rPr>
              <a:t>because</a:t>
            </a:r>
            <a:r>
              <a:rPr lang="en-US" sz="2400" dirty="0">
                <a:solidFill>
                  <a:schemeClr val="accent6">
                    <a:lumMod val="75000"/>
                  </a:schemeClr>
                </a:solidFill>
              </a:rPr>
              <a:t> healthcare is improving.</a:t>
            </a:r>
          </a:p>
        </p:txBody>
      </p:sp>
      <p:sp>
        <p:nvSpPr>
          <p:cNvPr id="10" name="TextBox 9">
            <a:extLst>
              <a:ext uri="{FF2B5EF4-FFF2-40B4-BE49-F238E27FC236}">
                <a16:creationId xmlns:a16="http://schemas.microsoft.com/office/drawing/2014/main" id="{74FE89AD-2130-E9D1-D7A7-89326520041C}"/>
              </a:ext>
            </a:extLst>
          </p:cNvPr>
          <p:cNvSpPr txBox="1"/>
          <p:nvPr/>
        </p:nvSpPr>
        <p:spPr>
          <a:xfrm>
            <a:off x="1351991" y="5260791"/>
            <a:ext cx="6796584" cy="461665"/>
          </a:xfrm>
          <a:prstGeom prst="rect">
            <a:avLst/>
          </a:prstGeom>
          <a:noFill/>
        </p:spPr>
        <p:txBody>
          <a:bodyPr wrap="square">
            <a:spAutoFit/>
          </a:bodyPr>
          <a:lstStyle/>
          <a:p>
            <a:r>
              <a:rPr lang="en-US" sz="2400" dirty="0">
                <a:solidFill>
                  <a:schemeClr val="accent6">
                    <a:lumMod val="75000"/>
                  </a:schemeClr>
                </a:solidFill>
              </a:rPr>
              <a:t>We were late, </a:t>
            </a:r>
            <a:r>
              <a:rPr lang="en-US" sz="2400" b="1" dirty="0">
                <a:solidFill>
                  <a:schemeClr val="accent6">
                    <a:lumMod val="75000"/>
                  </a:schemeClr>
                </a:solidFill>
              </a:rPr>
              <a:t>so</a:t>
            </a:r>
            <a:r>
              <a:rPr lang="en-US" sz="2400" dirty="0">
                <a:solidFill>
                  <a:schemeClr val="accent6">
                    <a:lumMod val="75000"/>
                  </a:schemeClr>
                </a:solidFill>
              </a:rPr>
              <a:t> we missed the beginning.</a:t>
            </a:r>
          </a:p>
        </p:txBody>
      </p:sp>
      <p:sp>
        <p:nvSpPr>
          <p:cNvPr id="12" name="TextBox 11">
            <a:extLst>
              <a:ext uri="{FF2B5EF4-FFF2-40B4-BE49-F238E27FC236}">
                <a16:creationId xmlns:a16="http://schemas.microsoft.com/office/drawing/2014/main" id="{ADF60A6D-071E-EBDA-5349-FE969E8701D1}"/>
              </a:ext>
            </a:extLst>
          </p:cNvPr>
          <p:cNvSpPr txBox="1"/>
          <p:nvPr/>
        </p:nvSpPr>
        <p:spPr>
          <a:xfrm>
            <a:off x="1242812" y="6299171"/>
            <a:ext cx="9561910" cy="461665"/>
          </a:xfrm>
          <a:prstGeom prst="rect">
            <a:avLst/>
          </a:prstGeom>
          <a:noFill/>
        </p:spPr>
        <p:txBody>
          <a:bodyPr wrap="square">
            <a:spAutoFit/>
          </a:bodyPr>
          <a:lstStyle/>
          <a:p>
            <a:r>
              <a:rPr lang="en-US" sz="2400" dirty="0">
                <a:solidFill>
                  <a:schemeClr val="accent6">
                    <a:lumMod val="75000"/>
                  </a:schemeClr>
                </a:solidFill>
              </a:rPr>
              <a:t>The presentation was clear; </a:t>
            </a:r>
            <a:r>
              <a:rPr lang="en-US" sz="2400" b="1" dirty="0">
                <a:solidFill>
                  <a:schemeClr val="accent6">
                    <a:lumMod val="75000"/>
                  </a:schemeClr>
                </a:solidFill>
              </a:rPr>
              <a:t>in addition</a:t>
            </a:r>
            <a:r>
              <a:rPr lang="en-US" sz="2400" dirty="0">
                <a:solidFill>
                  <a:schemeClr val="accent6">
                    <a:lumMod val="75000"/>
                  </a:schemeClr>
                </a:solidFill>
              </a:rPr>
              <a:t>, the speaker used helpful charts.</a:t>
            </a:r>
          </a:p>
        </p:txBody>
      </p:sp>
    </p:spTree>
    <p:extLst>
      <p:ext uri="{BB962C8B-B14F-4D97-AF65-F5344CB8AC3E}">
        <p14:creationId xmlns:p14="http://schemas.microsoft.com/office/powerpoint/2010/main" val="2694875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FF8C5F-A807-7336-D4BC-63C66178CC74}"/>
              </a:ext>
            </a:extLst>
          </p:cNvPr>
          <p:cNvSpPr txBox="1"/>
          <p:nvPr/>
        </p:nvSpPr>
        <p:spPr>
          <a:xfrm>
            <a:off x="95534" y="754756"/>
            <a:ext cx="11750723" cy="5909310"/>
          </a:xfrm>
          <a:prstGeom prst="rect">
            <a:avLst/>
          </a:prstGeom>
          <a:noFill/>
        </p:spPr>
        <p:txBody>
          <a:bodyPr wrap="square">
            <a:spAutoFit/>
          </a:bodyPr>
          <a:lstStyle/>
          <a:p>
            <a:pPr>
              <a:buNone/>
            </a:pPr>
            <a:r>
              <a:rPr lang="en-US" b="1" dirty="0"/>
              <a:t>Maze 2 — Happiness Data &amp; One Score</a:t>
            </a:r>
          </a:p>
          <a:p>
            <a:pPr>
              <a:buNone/>
            </a:pPr>
            <a:endParaRPr lang="en-US" b="1" dirty="0"/>
          </a:p>
          <a:p>
            <a:pPr>
              <a:lnSpc>
                <a:spcPct val="150000"/>
              </a:lnSpc>
              <a:buNone/>
            </a:pPr>
            <a:r>
              <a:rPr lang="en-US" dirty="0"/>
              <a:t>A recent report explained that happiness is a complex concept. One chart showed a single score for the whole country; </a:t>
            </a:r>
            <a:r>
              <a:rPr lang="en-US" b="1" dirty="0"/>
              <a:t>(1) ________ (A however / B therefore / C for example), </a:t>
            </a:r>
            <a:r>
              <a:rPr lang="en-US" dirty="0"/>
              <a:t>this can hide different trends inside the population. Some groups may feel safer while others struggle with costs. The report suggested using several components, such as health, relationships, and a safety net. The survey also included life expectancy; </a:t>
            </a:r>
            <a:r>
              <a:rPr lang="en-US" b="1" dirty="0"/>
              <a:t>(2) ________ (A as a result / B for example / C moreover), </a:t>
            </a:r>
            <a:r>
              <a:rPr lang="en-US" dirty="0"/>
              <a:t>it became easier to compare well-being across years. The findings showed that community support matters. People who volunteer often feel connected</a:t>
            </a:r>
            <a:r>
              <a:rPr lang="en-US" b="1" dirty="0"/>
              <a:t>; (3) ________ (A for example / B however / C therefore), </a:t>
            </a:r>
            <a:r>
              <a:rPr lang="en-US" dirty="0"/>
              <a:t>solidarity can increase over time. The report warned against quick conclusions</a:t>
            </a:r>
            <a:r>
              <a:rPr lang="en-US" b="1" dirty="0"/>
              <a:t>; (4) ________ (A therefore / B however / C moreover), </a:t>
            </a:r>
            <a:r>
              <a:rPr lang="en-US" dirty="0"/>
              <a:t>researchers should check the data carefully. In short, we need more than one number</a:t>
            </a:r>
            <a:r>
              <a:rPr lang="en-US" b="1" dirty="0"/>
              <a:t>; (5) ________ (A for example / B therefore / C however), </a:t>
            </a:r>
            <a:r>
              <a:rPr lang="en-US" dirty="0"/>
              <a:t>a table of key indicators gives a clearer picture.</a:t>
            </a:r>
          </a:p>
          <a:p>
            <a:pPr>
              <a:lnSpc>
                <a:spcPct val="150000"/>
              </a:lnSpc>
              <a:buNone/>
            </a:pPr>
            <a:endParaRPr lang="en-US" dirty="0"/>
          </a:p>
          <a:p>
            <a:pPr>
              <a:buNone/>
            </a:pPr>
            <a:endParaRPr lang="en-US" dirty="0"/>
          </a:p>
          <a:p>
            <a:pPr>
              <a:buNone/>
            </a:pPr>
            <a:endParaRPr lang="en-US" dirty="0"/>
          </a:p>
          <a:p>
            <a:pPr>
              <a:buNone/>
            </a:pPr>
            <a:endParaRPr lang="en-US" dirty="0"/>
          </a:p>
          <a:p>
            <a:pPr>
              <a:buNone/>
            </a:pPr>
            <a:r>
              <a:rPr lang="en-US" b="1" dirty="0"/>
              <a:t>Answer Key:</a:t>
            </a:r>
            <a:r>
              <a:rPr lang="en-US" dirty="0"/>
              <a:t> 1-A, 2-B, 3-A, 4-B, 5-B</a:t>
            </a:r>
          </a:p>
        </p:txBody>
      </p:sp>
      <p:sp>
        <p:nvSpPr>
          <p:cNvPr id="6" name="Rectangle 5">
            <a:extLst>
              <a:ext uri="{FF2B5EF4-FFF2-40B4-BE49-F238E27FC236}">
                <a16:creationId xmlns:a16="http://schemas.microsoft.com/office/drawing/2014/main" id="{EA398243-FAAA-2EE5-42C4-5857A0EAEBD3}"/>
              </a:ext>
            </a:extLst>
          </p:cNvPr>
          <p:cNvSpPr/>
          <p:nvPr/>
        </p:nvSpPr>
        <p:spPr>
          <a:xfrm>
            <a:off x="95534" y="6134676"/>
            <a:ext cx="4316516" cy="529390"/>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604712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6"/>
                                        </p:tgtEl>
                                        <p:attrNameLst>
                                          <p:attrName>ppt_x</p:attrName>
                                        </p:attrNameLst>
                                      </p:cBhvr>
                                      <p:tavLst>
                                        <p:tav tm="0">
                                          <p:val>
                                            <p:strVal val="ppt_x"/>
                                          </p:val>
                                        </p:tav>
                                        <p:tav tm="100000">
                                          <p:val>
                                            <p:strVal val="ppt_x"/>
                                          </p:val>
                                        </p:tav>
                                      </p:tavLst>
                                    </p:anim>
                                    <p:anim calcmode="lin" valueType="num">
                                      <p:cBhvr additive="base">
                                        <p:cTn id="7" dur="500"/>
                                        <p:tgtEl>
                                          <p:spTgt spid="6"/>
                                        </p:tgtEl>
                                        <p:attrNameLst>
                                          <p:attrName>ppt_y</p:attrName>
                                        </p:attrNameLst>
                                      </p:cBhvr>
                                      <p:tavLst>
                                        <p:tav tm="0">
                                          <p:val>
                                            <p:strVal val="ppt_y"/>
                                          </p:val>
                                        </p:tav>
                                        <p:tav tm="100000">
                                          <p:val>
                                            <p:strVal val="1+ppt_h/2"/>
                                          </p:val>
                                        </p:tav>
                                      </p:tavLst>
                                    </p:anim>
                                    <p:set>
                                      <p:cBhvr>
                                        <p:cTn id="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40" y="365760"/>
            <a:ext cx="11430000" cy="731520"/>
          </a:xfrm>
          <a:prstGeom prst="rect">
            <a:avLst/>
          </a:prstGeom>
          <a:noFill/>
        </p:spPr>
        <p:txBody>
          <a:bodyPr wrap="none">
            <a:spAutoFit/>
          </a:bodyPr>
          <a:lstStyle/>
          <a:p>
            <a:r>
              <a:rPr sz="2800" b="1" dirty="0">
                <a:latin typeface="Univers"/>
              </a:rPr>
              <a:t>G.12.4  —  Prepositions (dependent)</a:t>
            </a:r>
          </a:p>
        </p:txBody>
      </p:sp>
      <p:sp>
        <p:nvSpPr>
          <p:cNvPr id="3" name="TextBox 2"/>
          <p:cNvSpPr txBox="1"/>
          <p:nvPr/>
        </p:nvSpPr>
        <p:spPr>
          <a:xfrm>
            <a:off x="731520" y="1188720"/>
            <a:ext cx="11430000" cy="548640"/>
          </a:xfrm>
          <a:prstGeom prst="rect">
            <a:avLst/>
          </a:prstGeom>
          <a:noFill/>
        </p:spPr>
        <p:txBody>
          <a:bodyPr wrap="none">
            <a:spAutoFit/>
          </a:bodyPr>
          <a:lstStyle/>
          <a:p>
            <a:r>
              <a:rPr sz="2400" b="1" dirty="0">
                <a:latin typeface="Univers"/>
              </a:rPr>
              <a:t>Rule &amp; Usage</a:t>
            </a:r>
          </a:p>
        </p:txBody>
      </p:sp>
      <p:sp>
        <p:nvSpPr>
          <p:cNvPr id="4" name="TextBox 3"/>
          <p:cNvSpPr txBox="1"/>
          <p:nvPr/>
        </p:nvSpPr>
        <p:spPr>
          <a:xfrm>
            <a:off x="731520" y="1783080"/>
            <a:ext cx="11430000" cy="3539430"/>
          </a:xfrm>
          <a:prstGeom prst="rect">
            <a:avLst/>
          </a:prstGeom>
          <a:noFill/>
        </p:spPr>
        <p:txBody>
          <a:bodyPr wrap="square">
            <a:spAutoFit/>
          </a:bodyPr>
          <a:lstStyle/>
          <a:p>
            <a:pPr>
              <a:defRPr sz="1800">
                <a:latin typeface="Univers"/>
              </a:defRPr>
            </a:pPr>
            <a:r>
              <a:rPr sz="2800" b="1" dirty="0">
                <a:solidFill>
                  <a:srgbClr val="FF0000"/>
                </a:solidFill>
                <a:latin typeface="Univers"/>
              </a:rPr>
              <a:t>Rule:</a:t>
            </a:r>
            <a:r>
              <a:rPr sz="2800" dirty="0"/>
              <a:t> Some verbs/adjectives require fixed prepositions (collocations).</a:t>
            </a:r>
          </a:p>
          <a:p>
            <a:pPr>
              <a:defRPr sz="1800">
                <a:latin typeface="Univers"/>
              </a:defRPr>
            </a:pPr>
            <a:r>
              <a:rPr sz="2800" b="1" dirty="0">
                <a:solidFill>
                  <a:srgbClr val="FF0000"/>
                </a:solidFill>
              </a:rPr>
              <a:t>Usage:</a:t>
            </a:r>
            <a:r>
              <a:rPr sz="2800" dirty="0"/>
              <a:t> Learn common pairs (depend on, benefit from, interested in).</a:t>
            </a:r>
          </a:p>
          <a:p>
            <a:pPr>
              <a:defRPr sz="1800">
                <a:latin typeface="Univers"/>
              </a:defRPr>
            </a:pPr>
            <a:endParaRPr lang="en-US" sz="2800" dirty="0"/>
          </a:p>
          <a:p>
            <a:pPr>
              <a:defRPr sz="1800">
                <a:latin typeface="Univers"/>
              </a:defRPr>
            </a:pPr>
            <a:r>
              <a:rPr sz="2800" dirty="0"/>
              <a:t>Examples:</a:t>
            </a:r>
          </a:p>
          <a:p>
            <a:pPr>
              <a:defRPr sz="1800">
                <a:latin typeface="Univers"/>
              </a:defRPr>
            </a:pPr>
            <a:r>
              <a:rPr sz="2800" dirty="0"/>
              <a:t>• Students </a:t>
            </a:r>
            <a:r>
              <a:rPr sz="2800" b="1" dirty="0"/>
              <a:t>benefit from </a:t>
            </a:r>
            <a:r>
              <a:rPr sz="2800" dirty="0"/>
              <a:t>volunteering projects.</a:t>
            </a:r>
          </a:p>
          <a:p>
            <a:pPr>
              <a:defRPr sz="1800">
                <a:latin typeface="Univers"/>
              </a:defRPr>
            </a:pPr>
            <a:r>
              <a:rPr sz="2800" dirty="0"/>
              <a:t>• Many residents </a:t>
            </a:r>
            <a:r>
              <a:rPr sz="2800" b="1" dirty="0"/>
              <a:t>depend on </a:t>
            </a:r>
            <a:r>
              <a:rPr sz="2800" dirty="0"/>
              <a:t>public transportation.</a:t>
            </a:r>
          </a:p>
        </p:txBody>
      </p:sp>
      <p:sp>
        <p:nvSpPr>
          <p:cNvPr id="6" name="TextBox 5">
            <a:extLst>
              <a:ext uri="{FF2B5EF4-FFF2-40B4-BE49-F238E27FC236}">
                <a16:creationId xmlns:a16="http://schemas.microsoft.com/office/drawing/2014/main" id="{8198DC1A-3A63-02CB-5C59-2AE7D7B709D4}"/>
              </a:ext>
            </a:extLst>
          </p:cNvPr>
          <p:cNvSpPr txBox="1"/>
          <p:nvPr/>
        </p:nvSpPr>
        <p:spPr>
          <a:xfrm>
            <a:off x="2432713" y="5649752"/>
            <a:ext cx="6093724" cy="523220"/>
          </a:xfrm>
          <a:prstGeom prst="rect">
            <a:avLst/>
          </a:prstGeom>
          <a:noFill/>
        </p:spPr>
        <p:txBody>
          <a:bodyPr wrap="square">
            <a:spAutoFit/>
          </a:bodyPr>
          <a:lstStyle/>
          <a:p>
            <a:pPr algn="ctr"/>
            <a:r>
              <a:rPr lang="en-US" sz="2800" kern="1200" dirty="0">
                <a:solidFill>
                  <a:schemeClr val="tx1"/>
                </a:solidFill>
                <a:effectLst/>
                <a:latin typeface="+mn-lt"/>
                <a:ea typeface="+mn-ea"/>
                <a:cs typeface="+mn-cs"/>
                <a:hlinkClick r:id="rId2"/>
              </a:rPr>
              <a:t>G.12.4 Prepositions (dependent)</a:t>
            </a:r>
            <a:r>
              <a:rPr lang="en-US" sz="2800" u="none" strike="noStrike" kern="1200" dirty="0">
                <a:solidFill>
                  <a:schemeClr val="tx1"/>
                </a:solidFill>
                <a:effectLst/>
                <a:latin typeface="+mn-lt"/>
                <a:ea typeface="+mn-ea"/>
                <a:cs typeface="+mn-cs"/>
                <a:hlinkClick r:id="rId2"/>
              </a:rPr>
              <a:t> </a:t>
            </a:r>
            <a:endParaRPr lang="en-US" sz="2800" kern="1200" dirty="0">
              <a:solidFill>
                <a:schemeClr val="tx1"/>
              </a:solidFill>
              <a:effectLst/>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FD56-29E6-DD57-FA49-E3BC78C8FCD8}"/>
              </a:ext>
            </a:extLst>
          </p:cNvPr>
          <p:cNvSpPr txBox="1"/>
          <p:nvPr/>
        </p:nvSpPr>
        <p:spPr>
          <a:xfrm>
            <a:off x="1146413" y="417498"/>
            <a:ext cx="10044752" cy="5989845"/>
          </a:xfrm>
          <a:prstGeom prst="rect">
            <a:avLst/>
          </a:prstGeom>
          <a:noFill/>
        </p:spPr>
        <p:txBody>
          <a:bodyPr wrap="square">
            <a:spAutoFit/>
          </a:bodyPr>
          <a:lstStyle/>
          <a:p>
            <a:pPr marL="0" marR="0">
              <a:spcBef>
                <a:spcPts val="1000"/>
              </a:spcBef>
              <a:spcAft>
                <a:spcPts val="400"/>
              </a:spcAft>
              <a:buNone/>
            </a:pPr>
            <a:r>
              <a:rPr lang="en-US" sz="2800" b="1" dirty="0">
                <a:effectLst/>
                <a:latin typeface="Calibri" panose="020F0502020204030204" pitchFamily="34" charset="0"/>
                <a:ea typeface="MS Mincho" panose="02020609040205080304" pitchFamily="49" charset="-128"/>
                <a:cs typeface="Arial" panose="020B0604020202020204" pitchFamily="34" charset="0"/>
              </a:rPr>
              <a:t> Dependent Prepositions (verb/adjective + preposition)</a:t>
            </a:r>
            <a:endParaRPr lang="en-US" sz="20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200"/>
              </a:spcBef>
              <a:spcAft>
                <a:spcPts val="200"/>
              </a:spcAft>
              <a:buNone/>
            </a:pPr>
            <a:r>
              <a:rPr lang="en-US" dirty="0">
                <a:effectLst/>
                <a:latin typeface="Calibri" panose="020F0502020204030204" pitchFamily="34" charset="0"/>
                <a:ea typeface="MS Mincho" panose="02020609040205080304" pitchFamily="49" charset="-128"/>
                <a:cs typeface="Arial" panose="020B0604020202020204" pitchFamily="34" charset="0"/>
              </a:rPr>
              <a:t>Some verbs/adjectives are followed by specific prepositions. </a:t>
            </a:r>
            <a:endParaRPr lang="en-US" sz="20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1000"/>
              </a:spcBef>
              <a:spcAft>
                <a:spcPts val="400"/>
              </a:spcAft>
              <a:buNone/>
            </a:pPr>
            <a:r>
              <a:rPr lang="en-US" sz="2400" b="1" dirty="0">
                <a:effectLst/>
                <a:latin typeface="Calibri" panose="020F0502020204030204" pitchFamily="34" charset="0"/>
                <a:ea typeface="MS Mincho" panose="02020609040205080304" pitchFamily="49" charset="-128"/>
                <a:cs typeface="Arial" panose="020B0604020202020204" pitchFamily="34" charset="0"/>
              </a:rPr>
              <a:t>Activity 1 – Complete with the correct preposition</a:t>
            </a:r>
            <a:endParaRPr lang="en-US" sz="20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1400" u="none" strike="noStrike" dirty="0">
                <a:effectLst/>
                <a:latin typeface="Calibri" panose="020F0502020204030204" pitchFamily="34" charset="0"/>
                <a:ea typeface="MS Mincho" panose="02020609040205080304" pitchFamily="49" charset="-128"/>
                <a:cs typeface="Arial" panose="020B0604020202020204" pitchFamily="34" charset="0"/>
              </a:rPr>
              <a:t> </a:t>
            </a:r>
            <a:endParaRPr lang="en-US" sz="20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400" b="1" u="sng" dirty="0">
                <a:effectLst/>
                <a:latin typeface="Calibri" panose="020F0502020204030204" pitchFamily="34" charset="0"/>
                <a:ea typeface="MS Mincho" panose="02020609040205080304" pitchFamily="49" charset="-128"/>
                <a:cs typeface="Arial" panose="020B0604020202020204" pitchFamily="34" charset="0"/>
              </a:rPr>
              <a:t>Choose from: (to / of / for / in / from / with, on )</a:t>
            </a:r>
            <a:endParaRPr lang="en-US" sz="2400" b="1"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000" u="none" strike="noStrike" dirty="0">
                <a:effectLst/>
                <a:latin typeface="Calibri" panose="020F0502020204030204" pitchFamily="34" charset="0"/>
                <a:ea typeface="MS Mincho" panose="02020609040205080304" pitchFamily="49" charset="-128"/>
                <a:cs typeface="Arial" panose="020B0604020202020204" pitchFamily="34" charset="0"/>
              </a:rPr>
              <a:t> </a:t>
            </a:r>
            <a:endParaRPr lang="en-US" sz="20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1) benefit _____ (something)</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2) contribute _____ (a cause / project)</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3) aware _____ (a problem)</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4) responsible _____ (a task)</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5) interested _____ (a topic)</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6) compare (A) _____ (B)</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7) protect (something) _____ (danger)</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8) depend _____ (something)</a:t>
            </a:r>
          </a:p>
        </p:txBody>
      </p:sp>
      <p:sp>
        <p:nvSpPr>
          <p:cNvPr id="6" name="TextBox 5">
            <a:extLst>
              <a:ext uri="{FF2B5EF4-FFF2-40B4-BE49-F238E27FC236}">
                <a16:creationId xmlns:a16="http://schemas.microsoft.com/office/drawing/2014/main" id="{949CA09B-7A2C-0C49-883E-978EAFB7B6EB}"/>
              </a:ext>
            </a:extLst>
          </p:cNvPr>
          <p:cNvSpPr txBox="1"/>
          <p:nvPr/>
        </p:nvSpPr>
        <p:spPr>
          <a:xfrm>
            <a:off x="6728347" y="6022622"/>
            <a:ext cx="5186150" cy="369332"/>
          </a:xfrm>
          <a:prstGeom prst="rect">
            <a:avLst/>
          </a:prstGeom>
          <a:noFill/>
        </p:spPr>
        <p:txBody>
          <a:bodyPr wrap="square">
            <a:spAutoFit/>
          </a:bodyPr>
          <a:lstStyle/>
          <a:p>
            <a:pPr>
              <a:buNone/>
            </a:pPr>
            <a:r>
              <a:rPr lang="en-US" dirty="0"/>
              <a:t>1. from, 2. to, 3. of, 4.for, 5. in, 6. with, 7. from, 8. on</a:t>
            </a:r>
          </a:p>
        </p:txBody>
      </p:sp>
      <p:sp>
        <p:nvSpPr>
          <p:cNvPr id="7" name="Rectangle 6">
            <a:extLst>
              <a:ext uri="{FF2B5EF4-FFF2-40B4-BE49-F238E27FC236}">
                <a16:creationId xmlns:a16="http://schemas.microsoft.com/office/drawing/2014/main" id="{CAC6F288-DA1A-DBCF-77BF-D660CE4A6144}"/>
              </a:ext>
            </a:extLst>
          </p:cNvPr>
          <p:cNvSpPr/>
          <p:nvPr/>
        </p:nvSpPr>
        <p:spPr>
          <a:xfrm>
            <a:off x="6728347" y="6013776"/>
            <a:ext cx="5067142" cy="529390"/>
          </a:xfrm>
          <a:prstGeom prst="rect">
            <a:avLst/>
          </a:prstGeom>
          <a:solidFill>
            <a:schemeClr val="accent5">
              <a:lumMod val="75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647674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9FDD05-4EB4-CC36-0A69-68BEF6184CB5}"/>
              </a:ext>
            </a:extLst>
          </p:cNvPr>
          <p:cNvSpPr txBox="1"/>
          <p:nvPr/>
        </p:nvSpPr>
        <p:spPr>
          <a:xfrm>
            <a:off x="436728" y="617838"/>
            <a:ext cx="11232108" cy="4939814"/>
          </a:xfrm>
          <a:prstGeom prst="rect">
            <a:avLst/>
          </a:prstGeom>
          <a:noFill/>
        </p:spPr>
        <p:txBody>
          <a:bodyPr wrap="square">
            <a:spAutoFit/>
          </a:bodyPr>
          <a:lstStyle/>
          <a:p>
            <a:pPr>
              <a:buNone/>
            </a:pPr>
            <a:r>
              <a:rPr lang="en-US" b="1" dirty="0"/>
              <a:t>G.12.4 Prepositions (dependent)</a:t>
            </a:r>
          </a:p>
          <a:p>
            <a:pPr>
              <a:buNone/>
            </a:pPr>
            <a:endParaRPr lang="en-US" b="1" dirty="0"/>
          </a:p>
          <a:p>
            <a:pPr>
              <a:buNone/>
            </a:pPr>
            <a:r>
              <a:rPr lang="en-US" b="1" dirty="0"/>
              <a:t>Maze 1 — Online Study Habits</a:t>
            </a:r>
          </a:p>
          <a:p>
            <a:pPr>
              <a:buNone/>
            </a:pPr>
            <a:endParaRPr lang="en-US" b="1" dirty="0"/>
          </a:p>
          <a:p>
            <a:pPr>
              <a:lnSpc>
                <a:spcPct val="150000"/>
              </a:lnSpc>
              <a:buNone/>
            </a:pPr>
            <a:r>
              <a:rPr lang="en-US" dirty="0"/>
              <a:t>Many students are interested (1) ________ (A on / B in / C at) learning online because it feels convenient. However, success depends (2) ________ (A on / B for / C with) good planning and strong self-control. Some students are worried (3) ________ (A for / B about / C with) missing deadlines, so they set reminders. Teachers encourage learners to focus (4) ________ (A at / B in / C on) one task at a time instead of multitasking. Students should also be proud (5) ________ (A of / B for / C with) their progress, even if it is small. When learners follow these steps, they catch up on missed work more easily and stay in touch with their teachers. Online platforms can help, but students must use them responsibly</a:t>
            </a:r>
          </a:p>
          <a:p>
            <a:pPr>
              <a:lnSpc>
                <a:spcPct val="150000"/>
              </a:lnSpc>
              <a:buNone/>
            </a:pPr>
            <a:endParaRPr lang="en-US" dirty="0"/>
          </a:p>
          <a:p>
            <a:pPr>
              <a:buNone/>
            </a:pPr>
            <a:endParaRPr lang="en-US" dirty="0"/>
          </a:p>
          <a:p>
            <a:pPr>
              <a:buNone/>
            </a:pPr>
            <a:r>
              <a:rPr lang="en-US" dirty="0"/>
              <a:t>.</a:t>
            </a:r>
          </a:p>
          <a:p>
            <a:pPr>
              <a:buNone/>
            </a:pPr>
            <a:r>
              <a:rPr lang="en-US" b="1" dirty="0"/>
              <a:t>Answer Key:</a:t>
            </a:r>
            <a:r>
              <a:rPr lang="en-US" dirty="0"/>
              <a:t> 1-B, 2-A, 3-B, 4-C, 5-A</a:t>
            </a:r>
          </a:p>
        </p:txBody>
      </p:sp>
      <p:sp>
        <p:nvSpPr>
          <p:cNvPr id="4" name="Rectangle 3">
            <a:extLst>
              <a:ext uri="{FF2B5EF4-FFF2-40B4-BE49-F238E27FC236}">
                <a16:creationId xmlns:a16="http://schemas.microsoft.com/office/drawing/2014/main" id="{C6A6181C-E035-679F-CFE5-318CB1D4DE3C}"/>
              </a:ext>
            </a:extLst>
          </p:cNvPr>
          <p:cNvSpPr/>
          <p:nvPr/>
        </p:nvSpPr>
        <p:spPr>
          <a:xfrm>
            <a:off x="327546" y="5124742"/>
            <a:ext cx="4316516" cy="52939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655073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C42EAE-4266-B701-1D2F-DD2B4E7E8CB4}"/>
              </a:ext>
            </a:extLst>
          </p:cNvPr>
          <p:cNvSpPr txBox="1"/>
          <p:nvPr/>
        </p:nvSpPr>
        <p:spPr>
          <a:xfrm>
            <a:off x="197708" y="460967"/>
            <a:ext cx="11442357" cy="3850798"/>
          </a:xfrm>
          <a:prstGeom prst="rect">
            <a:avLst/>
          </a:prstGeom>
          <a:noFill/>
        </p:spPr>
        <p:txBody>
          <a:bodyPr wrap="square">
            <a:spAutoFit/>
          </a:bodyPr>
          <a:lstStyle/>
          <a:p>
            <a:pPr marL="0" marR="0">
              <a:spcBef>
                <a:spcPts val="1000"/>
              </a:spcBef>
              <a:spcAft>
                <a:spcPts val="400"/>
              </a:spcAft>
              <a:buNone/>
            </a:pPr>
            <a:r>
              <a:rPr lang="en-US" sz="2400" b="1" dirty="0">
                <a:effectLst/>
                <a:latin typeface="Calibri" panose="020F0502020204030204" pitchFamily="34" charset="0"/>
                <a:ea typeface="MS Mincho" panose="02020609040205080304" pitchFamily="49" charset="-128"/>
                <a:cs typeface="Arial" panose="020B0604020202020204" pitchFamily="34" charset="0"/>
              </a:rPr>
              <a:t>Activity 2 – Error correction</a:t>
            </a:r>
            <a:endParaRPr lang="en-US" sz="20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endParaRPr lang="en-US" sz="2000" b="1" u="sng" dirty="0">
              <a:solidFill>
                <a:srgbClr val="FF0000"/>
              </a:solidFill>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000" b="1" u="sng" dirty="0">
                <a:solidFill>
                  <a:srgbClr val="FF0000"/>
                </a:solidFill>
                <a:effectLst/>
                <a:latin typeface="Calibri" panose="020F0502020204030204" pitchFamily="34" charset="0"/>
                <a:ea typeface="MS Mincho" panose="02020609040205080304" pitchFamily="49" charset="-128"/>
                <a:cs typeface="Arial" panose="020B0604020202020204" pitchFamily="34" charset="0"/>
              </a:rPr>
              <a:t>Each sentence has ONE preposition mistake. Rewrite correctly</a:t>
            </a:r>
            <a:r>
              <a:rPr lang="en-US" sz="2000" dirty="0">
                <a:effectLst/>
                <a:latin typeface="Calibri" panose="020F0502020204030204" pitchFamily="34" charset="0"/>
                <a:ea typeface="MS Mincho" panose="02020609040205080304" pitchFamily="49" charset="-128"/>
                <a:cs typeface="Arial" panose="020B0604020202020204" pitchFamily="34" charset="0"/>
              </a:rPr>
              <a:t>.</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 </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1) Students should contribute for the discussion. ____________________________________________</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2) She is aware from the new rule. ________________________________________________________</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3) This policy depends of public support. ___________________________________________________</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4) I am interested on volunteering. _______________________________________________________</a:t>
            </a:r>
          </a:p>
          <a:p>
            <a:pPr marL="0" marR="0">
              <a:lnSpc>
                <a:spcPct val="150000"/>
              </a:lnSpc>
              <a:buNone/>
            </a:pPr>
            <a:r>
              <a:rPr lang="en-US" sz="2000" dirty="0">
                <a:effectLst/>
                <a:latin typeface="Calibri" panose="020F0502020204030204" pitchFamily="34" charset="0"/>
                <a:ea typeface="MS Mincho" panose="02020609040205080304" pitchFamily="49" charset="-128"/>
                <a:cs typeface="Arial" panose="020B0604020202020204" pitchFamily="34" charset="0"/>
              </a:rPr>
              <a:t>5) Compared with last year, the results improved.</a:t>
            </a:r>
            <a:r>
              <a:rPr lang="en-US" sz="2000" dirty="0">
                <a:latin typeface="Calibri" panose="020F0502020204030204" pitchFamily="34" charset="0"/>
                <a:ea typeface="MS Mincho" panose="02020609040205080304" pitchFamily="49" charset="-128"/>
                <a:cs typeface="Arial" panose="020B0604020202020204" pitchFamily="34" charset="0"/>
              </a:rPr>
              <a:t>   ____________________________________</a:t>
            </a:r>
            <a:endParaRPr lang="en-US" sz="2000" dirty="0">
              <a:effectLst/>
              <a:latin typeface="Calibri" panose="020F0502020204030204" pitchFamily="34" charset="0"/>
              <a:ea typeface="MS Mincho" panose="02020609040205080304" pitchFamily="49" charset="-128"/>
              <a:cs typeface="Arial" panose="020B0604020202020204" pitchFamily="34" charset="0"/>
            </a:endParaRPr>
          </a:p>
        </p:txBody>
      </p:sp>
      <p:sp>
        <p:nvSpPr>
          <p:cNvPr id="5" name="TextBox 4">
            <a:extLst>
              <a:ext uri="{FF2B5EF4-FFF2-40B4-BE49-F238E27FC236}">
                <a16:creationId xmlns:a16="http://schemas.microsoft.com/office/drawing/2014/main" id="{BF7982CC-2BFB-D2C6-ED87-3CCAE2FEB39D}"/>
              </a:ext>
            </a:extLst>
          </p:cNvPr>
          <p:cNvSpPr txBox="1"/>
          <p:nvPr/>
        </p:nvSpPr>
        <p:spPr>
          <a:xfrm>
            <a:off x="5871950" y="1992152"/>
            <a:ext cx="6093724" cy="369332"/>
          </a:xfrm>
          <a:prstGeom prst="rect">
            <a:avLst/>
          </a:prstGeom>
          <a:noFill/>
        </p:spPr>
        <p:txBody>
          <a:bodyPr wrap="square">
            <a:spAutoFit/>
          </a:bodyPr>
          <a:lstStyle/>
          <a:p>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Students should contribute </a:t>
            </a:r>
            <a:r>
              <a:rPr lang="en-US" sz="1800" b="1" dirty="0">
                <a:solidFill>
                  <a:srgbClr val="FF0000"/>
                </a:solidFill>
                <a:effectLst/>
                <a:latin typeface="Calibri" panose="020F0502020204030204" pitchFamily="34" charset="0"/>
                <a:ea typeface="MS Mincho" panose="02020609040205080304" pitchFamily="49" charset="-128"/>
                <a:cs typeface="Arial" panose="020B0604020202020204" pitchFamily="34" charset="0"/>
              </a:rPr>
              <a:t>to </a:t>
            </a:r>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the discussion</a:t>
            </a:r>
            <a:endParaRPr lang="en-US" b="1" dirty="0">
              <a:solidFill>
                <a:schemeClr val="accent6">
                  <a:lumMod val="75000"/>
                </a:schemeClr>
              </a:solidFill>
            </a:endParaRPr>
          </a:p>
        </p:txBody>
      </p:sp>
      <p:sp>
        <p:nvSpPr>
          <p:cNvPr id="7" name="TextBox 6">
            <a:extLst>
              <a:ext uri="{FF2B5EF4-FFF2-40B4-BE49-F238E27FC236}">
                <a16:creationId xmlns:a16="http://schemas.microsoft.com/office/drawing/2014/main" id="{442BA381-EBE9-1C21-A512-E13B0B506AED}"/>
              </a:ext>
            </a:extLst>
          </p:cNvPr>
          <p:cNvSpPr txBox="1"/>
          <p:nvPr/>
        </p:nvSpPr>
        <p:spPr>
          <a:xfrm>
            <a:off x="5271448" y="2415655"/>
            <a:ext cx="6093724" cy="369332"/>
          </a:xfrm>
          <a:prstGeom prst="rect">
            <a:avLst/>
          </a:prstGeom>
          <a:noFill/>
        </p:spPr>
        <p:txBody>
          <a:bodyPr wrap="square">
            <a:spAutoFit/>
          </a:bodyPr>
          <a:lstStyle/>
          <a:p>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She is aware </a:t>
            </a:r>
            <a:r>
              <a:rPr lang="en-US" sz="1800" b="1" dirty="0">
                <a:solidFill>
                  <a:srgbClr val="FF0000"/>
                </a:solidFill>
                <a:effectLst/>
                <a:latin typeface="Calibri" panose="020F0502020204030204" pitchFamily="34" charset="0"/>
                <a:ea typeface="MS Mincho" panose="02020609040205080304" pitchFamily="49" charset="-128"/>
                <a:cs typeface="Arial" panose="020B0604020202020204" pitchFamily="34" charset="0"/>
              </a:rPr>
              <a:t>of</a:t>
            </a:r>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 the new rule</a:t>
            </a:r>
            <a:endParaRPr lang="en-US" b="1" dirty="0">
              <a:solidFill>
                <a:schemeClr val="accent6">
                  <a:lumMod val="75000"/>
                </a:schemeClr>
              </a:solidFill>
            </a:endParaRPr>
          </a:p>
        </p:txBody>
      </p:sp>
      <p:sp>
        <p:nvSpPr>
          <p:cNvPr id="9" name="TextBox 8">
            <a:extLst>
              <a:ext uri="{FF2B5EF4-FFF2-40B4-BE49-F238E27FC236}">
                <a16:creationId xmlns:a16="http://schemas.microsoft.com/office/drawing/2014/main" id="{953A0ECE-D379-D01F-6C93-752B71E7E4E3}"/>
              </a:ext>
            </a:extLst>
          </p:cNvPr>
          <p:cNvSpPr txBox="1"/>
          <p:nvPr/>
        </p:nvSpPr>
        <p:spPr>
          <a:xfrm>
            <a:off x="5148618" y="2890798"/>
            <a:ext cx="6093724" cy="369332"/>
          </a:xfrm>
          <a:prstGeom prst="rect">
            <a:avLst/>
          </a:prstGeom>
          <a:noFill/>
        </p:spPr>
        <p:txBody>
          <a:bodyPr wrap="square">
            <a:spAutoFit/>
          </a:bodyPr>
          <a:lstStyle/>
          <a:p>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This policy depends </a:t>
            </a:r>
            <a:r>
              <a:rPr lang="en-US" sz="1800" b="1" dirty="0">
                <a:solidFill>
                  <a:srgbClr val="FF0000"/>
                </a:solidFill>
                <a:effectLst/>
                <a:latin typeface="Calibri" panose="020F0502020204030204" pitchFamily="34" charset="0"/>
                <a:ea typeface="MS Mincho" panose="02020609040205080304" pitchFamily="49" charset="-128"/>
                <a:cs typeface="Arial" panose="020B0604020202020204" pitchFamily="34" charset="0"/>
              </a:rPr>
              <a:t>on</a:t>
            </a:r>
            <a:r>
              <a:rPr lang="en-US" sz="1800" b="1" dirty="0">
                <a:effectLst/>
                <a:latin typeface="Calibri" panose="020F0502020204030204" pitchFamily="34" charset="0"/>
                <a:ea typeface="MS Mincho" panose="02020609040205080304" pitchFamily="49" charset="-128"/>
                <a:cs typeface="Arial" panose="020B0604020202020204" pitchFamily="34" charset="0"/>
              </a:rPr>
              <a:t> </a:t>
            </a:r>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public support. </a:t>
            </a:r>
            <a:endParaRPr lang="en-US" b="1" dirty="0">
              <a:solidFill>
                <a:schemeClr val="accent6">
                  <a:lumMod val="75000"/>
                </a:schemeClr>
              </a:solidFill>
            </a:endParaRPr>
          </a:p>
        </p:txBody>
      </p:sp>
      <p:sp>
        <p:nvSpPr>
          <p:cNvPr id="11" name="TextBox 10">
            <a:extLst>
              <a:ext uri="{FF2B5EF4-FFF2-40B4-BE49-F238E27FC236}">
                <a16:creationId xmlns:a16="http://schemas.microsoft.com/office/drawing/2014/main" id="{E0BE1C83-F7F5-9E57-B668-359B2A5AF03B}"/>
              </a:ext>
            </a:extLst>
          </p:cNvPr>
          <p:cNvSpPr txBox="1"/>
          <p:nvPr/>
        </p:nvSpPr>
        <p:spPr>
          <a:xfrm>
            <a:off x="4793776" y="3432412"/>
            <a:ext cx="6093724" cy="369332"/>
          </a:xfrm>
          <a:prstGeom prst="rect">
            <a:avLst/>
          </a:prstGeom>
          <a:noFill/>
        </p:spPr>
        <p:txBody>
          <a:bodyPr wrap="square">
            <a:spAutoFit/>
          </a:bodyPr>
          <a:lstStyle/>
          <a:p>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I am interested</a:t>
            </a:r>
            <a:r>
              <a:rPr lang="en-US" sz="1800" b="1" dirty="0">
                <a:solidFill>
                  <a:srgbClr val="FF0000"/>
                </a:solidFill>
                <a:effectLst/>
                <a:latin typeface="Calibri" panose="020F0502020204030204" pitchFamily="34" charset="0"/>
                <a:ea typeface="MS Mincho" panose="02020609040205080304" pitchFamily="49" charset="-128"/>
                <a:cs typeface="Arial" panose="020B0604020202020204" pitchFamily="34" charset="0"/>
              </a:rPr>
              <a:t> in </a:t>
            </a:r>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volunteering</a:t>
            </a:r>
            <a:endParaRPr lang="en-US" b="1" dirty="0">
              <a:solidFill>
                <a:schemeClr val="accent6">
                  <a:lumMod val="75000"/>
                </a:schemeClr>
              </a:solidFill>
            </a:endParaRPr>
          </a:p>
        </p:txBody>
      </p:sp>
      <p:sp>
        <p:nvSpPr>
          <p:cNvPr id="13" name="TextBox 12">
            <a:extLst>
              <a:ext uri="{FF2B5EF4-FFF2-40B4-BE49-F238E27FC236}">
                <a16:creationId xmlns:a16="http://schemas.microsoft.com/office/drawing/2014/main" id="{450B6329-1A2F-DC3A-ACA0-C718AF28D1B6}"/>
              </a:ext>
            </a:extLst>
          </p:cNvPr>
          <p:cNvSpPr txBox="1"/>
          <p:nvPr/>
        </p:nvSpPr>
        <p:spPr>
          <a:xfrm>
            <a:off x="5653586" y="3692144"/>
            <a:ext cx="6093724" cy="464871"/>
          </a:xfrm>
          <a:prstGeom prst="rect">
            <a:avLst/>
          </a:prstGeom>
          <a:noFill/>
        </p:spPr>
        <p:txBody>
          <a:bodyPr wrap="square">
            <a:spAutoFit/>
          </a:bodyPr>
          <a:lstStyle/>
          <a:p>
            <a:pPr marL="0" marR="0">
              <a:lnSpc>
                <a:spcPct val="150000"/>
              </a:lnSpc>
              <a:buNone/>
            </a:pPr>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Compared</a:t>
            </a:r>
            <a:r>
              <a:rPr lang="en-US" sz="1800" b="1" dirty="0">
                <a:solidFill>
                  <a:srgbClr val="FF0000"/>
                </a:solidFill>
                <a:effectLst/>
                <a:latin typeface="Calibri" panose="020F0502020204030204" pitchFamily="34" charset="0"/>
                <a:ea typeface="MS Mincho" panose="02020609040205080304" pitchFamily="49" charset="-128"/>
                <a:cs typeface="Arial" panose="020B0604020202020204" pitchFamily="34" charset="0"/>
              </a:rPr>
              <a:t> to </a:t>
            </a:r>
            <a:r>
              <a:rPr lang="en-US" sz="1800" b="1" dirty="0">
                <a:solidFill>
                  <a:schemeClr val="accent6">
                    <a:lumMod val="75000"/>
                  </a:schemeClr>
                </a:solidFill>
                <a:effectLst/>
                <a:latin typeface="Calibri" panose="020F0502020204030204" pitchFamily="34" charset="0"/>
                <a:ea typeface="MS Mincho" panose="02020609040205080304" pitchFamily="49" charset="-128"/>
                <a:cs typeface="Arial" panose="020B0604020202020204" pitchFamily="34" charset="0"/>
              </a:rPr>
              <a:t>last year, the results improved. </a:t>
            </a:r>
          </a:p>
        </p:txBody>
      </p:sp>
    </p:spTree>
    <p:extLst>
      <p:ext uri="{BB962C8B-B14F-4D97-AF65-F5344CB8AC3E}">
        <p14:creationId xmlns:p14="http://schemas.microsoft.com/office/powerpoint/2010/main" val="2142802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401916-3D56-E097-631C-BB2982AE0146}"/>
              </a:ext>
            </a:extLst>
          </p:cNvPr>
          <p:cNvSpPr txBox="1"/>
          <p:nvPr/>
        </p:nvSpPr>
        <p:spPr>
          <a:xfrm>
            <a:off x="136478" y="409433"/>
            <a:ext cx="11668835" cy="4247317"/>
          </a:xfrm>
          <a:prstGeom prst="rect">
            <a:avLst/>
          </a:prstGeom>
          <a:noFill/>
        </p:spPr>
        <p:txBody>
          <a:bodyPr wrap="square">
            <a:spAutoFit/>
          </a:bodyPr>
          <a:lstStyle/>
          <a:p>
            <a:pPr>
              <a:buNone/>
            </a:pPr>
            <a:r>
              <a:rPr lang="en-US" b="1" dirty="0"/>
              <a:t>Maze 2 — Lifestyle &amp; Health</a:t>
            </a:r>
          </a:p>
          <a:p>
            <a:pPr>
              <a:buNone/>
            </a:pPr>
            <a:endParaRPr lang="en-US" b="1" dirty="0"/>
          </a:p>
          <a:p>
            <a:pPr>
              <a:lnSpc>
                <a:spcPct val="150000"/>
              </a:lnSpc>
              <a:buNone/>
            </a:pPr>
            <a:r>
              <a:rPr lang="en-US" dirty="0"/>
              <a:t>In many countries, people are aware </a:t>
            </a:r>
            <a:r>
              <a:rPr lang="en-US" b="1" dirty="0"/>
              <a:t>(1) ________ (A of / B about / C with) </a:t>
            </a:r>
            <a:r>
              <a:rPr lang="en-US" dirty="0"/>
              <a:t>the link between food choices and health. Some families are concerned </a:t>
            </a:r>
            <a:r>
              <a:rPr lang="en-US" b="1" dirty="0"/>
              <a:t>(2) ________ (A for / B about / C of)</a:t>
            </a:r>
            <a:r>
              <a:rPr lang="en-US" dirty="0"/>
              <a:t> processed meals because they may contain too much sugar or salt. Doctors often advise patients to cut down </a:t>
            </a:r>
            <a:r>
              <a:rPr lang="en-US" b="1" dirty="0"/>
              <a:t>(3) ________ (A on / B of / C for) </a:t>
            </a:r>
            <a:r>
              <a:rPr lang="en-US" dirty="0"/>
              <a:t>unhealthy snacks and add more nutrients to their meals. Many campaigns aim to protect endangered animals, and they ask consumers to be careful </a:t>
            </a:r>
            <a:r>
              <a:rPr lang="en-US" b="1" dirty="0"/>
              <a:t>(4) ________ (A for / B with / C of) </a:t>
            </a:r>
            <a:r>
              <a:rPr lang="en-US" dirty="0"/>
              <a:t>what they buy. These actions can contribute (</a:t>
            </a:r>
            <a:r>
              <a:rPr lang="en-US" b="1" dirty="0"/>
              <a:t>5) ________ (A for / B with / C to) </a:t>
            </a:r>
            <a:r>
              <a:rPr lang="en-US" dirty="0"/>
              <a:t>sustainability and reduce waste in the long run.</a:t>
            </a:r>
          </a:p>
          <a:p>
            <a:pPr>
              <a:buNone/>
            </a:pPr>
            <a:endParaRPr lang="en-US" dirty="0"/>
          </a:p>
          <a:p>
            <a:pPr>
              <a:buNone/>
            </a:pPr>
            <a:endParaRPr lang="en-US" dirty="0"/>
          </a:p>
          <a:p>
            <a:pPr>
              <a:buNone/>
            </a:pPr>
            <a:endParaRPr lang="en-US" dirty="0"/>
          </a:p>
          <a:p>
            <a:pPr>
              <a:buNone/>
            </a:pPr>
            <a:r>
              <a:rPr lang="en-US" b="1" dirty="0"/>
              <a:t>Answer Key:</a:t>
            </a:r>
            <a:r>
              <a:rPr lang="en-US" dirty="0"/>
              <a:t> 1-A, 2-B, 3-A, 4-B, 5-C</a:t>
            </a:r>
          </a:p>
        </p:txBody>
      </p:sp>
      <p:sp>
        <p:nvSpPr>
          <p:cNvPr id="4" name="Rectangle 3">
            <a:extLst>
              <a:ext uri="{FF2B5EF4-FFF2-40B4-BE49-F238E27FC236}">
                <a16:creationId xmlns:a16="http://schemas.microsoft.com/office/drawing/2014/main" id="{A3BE6764-C517-4EB5-A70D-9D49CD4A1B0B}"/>
              </a:ext>
            </a:extLst>
          </p:cNvPr>
          <p:cNvSpPr/>
          <p:nvPr/>
        </p:nvSpPr>
        <p:spPr>
          <a:xfrm>
            <a:off x="136478" y="4223989"/>
            <a:ext cx="4316516" cy="52939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767694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4" name="Freeform: Shape 13">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ext 0"/>
          <p:cNvSpPr/>
          <p:nvPr/>
        </p:nvSpPr>
        <p:spPr>
          <a:xfrm>
            <a:off x="4602989" y="131174"/>
            <a:ext cx="6774072" cy="1837349"/>
          </a:xfrm>
          <a:prstGeom prst="rect">
            <a:avLst/>
          </a:prstGeom>
        </p:spPr>
        <p:txBody>
          <a:bodyPr vert="horz" lIns="91440" tIns="45720" rIns="91440" bIns="45720" rtlCol="0" anchor="ctr">
            <a:normAutofit fontScale="92500" lnSpcReduction="20000"/>
          </a:bodyPr>
          <a:lstStyle/>
          <a:p>
            <a:pPr marL="0" indent="0" algn="ctr">
              <a:lnSpc>
                <a:spcPct val="90000"/>
              </a:lnSpc>
              <a:spcBef>
                <a:spcPct val="0"/>
              </a:spcBef>
              <a:spcAft>
                <a:spcPts val="600"/>
              </a:spcAft>
            </a:pPr>
            <a:r>
              <a:rPr lang="en-US" sz="3600" b="1" kern="1200" dirty="0">
                <a:solidFill>
                  <a:schemeClr val="accent1"/>
                </a:solidFill>
                <a:latin typeface="+mj-lt"/>
                <a:ea typeface="+mj-ea"/>
                <a:cs typeface="+mj-cs"/>
              </a:rPr>
              <a:t>G.12Gen  </a:t>
            </a:r>
          </a:p>
          <a:p>
            <a:pPr marL="0" indent="0" algn="ctr">
              <a:lnSpc>
                <a:spcPct val="90000"/>
              </a:lnSpc>
              <a:spcBef>
                <a:spcPct val="0"/>
              </a:spcBef>
              <a:spcAft>
                <a:spcPts val="600"/>
              </a:spcAft>
            </a:pPr>
            <a:r>
              <a:rPr lang="en-US" sz="3600" b="1" kern="1200" dirty="0">
                <a:solidFill>
                  <a:schemeClr val="accent1"/>
                </a:solidFill>
                <a:latin typeface="+mj-lt"/>
                <a:ea typeface="+mj-ea"/>
                <a:cs typeface="+mj-cs"/>
              </a:rPr>
              <a:t>(Stage 8 | B2.1)</a:t>
            </a:r>
          </a:p>
          <a:p>
            <a:pPr marL="0" indent="0" algn="ctr">
              <a:lnSpc>
                <a:spcPct val="90000"/>
              </a:lnSpc>
              <a:spcBef>
                <a:spcPct val="0"/>
              </a:spcBef>
              <a:spcAft>
                <a:spcPts val="600"/>
              </a:spcAft>
            </a:pPr>
            <a:r>
              <a:rPr lang="en-US" sz="3600" b="1" kern="1200" dirty="0">
                <a:solidFill>
                  <a:schemeClr val="accent1"/>
                </a:solidFill>
                <a:latin typeface="+mj-lt"/>
                <a:ea typeface="+mj-ea"/>
                <a:cs typeface="+mj-cs"/>
              </a:rPr>
              <a:t> Exam Structure </a:t>
            </a:r>
          </a:p>
          <a:p>
            <a:pPr marL="0" indent="0" algn="ctr">
              <a:lnSpc>
                <a:spcPct val="90000"/>
              </a:lnSpc>
              <a:spcBef>
                <a:spcPct val="0"/>
              </a:spcBef>
              <a:spcAft>
                <a:spcPts val="600"/>
              </a:spcAft>
            </a:pPr>
            <a:r>
              <a:rPr lang="en-US" sz="3600" b="1" kern="1200" dirty="0">
                <a:solidFill>
                  <a:schemeClr val="accent1"/>
                </a:solidFill>
                <a:latin typeface="+mj-lt"/>
                <a:ea typeface="+mj-ea"/>
                <a:cs typeface="+mj-cs"/>
              </a:rPr>
              <a:t>(60 minutes | 100 marks)</a:t>
            </a:r>
          </a:p>
        </p:txBody>
      </p:sp>
      <p:sp>
        <p:nvSpPr>
          <p:cNvPr id="3" name="Text 1"/>
          <p:cNvSpPr/>
          <p:nvPr/>
        </p:nvSpPr>
        <p:spPr>
          <a:xfrm>
            <a:off x="500322" y="2805521"/>
            <a:ext cx="5709721" cy="2430864"/>
          </a:xfrm>
          <a:prstGeom prst="rect">
            <a:avLst/>
          </a:prstGeom>
          <a:solidFill>
            <a:srgbClr val="F1F8EC"/>
          </a:solidFill>
        </p:spPr>
        <p:txBody>
          <a:bodyPr vert="horz" lIns="91440" tIns="45720" rIns="91440" bIns="45720" rtlCol="0" anchor="t">
            <a:normAutofit/>
          </a:bodyPr>
          <a:lstStyle/>
          <a:p>
            <a:pPr>
              <a:lnSpc>
                <a:spcPct val="90000"/>
              </a:lnSpc>
              <a:spcAft>
                <a:spcPts val="600"/>
              </a:spcAft>
            </a:pPr>
            <a:r>
              <a:rPr lang="en-US" sz="2800" dirty="0">
                <a:solidFill>
                  <a:schemeClr val="tx2"/>
                </a:solidFill>
              </a:rPr>
              <a:t>• Part 1: Maze (5 gaps) — 20 marks</a:t>
            </a:r>
          </a:p>
          <a:p>
            <a:pPr>
              <a:lnSpc>
                <a:spcPct val="90000"/>
              </a:lnSpc>
              <a:spcAft>
                <a:spcPts val="600"/>
              </a:spcAft>
            </a:pPr>
            <a:r>
              <a:rPr lang="en-US" sz="2800" dirty="0">
                <a:solidFill>
                  <a:schemeClr val="tx2"/>
                </a:solidFill>
              </a:rPr>
              <a:t>• Part 2: Reading Part 1 — 20 marks</a:t>
            </a:r>
          </a:p>
          <a:p>
            <a:pPr>
              <a:lnSpc>
                <a:spcPct val="90000"/>
              </a:lnSpc>
              <a:spcAft>
                <a:spcPts val="600"/>
              </a:spcAft>
            </a:pPr>
            <a:r>
              <a:rPr lang="en-US" sz="2800" dirty="0">
                <a:solidFill>
                  <a:schemeClr val="tx2"/>
                </a:solidFill>
              </a:rPr>
              <a:t>• Part 3: Reading Part 2 — 20 marks</a:t>
            </a:r>
          </a:p>
          <a:p>
            <a:pPr>
              <a:lnSpc>
                <a:spcPct val="90000"/>
              </a:lnSpc>
              <a:spcAft>
                <a:spcPts val="600"/>
              </a:spcAft>
            </a:pPr>
            <a:r>
              <a:rPr lang="en-US" sz="2800" dirty="0">
                <a:solidFill>
                  <a:schemeClr val="tx2"/>
                </a:solidFill>
              </a:rPr>
              <a:t>• Part 4: Writing (one question, 3 prompts) — 40 marks</a:t>
            </a:r>
          </a:p>
        </p:txBody>
      </p:sp>
      <p:grpSp>
        <p:nvGrpSpPr>
          <p:cNvPr id="19" name="Group 18">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0" name="Freeform: Shape 19">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dirty="0"/>
            </a:p>
          </p:txBody>
        </p:sp>
        <p:sp>
          <p:nvSpPr>
            <p:cNvPr id="23" name="Freeform: Shape 22">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ext 2"/>
          <p:cNvSpPr/>
          <p:nvPr/>
        </p:nvSpPr>
        <p:spPr>
          <a:xfrm>
            <a:off x="7071646" y="4092657"/>
            <a:ext cx="3747036" cy="2287455"/>
          </a:xfrm>
          <a:prstGeom prst="rect">
            <a:avLst/>
          </a:prstGeom>
          <a:solidFill>
            <a:srgbClr val="F1F8EC"/>
          </a:solidFill>
          <a:ln/>
        </p:spPr>
        <p:txBody>
          <a:bodyPr wrap="square" rtlCol="0" anchor="ctr"/>
          <a:lstStyle/>
          <a:p>
            <a:pPr marL="0" indent="0">
              <a:spcAft>
                <a:spcPts val="600"/>
              </a:spcAft>
              <a:buNone/>
            </a:pPr>
            <a:r>
              <a:rPr lang="en-US" sz="2000" b="1" dirty="0">
                <a:solidFill>
                  <a:srgbClr val="444444"/>
                </a:solidFill>
                <a:latin typeface="Univers" pitchFamily="34" charset="0"/>
                <a:ea typeface="Univers" pitchFamily="34" charset="-122"/>
                <a:cs typeface="Univers" pitchFamily="34" charset="-120"/>
              </a:rPr>
              <a:t>Suggested timing: </a:t>
            </a:r>
            <a:endParaRPr lang="ar-JO" sz="2000" b="1" dirty="0">
              <a:solidFill>
                <a:srgbClr val="444444"/>
              </a:solidFill>
              <a:latin typeface="Univers" pitchFamily="34" charset="0"/>
              <a:ea typeface="Univers" pitchFamily="34" charset="-122"/>
              <a:cs typeface="Univers" pitchFamily="34" charset="-120"/>
            </a:endParaRPr>
          </a:p>
          <a:p>
            <a:pPr marL="0" indent="0">
              <a:spcAft>
                <a:spcPts val="600"/>
              </a:spcAft>
              <a:buNone/>
            </a:pPr>
            <a:r>
              <a:rPr lang="en-US" sz="2000" dirty="0">
                <a:solidFill>
                  <a:srgbClr val="444444"/>
                </a:solidFill>
                <a:latin typeface="Univers" pitchFamily="34" charset="0"/>
                <a:ea typeface="Univers" pitchFamily="34" charset="-122"/>
                <a:cs typeface="Univers" pitchFamily="34" charset="-120"/>
              </a:rPr>
              <a:t>Maze:           </a:t>
            </a:r>
            <a:r>
              <a:rPr lang="ar-JO" sz="2000" dirty="0">
                <a:solidFill>
                  <a:srgbClr val="444444"/>
                </a:solidFill>
                <a:latin typeface="Univers" pitchFamily="34" charset="0"/>
                <a:ea typeface="Univers" pitchFamily="34" charset="-122"/>
                <a:cs typeface="Univers" pitchFamily="34" charset="-120"/>
              </a:rPr>
              <a:t>5</a:t>
            </a:r>
            <a:r>
              <a:rPr lang="en-US" sz="2000" dirty="0">
                <a:solidFill>
                  <a:srgbClr val="444444"/>
                </a:solidFill>
                <a:latin typeface="Univers" pitchFamily="34" charset="0"/>
                <a:ea typeface="Univers" pitchFamily="34" charset="-122"/>
                <a:cs typeface="Univers" pitchFamily="34" charset="-120"/>
              </a:rPr>
              <a:t> min</a:t>
            </a:r>
            <a:endParaRPr lang="ar-JO" sz="2000" dirty="0">
              <a:solidFill>
                <a:srgbClr val="444444"/>
              </a:solidFill>
              <a:latin typeface="Univers" pitchFamily="34" charset="0"/>
              <a:ea typeface="Univers" pitchFamily="34" charset="-122"/>
              <a:cs typeface="Univers" pitchFamily="34" charset="-120"/>
            </a:endParaRPr>
          </a:p>
          <a:p>
            <a:pPr marL="0" indent="0">
              <a:spcAft>
                <a:spcPts val="600"/>
              </a:spcAft>
              <a:buNone/>
            </a:pPr>
            <a:r>
              <a:rPr lang="en-US" sz="2000" dirty="0">
                <a:solidFill>
                  <a:srgbClr val="444444"/>
                </a:solidFill>
                <a:latin typeface="Univers" pitchFamily="34" charset="0"/>
                <a:ea typeface="Univers" pitchFamily="34" charset="-122"/>
                <a:cs typeface="Univers" pitchFamily="34" charset="-120"/>
              </a:rPr>
              <a:t> Reading 1: 1</a:t>
            </a:r>
            <a:r>
              <a:rPr lang="ar-JO" sz="2000" dirty="0">
                <a:solidFill>
                  <a:srgbClr val="444444"/>
                </a:solidFill>
                <a:latin typeface="Univers" pitchFamily="34" charset="0"/>
                <a:ea typeface="Univers" pitchFamily="34" charset="-122"/>
                <a:cs typeface="Univers" pitchFamily="34" charset="-120"/>
              </a:rPr>
              <a:t>0</a:t>
            </a:r>
            <a:r>
              <a:rPr lang="en-US" sz="2000" dirty="0">
                <a:solidFill>
                  <a:srgbClr val="444444"/>
                </a:solidFill>
                <a:latin typeface="Univers" pitchFamily="34" charset="0"/>
                <a:ea typeface="Univers" pitchFamily="34" charset="-122"/>
                <a:cs typeface="Univers" pitchFamily="34" charset="-120"/>
              </a:rPr>
              <a:t> min</a:t>
            </a:r>
            <a:endParaRPr lang="ar-JO" sz="2000" dirty="0">
              <a:solidFill>
                <a:srgbClr val="444444"/>
              </a:solidFill>
              <a:latin typeface="Univers" pitchFamily="34" charset="0"/>
              <a:ea typeface="Univers" pitchFamily="34" charset="-122"/>
              <a:cs typeface="Univers" pitchFamily="34" charset="-120"/>
            </a:endParaRPr>
          </a:p>
          <a:p>
            <a:pPr marL="0" indent="0">
              <a:spcAft>
                <a:spcPts val="600"/>
              </a:spcAft>
              <a:buNone/>
            </a:pPr>
            <a:r>
              <a:rPr lang="en-US" sz="2000" dirty="0">
                <a:solidFill>
                  <a:srgbClr val="444444"/>
                </a:solidFill>
                <a:latin typeface="Univers" pitchFamily="34" charset="0"/>
                <a:ea typeface="Univers" pitchFamily="34" charset="-122"/>
                <a:cs typeface="Univers" pitchFamily="34" charset="-120"/>
              </a:rPr>
              <a:t> Reading 2: 1</a:t>
            </a:r>
            <a:r>
              <a:rPr lang="ar-JO" sz="2000" dirty="0">
                <a:solidFill>
                  <a:srgbClr val="444444"/>
                </a:solidFill>
                <a:latin typeface="Univers" pitchFamily="34" charset="0"/>
                <a:ea typeface="Univers" pitchFamily="34" charset="-122"/>
                <a:cs typeface="Univers" pitchFamily="34" charset="-120"/>
              </a:rPr>
              <a:t>0</a:t>
            </a:r>
            <a:r>
              <a:rPr lang="en-US" sz="2000" dirty="0">
                <a:solidFill>
                  <a:srgbClr val="444444"/>
                </a:solidFill>
                <a:latin typeface="Univers" pitchFamily="34" charset="0"/>
                <a:ea typeface="Univers" pitchFamily="34" charset="-122"/>
                <a:cs typeface="Univers" pitchFamily="34" charset="-120"/>
              </a:rPr>
              <a:t> min  </a:t>
            </a:r>
            <a:endParaRPr lang="ar-JO" sz="2000" dirty="0">
              <a:solidFill>
                <a:srgbClr val="444444"/>
              </a:solidFill>
              <a:latin typeface="Univers" pitchFamily="34" charset="0"/>
              <a:ea typeface="Univers" pitchFamily="34" charset="-122"/>
              <a:cs typeface="Univers" pitchFamily="34" charset="-120"/>
            </a:endParaRPr>
          </a:p>
          <a:p>
            <a:pPr marL="0" indent="0">
              <a:spcAft>
                <a:spcPts val="600"/>
              </a:spcAft>
              <a:buNone/>
            </a:pPr>
            <a:r>
              <a:rPr lang="en-US" sz="2000" dirty="0">
                <a:solidFill>
                  <a:srgbClr val="444444"/>
                </a:solidFill>
                <a:latin typeface="Univers" pitchFamily="34" charset="0"/>
                <a:ea typeface="Univers" pitchFamily="34" charset="-122"/>
                <a:cs typeface="Univers" pitchFamily="34" charset="-120"/>
              </a:rPr>
              <a:t>Writing:       35 min</a:t>
            </a: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40" y="365760"/>
            <a:ext cx="11430000" cy="731520"/>
          </a:xfrm>
          <a:prstGeom prst="rect">
            <a:avLst/>
          </a:prstGeom>
          <a:noFill/>
        </p:spPr>
        <p:txBody>
          <a:bodyPr wrap="none">
            <a:spAutoFit/>
          </a:bodyPr>
          <a:lstStyle/>
          <a:p>
            <a:r>
              <a:rPr sz="2800" b="1" dirty="0">
                <a:latin typeface="Univers"/>
              </a:rPr>
              <a:t>G.1.3  —  Adjectives (superlatives)</a:t>
            </a:r>
          </a:p>
        </p:txBody>
      </p:sp>
      <p:sp>
        <p:nvSpPr>
          <p:cNvPr id="3" name="TextBox 2"/>
          <p:cNvSpPr txBox="1"/>
          <p:nvPr/>
        </p:nvSpPr>
        <p:spPr>
          <a:xfrm>
            <a:off x="731520" y="1188720"/>
            <a:ext cx="11430000" cy="548640"/>
          </a:xfrm>
          <a:prstGeom prst="rect">
            <a:avLst/>
          </a:prstGeom>
          <a:noFill/>
        </p:spPr>
        <p:txBody>
          <a:bodyPr wrap="none">
            <a:spAutoFit/>
          </a:bodyPr>
          <a:lstStyle/>
          <a:p>
            <a:r>
              <a:rPr sz="2400" b="1" dirty="0">
                <a:latin typeface="Univers"/>
              </a:rPr>
              <a:t>Rule &amp; Usage</a:t>
            </a:r>
          </a:p>
        </p:txBody>
      </p:sp>
      <p:sp>
        <p:nvSpPr>
          <p:cNvPr id="4" name="TextBox 3"/>
          <p:cNvSpPr txBox="1"/>
          <p:nvPr/>
        </p:nvSpPr>
        <p:spPr>
          <a:xfrm>
            <a:off x="731520" y="1783080"/>
            <a:ext cx="11430000" cy="3539430"/>
          </a:xfrm>
          <a:prstGeom prst="rect">
            <a:avLst/>
          </a:prstGeom>
          <a:noFill/>
        </p:spPr>
        <p:txBody>
          <a:bodyPr wrap="square">
            <a:spAutoFit/>
          </a:bodyPr>
          <a:lstStyle/>
          <a:p>
            <a:pPr>
              <a:defRPr sz="1800">
                <a:latin typeface="Univers"/>
              </a:defRPr>
            </a:pPr>
            <a:r>
              <a:rPr sz="3200" b="1" dirty="0">
                <a:solidFill>
                  <a:srgbClr val="FF0000"/>
                </a:solidFill>
              </a:rPr>
              <a:t>Rule:</a:t>
            </a:r>
            <a:endParaRPr lang="en-US" sz="3200" b="1" dirty="0">
              <a:solidFill>
                <a:srgbClr val="FF0000"/>
              </a:solidFill>
            </a:endParaRPr>
          </a:p>
          <a:p>
            <a:pPr>
              <a:defRPr sz="1800">
                <a:latin typeface="Univers"/>
              </a:defRPr>
            </a:pPr>
            <a:r>
              <a:rPr sz="3200" dirty="0"/>
              <a:t> Use the + most / -est to show the highest degree.</a:t>
            </a:r>
          </a:p>
          <a:p>
            <a:pPr>
              <a:defRPr sz="1800">
                <a:latin typeface="Univers"/>
              </a:defRPr>
            </a:pPr>
            <a:r>
              <a:rPr sz="3200" b="1" dirty="0">
                <a:solidFill>
                  <a:srgbClr val="FF0000"/>
                </a:solidFill>
              </a:rPr>
              <a:t>Usage:</a:t>
            </a:r>
            <a:r>
              <a:rPr sz="3200" dirty="0"/>
              <a:t> </a:t>
            </a:r>
            <a:endParaRPr lang="en-US" sz="3200" dirty="0"/>
          </a:p>
          <a:p>
            <a:pPr>
              <a:defRPr sz="1800">
                <a:latin typeface="Univers"/>
              </a:defRPr>
            </a:pPr>
            <a:r>
              <a:rPr sz="3200" dirty="0"/>
              <a:t>Use with 'the' and compare within a group.</a:t>
            </a:r>
          </a:p>
          <a:p>
            <a:pPr>
              <a:defRPr sz="1800">
                <a:latin typeface="Univers"/>
              </a:defRPr>
            </a:pPr>
            <a:r>
              <a:rPr sz="3200" b="1" dirty="0">
                <a:solidFill>
                  <a:srgbClr val="FF0000"/>
                </a:solidFill>
              </a:rPr>
              <a:t>Examples</a:t>
            </a:r>
            <a:r>
              <a:rPr sz="3200" dirty="0"/>
              <a:t>:</a:t>
            </a:r>
          </a:p>
          <a:p>
            <a:pPr>
              <a:defRPr sz="1800">
                <a:latin typeface="Univers"/>
              </a:defRPr>
            </a:pPr>
            <a:r>
              <a:rPr sz="3200" dirty="0"/>
              <a:t>• This is </a:t>
            </a:r>
            <a:r>
              <a:rPr sz="3200" b="1" dirty="0"/>
              <a:t>the most effective</a:t>
            </a:r>
            <a:r>
              <a:rPr sz="3200" dirty="0"/>
              <a:t> way to build solidarity.</a:t>
            </a:r>
          </a:p>
          <a:p>
            <a:pPr>
              <a:defRPr sz="1800">
                <a:latin typeface="Univers"/>
              </a:defRPr>
            </a:pPr>
            <a:r>
              <a:rPr sz="3200" dirty="0"/>
              <a:t>• It was </a:t>
            </a:r>
            <a:r>
              <a:rPr sz="3200" b="1" dirty="0"/>
              <a:t>the busiest </a:t>
            </a:r>
            <a:r>
              <a:rPr sz="3200" dirty="0"/>
              <a:t>day of the year.</a:t>
            </a:r>
          </a:p>
        </p:txBody>
      </p:sp>
      <p:sp>
        <p:nvSpPr>
          <p:cNvPr id="6" name="TextBox 5">
            <a:extLst>
              <a:ext uri="{FF2B5EF4-FFF2-40B4-BE49-F238E27FC236}">
                <a16:creationId xmlns:a16="http://schemas.microsoft.com/office/drawing/2014/main" id="{C98F2919-AF45-FA45-5061-6A92F9B9E0CF}"/>
              </a:ext>
            </a:extLst>
          </p:cNvPr>
          <p:cNvSpPr txBox="1"/>
          <p:nvPr/>
        </p:nvSpPr>
        <p:spPr>
          <a:xfrm>
            <a:off x="2528248" y="5690695"/>
            <a:ext cx="6093724" cy="523220"/>
          </a:xfrm>
          <a:prstGeom prst="rect">
            <a:avLst/>
          </a:prstGeom>
          <a:noFill/>
        </p:spPr>
        <p:txBody>
          <a:bodyPr wrap="square">
            <a:spAutoFit/>
          </a:bodyPr>
          <a:lstStyle/>
          <a:p>
            <a:pPr algn="ctr"/>
            <a:r>
              <a:rPr lang="en-US" sz="2800" kern="1200" dirty="0">
                <a:solidFill>
                  <a:schemeClr val="tx1"/>
                </a:solidFill>
                <a:effectLst/>
                <a:latin typeface="+mn-lt"/>
                <a:ea typeface="+mn-ea"/>
                <a:cs typeface="+mn-cs"/>
                <a:hlinkClick r:id="rId2"/>
              </a:rPr>
              <a:t>G.1.3 Adjectives (superlatives)</a:t>
            </a:r>
            <a:r>
              <a:rPr lang="en-US" sz="2800" u="none" strike="noStrike" kern="1200" dirty="0">
                <a:solidFill>
                  <a:schemeClr val="tx1"/>
                </a:solidFill>
                <a:effectLst/>
                <a:latin typeface="+mn-lt"/>
                <a:ea typeface="+mn-ea"/>
                <a:cs typeface="+mn-cs"/>
                <a:hlinkClick r:id="rId2"/>
              </a:rPr>
              <a:t> </a:t>
            </a:r>
            <a:endParaRPr lang="en-US" sz="2800" kern="1200" dirty="0">
              <a:solidFill>
                <a:schemeClr val="tx1"/>
              </a:solidFill>
              <a:effectLst/>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7CACAF-FB05-59EF-62E1-C59F7C8BEEDF}"/>
              </a:ext>
            </a:extLst>
          </p:cNvPr>
          <p:cNvSpPr txBox="1"/>
          <p:nvPr/>
        </p:nvSpPr>
        <p:spPr>
          <a:xfrm>
            <a:off x="1014427" y="333970"/>
            <a:ext cx="11073161" cy="6524030"/>
          </a:xfrm>
          <a:prstGeom prst="rect">
            <a:avLst/>
          </a:prstGeom>
          <a:noFill/>
        </p:spPr>
        <p:txBody>
          <a:bodyPr wrap="square">
            <a:spAutoFit/>
          </a:bodyPr>
          <a:lstStyle/>
          <a:p>
            <a:pPr marL="0" marR="0">
              <a:spcBef>
                <a:spcPts val="1000"/>
              </a:spcBef>
              <a:spcAft>
                <a:spcPts val="400"/>
              </a:spcAft>
              <a:buNone/>
            </a:pPr>
            <a:r>
              <a:rPr lang="en-US" sz="3200" b="1" dirty="0">
                <a:effectLst/>
                <a:latin typeface="Calibri" panose="020F0502020204030204" pitchFamily="34" charset="0"/>
                <a:ea typeface="MS Mincho" panose="02020609040205080304" pitchFamily="49" charset="-128"/>
                <a:cs typeface="Arial" panose="020B0604020202020204" pitchFamily="34" charset="0"/>
              </a:rPr>
              <a:t>Superlatives (the most / -est)</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200"/>
              </a:spcBef>
              <a:spcAft>
                <a:spcPts val="200"/>
              </a:spcAft>
              <a:buNone/>
            </a:pPr>
            <a:r>
              <a:rPr lang="en-US" sz="2000" b="1" dirty="0">
                <a:effectLst/>
                <a:latin typeface="Calibri" panose="020F0502020204030204" pitchFamily="34" charset="0"/>
                <a:ea typeface="MS Mincho" panose="02020609040205080304" pitchFamily="49" charset="-128"/>
                <a:cs typeface="Arial" panose="020B0604020202020204" pitchFamily="34" charset="0"/>
              </a:rPr>
              <a:t>Use superlatives to show</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200"/>
              </a:spcBef>
              <a:spcAft>
                <a:spcPts val="200"/>
              </a:spcAft>
              <a:buNone/>
            </a:pPr>
            <a:r>
              <a:rPr lang="en-US" sz="2000" b="1" dirty="0">
                <a:effectLst/>
                <a:latin typeface="Calibri" panose="020F0502020204030204" pitchFamily="34" charset="0"/>
                <a:ea typeface="MS Mincho" panose="02020609040205080304" pitchFamily="49" charset="-128"/>
                <a:cs typeface="Arial" panose="020B0604020202020204" pitchFamily="34" charset="0"/>
              </a:rPr>
              <a:t>                      the highest/lowest degree in a group (the tallest, the most important).</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1000"/>
              </a:spcBef>
              <a:spcAft>
                <a:spcPts val="400"/>
              </a:spcAft>
              <a:buNone/>
            </a:pPr>
            <a:r>
              <a:rPr lang="en-US" sz="2800" b="1" dirty="0">
                <a:effectLst/>
                <a:latin typeface="Calibri" panose="020F0502020204030204" pitchFamily="34" charset="0"/>
                <a:ea typeface="MS Mincho" panose="02020609040205080304" pitchFamily="49" charset="-128"/>
                <a:cs typeface="Arial" panose="020B0604020202020204" pitchFamily="34" charset="0"/>
              </a:rPr>
              <a:t>Activity D1 – Complete the superlative form</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400" u="sng" dirty="0">
                <a:effectLst/>
                <a:latin typeface="Calibri" panose="020F0502020204030204" pitchFamily="34" charset="0"/>
                <a:ea typeface="MS Mincho" panose="02020609040205080304" pitchFamily="49" charset="-128"/>
                <a:cs typeface="Arial" panose="020B0604020202020204" pitchFamily="34" charset="0"/>
              </a:rPr>
              <a:t>Write the correct superlative form</a:t>
            </a:r>
            <a:r>
              <a:rPr lang="en-US" sz="2400" dirty="0">
                <a:effectLst/>
                <a:latin typeface="Calibri" panose="020F0502020204030204" pitchFamily="34" charset="0"/>
                <a:ea typeface="MS Mincho" panose="02020609040205080304" pitchFamily="49" charset="-128"/>
                <a:cs typeface="Arial" panose="020B0604020202020204" pitchFamily="34" charset="0"/>
              </a:rPr>
              <a:t>.</a:t>
            </a:r>
          </a:p>
          <a:p>
            <a:pPr marL="0" marR="0">
              <a:buNone/>
            </a:pPr>
            <a:r>
              <a:rPr lang="en-US" sz="2400" dirty="0">
                <a:effectLst/>
                <a:latin typeface="Calibri" panose="020F0502020204030204" pitchFamily="34" charset="0"/>
                <a:ea typeface="MS Mincho" panose="02020609040205080304" pitchFamily="49" charset="-128"/>
                <a:cs typeface="Arial" panose="020B0604020202020204" pitchFamily="34" charset="0"/>
              </a:rPr>
              <a:t> </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1) impressive → the __________</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2) dramatic → the __________</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3) good → the __________</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4) bad → the __________</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5) clean → the __________</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6) unique → the __________</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7) far → the ___________ / the __________(two possible forms)</a:t>
            </a:r>
          </a:p>
        </p:txBody>
      </p:sp>
      <p:sp>
        <p:nvSpPr>
          <p:cNvPr id="3" name="TextBox 2">
            <a:extLst>
              <a:ext uri="{FF2B5EF4-FFF2-40B4-BE49-F238E27FC236}">
                <a16:creationId xmlns:a16="http://schemas.microsoft.com/office/drawing/2014/main" id="{80F79557-3EDC-C296-82EF-83FF2EEAB05C}"/>
              </a:ext>
            </a:extLst>
          </p:cNvPr>
          <p:cNvSpPr txBox="1"/>
          <p:nvPr/>
        </p:nvSpPr>
        <p:spPr>
          <a:xfrm>
            <a:off x="3643953" y="3030685"/>
            <a:ext cx="2593074" cy="461665"/>
          </a:xfrm>
          <a:prstGeom prst="rect">
            <a:avLst/>
          </a:prstGeom>
          <a:noFill/>
        </p:spPr>
        <p:txBody>
          <a:bodyPr wrap="square" rtlCol="0">
            <a:spAutoFit/>
          </a:bodyPr>
          <a:lstStyle/>
          <a:p>
            <a:r>
              <a:rPr lang="en-US" sz="2400" b="1" dirty="0">
                <a:solidFill>
                  <a:schemeClr val="accent5">
                    <a:lumMod val="75000"/>
                  </a:schemeClr>
                </a:solidFill>
              </a:rPr>
              <a:t>most impressive</a:t>
            </a:r>
          </a:p>
        </p:txBody>
      </p:sp>
      <p:sp>
        <p:nvSpPr>
          <p:cNvPr id="4" name="TextBox 3">
            <a:extLst>
              <a:ext uri="{FF2B5EF4-FFF2-40B4-BE49-F238E27FC236}">
                <a16:creationId xmlns:a16="http://schemas.microsoft.com/office/drawing/2014/main" id="{DF370CAF-4D8D-149F-39EF-C7D85A967988}"/>
              </a:ext>
            </a:extLst>
          </p:cNvPr>
          <p:cNvSpPr txBox="1"/>
          <p:nvPr/>
        </p:nvSpPr>
        <p:spPr>
          <a:xfrm>
            <a:off x="3482454" y="3634259"/>
            <a:ext cx="3368722" cy="461665"/>
          </a:xfrm>
          <a:prstGeom prst="rect">
            <a:avLst/>
          </a:prstGeom>
          <a:noFill/>
        </p:spPr>
        <p:txBody>
          <a:bodyPr wrap="square" rtlCol="0">
            <a:spAutoFit/>
          </a:bodyPr>
          <a:lstStyle/>
          <a:p>
            <a:r>
              <a:rPr lang="en-US" sz="2400" b="1" dirty="0">
                <a:solidFill>
                  <a:schemeClr val="accent5">
                    <a:lumMod val="75000"/>
                  </a:schemeClr>
                </a:solidFill>
              </a:rPr>
              <a:t>most dramatic</a:t>
            </a:r>
          </a:p>
        </p:txBody>
      </p:sp>
      <p:sp>
        <p:nvSpPr>
          <p:cNvPr id="5" name="TextBox 4">
            <a:extLst>
              <a:ext uri="{FF2B5EF4-FFF2-40B4-BE49-F238E27FC236}">
                <a16:creationId xmlns:a16="http://schemas.microsoft.com/office/drawing/2014/main" id="{58CF15E2-88BF-3890-144A-0733C44EE2B6}"/>
              </a:ext>
            </a:extLst>
          </p:cNvPr>
          <p:cNvSpPr txBox="1"/>
          <p:nvPr/>
        </p:nvSpPr>
        <p:spPr>
          <a:xfrm>
            <a:off x="2947916" y="4669930"/>
            <a:ext cx="2593074" cy="461665"/>
          </a:xfrm>
          <a:prstGeom prst="rect">
            <a:avLst/>
          </a:prstGeom>
          <a:noFill/>
        </p:spPr>
        <p:txBody>
          <a:bodyPr wrap="square" rtlCol="0">
            <a:spAutoFit/>
          </a:bodyPr>
          <a:lstStyle/>
          <a:p>
            <a:r>
              <a:rPr lang="en-US" sz="2400" b="1" dirty="0">
                <a:solidFill>
                  <a:schemeClr val="accent5">
                    <a:lumMod val="75000"/>
                  </a:schemeClr>
                </a:solidFill>
              </a:rPr>
              <a:t>worst</a:t>
            </a:r>
          </a:p>
        </p:txBody>
      </p:sp>
      <p:sp>
        <p:nvSpPr>
          <p:cNvPr id="6" name="TextBox 5">
            <a:extLst>
              <a:ext uri="{FF2B5EF4-FFF2-40B4-BE49-F238E27FC236}">
                <a16:creationId xmlns:a16="http://schemas.microsoft.com/office/drawing/2014/main" id="{5A833CAD-4352-22FD-C8A4-CB8BACFF5388}"/>
              </a:ext>
            </a:extLst>
          </p:cNvPr>
          <p:cNvSpPr txBox="1"/>
          <p:nvPr/>
        </p:nvSpPr>
        <p:spPr>
          <a:xfrm>
            <a:off x="3182204" y="4155945"/>
            <a:ext cx="2593074" cy="461665"/>
          </a:xfrm>
          <a:prstGeom prst="rect">
            <a:avLst/>
          </a:prstGeom>
          <a:noFill/>
        </p:spPr>
        <p:txBody>
          <a:bodyPr wrap="square" rtlCol="0">
            <a:spAutoFit/>
          </a:bodyPr>
          <a:lstStyle/>
          <a:p>
            <a:r>
              <a:rPr lang="en-US" sz="2400" b="1" dirty="0">
                <a:solidFill>
                  <a:schemeClr val="accent5">
                    <a:lumMod val="75000"/>
                  </a:schemeClr>
                </a:solidFill>
              </a:rPr>
              <a:t>best</a:t>
            </a:r>
          </a:p>
        </p:txBody>
      </p:sp>
      <p:sp>
        <p:nvSpPr>
          <p:cNvPr id="7" name="TextBox 6">
            <a:extLst>
              <a:ext uri="{FF2B5EF4-FFF2-40B4-BE49-F238E27FC236}">
                <a16:creationId xmlns:a16="http://schemas.microsoft.com/office/drawing/2014/main" id="{DD477DC8-949E-DAD6-18FE-FA6282B8397E}"/>
              </a:ext>
            </a:extLst>
          </p:cNvPr>
          <p:cNvSpPr txBox="1"/>
          <p:nvPr/>
        </p:nvSpPr>
        <p:spPr>
          <a:xfrm>
            <a:off x="3086669" y="5131595"/>
            <a:ext cx="2593074" cy="461665"/>
          </a:xfrm>
          <a:prstGeom prst="rect">
            <a:avLst/>
          </a:prstGeom>
          <a:noFill/>
        </p:spPr>
        <p:txBody>
          <a:bodyPr wrap="square" rtlCol="0">
            <a:spAutoFit/>
          </a:bodyPr>
          <a:lstStyle/>
          <a:p>
            <a:r>
              <a:rPr lang="en-US" sz="2400" b="1" dirty="0">
                <a:solidFill>
                  <a:schemeClr val="accent5">
                    <a:lumMod val="75000"/>
                  </a:schemeClr>
                </a:solidFill>
              </a:rPr>
              <a:t>cleanest</a:t>
            </a:r>
          </a:p>
        </p:txBody>
      </p:sp>
      <p:sp>
        <p:nvSpPr>
          <p:cNvPr id="8" name="TextBox 7">
            <a:extLst>
              <a:ext uri="{FF2B5EF4-FFF2-40B4-BE49-F238E27FC236}">
                <a16:creationId xmlns:a16="http://schemas.microsoft.com/office/drawing/2014/main" id="{2EB9748C-EEB3-9E2F-575D-257FF18911A8}"/>
              </a:ext>
            </a:extLst>
          </p:cNvPr>
          <p:cNvSpPr txBox="1"/>
          <p:nvPr/>
        </p:nvSpPr>
        <p:spPr>
          <a:xfrm>
            <a:off x="3182203" y="5818700"/>
            <a:ext cx="4092053" cy="461665"/>
          </a:xfrm>
          <a:prstGeom prst="rect">
            <a:avLst/>
          </a:prstGeom>
          <a:noFill/>
        </p:spPr>
        <p:txBody>
          <a:bodyPr wrap="square" rtlCol="0">
            <a:spAutoFit/>
          </a:bodyPr>
          <a:lstStyle/>
          <a:p>
            <a:r>
              <a:rPr lang="en-US" sz="2400" b="1" dirty="0">
                <a:solidFill>
                  <a:schemeClr val="accent5">
                    <a:lumMod val="75000"/>
                  </a:schemeClr>
                </a:solidFill>
              </a:rPr>
              <a:t>most unique ( informal)</a:t>
            </a:r>
          </a:p>
        </p:txBody>
      </p:sp>
      <p:sp>
        <p:nvSpPr>
          <p:cNvPr id="9" name="TextBox 8">
            <a:extLst>
              <a:ext uri="{FF2B5EF4-FFF2-40B4-BE49-F238E27FC236}">
                <a16:creationId xmlns:a16="http://schemas.microsoft.com/office/drawing/2014/main" id="{7BE57CE5-1D69-00BF-43BC-6DE00DF26C0F}"/>
              </a:ext>
            </a:extLst>
          </p:cNvPr>
          <p:cNvSpPr txBox="1"/>
          <p:nvPr/>
        </p:nvSpPr>
        <p:spPr>
          <a:xfrm>
            <a:off x="2947916" y="6266719"/>
            <a:ext cx="2593074" cy="461665"/>
          </a:xfrm>
          <a:prstGeom prst="rect">
            <a:avLst/>
          </a:prstGeom>
          <a:noFill/>
        </p:spPr>
        <p:txBody>
          <a:bodyPr wrap="square" rtlCol="0">
            <a:spAutoFit/>
          </a:bodyPr>
          <a:lstStyle/>
          <a:p>
            <a:r>
              <a:rPr lang="en-US" sz="2400" b="1" dirty="0">
                <a:solidFill>
                  <a:schemeClr val="accent5">
                    <a:lumMod val="75000"/>
                  </a:schemeClr>
                </a:solidFill>
              </a:rPr>
              <a:t>farthest</a:t>
            </a:r>
          </a:p>
        </p:txBody>
      </p:sp>
      <p:sp>
        <p:nvSpPr>
          <p:cNvPr id="10" name="TextBox 9">
            <a:extLst>
              <a:ext uri="{FF2B5EF4-FFF2-40B4-BE49-F238E27FC236}">
                <a16:creationId xmlns:a16="http://schemas.microsoft.com/office/drawing/2014/main" id="{45A3724B-C7AA-4ED6-2DAC-A766A104E037}"/>
              </a:ext>
            </a:extLst>
          </p:cNvPr>
          <p:cNvSpPr txBox="1"/>
          <p:nvPr/>
        </p:nvSpPr>
        <p:spPr>
          <a:xfrm>
            <a:off x="5268036" y="6282760"/>
            <a:ext cx="2593074" cy="461665"/>
          </a:xfrm>
          <a:prstGeom prst="rect">
            <a:avLst/>
          </a:prstGeom>
          <a:noFill/>
        </p:spPr>
        <p:txBody>
          <a:bodyPr wrap="square" rtlCol="0">
            <a:spAutoFit/>
          </a:bodyPr>
          <a:lstStyle/>
          <a:p>
            <a:r>
              <a:rPr lang="en-US" sz="2400" b="1" dirty="0">
                <a:solidFill>
                  <a:schemeClr val="accent5">
                    <a:lumMod val="75000"/>
                  </a:schemeClr>
                </a:solidFill>
              </a:rPr>
              <a:t>furthest</a:t>
            </a:r>
          </a:p>
        </p:txBody>
      </p:sp>
    </p:spTree>
    <p:extLst>
      <p:ext uri="{BB962C8B-B14F-4D97-AF65-F5344CB8AC3E}">
        <p14:creationId xmlns:p14="http://schemas.microsoft.com/office/powerpoint/2010/main" val="342690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C8DE9B3-460A-B107-631E-941080F11033}"/>
              </a:ext>
            </a:extLst>
          </p:cNvPr>
          <p:cNvSpPr txBox="1"/>
          <p:nvPr/>
        </p:nvSpPr>
        <p:spPr>
          <a:xfrm>
            <a:off x="342900" y="573206"/>
            <a:ext cx="11395881" cy="5632311"/>
          </a:xfrm>
          <a:prstGeom prst="rect">
            <a:avLst/>
          </a:prstGeom>
          <a:noFill/>
        </p:spPr>
        <p:txBody>
          <a:bodyPr wrap="square">
            <a:spAutoFit/>
          </a:bodyPr>
          <a:lstStyle/>
          <a:p>
            <a:pPr>
              <a:buNone/>
            </a:pPr>
            <a:r>
              <a:rPr lang="en-US" b="1" dirty="0"/>
              <a:t>G.1.3 Adjectives (superlatives)</a:t>
            </a:r>
          </a:p>
          <a:p>
            <a:pPr>
              <a:buNone/>
            </a:pPr>
            <a:endParaRPr lang="en-US" b="1" dirty="0"/>
          </a:p>
          <a:p>
            <a:pPr>
              <a:buNone/>
            </a:pPr>
            <a:r>
              <a:rPr lang="en-US" b="1" dirty="0"/>
              <a:t>Maze 1 — Comparing Online Tools</a:t>
            </a:r>
          </a:p>
          <a:p>
            <a:pPr>
              <a:lnSpc>
                <a:spcPct val="150000"/>
              </a:lnSpc>
              <a:buNone/>
            </a:pPr>
            <a:endParaRPr lang="en-US" b="1" dirty="0"/>
          </a:p>
          <a:p>
            <a:pPr>
              <a:lnSpc>
                <a:spcPct val="150000"/>
              </a:lnSpc>
              <a:buNone/>
            </a:pPr>
            <a:r>
              <a:rPr lang="en-US" dirty="0"/>
              <a:t>Our class tried three learning apps during term 2. Many students said App A was </a:t>
            </a:r>
            <a:r>
              <a:rPr lang="en-US" b="1" dirty="0"/>
              <a:t>(1) ________ (A more convenient / B the most convenient / C convenient) </a:t>
            </a:r>
            <a:r>
              <a:rPr lang="en-US" dirty="0"/>
              <a:t>because it saved files automatically. App B had (</a:t>
            </a:r>
            <a:r>
              <a:rPr lang="en-US" b="1" dirty="0"/>
              <a:t>2) ________ (A  clear / B clearer / C the clearest) </a:t>
            </a:r>
            <a:r>
              <a:rPr lang="en-US" dirty="0"/>
              <a:t>graphs for tracking progress, so students could see rises and drops in scores. App C was (</a:t>
            </a:r>
            <a:r>
              <a:rPr lang="en-US" b="1" dirty="0"/>
              <a:t>3) ________ (A the fastest / B faster / C fast) </a:t>
            </a:r>
            <a:r>
              <a:rPr lang="en-US" dirty="0"/>
              <a:t>for sending feedback, but it sometimes crashed. For vocabulary review, App B gave </a:t>
            </a:r>
            <a:r>
              <a:rPr lang="en-US" b="1" dirty="0"/>
              <a:t>(4) ________ (A better / B the best  / C good) </a:t>
            </a:r>
            <a:r>
              <a:rPr lang="en-US" dirty="0"/>
              <a:t>practice because it repeated weak words. In general, App A was </a:t>
            </a:r>
            <a:r>
              <a:rPr lang="en-US" b="1" dirty="0"/>
              <a:t>(5) ________ (A the least expensive / B less expensive / C expensive), </a:t>
            </a:r>
            <a:r>
              <a:rPr lang="en-US" dirty="0"/>
              <a:t>so many students chose it for daily use.</a:t>
            </a:r>
          </a:p>
          <a:p>
            <a:pPr>
              <a:lnSpc>
                <a:spcPct val="150000"/>
              </a:lnSpc>
              <a:buNone/>
            </a:pPr>
            <a:endParaRPr lang="en-US" dirty="0"/>
          </a:p>
          <a:p>
            <a:pPr>
              <a:buNone/>
            </a:pPr>
            <a:endParaRPr lang="en-US" dirty="0"/>
          </a:p>
          <a:p>
            <a:pPr>
              <a:buNone/>
            </a:pPr>
            <a:endParaRPr lang="en-US" dirty="0"/>
          </a:p>
          <a:p>
            <a:pPr>
              <a:buNone/>
            </a:pPr>
            <a:endParaRPr lang="en-US" dirty="0"/>
          </a:p>
          <a:p>
            <a:pPr>
              <a:buNone/>
            </a:pPr>
            <a:endParaRPr lang="en-US" dirty="0"/>
          </a:p>
          <a:p>
            <a:pPr>
              <a:buNone/>
            </a:pPr>
            <a:r>
              <a:rPr lang="en-US" b="1" dirty="0"/>
              <a:t>Answer Key:</a:t>
            </a:r>
            <a:r>
              <a:rPr lang="en-US" dirty="0"/>
              <a:t> 1-B, 2-C, 3-A, 4-B, 5-A</a:t>
            </a:r>
          </a:p>
        </p:txBody>
      </p:sp>
      <p:sp>
        <p:nvSpPr>
          <p:cNvPr id="4" name="Rectangle 3">
            <a:extLst>
              <a:ext uri="{FF2B5EF4-FFF2-40B4-BE49-F238E27FC236}">
                <a16:creationId xmlns:a16="http://schemas.microsoft.com/office/drawing/2014/main" id="{00997DF7-A25C-9CD7-959F-40E132FC798D}"/>
              </a:ext>
            </a:extLst>
          </p:cNvPr>
          <p:cNvSpPr/>
          <p:nvPr/>
        </p:nvSpPr>
        <p:spPr>
          <a:xfrm>
            <a:off x="342900" y="5676127"/>
            <a:ext cx="4013200"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21716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E3FF-145D-400F-4DB5-FEBE29EC269F}"/>
              </a:ext>
            </a:extLst>
          </p:cNvPr>
          <p:cNvSpPr txBox="1"/>
          <p:nvPr/>
        </p:nvSpPr>
        <p:spPr>
          <a:xfrm>
            <a:off x="532262" y="818867"/>
            <a:ext cx="11232107" cy="4385816"/>
          </a:xfrm>
          <a:prstGeom prst="rect">
            <a:avLst/>
          </a:prstGeom>
          <a:noFill/>
        </p:spPr>
        <p:txBody>
          <a:bodyPr wrap="square">
            <a:spAutoFit/>
          </a:bodyPr>
          <a:lstStyle/>
          <a:p>
            <a:pPr>
              <a:buNone/>
            </a:pPr>
            <a:r>
              <a:rPr lang="en-US" b="1" dirty="0"/>
              <a:t>Maze 2 — Comparing Lifestyles</a:t>
            </a:r>
          </a:p>
          <a:p>
            <a:pPr>
              <a:buNone/>
            </a:pPr>
            <a:endParaRPr lang="en-US" b="1" dirty="0"/>
          </a:p>
          <a:p>
            <a:pPr>
              <a:lnSpc>
                <a:spcPct val="150000"/>
              </a:lnSpc>
              <a:buNone/>
            </a:pPr>
            <a:r>
              <a:rPr lang="en-US" dirty="0"/>
              <a:t>A class project compared lifestyles in three cities using statistics and graphs. City X had </a:t>
            </a:r>
            <a:r>
              <a:rPr lang="en-US" b="1" dirty="0"/>
              <a:t>(1) ________ (A the highest / B higher / C high) l</a:t>
            </a:r>
            <a:r>
              <a:rPr lang="en-US" dirty="0"/>
              <a:t>ife expectancy in the chart. City Y showed (</a:t>
            </a:r>
            <a:r>
              <a:rPr lang="en-US" b="1" dirty="0"/>
              <a:t>2) ________ (A low/ B lower / C the lowest ) </a:t>
            </a:r>
            <a:r>
              <a:rPr lang="en-US" dirty="0"/>
              <a:t>drop in pollution because it improved public transport. City Z offered </a:t>
            </a:r>
            <a:r>
              <a:rPr lang="en-US" b="1" dirty="0"/>
              <a:t>(3) ________ (A more sustainable / B the most sustainable / C sustainable) </a:t>
            </a:r>
            <a:r>
              <a:rPr lang="en-US" dirty="0"/>
              <a:t>recycling system, which reduced waste. In the survey, City X had </a:t>
            </a:r>
            <a:r>
              <a:rPr lang="en-US" b="1" dirty="0"/>
              <a:t>(4) ________ (A safe/ B safer / C the safest)</a:t>
            </a:r>
            <a:r>
              <a:rPr lang="en-US" dirty="0"/>
              <a:t> streets according to most polls. Overall, students said City Z </a:t>
            </a:r>
            <a:r>
              <a:rPr lang="en-US" b="1" dirty="0"/>
              <a:t>had (5) ________ (A the healthiest / B healthier / C healthy) balance between work and life.</a:t>
            </a:r>
          </a:p>
          <a:p>
            <a:pPr>
              <a:lnSpc>
                <a:spcPct val="150000"/>
              </a:lnSpc>
              <a:buNone/>
            </a:pPr>
            <a:endParaRPr lang="en-US" dirty="0"/>
          </a:p>
          <a:p>
            <a:pPr>
              <a:buNone/>
            </a:pPr>
            <a:endParaRPr lang="en-US" dirty="0"/>
          </a:p>
          <a:p>
            <a:pPr>
              <a:buNone/>
            </a:pPr>
            <a:endParaRPr lang="en-US" dirty="0"/>
          </a:p>
          <a:p>
            <a:pPr>
              <a:buNone/>
            </a:pPr>
            <a:r>
              <a:rPr lang="en-US" b="1" dirty="0"/>
              <a:t>Answer Key:</a:t>
            </a:r>
            <a:r>
              <a:rPr lang="en-US" dirty="0"/>
              <a:t> 1-A, 2-c, 3-B, 4-c, 5-A</a:t>
            </a:r>
          </a:p>
        </p:txBody>
      </p:sp>
      <p:sp>
        <p:nvSpPr>
          <p:cNvPr id="4" name="Rectangle 3">
            <a:extLst>
              <a:ext uri="{FF2B5EF4-FFF2-40B4-BE49-F238E27FC236}">
                <a16:creationId xmlns:a16="http://schemas.microsoft.com/office/drawing/2014/main" id="{7A6A9B8D-A05E-6A2B-2BAD-A1CB61FE1985}"/>
              </a:ext>
            </a:extLst>
          </p:cNvPr>
          <p:cNvSpPr/>
          <p:nvPr/>
        </p:nvSpPr>
        <p:spPr>
          <a:xfrm>
            <a:off x="409432" y="4675293"/>
            <a:ext cx="4316516" cy="529390"/>
          </a:xfrm>
          <a:prstGeom prst="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174526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40" y="365760"/>
            <a:ext cx="11430000" cy="731520"/>
          </a:xfrm>
          <a:prstGeom prst="rect">
            <a:avLst/>
          </a:prstGeom>
          <a:noFill/>
        </p:spPr>
        <p:txBody>
          <a:bodyPr wrap="none">
            <a:spAutoFit/>
          </a:bodyPr>
          <a:lstStyle/>
          <a:p>
            <a:r>
              <a:rPr sz="2800" b="1" dirty="0">
                <a:latin typeface="Univers"/>
              </a:rPr>
              <a:t>G.1.4  —  Adjectives (participle adjectives)</a:t>
            </a:r>
          </a:p>
        </p:txBody>
      </p:sp>
      <p:sp>
        <p:nvSpPr>
          <p:cNvPr id="3" name="TextBox 2"/>
          <p:cNvSpPr txBox="1"/>
          <p:nvPr/>
        </p:nvSpPr>
        <p:spPr>
          <a:xfrm>
            <a:off x="731520" y="1188720"/>
            <a:ext cx="11430000" cy="548640"/>
          </a:xfrm>
          <a:prstGeom prst="rect">
            <a:avLst/>
          </a:prstGeom>
          <a:noFill/>
        </p:spPr>
        <p:txBody>
          <a:bodyPr wrap="none">
            <a:spAutoFit/>
          </a:bodyPr>
          <a:lstStyle/>
          <a:p>
            <a:r>
              <a:rPr sz="2400" b="1" dirty="0">
                <a:latin typeface="Univers"/>
              </a:rPr>
              <a:t>Rule &amp; Usage</a:t>
            </a:r>
          </a:p>
        </p:txBody>
      </p:sp>
      <p:sp>
        <p:nvSpPr>
          <p:cNvPr id="4" name="TextBox 3"/>
          <p:cNvSpPr txBox="1"/>
          <p:nvPr/>
        </p:nvSpPr>
        <p:spPr>
          <a:xfrm>
            <a:off x="731520" y="1783080"/>
            <a:ext cx="11430000" cy="3108543"/>
          </a:xfrm>
          <a:prstGeom prst="rect">
            <a:avLst/>
          </a:prstGeom>
          <a:noFill/>
        </p:spPr>
        <p:txBody>
          <a:bodyPr wrap="square">
            <a:spAutoFit/>
          </a:bodyPr>
          <a:lstStyle/>
          <a:p>
            <a:pPr>
              <a:defRPr sz="1800">
                <a:latin typeface="Univers"/>
              </a:defRPr>
            </a:pPr>
            <a:r>
              <a:rPr sz="2800" b="1" dirty="0">
                <a:solidFill>
                  <a:srgbClr val="FF0000"/>
                </a:solidFill>
              </a:rPr>
              <a:t>Rule: </a:t>
            </a:r>
            <a:endParaRPr lang="en-US" sz="2800" b="1" dirty="0">
              <a:solidFill>
                <a:srgbClr val="FF0000"/>
              </a:solidFill>
            </a:endParaRPr>
          </a:p>
          <a:p>
            <a:pPr>
              <a:defRPr sz="1800">
                <a:latin typeface="Univers"/>
              </a:defRPr>
            </a:pPr>
            <a:r>
              <a:rPr sz="2800" dirty="0"/>
              <a:t>ed describes feelings; -</a:t>
            </a:r>
            <a:r>
              <a:rPr sz="2800" dirty="0" err="1"/>
              <a:t>ing</a:t>
            </a:r>
            <a:r>
              <a:rPr sz="2800" dirty="0"/>
              <a:t> describes what causes the feeling.</a:t>
            </a:r>
          </a:p>
          <a:p>
            <a:pPr>
              <a:defRPr sz="1800">
                <a:latin typeface="Univers"/>
              </a:defRPr>
            </a:pPr>
            <a:r>
              <a:rPr sz="2800" b="1" dirty="0">
                <a:solidFill>
                  <a:srgbClr val="FF0000"/>
                </a:solidFill>
                <a:latin typeface="Univers"/>
              </a:rPr>
              <a:t>Usage:</a:t>
            </a:r>
            <a:endParaRPr lang="en-US" sz="2800" b="1" dirty="0">
              <a:solidFill>
                <a:srgbClr val="FF0000"/>
              </a:solidFill>
              <a:latin typeface="Univers"/>
            </a:endParaRPr>
          </a:p>
          <a:p>
            <a:pPr>
              <a:defRPr sz="1800">
                <a:latin typeface="Univers"/>
              </a:defRPr>
            </a:pPr>
            <a:r>
              <a:rPr sz="2800" dirty="0"/>
              <a:t> Use interested/interested, boring/bored, motivating/motivated.</a:t>
            </a:r>
          </a:p>
          <a:p>
            <a:pPr>
              <a:defRPr sz="1800">
                <a:latin typeface="Univers"/>
              </a:defRPr>
            </a:pPr>
            <a:r>
              <a:rPr sz="2800" b="1" dirty="0">
                <a:solidFill>
                  <a:srgbClr val="FF0000"/>
                </a:solidFill>
                <a:latin typeface="Univers"/>
              </a:rPr>
              <a:t>Examples:</a:t>
            </a:r>
          </a:p>
          <a:p>
            <a:pPr>
              <a:defRPr sz="1800">
                <a:latin typeface="Univers"/>
              </a:defRPr>
            </a:pPr>
            <a:r>
              <a:rPr sz="2800" dirty="0"/>
              <a:t>• Students felt </a:t>
            </a:r>
            <a:r>
              <a:rPr sz="2800" b="1" dirty="0"/>
              <a:t>motivated</a:t>
            </a:r>
            <a:r>
              <a:rPr sz="2800" dirty="0"/>
              <a:t> after the event.</a:t>
            </a:r>
          </a:p>
          <a:p>
            <a:pPr>
              <a:defRPr sz="1800">
                <a:latin typeface="Univers"/>
              </a:defRPr>
            </a:pPr>
            <a:r>
              <a:rPr sz="2800" dirty="0"/>
              <a:t>• The </a:t>
            </a:r>
            <a:r>
              <a:rPr sz="2800" b="1" dirty="0"/>
              <a:t>motivating</a:t>
            </a:r>
            <a:r>
              <a:rPr sz="2800" dirty="0"/>
              <a:t> speech encouraged volunteering.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55CAE6-A729-88D1-15A0-5D6C6EE4443E}"/>
              </a:ext>
            </a:extLst>
          </p:cNvPr>
          <p:cNvSpPr txBox="1"/>
          <p:nvPr/>
        </p:nvSpPr>
        <p:spPr>
          <a:xfrm>
            <a:off x="412594" y="360543"/>
            <a:ext cx="10359483" cy="6062365"/>
          </a:xfrm>
          <a:prstGeom prst="rect">
            <a:avLst/>
          </a:prstGeom>
          <a:noFill/>
        </p:spPr>
        <p:txBody>
          <a:bodyPr wrap="square">
            <a:spAutoFit/>
          </a:bodyPr>
          <a:lstStyle/>
          <a:p>
            <a:pPr marL="0" marR="0">
              <a:spcBef>
                <a:spcPts val="1000"/>
              </a:spcBef>
              <a:spcAft>
                <a:spcPts val="400"/>
              </a:spcAft>
              <a:buNone/>
            </a:pPr>
            <a:r>
              <a:rPr lang="en-US" sz="3200" b="1" dirty="0">
                <a:effectLst/>
                <a:latin typeface="Calibri" panose="020F0502020204030204" pitchFamily="34" charset="0"/>
                <a:ea typeface="MS Mincho" panose="02020609040205080304" pitchFamily="49" charset="-128"/>
                <a:cs typeface="Arial" panose="020B0604020202020204" pitchFamily="34" charset="0"/>
              </a:rPr>
              <a:t>E) Participle Adjectives (-ed / -</a:t>
            </a:r>
            <a:r>
              <a:rPr lang="en-US" sz="3200" b="1" dirty="0" err="1">
                <a:effectLst/>
                <a:latin typeface="Calibri" panose="020F0502020204030204" pitchFamily="34" charset="0"/>
                <a:ea typeface="MS Mincho" panose="02020609040205080304" pitchFamily="49" charset="-128"/>
                <a:cs typeface="Arial" panose="020B0604020202020204" pitchFamily="34" charset="0"/>
              </a:rPr>
              <a:t>ing</a:t>
            </a:r>
            <a:r>
              <a:rPr lang="en-US" sz="3200" b="1" dirty="0">
                <a:effectLst/>
                <a:latin typeface="Calibri" panose="020F0502020204030204" pitchFamily="34" charset="0"/>
                <a:ea typeface="MS Mincho" panose="02020609040205080304" pitchFamily="49" charset="-128"/>
                <a:cs typeface="Arial" panose="020B0604020202020204" pitchFamily="34" charset="0"/>
              </a:rPr>
              <a:t>)</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15000"/>
              </a:lnSpc>
              <a:spcBef>
                <a:spcPts val="200"/>
              </a:spcBef>
              <a:spcAft>
                <a:spcPts val="200"/>
              </a:spcAft>
              <a:buNone/>
            </a:pPr>
            <a:r>
              <a:rPr lang="en-US" sz="2000" dirty="0">
                <a:effectLst/>
                <a:latin typeface="Calibri" panose="020F0502020204030204" pitchFamily="34" charset="0"/>
                <a:ea typeface="MS Mincho" panose="02020609040205080304" pitchFamily="49" charset="-128"/>
                <a:cs typeface="Arial" panose="020B0604020202020204" pitchFamily="34" charset="0"/>
              </a:rPr>
              <a:t>• -ed describes how someone feels: bored, interested, shocked.</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15000"/>
              </a:lnSpc>
              <a:spcBef>
                <a:spcPts val="200"/>
              </a:spcBef>
              <a:spcAft>
                <a:spcPts val="200"/>
              </a:spcAft>
              <a:buNone/>
            </a:pPr>
            <a:r>
              <a:rPr lang="en-US" sz="2000" dirty="0">
                <a:effectLst/>
                <a:latin typeface="Calibri" panose="020F0502020204030204" pitchFamily="34" charset="0"/>
                <a:ea typeface="MS Mincho" panose="02020609040205080304" pitchFamily="49" charset="-128"/>
                <a:cs typeface="Arial" panose="020B0604020202020204" pitchFamily="34" charset="0"/>
              </a:rPr>
              <a:t>• -</a:t>
            </a:r>
            <a:r>
              <a:rPr lang="en-US" sz="2000" dirty="0" err="1">
                <a:effectLst/>
                <a:latin typeface="Calibri" panose="020F0502020204030204" pitchFamily="34" charset="0"/>
                <a:ea typeface="MS Mincho" panose="02020609040205080304" pitchFamily="49" charset="-128"/>
                <a:cs typeface="Arial" panose="020B0604020202020204" pitchFamily="34" charset="0"/>
              </a:rPr>
              <a:t>ing</a:t>
            </a:r>
            <a:r>
              <a:rPr lang="en-US" sz="2000" dirty="0">
                <a:effectLst/>
                <a:latin typeface="Calibri" panose="020F0502020204030204" pitchFamily="34" charset="0"/>
                <a:ea typeface="MS Mincho" panose="02020609040205080304" pitchFamily="49" charset="-128"/>
                <a:cs typeface="Arial" panose="020B0604020202020204" pitchFamily="34" charset="0"/>
              </a:rPr>
              <a:t> describes the thing/situation: boring, interesting, shocking.</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spcBef>
                <a:spcPts val="1000"/>
              </a:spcBef>
              <a:spcAft>
                <a:spcPts val="400"/>
              </a:spcAft>
              <a:buNone/>
            </a:pPr>
            <a:r>
              <a:rPr lang="en-US" sz="2800" b="1" dirty="0">
                <a:effectLst/>
                <a:latin typeface="Calibri" panose="020F0502020204030204" pitchFamily="34" charset="0"/>
                <a:ea typeface="MS Mincho" panose="02020609040205080304" pitchFamily="49" charset="-128"/>
                <a:cs typeface="Arial" panose="020B0604020202020204" pitchFamily="34" charset="0"/>
              </a:rPr>
              <a:t>Activity E1 – Choose the correct adjective</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400" b="1" u="sng" dirty="0">
                <a:effectLst/>
                <a:latin typeface="Calibri" panose="020F0502020204030204" pitchFamily="34" charset="0"/>
                <a:ea typeface="MS Mincho" panose="02020609040205080304" pitchFamily="49" charset="-128"/>
                <a:cs typeface="Arial" panose="020B0604020202020204" pitchFamily="34" charset="0"/>
              </a:rPr>
              <a:t>Circle the correct option.</a:t>
            </a:r>
            <a:endParaRPr lang="en-US" sz="2400" b="1"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400" u="none" strike="noStrike" dirty="0">
                <a:effectLst/>
                <a:latin typeface="Calibri" panose="020F0502020204030204" pitchFamily="34" charset="0"/>
                <a:ea typeface="MS Mincho" panose="02020609040205080304" pitchFamily="49" charset="-128"/>
                <a:cs typeface="Arial" panose="020B0604020202020204" pitchFamily="34" charset="0"/>
              </a:rPr>
              <a:t> </a:t>
            </a:r>
            <a:endParaRPr lang="en-US" sz="24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1) The documentary was very </a:t>
            </a:r>
            <a:r>
              <a:rPr lang="en-US" sz="2400" b="1" dirty="0">
                <a:effectLst/>
                <a:latin typeface="Calibri" panose="020F0502020204030204" pitchFamily="34" charset="0"/>
                <a:ea typeface="MS Mincho" panose="02020609040205080304" pitchFamily="49" charset="-128"/>
                <a:cs typeface="Arial" panose="020B0604020202020204" pitchFamily="34" charset="0"/>
              </a:rPr>
              <a:t>(interesting / interested).</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2) I felt </a:t>
            </a:r>
            <a:r>
              <a:rPr lang="en-US" sz="2400" b="1" dirty="0">
                <a:effectLst/>
                <a:latin typeface="Calibri" panose="020F0502020204030204" pitchFamily="34" charset="0"/>
                <a:ea typeface="MS Mincho" panose="02020609040205080304" pitchFamily="49" charset="-128"/>
                <a:cs typeface="Arial" panose="020B0604020202020204" pitchFamily="34" charset="0"/>
              </a:rPr>
              <a:t>(worried / worrying) </a:t>
            </a:r>
            <a:r>
              <a:rPr lang="en-US" sz="2400" dirty="0">
                <a:effectLst/>
                <a:latin typeface="Calibri" panose="020F0502020204030204" pitchFamily="34" charset="0"/>
                <a:ea typeface="MS Mincho" panose="02020609040205080304" pitchFamily="49" charset="-128"/>
                <a:cs typeface="Arial" panose="020B0604020202020204" pitchFamily="34" charset="0"/>
              </a:rPr>
              <a:t>before the exam.</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3) The news was </a:t>
            </a:r>
            <a:r>
              <a:rPr lang="en-US" sz="2400" b="1" dirty="0">
                <a:effectLst/>
                <a:latin typeface="Calibri" panose="020F0502020204030204" pitchFamily="34" charset="0"/>
                <a:ea typeface="MS Mincho" panose="02020609040205080304" pitchFamily="49" charset="-128"/>
                <a:cs typeface="Arial" panose="020B0604020202020204" pitchFamily="34" charset="0"/>
              </a:rPr>
              <a:t>(shocking / shocked).</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4) She was </a:t>
            </a:r>
            <a:r>
              <a:rPr lang="en-US" sz="2400" b="1" dirty="0">
                <a:effectLst/>
                <a:latin typeface="Calibri" panose="020F0502020204030204" pitchFamily="34" charset="0"/>
                <a:ea typeface="MS Mincho" panose="02020609040205080304" pitchFamily="49" charset="-128"/>
                <a:cs typeface="Arial" panose="020B0604020202020204" pitchFamily="34" charset="0"/>
              </a:rPr>
              <a:t>(impressed / impressive) </a:t>
            </a:r>
            <a:r>
              <a:rPr lang="en-US" sz="2400" dirty="0">
                <a:effectLst/>
                <a:latin typeface="Calibri" panose="020F0502020204030204" pitchFamily="34" charset="0"/>
                <a:ea typeface="MS Mincho" panose="02020609040205080304" pitchFamily="49" charset="-128"/>
                <a:cs typeface="Arial" panose="020B0604020202020204" pitchFamily="34" charset="0"/>
              </a:rPr>
              <a:t>by the presentation.</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5) The students were </a:t>
            </a:r>
            <a:r>
              <a:rPr lang="en-US" sz="2400" b="1" dirty="0">
                <a:effectLst/>
                <a:latin typeface="Calibri" panose="020F0502020204030204" pitchFamily="34" charset="0"/>
                <a:ea typeface="MS Mincho" panose="02020609040205080304" pitchFamily="49" charset="-128"/>
                <a:cs typeface="Arial" panose="020B0604020202020204" pitchFamily="34" charset="0"/>
              </a:rPr>
              <a:t>(confused / confusing) </a:t>
            </a:r>
            <a:r>
              <a:rPr lang="en-US" sz="2400" dirty="0">
                <a:effectLst/>
                <a:latin typeface="Calibri" panose="020F0502020204030204" pitchFamily="34" charset="0"/>
                <a:ea typeface="MS Mincho" panose="02020609040205080304" pitchFamily="49" charset="-128"/>
                <a:cs typeface="Arial" panose="020B0604020202020204" pitchFamily="34" charset="0"/>
              </a:rPr>
              <a:t>by the instructions.</a:t>
            </a:r>
          </a:p>
          <a:p>
            <a:pPr marL="0" marR="0">
              <a:lnSpc>
                <a:spcPct val="150000"/>
              </a:lnSpc>
              <a:buNone/>
            </a:pPr>
            <a:r>
              <a:rPr lang="en-US" sz="2400" dirty="0">
                <a:effectLst/>
                <a:latin typeface="Calibri" panose="020F0502020204030204" pitchFamily="34" charset="0"/>
                <a:ea typeface="MS Mincho" panose="02020609040205080304" pitchFamily="49" charset="-128"/>
                <a:cs typeface="Arial" panose="020B0604020202020204" pitchFamily="34" charset="0"/>
              </a:rPr>
              <a:t>6) The teacher gave us an </a:t>
            </a:r>
            <a:r>
              <a:rPr lang="en-US" sz="2400" b="1" dirty="0">
                <a:effectLst/>
                <a:latin typeface="Calibri" panose="020F0502020204030204" pitchFamily="34" charset="0"/>
                <a:ea typeface="MS Mincho" panose="02020609040205080304" pitchFamily="49" charset="-128"/>
                <a:cs typeface="Arial" panose="020B0604020202020204" pitchFamily="34" charset="0"/>
              </a:rPr>
              <a:t>(encouraged / encouraging) </a:t>
            </a:r>
            <a:r>
              <a:rPr lang="en-US" sz="2400" dirty="0">
                <a:effectLst/>
                <a:latin typeface="Calibri" panose="020F0502020204030204" pitchFamily="34" charset="0"/>
                <a:ea typeface="MS Mincho" panose="02020609040205080304" pitchFamily="49" charset="-128"/>
                <a:cs typeface="Arial" panose="020B0604020202020204" pitchFamily="34" charset="0"/>
              </a:rPr>
              <a:t>message.</a:t>
            </a:r>
          </a:p>
        </p:txBody>
      </p:sp>
      <p:cxnSp>
        <p:nvCxnSpPr>
          <p:cNvPr id="8" name="Straight Connector 7">
            <a:extLst>
              <a:ext uri="{FF2B5EF4-FFF2-40B4-BE49-F238E27FC236}">
                <a16:creationId xmlns:a16="http://schemas.microsoft.com/office/drawing/2014/main" id="{BBAD21FB-7BBF-402E-6315-6908F3729B32}"/>
              </a:ext>
            </a:extLst>
          </p:cNvPr>
          <p:cNvCxnSpPr>
            <a:cxnSpLocks/>
          </p:cNvCxnSpPr>
          <p:nvPr/>
        </p:nvCxnSpPr>
        <p:spPr>
          <a:xfrm>
            <a:off x="4107976" y="3603009"/>
            <a:ext cx="1801505" cy="0"/>
          </a:xfrm>
          <a:prstGeom prst="line">
            <a:avLst/>
          </a:prstGeom>
          <a:ln w="57150"/>
        </p:spPr>
        <p:style>
          <a:lnRef idx="3">
            <a:schemeClr val="accent2"/>
          </a:lnRef>
          <a:fillRef idx="0">
            <a:schemeClr val="accent2"/>
          </a:fillRef>
          <a:effectRef idx="2">
            <a:schemeClr val="accent2"/>
          </a:effectRef>
          <a:fontRef idx="minor">
            <a:schemeClr val="tx1"/>
          </a:fontRef>
        </p:style>
      </p:cxnSp>
      <p:cxnSp>
        <p:nvCxnSpPr>
          <p:cNvPr id="10" name="Straight Connector 9">
            <a:extLst>
              <a:ext uri="{FF2B5EF4-FFF2-40B4-BE49-F238E27FC236}">
                <a16:creationId xmlns:a16="http://schemas.microsoft.com/office/drawing/2014/main" id="{6A1DC061-EB4F-5619-7858-12A314FE148E}"/>
              </a:ext>
            </a:extLst>
          </p:cNvPr>
          <p:cNvCxnSpPr>
            <a:cxnSpLocks/>
          </p:cNvCxnSpPr>
          <p:nvPr/>
        </p:nvCxnSpPr>
        <p:spPr>
          <a:xfrm>
            <a:off x="1435289" y="4233080"/>
            <a:ext cx="1198729" cy="0"/>
          </a:xfrm>
          <a:prstGeom prst="line">
            <a:avLst/>
          </a:prstGeom>
          <a:ln w="57150"/>
        </p:spPr>
        <p:style>
          <a:lnRef idx="3">
            <a:schemeClr val="accent2"/>
          </a:lnRef>
          <a:fillRef idx="0">
            <a:schemeClr val="accent2"/>
          </a:fillRef>
          <a:effectRef idx="2">
            <a:schemeClr val="accent2"/>
          </a:effectRef>
          <a:fontRef idx="minor">
            <a:schemeClr val="tx1"/>
          </a:fontRef>
        </p:style>
      </p:cxnSp>
      <p:cxnSp>
        <p:nvCxnSpPr>
          <p:cNvPr id="12" name="Straight Connector 11">
            <a:extLst>
              <a:ext uri="{FF2B5EF4-FFF2-40B4-BE49-F238E27FC236}">
                <a16:creationId xmlns:a16="http://schemas.microsoft.com/office/drawing/2014/main" id="{6C942FA7-14EF-9C04-ABC6-1A1ACFC08064}"/>
              </a:ext>
            </a:extLst>
          </p:cNvPr>
          <p:cNvCxnSpPr>
            <a:cxnSpLocks/>
          </p:cNvCxnSpPr>
          <p:nvPr/>
        </p:nvCxnSpPr>
        <p:spPr>
          <a:xfrm>
            <a:off x="2634018" y="4753969"/>
            <a:ext cx="1198729" cy="0"/>
          </a:xfrm>
          <a:prstGeom prst="line">
            <a:avLst/>
          </a:prstGeom>
          <a:ln w="57150"/>
        </p:spPr>
        <p:style>
          <a:lnRef idx="3">
            <a:schemeClr val="accent2"/>
          </a:lnRef>
          <a:fillRef idx="0">
            <a:schemeClr val="accent2"/>
          </a:fillRef>
          <a:effectRef idx="2">
            <a:schemeClr val="accent2"/>
          </a:effectRef>
          <a:fontRef idx="minor">
            <a:schemeClr val="tx1"/>
          </a:fontRef>
        </p:style>
      </p:cxnSp>
      <p:cxnSp>
        <p:nvCxnSpPr>
          <p:cNvPr id="13" name="Straight Connector 12">
            <a:extLst>
              <a:ext uri="{FF2B5EF4-FFF2-40B4-BE49-F238E27FC236}">
                <a16:creationId xmlns:a16="http://schemas.microsoft.com/office/drawing/2014/main" id="{D2E3ED3F-1184-4DFA-4268-03884E0D74D3}"/>
              </a:ext>
            </a:extLst>
          </p:cNvPr>
          <p:cNvCxnSpPr>
            <a:cxnSpLocks/>
          </p:cNvCxnSpPr>
          <p:nvPr/>
        </p:nvCxnSpPr>
        <p:spPr>
          <a:xfrm>
            <a:off x="2051713" y="5327175"/>
            <a:ext cx="1198729" cy="0"/>
          </a:xfrm>
          <a:prstGeom prst="line">
            <a:avLst/>
          </a:prstGeom>
          <a:ln w="57150"/>
        </p:spPr>
        <p:style>
          <a:lnRef idx="3">
            <a:schemeClr val="accent2"/>
          </a:lnRef>
          <a:fillRef idx="0">
            <a:schemeClr val="accent2"/>
          </a:fillRef>
          <a:effectRef idx="2">
            <a:schemeClr val="accent2"/>
          </a:effectRef>
          <a:fontRef idx="minor">
            <a:schemeClr val="tx1"/>
          </a:fontRef>
        </p:style>
      </p:cxnSp>
      <p:cxnSp>
        <p:nvCxnSpPr>
          <p:cNvPr id="14" name="Straight Connector 13">
            <a:extLst>
              <a:ext uri="{FF2B5EF4-FFF2-40B4-BE49-F238E27FC236}">
                <a16:creationId xmlns:a16="http://schemas.microsoft.com/office/drawing/2014/main" id="{6131D47D-5E9A-AC60-D01B-763855BE0E2A}"/>
              </a:ext>
            </a:extLst>
          </p:cNvPr>
          <p:cNvCxnSpPr>
            <a:cxnSpLocks/>
          </p:cNvCxnSpPr>
          <p:nvPr/>
        </p:nvCxnSpPr>
        <p:spPr>
          <a:xfrm>
            <a:off x="3233382" y="5791200"/>
            <a:ext cx="1198729" cy="0"/>
          </a:xfrm>
          <a:prstGeom prst="line">
            <a:avLst/>
          </a:prstGeom>
          <a:ln w="57150"/>
        </p:spPr>
        <p:style>
          <a:lnRef idx="3">
            <a:schemeClr val="accent2"/>
          </a:lnRef>
          <a:fillRef idx="0">
            <a:schemeClr val="accent2"/>
          </a:fillRef>
          <a:effectRef idx="2">
            <a:schemeClr val="accent2"/>
          </a:effectRef>
          <a:fontRef idx="minor">
            <a:schemeClr val="tx1"/>
          </a:fontRef>
        </p:style>
      </p:cxnSp>
      <p:cxnSp>
        <p:nvCxnSpPr>
          <p:cNvPr id="15" name="Straight Connector 14">
            <a:extLst>
              <a:ext uri="{FF2B5EF4-FFF2-40B4-BE49-F238E27FC236}">
                <a16:creationId xmlns:a16="http://schemas.microsoft.com/office/drawing/2014/main" id="{A1B8DA35-9A58-4AC2-D2A2-79CAD4B799CD}"/>
              </a:ext>
            </a:extLst>
          </p:cNvPr>
          <p:cNvCxnSpPr>
            <a:cxnSpLocks/>
          </p:cNvCxnSpPr>
          <p:nvPr/>
        </p:nvCxnSpPr>
        <p:spPr>
          <a:xfrm>
            <a:off x="5750257" y="6386513"/>
            <a:ext cx="1198729" cy="0"/>
          </a:xfrm>
          <a:prstGeom prst="line">
            <a:avLst/>
          </a:prstGeom>
          <a:ln w="57150"/>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215985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6991E8-A328-0C2B-8C8F-9C6A1DB8E634}"/>
              </a:ext>
            </a:extLst>
          </p:cNvPr>
          <p:cNvSpPr txBox="1"/>
          <p:nvPr/>
        </p:nvSpPr>
        <p:spPr>
          <a:xfrm>
            <a:off x="501805" y="256321"/>
            <a:ext cx="11084312" cy="6601679"/>
          </a:xfrm>
          <a:prstGeom prst="rect">
            <a:avLst/>
          </a:prstGeom>
          <a:noFill/>
        </p:spPr>
        <p:txBody>
          <a:bodyPr wrap="square">
            <a:spAutoFit/>
          </a:bodyPr>
          <a:lstStyle/>
          <a:p>
            <a:pPr marL="0" marR="0">
              <a:spcBef>
                <a:spcPts val="1000"/>
              </a:spcBef>
              <a:spcAft>
                <a:spcPts val="400"/>
              </a:spcAft>
              <a:buNone/>
            </a:pPr>
            <a:r>
              <a:rPr lang="en-US" sz="3200" b="1" dirty="0">
                <a:effectLst/>
                <a:latin typeface="Calibri" panose="020F0502020204030204" pitchFamily="34" charset="0"/>
                <a:ea typeface="MS Mincho" panose="02020609040205080304" pitchFamily="49" charset="-128"/>
                <a:cs typeface="Arial" panose="020B0604020202020204" pitchFamily="34" charset="0"/>
              </a:rPr>
              <a:t>Activity E2 – Rewrite using -ed or -</a:t>
            </a:r>
            <a:r>
              <a:rPr lang="en-US" sz="3200" b="1" dirty="0" err="1">
                <a:effectLst/>
                <a:latin typeface="Calibri" panose="020F0502020204030204" pitchFamily="34" charset="0"/>
                <a:ea typeface="MS Mincho" panose="02020609040205080304" pitchFamily="49" charset="-128"/>
                <a:cs typeface="Arial" panose="020B0604020202020204" pitchFamily="34" charset="0"/>
              </a:rPr>
              <a:t>ing</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800" u="sng" dirty="0">
                <a:effectLst/>
                <a:latin typeface="Calibri" panose="020F0502020204030204" pitchFamily="34" charset="0"/>
                <a:ea typeface="MS Mincho" panose="02020609040205080304" pitchFamily="49" charset="-128"/>
                <a:cs typeface="Arial" panose="020B0604020202020204" pitchFamily="34" charset="0"/>
              </a:rPr>
              <a:t>Rewrite the sentence using the adjective in brackets.</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a:p>
            <a:pPr marL="0" marR="0">
              <a:buNone/>
            </a:pPr>
            <a:r>
              <a:rPr lang="en-US" sz="2800" u="none" strike="noStrike" dirty="0">
                <a:effectLst/>
                <a:latin typeface="Calibri" panose="020F0502020204030204" pitchFamily="34" charset="0"/>
                <a:ea typeface="MS Mincho" panose="02020609040205080304" pitchFamily="49" charset="-128"/>
                <a:cs typeface="Arial" panose="020B0604020202020204" pitchFamily="34" charset="0"/>
              </a:rPr>
              <a:t> </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2800" dirty="0">
                <a:effectLst/>
                <a:latin typeface="Calibri" panose="020F0502020204030204" pitchFamily="34" charset="0"/>
                <a:ea typeface="MS Mincho" panose="02020609040205080304" pitchFamily="49" charset="-128"/>
                <a:cs typeface="Arial" panose="020B0604020202020204" pitchFamily="34" charset="0"/>
              </a:rPr>
              <a:t>1) The lesson was _____ / I was _____ after the lesson</a:t>
            </a:r>
            <a:r>
              <a:rPr lang="en-US" sz="2800" b="1" dirty="0">
                <a:effectLst/>
                <a:latin typeface="Calibri" panose="020F0502020204030204" pitchFamily="34" charset="0"/>
                <a:ea typeface="MS Mincho" panose="02020609040205080304" pitchFamily="49" charset="-128"/>
                <a:cs typeface="Arial" panose="020B0604020202020204" pitchFamily="34" charset="0"/>
              </a:rPr>
              <a:t>.   (tired / tiring)</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2800" dirty="0">
                <a:effectLst/>
                <a:latin typeface="Calibri" panose="020F0502020204030204" pitchFamily="34" charset="0"/>
                <a:ea typeface="MS Mincho" panose="02020609040205080304" pitchFamily="49" charset="-128"/>
                <a:cs typeface="Arial" panose="020B0604020202020204" pitchFamily="34" charset="0"/>
              </a:rPr>
              <a:t>2) The numbers were ___________ / We were ___________ by the numbers</a:t>
            </a:r>
            <a:r>
              <a:rPr lang="en-US" sz="2800" b="1" dirty="0">
                <a:effectLst/>
                <a:latin typeface="Calibri" panose="020F0502020204030204" pitchFamily="34" charset="0"/>
                <a:ea typeface="MS Mincho" panose="02020609040205080304" pitchFamily="49" charset="-128"/>
                <a:cs typeface="Arial" panose="020B0604020202020204" pitchFamily="34" charset="0"/>
              </a:rPr>
              <a:t>. (confusing / confused)</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2800" dirty="0">
                <a:effectLst/>
                <a:latin typeface="Calibri" panose="020F0502020204030204" pitchFamily="34" charset="0"/>
                <a:ea typeface="MS Mincho" panose="02020609040205080304" pitchFamily="49" charset="-128"/>
                <a:cs typeface="Arial" panose="020B0604020202020204" pitchFamily="34" charset="0"/>
              </a:rPr>
              <a:t>3) The story was ______________. / Everyone was _________ after the story. </a:t>
            </a:r>
            <a:r>
              <a:rPr lang="en-US" sz="2800" b="1" dirty="0">
                <a:effectLst/>
                <a:latin typeface="Calibri" panose="020F0502020204030204" pitchFamily="34" charset="0"/>
                <a:ea typeface="MS Mincho" panose="02020609040205080304" pitchFamily="49" charset="-128"/>
                <a:cs typeface="Arial" panose="020B0604020202020204" pitchFamily="34" charset="0"/>
              </a:rPr>
              <a:t>(sad / saddening)</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2800" dirty="0">
                <a:effectLst/>
                <a:latin typeface="Calibri" panose="020F0502020204030204" pitchFamily="34" charset="0"/>
                <a:ea typeface="MS Mincho" panose="02020609040205080304" pitchFamily="49" charset="-128"/>
                <a:cs typeface="Arial" panose="020B0604020202020204" pitchFamily="34" charset="0"/>
              </a:rPr>
              <a:t>4) The volunteer work was _____________. / The students were ________  after volunteering. </a:t>
            </a:r>
            <a:r>
              <a:rPr lang="en-US" sz="2800" b="1" dirty="0">
                <a:effectLst/>
                <a:latin typeface="Calibri" panose="020F0502020204030204" pitchFamily="34" charset="0"/>
                <a:ea typeface="MS Mincho" panose="02020609040205080304" pitchFamily="49" charset="-128"/>
                <a:cs typeface="Arial" panose="020B0604020202020204" pitchFamily="34" charset="0"/>
              </a:rPr>
              <a:t>(proud / satisfying)</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a:p>
            <a:pPr marL="0" marR="0">
              <a:lnSpc>
                <a:spcPct val="150000"/>
              </a:lnSpc>
              <a:buNone/>
            </a:pPr>
            <a:r>
              <a:rPr lang="en-US" sz="2800" b="1" dirty="0">
                <a:effectLst/>
                <a:latin typeface="Calibri" panose="020F0502020204030204" pitchFamily="34" charset="0"/>
                <a:ea typeface="MS Mincho" panose="02020609040205080304" pitchFamily="49" charset="-128"/>
                <a:cs typeface="Arial" panose="020B0604020202020204" pitchFamily="34" charset="0"/>
              </a:rPr>
              <a:t> </a:t>
            </a:r>
            <a:endParaRPr lang="en-US" sz="2800" dirty="0">
              <a:effectLst/>
              <a:latin typeface="Calibri" panose="020F0502020204030204" pitchFamily="34" charset="0"/>
              <a:ea typeface="MS Mincho" panose="02020609040205080304" pitchFamily="49" charset="-128"/>
              <a:cs typeface="Arial" panose="020B0604020202020204" pitchFamily="34" charset="0"/>
            </a:endParaRPr>
          </a:p>
        </p:txBody>
      </p:sp>
      <p:sp>
        <p:nvSpPr>
          <p:cNvPr id="5" name="TextBox 4">
            <a:extLst>
              <a:ext uri="{FF2B5EF4-FFF2-40B4-BE49-F238E27FC236}">
                <a16:creationId xmlns:a16="http://schemas.microsoft.com/office/drawing/2014/main" id="{C5B73BF9-C1F7-5DD3-CB5D-9E9C1343F48B}"/>
              </a:ext>
            </a:extLst>
          </p:cNvPr>
          <p:cNvSpPr txBox="1"/>
          <p:nvPr/>
        </p:nvSpPr>
        <p:spPr>
          <a:xfrm>
            <a:off x="5285096" y="1760138"/>
            <a:ext cx="1143000"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tired</a:t>
            </a:r>
            <a:endParaRPr lang="en-US" sz="2800" dirty="0">
              <a:solidFill>
                <a:schemeClr val="accent1"/>
              </a:solidFill>
            </a:endParaRPr>
          </a:p>
        </p:txBody>
      </p:sp>
      <p:sp>
        <p:nvSpPr>
          <p:cNvPr id="7" name="TextBox 6">
            <a:extLst>
              <a:ext uri="{FF2B5EF4-FFF2-40B4-BE49-F238E27FC236}">
                <a16:creationId xmlns:a16="http://schemas.microsoft.com/office/drawing/2014/main" id="{FDB4B6D9-8D2F-C7E7-4B14-45A930B3E31B}"/>
              </a:ext>
            </a:extLst>
          </p:cNvPr>
          <p:cNvSpPr txBox="1"/>
          <p:nvPr/>
        </p:nvSpPr>
        <p:spPr>
          <a:xfrm>
            <a:off x="3224281" y="1732420"/>
            <a:ext cx="1306775"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tiring</a:t>
            </a:r>
            <a:endParaRPr lang="en-US" sz="2800" dirty="0">
              <a:solidFill>
                <a:schemeClr val="accent1"/>
              </a:solidFill>
            </a:endParaRPr>
          </a:p>
        </p:txBody>
      </p:sp>
      <p:sp>
        <p:nvSpPr>
          <p:cNvPr id="8" name="TextBox 7">
            <a:extLst>
              <a:ext uri="{FF2B5EF4-FFF2-40B4-BE49-F238E27FC236}">
                <a16:creationId xmlns:a16="http://schemas.microsoft.com/office/drawing/2014/main" id="{E2D48A65-9DA9-7C44-DF02-631814A5F490}"/>
              </a:ext>
            </a:extLst>
          </p:cNvPr>
          <p:cNvSpPr txBox="1"/>
          <p:nvPr/>
        </p:nvSpPr>
        <p:spPr>
          <a:xfrm>
            <a:off x="3959555" y="2364824"/>
            <a:ext cx="1704266"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confusing</a:t>
            </a:r>
            <a:endParaRPr lang="en-US" sz="2800" dirty="0">
              <a:solidFill>
                <a:schemeClr val="accent1"/>
              </a:solidFill>
            </a:endParaRPr>
          </a:p>
        </p:txBody>
      </p:sp>
      <p:sp>
        <p:nvSpPr>
          <p:cNvPr id="9" name="TextBox 8">
            <a:extLst>
              <a:ext uri="{FF2B5EF4-FFF2-40B4-BE49-F238E27FC236}">
                <a16:creationId xmlns:a16="http://schemas.microsoft.com/office/drawing/2014/main" id="{EA613113-C46F-7EFC-859C-02AE31E68226}"/>
              </a:ext>
            </a:extLst>
          </p:cNvPr>
          <p:cNvSpPr txBox="1"/>
          <p:nvPr/>
        </p:nvSpPr>
        <p:spPr>
          <a:xfrm>
            <a:off x="7812205" y="2435758"/>
            <a:ext cx="1591101"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confused</a:t>
            </a:r>
            <a:endParaRPr lang="en-US" sz="2800" dirty="0">
              <a:solidFill>
                <a:schemeClr val="accent1"/>
              </a:solidFill>
            </a:endParaRPr>
          </a:p>
        </p:txBody>
      </p:sp>
      <p:sp>
        <p:nvSpPr>
          <p:cNvPr id="10" name="TextBox 9">
            <a:extLst>
              <a:ext uri="{FF2B5EF4-FFF2-40B4-BE49-F238E27FC236}">
                <a16:creationId xmlns:a16="http://schemas.microsoft.com/office/drawing/2014/main" id="{666C00D9-14D7-A8E6-2D2B-767DAE3EC7D5}"/>
              </a:ext>
            </a:extLst>
          </p:cNvPr>
          <p:cNvSpPr txBox="1"/>
          <p:nvPr/>
        </p:nvSpPr>
        <p:spPr>
          <a:xfrm>
            <a:off x="3635991" y="3686747"/>
            <a:ext cx="1918647"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saddening</a:t>
            </a:r>
            <a:endParaRPr lang="en-US" sz="2800" dirty="0">
              <a:solidFill>
                <a:schemeClr val="accent1"/>
              </a:solidFill>
            </a:endParaRPr>
          </a:p>
        </p:txBody>
      </p:sp>
      <p:sp>
        <p:nvSpPr>
          <p:cNvPr id="11" name="TextBox 10">
            <a:extLst>
              <a:ext uri="{FF2B5EF4-FFF2-40B4-BE49-F238E27FC236}">
                <a16:creationId xmlns:a16="http://schemas.microsoft.com/office/drawing/2014/main" id="{F08D1264-9734-7B2B-676A-70D658F50FC6}"/>
              </a:ext>
            </a:extLst>
          </p:cNvPr>
          <p:cNvSpPr txBox="1"/>
          <p:nvPr/>
        </p:nvSpPr>
        <p:spPr>
          <a:xfrm>
            <a:off x="8260306" y="3661303"/>
            <a:ext cx="1143000"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sad</a:t>
            </a:r>
            <a:endParaRPr lang="en-US" sz="2800" dirty="0">
              <a:solidFill>
                <a:schemeClr val="accent1"/>
              </a:solidFill>
            </a:endParaRPr>
          </a:p>
        </p:txBody>
      </p:sp>
      <p:sp>
        <p:nvSpPr>
          <p:cNvPr id="12" name="TextBox 11">
            <a:extLst>
              <a:ext uri="{FF2B5EF4-FFF2-40B4-BE49-F238E27FC236}">
                <a16:creationId xmlns:a16="http://schemas.microsoft.com/office/drawing/2014/main" id="{4A4A8ED8-E28C-DB90-533B-C3AB30403022}"/>
              </a:ext>
            </a:extLst>
          </p:cNvPr>
          <p:cNvSpPr txBox="1"/>
          <p:nvPr/>
        </p:nvSpPr>
        <p:spPr>
          <a:xfrm>
            <a:off x="4865995" y="4955990"/>
            <a:ext cx="1807759"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satisfying</a:t>
            </a:r>
            <a:endParaRPr lang="en-US" sz="2800" dirty="0">
              <a:solidFill>
                <a:schemeClr val="accent1"/>
              </a:solidFill>
            </a:endParaRPr>
          </a:p>
        </p:txBody>
      </p:sp>
      <p:sp>
        <p:nvSpPr>
          <p:cNvPr id="13" name="TextBox 12">
            <a:extLst>
              <a:ext uri="{FF2B5EF4-FFF2-40B4-BE49-F238E27FC236}">
                <a16:creationId xmlns:a16="http://schemas.microsoft.com/office/drawing/2014/main" id="{E0E89885-30EE-3858-D7D5-DFCFA7BF1071}"/>
              </a:ext>
            </a:extLst>
          </p:cNvPr>
          <p:cNvSpPr txBox="1"/>
          <p:nvPr/>
        </p:nvSpPr>
        <p:spPr>
          <a:xfrm>
            <a:off x="9982200" y="4955990"/>
            <a:ext cx="1143000" cy="523220"/>
          </a:xfrm>
          <a:prstGeom prst="rect">
            <a:avLst/>
          </a:prstGeom>
          <a:noFill/>
        </p:spPr>
        <p:txBody>
          <a:bodyPr wrap="square">
            <a:spAutoFit/>
          </a:bodyPr>
          <a:lstStyle/>
          <a:p>
            <a:r>
              <a:rPr lang="en-US" sz="2800" b="1" dirty="0">
                <a:solidFill>
                  <a:schemeClr val="accent1"/>
                </a:solidFill>
                <a:effectLst/>
                <a:latin typeface="Calibri" panose="020F0502020204030204" pitchFamily="34" charset="0"/>
                <a:ea typeface="MS Mincho" panose="02020609040205080304" pitchFamily="49" charset="-128"/>
                <a:cs typeface="Arial" panose="020B0604020202020204" pitchFamily="34" charset="0"/>
              </a:rPr>
              <a:t>proud</a:t>
            </a:r>
            <a:endParaRPr lang="en-US" sz="2800" dirty="0">
              <a:solidFill>
                <a:schemeClr val="accent1"/>
              </a:solidFill>
            </a:endParaRPr>
          </a:p>
        </p:txBody>
      </p:sp>
    </p:spTree>
    <p:extLst>
      <p:ext uri="{BB962C8B-B14F-4D97-AF65-F5344CB8AC3E}">
        <p14:creationId xmlns:p14="http://schemas.microsoft.com/office/powerpoint/2010/main" val="1087135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D8515A-A67E-0958-2A9B-3F0BBF1E7B71}"/>
              </a:ext>
            </a:extLst>
          </p:cNvPr>
          <p:cNvSpPr txBox="1"/>
          <p:nvPr/>
        </p:nvSpPr>
        <p:spPr>
          <a:xfrm>
            <a:off x="559558" y="259307"/>
            <a:ext cx="11081982" cy="4801314"/>
          </a:xfrm>
          <a:prstGeom prst="rect">
            <a:avLst/>
          </a:prstGeom>
          <a:noFill/>
        </p:spPr>
        <p:txBody>
          <a:bodyPr wrap="square">
            <a:spAutoFit/>
          </a:bodyPr>
          <a:lstStyle/>
          <a:p>
            <a:pPr>
              <a:buNone/>
            </a:pPr>
            <a:r>
              <a:rPr lang="en-US" b="1" dirty="0"/>
              <a:t>G.1.4 Adjectives (participle adjectives)</a:t>
            </a:r>
          </a:p>
          <a:p>
            <a:pPr>
              <a:buNone/>
            </a:pPr>
            <a:endParaRPr lang="en-US" b="1" dirty="0"/>
          </a:p>
          <a:p>
            <a:pPr>
              <a:buNone/>
            </a:pPr>
            <a:r>
              <a:rPr lang="en-US" b="1" dirty="0"/>
              <a:t>Maze 1 — Learning Online Feelings</a:t>
            </a:r>
          </a:p>
          <a:p>
            <a:pPr>
              <a:buNone/>
            </a:pPr>
            <a:endParaRPr lang="en-US" b="1" dirty="0"/>
          </a:p>
          <a:p>
            <a:pPr>
              <a:lnSpc>
                <a:spcPct val="150000"/>
              </a:lnSpc>
              <a:buNone/>
            </a:pPr>
            <a:r>
              <a:rPr lang="en-US" dirty="0"/>
              <a:t>At the start of online learning, many students </a:t>
            </a:r>
            <a:r>
              <a:rPr lang="en-US" b="1" dirty="0"/>
              <a:t>felt (1) ________ (A confusing / B confused / C confuse) </a:t>
            </a:r>
            <a:r>
              <a:rPr lang="en-US" dirty="0"/>
              <a:t>because the platform had many tools. After a week, the lessons became more organized, and students felt </a:t>
            </a:r>
            <a:r>
              <a:rPr lang="en-US" b="1" dirty="0"/>
              <a:t>(2) ________ (A motivated / B motivating / C motivate) </a:t>
            </a:r>
            <a:r>
              <a:rPr lang="en-US" dirty="0"/>
              <a:t>to complete tasks. Some videos were </a:t>
            </a:r>
            <a:r>
              <a:rPr lang="en-US" b="1" dirty="0"/>
              <a:t>(3) ________ (A bored / B boring / C bore), </a:t>
            </a:r>
            <a:r>
              <a:rPr lang="en-US" dirty="0"/>
              <a:t>so teachers added short quizzes for feedback. When students received quick comments, they felt </a:t>
            </a:r>
            <a:r>
              <a:rPr lang="en-US" b="1" dirty="0"/>
              <a:t>(4) ________ (A encourage / B encouraging / C encouraged). </a:t>
            </a:r>
            <a:r>
              <a:rPr lang="en-US" dirty="0"/>
              <a:t>By the end of the month, most learners were </a:t>
            </a:r>
            <a:r>
              <a:rPr lang="en-US" b="1" dirty="0"/>
              <a:t>(5) ________ (A satisfied / B satisfying / C satisfy) </a:t>
            </a:r>
            <a:r>
              <a:rPr lang="en-US" dirty="0"/>
              <a:t>because they could catch up on missed work.</a:t>
            </a:r>
          </a:p>
          <a:p>
            <a:pPr>
              <a:buNone/>
            </a:pPr>
            <a:endParaRPr lang="en-US" dirty="0"/>
          </a:p>
          <a:p>
            <a:pPr>
              <a:buNone/>
            </a:pPr>
            <a:endParaRPr lang="en-US" dirty="0"/>
          </a:p>
          <a:p>
            <a:pPr>
              <a:buNone/>
            </a:pPr>
            <a:endParaRPr lang="en-US" dirty="0"/>
          </a:p>
          <a:p>
            <a:pPr>
              <a:buNone/>
            </a:pPr>
            <a:r>
              <a:rPr lang="en-US" b="1" dirty="0"/>
              <a:t>Answer Key:</a:t>
            </a:r>
            <a:r>
              <a:rPr lang="en-US" dirty="0"/>
              <a:t> 1-B, 2-A, 3-B, 4-C, 5-A</a:t>
            </a:r>
          </a:p>
        </p:txBody>
      </p:sp>
      <p:sp>
        <p:nvSpPr>
          <p:cNvPr id="16" name="Rectangle 15">
            <a:extLst>
              <a:ext uri="{FF2B5EF4-FFF2-40B4-BE49-F238E27FC236}">
                <a16:creationId xmlns:a16="http://schemas.microsoft.com/office/drawing/2014/main" id="{63E169F6-1610-AE37-7AA9-807DAF3809F4}"/>
              </a:ext>
            </a:extLst>
          </p:cNvPr>
          <p:cNvSpPr/>
          <p:nvPr/>
        </p:nvSpPr>
        <p:spPr>
          <a:xfrm>
            <a:off x="450376" y="4531231"/>
            <a:ext cx="6604000" cy="529390"/>
          </a:xfrm>
          <a:prstGeom prst="rect">
            <a:avLst/>
          </a:prstGeom>
          <a:solidFill>
            <a:schemeClr val="accent2">
              <a:lumMod val="60000"/>
              <a:lumOff val="4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007058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6"/>
                                        </p:tgtEl>
                                        <p:attrNameLst>
                                          <p:attrName>ppt_x</p:attrName>
                                        </p:attrNameLst>
                                      </p:cBhvr>
                                      <p:tavLst>
                                        <p:tav tm="0">
                                          <p:val>
                                            <p:strVal val="ppt_x"/>
                                          </p:val>
                                        </p:tav>
                                        <p:tav tm="100000">
                                          <p:val>
                                            <p:strVal val="ppt_x"/>
                                          </p:val>
                                        </p:tav>
                                      </p:tavLst>
                                    </p:anim>
                                    <p:anim calcmode="lin" valueType="num">
                                      <p:cBhvr additive="base">
                                        <p:cTn id="7" dur="500"/>
                                        <p:tgtEl>
                                          <p:spTgt spid="16"/>
                                        </p:tgtEl>
                                        <p:attrNameLst>
                                          <p:attrName>ppt_y</p:attrName>
                                        </p:attrNameLst>
                                      </p:cBhvr>
                                      <p:tavLst>
                                        <p:tav tm="0">
                                          <p:val>
                                            <p:strVal val="ppt_y"/>
                                          </p:val>
                                        </p:tav>
                                        <p:tav tm="100000">
                                          <p:val>
                                            <p:strVal val="1+ppt_h/2"/>
                                          </p:val>
                                        </p:tav>
                                      </p:tavLst>
                                    </p:anim>
                                    <p:set>
                                      <p:cBhvr>
                                        <p:cTn id="8"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A99F7A-5BBC-5A64-7343-770E703BC708}"/>
              </a:ext>
            </a:extLst>
          </p:cNvPr>
          <p:cNvSpPr txBox="1"/>
          <p:nvPr/>
        </p:nvSpPr>
        <p:spPr>
          <a:xfrm>
            <a:off x="320523" y="817689"/>
            <a:ext cx="10679572" cy="5173852"/>
          </a:xfrm>
          <a:prstGeom prst="rect">
            <a:avLst/>
          </a:prstGeom>
          <a:noFill/>
        </p:spPr>
        <p:txBody>
          <a:bodyPr wrap="square">
            <a:spAutoFit/>
          </a:bodyPr>
          <a:lstStyle/>
          <a:p>
            <a:pPr>
              <a:buNone/>
            </a:pPr>
            <a:r>
              <a:rPr lang="en-US" b="1" dirty="0"/>
              <a:t>Maze 2 — Food &amp; Environmental Impact</a:t>
            </a:r>
          </a:p>
          <a:p>
            <a:pPr>
              <a:buNone/>
            </a:pPr>
            <a:endParaRPr lang="en-US" b="1" dirty="0"/>
          </a:p>
          <a:p>
            <a:pPr>
              <a:lnSpc>
                <a:spcPct val="150000"/>
              </a:lnSpc>
              <a:buNone/>
            </a:pPr>
            <a:r>
              <a:rPr lang="en-US" dirty="0"/>
              <a:t>A documentary about globalization and food was very </a:t>
            </a:r>
            <a:r>
              <a:rPr lang="en-US" b="1" dirty="0"/>
              <a:t>(1) ________ (A shock / B shocking / C shocked) </a:t>
            </a:r>
            <a:r>
              <a:rPr lang="en-US" dirty="0"/>
              <a:t>because it showed how much waste is produced. Some students felt (</a:t>
            </a:r>
            <a:r>
              <a:rPr lang="en-US" b="1" dirty="0"/>
              <a:t>2) ________ (A worried / B worrying / C worry) </a:t>
            </a:r>
            <a:r>
              <a:rPr lang="en-US" dirty="0"/>
              <a:t>about endangered animals affected by farming. The speaker shared (</a:t>
            </a:r>
            <a:r>
              <a:rPr lang="en-US" b="1" dirty="0"/>
              <a:t>3) ________ (A interested / B interesting / C interest) </a:t>
            </a:r>
            <a:r>
              <a:rPr lang="en-US" dirty="0"/>
              <a:t>statistics about livestock and water use. At first, the topic seemed </a:t>
            </a:r>
            <a:r>
              <a:rPr lang="en-US" b="1" dirty="0"/>
              <a:t>(4) ________ (A confused / B confusing / C confuse),</a:t>
            </a:r>
            <a:r>
              <a:rPr lang="en-US" dirty="0"/>
              <a:t> but the graphs made it clearer. After the lesson, students were </a:t>
            </a:r>
            <a:r>
              <a:rPr lang="en-US" b="1" dirty="0"/>
              <a:t>(5) ________ (A inspired / B inspiring / C inspire) </a:t>
            </a:r>
            <a:r>
              <a:rPr lang="en-US" dirty="0"/>
              <a:t>to choose more sustainable products.</a:t>
            </a:r>
          </a:p>
          <a:p>
            <a:pPr>
              <a:lnSpc>
                <a:spcPct val="150000"/>
              </a:lnSpc>
              <a:buNone/>
            </a:pPr>
            <a:endParaRPr lang="en-US" dirty="0"/>
          </a:p>
          <a:p>
            <a:pPr>
              <a:lnSpc>
                <a:spcPct val="150000"/>
              </a:lnSpc>
              <a:buNone/>
            </a:pPr>
            <a:endParaRPr lang="en-US" dirty="0"/>
          </a:p>
          <a:p>
            <a:pPr>
              <a:lnSpc>
                <a:spcPct val="150000"/>
              </a:lnSpc>
              <a:buNone/>
            </a:pPr>
            <a:endParaRPr lang="en-US" dirty="0"/>
          </a:p>
          <a:p>
            <a:pPr>
              <a:lnSpc>
                <a:spcPct val="150000"/>
              </a:lnSpc>
              <a:buNone/>
            </a:pPr>
            <a:endParaRPr lang="en-US" dirty="0"/>
          </a:p>
          <a:p>
            <a:pPr>
              <a:lnSpc>
                <a:spcPct val="150000"/>
              </a:lnSpc>
              <a:buNone/>
            </a:pPr>
            <a:r>
              <a:rPr lang="en-US" b="1" dirty="0"/>
              <a:t>Answer Key:</a:t>
            </a:r>
            <a:r>
              <a:rPr lang="en-US" dirty="0"/>
              <a:t> 1-C, 2-A, 3-B, 4-B, 5-A</a:t>
            </a:r>
          </a:p>
        </p:txBody>
      </p:sp>
      <p:sp>
        <p:nvSpPr>
          <p:cNvPr id="2" name="Rectangle 1">
            <a:extLst>
              <a:ext uri="{FF2B5EF4-FFF2-40B4-BE49-F238E27FC236}">
                <a16:creationId xmlns:a16="http://schemas.microsoft.com/office/drawing/2014/main" id="{2EBEE6BA-28D5-018B-C0C5-31044673ECB0}"/>
              </a:ext>
            </a:extLst>
          </p:cNvPr>
          <p:cNvSpPr/>
          <p:nvPr/>
        </p:nvSpPr>
        <p:spPr>
          <a:xfrm>
            <a:off x="197693" y="5462151"/>
            <a:ext cx="6604000" cy="529390"/>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85352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40" y="365760"/>
            <a:ext cx="11430000" cy="731520"/>
          </a:xfrm>
          <a:prstGeom prst="rect">
            <a:avLst/>
          </a:prstGeom>
          <a:noFill/>
        </p:spPr>
        <p:txBody>
          <a:bodyPr wrap="none">
            <a:spAutoFit/>
          </a:bodyPr>
          <a:lstStyle/>
          <a:p>
            <a:r>
              <a:rPr sz="2800" b="1" dirty="0">
                <a:latin typeface="Univers"/>
              </a:rPr>
              <a:t>G.10.6  —  Present perfect simple passive</a:t>
            </a:r>
          </a:p>
        </p:txBody>
      </p:sp>
      <p:sp>
        <p:nvSpPr>
          <p:cNvPr id="3" name="TextBox 2"/>
          <p:cNvSpPr txBox="1"/>
          <p:nvPr/>
        </p:nvSpPr>
        <p:spPr>
          <a:xfrm>
            <a:off x="731520" y="1188720"/>
            <a:ext cx="11430000" cy="548640"/>
          </a:xfrm>
          <a:prstGeom prst="rect">
            <a:avLst/>
          </a:prstGeom>
          <a:noFill/>
        </p:spPr>
        <p:txBody>
          <a:bodyPr wrap="none">
            <a:spAutoFit/>
          </a:bodyPr>
          <a:lstStyle/>
          <a:p>
            <a:r>
              <a:rPr sz="2400" b="1">
                <a:latin typeface="Univers"/>
              </a:rPr>
              <a:t>Rule &amp; Usage</a:t>
            </a:r>
          </a:p>
        </p:txBody>
      </p:sp>
      <p:sp>
        <p:nvSpPr>
          <p:cNvPr id="4" name="TextBox 3"/>
          <p:cNvSpPr txBox="1"/>
          <p:nvPr/>
        </p:nvSpPr>
        <p:spPr>
          <a:xfrm>
            <a:off x="731520" y="1783080"/>
            <a:ext cx="11430000" cy="3108543"/>
          </a:xfrm>
          <a:prstGeom prst="rect">
            <a:avLst/>
          </a:prstGeom>
          <a:noFill/>
        </p:spPr>
        <p:txBody>
          <a:bodyPr wrap="square">
            <a:spAutoFit/>
          </a:bodyPr>
          <a:lstStyle/>
          <a:p>
            <a:pPr>
              <a:defRPr sz="1800">
                <a:latin typeface="Univers"/>
              </a:defRPr>
            </a:pPr>
            <a:r>
              <a:rPr sz="2800" b="1" dirty="0">
                <a:solidFill>
                  <a:srgbClr val="FF0000"/>
                </a:solidFill>
              </a:rPr>
              <a:t>Rule: </a:t>
            </a:r>
            <a:endParaRPr lang="en-US" sz="2800" b="1" dirty="0">
              <a:solidFill>
                <a:srgbClr val="FF0000"/>
              </a:solidFill>
            </a:endParaRPr>
          </a:p>
          <a:p>
            <a:pPr>
              <a:defRPr sz="1800">
                <a:latin typeface="Univers"/>
              </a:defRPr>
            </a:pPr>
            <a:r>
              <a:rPr sz="2800" dirty="0"/>
              <a:t>has/have been + past participle (action done to the subject).</a:t>
            </a:r>
          </a:p>
          <a:p>
            <a:pPr>
              <a:defRPr sz="1800">
                <a:latin typeface="Univers"/>
              </a:defRPr>
            </a:pPr>
            <a:r>
              <a:rPr sz="2800" b="1" dirty="0">
                <a:solidFill>
                  <a:srgbClr val="FF0000"/>
                </a:solidFill>
                <a:latin typeface="Univers"/>
              </a:rPr>
              <a:t>Usage: </a:t>
            </a:r>
            <a:endParaRPr lang="en-US" sz="2800" b="1" dirty="0">
              <a:solidFill>
                <a:srgbClr val="FF0000"/>
              </a:solidFill>
              <a:latin typeface="Univers"/>
            </a:endParaRPr>
          </a:p>
          <a:p>
            <a:pPr>
              <a:defRPr sz="1800">
                <a:latin typeface="Univers"/>
              </a:defRPr>
            </a:pPr>
            <a:r>
              <a:rPr sz="2800" dirty="0"/>
              <a:t>Use when the result matters now; agent is unknown/unimportant.</a:t>
            </a:r>
          </a:p>
          <a:p>
            <a:pPr>
              <a:defRPr sz="1800">
                <a:latin typeface="Univers"/>
              </a:defRPr>
            </a:pPr>
            <a:r>
              <a:rPr sz="2800" b="1" dirty="0">
                <a:solidFill>
                  <a:srgbClr val="FF0000"/>
                </a:solidFill>
                <a:latin typeface="Univers"/>
              </a:rPr>
              <a:t>Examples:</a:t>
            </a:r>
          </a:p>
          <a:p>
            <a:pPr>
              <a:defRPr sz="1800">
                <a:latin typeface="Univers"/>
              </a:defRPr>
            </a:pPr>
            <a:r>
              <a:rPr sz="2800" dirty="0"/>
              <a:t>• A new policy </a:t>
            </a:r>
            <a:r>
              <a:rPr sz="2800" b="1" dirty="0"/>
              <a:t>has been introduced </a:t>
            </a:r>
            <a:r>
              <a:rPr sz="2800" dirty="0"/>
              <a:t>this term.</a:t>
            </a:r>
          </a:p>
          <a:p>
            <a:pPr>
              <a:defRPr sz="1800">
                <a:latin typeface="Univers"/>
              </a:defRPr>
            </a:pPr>
            <a:r>
              <a:rPr sz="2800" dirty="0"/>
              <a:t>• The rules </a:t>
            </a:r>
            <a:r>
              <a:rPr sz="2800" b="1" dirty="0"/>
              <a:t>have been updated </a:t>
            </a:r>
            <a:r>
              <a:rPr sz="2800" dirty="0"/>
              <a:t>recently.</a:t>
            </a:r>
          </a:p>
        </p:txBody>
      </p:sp>
      <p:sp>
        <p:nvSpPr>
          <p:cNvPr id="6" name="TextBox 5">
            <a:extLst>
              <a:ext uri="{FF2B5EF4-FFF2-40B4-BE49-F238E27FC236}">
                <a16:creationId xmlns:a16="http://schemas.microsoft.com/office/drawing/2014/main" id="{16793216-B5CD-2406-1E59-44AAD2FBCB1F}"/>
              </a:ext>
            </a:extLst>
          </p:cNvPr>
          <p:cNvSpPr txBox="1"/>
          <p:nvPr/>
        </p:nvSpPr>
        <p:spPr>
          <a:xfrm>
            <a:off x="2715904" y="5322206"/>
            <a:ext cx="7339083" cy="523220"/>
          </a:xfrm>
          <a:prstGeom prst="rect">
            <a:avLst/>
          </a:prstGeom>
          <a:noFill/>
        </p:spPr>
        <p:txBody>
          <a:bodyPr wrap="square">
            <a:spAutoFit/>
          </a:bodyPr>
          <a:lstStyle/>
          <a:p>
            <a:pPr algn="ctr"/>
            <a:r>
              <a:rPr lang="en-US" sz="2800" kern="1200" dirty="0">
                <a:solidFill>
                  <a:schemeClr val="tx1"/>
                </a:solidFill>
                <a:effectLst/>
                <a:latin typeface="+mn-lt"/>
                <a:ea typeface="+mn-ea"/>
                <a:cs typeface="+mn-cs"/>
                <a:hlinkClick r:id="rId2"/>
              </a:rPr>
              <a:t>G.10.6 Passives (present perfect simple passive)</a:t>
            </a:r>
            <a:r>
              <a:rPr lang="en-US" sz="2800" u="none" strike="noStrike" kern="1200" dirty="0">
                <a:solidFill>
                  <a:schemeClr val="tx1"/>
                </a:solidFill>
                <a:effectLst/>
                <a:latin typeface="+mn-lt"/>
                <a:ea typeface="+mn-ea"/>
                <a:cs typeface="+mn-cs"/>
                <a:hlinkClick r:id="rId2"/>
              </a:rPr>
              <a:t> </a:t>
            </a:r>
            <a:r>
              <a:rPr lang="en-US" sz="2800" kern="1200" dirty="0">
                <a:solidFill>
                  <a:schemeClr val="tx1"/>
                </a:solidFill>
                <a:effectLst/>
                <a:latin typeface="+mn-lt"/>
                <a:ea typeface="+mn-ea"/>
                <a:cs typeface="+mn-cs"/>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 0"/>
          <p:cNvSpPr/>
          <p:nvPr/>
        </p:nvSpPr>
        <p:spPr>
          <a:xfrm>
            <a:off x="548640" y="457200"/>
            <a:ext cx="11064240" cy="640080"/>
          </a:xfrm>
          <a:prstGeom prst="rect">
            <a:avLst/>
          </a:prstGeom>
          <a:noFill/>
          <a:ln/>
        </p:spPr>
        <p:txBody>
          <a:bodyPr wrap="square" rtlCol="0" anchor="ctr"/>
          <a:lstStyle/>
          <a:p>
            <a:pPr marL="0" indent="0">
              <a:buNone/>
            </a:pPr>
            <a:r>
              <a:rPr lang="en-US" sz="2400" b="1" dirty="0">
                <a:solidFill>
                  <a:srgbClr val="111111"/>
                </a:solidFill>
                <a:latin typeface="Univers" pitchFamily="34" charset="0"/>
                <a:ea typeface="Univers" pitchFamily="34" charset="-122"/>
                <a:cs typeface="Univers" pitchFamily="34" charset="-120"/>
              </a:rPr>
              <a:t>Part 1: Maze — How to Answer</a:t>
            </a:r>
            <a:endParaRPr lang="en-US" sz="2400" dirty="0"/>
          </a:p>
        </p:txBody>
      </p:sp>
      <p:sp>
        <p:nvSpPr>
          <p:cNvPr id="3" name="Text 1"/>
          <p:cNvSpPr/>
          <p:nvPr/>
        </p:nvSpPr>
        <p:spPr>
          <a:xfrm>
            <a:off x="822960" y="1280160"/>
            <a:ext cx="10515600" cy="274320"/>
          </a:xfrm>
          <a:prstGeom prst="rect">
            <a:avLst/>
          </a:prstGeom>
          <a:noFill/>
          <a:ln/>
        </p:spPr>
        <p:txBody>
          <a:bodyPr wrap="square" rtlCol="0" anchor="ctr"/>
          <a:lstStyle/>
          <a:p>
            <a:pPr marL="0" indent="0">
              <a:buNone/>
            </a:pPr>
            <a:r>
              <a:rPr lang="en-US" sz="2400" b="1" dirty="0">
                <a:solidFill>
                  <a:srgbClr val="111111"/>
                </a:solidFill>
                <a:latin typeface="Univers" pitchFamily="34" charset="0"/>
                <a:ea typeface="Univers" pitchFamily="34" charset="-122"/>
                <a:cs typeface="Univers" pitchFamily="34" charset="-120"/>
              </a:rPr>
              <a:t>Strategy:</a:t>
            </a:r>
            <a:endParaRPr lang="en-US" sz="2400" dirty="0"/>
          </a:p>
        </p:txBody>
      </p:sp>
      <p:sp>
        <p:nvSpPr>
          <p:cNvPr id="4" name="Text 2"/>
          <p:cNvSpPr/>
          <p:nvPr/>
        </p:nvSpPr>
        <p:spPr>
          <a:xfrm>
            <a:off x="822960" y="1645920"/>
            <a:ext cx="10515600" cy="1097280"/>
          </a:xfrm>
          <a:prstGeom prst="rect">
            <a:avLst/>
          </a:prstGeom>
          <a:noFill/>
          <a:ln/>
        </p:spPr>
        <p:txBody>
          <a:bodyPr wrap="square" rtlCol="0" anchor="ctr"/>
          <a:lstStyle/>
          <a:p>
            <a:pPr marL="0" indent="0">
              <a:buNone/>
            </a:pPr>
            <a:r>
              <a:rPr lang="en-US" sz="2000" dirty="0">
                <a:solidFill>
                  <a:srgbClr val="222222"/>
                </a:solidFill>
                <a:latin typeface="Univers" pitchFamily="34" charset="0"/>
                <a:ea typeface="Univers" pitchFamily="34" charset="-122"/>
                <a:cs typeface="Univers" pitchFamily="34" charset="-120"/>
              </a:rPr>
              <a:t>• Read the full sentence before choosing.</a:t>
            </a:r>
            <a:endParaRPr lang="en-US" sz="2000" dirty="0"/>
          </a:p>
          <a:p>
            <a:pPr marL="0" indent="0">
              <a:buNone/>
            </a:pPr>
            <a:r>
              <a:rPr lang="en-US" sz="2000" dirty="0">
                <a:solidFill>
                  <a:srgbClr val="222222"/>
                </a:solidFill>
                <a:latin typeface="Univers" pitchFamily="34" charset="0"/>
                <a:ea typeface="Univers" pitchFamily="34" charset="-122"/>
                <a:cs typeface="Univers" pitchFamily="34" charset="-120"/>
              </a:rPr>
              <a:t>• Use meaning + grammar (linkers, tense, passive, prepositions).</a:t>
            </a:r>
            <a:endParaRPr lang="en-US" sz="2000" dirty="0"/>
          </a:p>
          <a:p>
            <a:pPr marL="0" indent="0">
              <a:buNone/>
            </a:pPr>
            <a:r>
              <a:rPr lang="en-US" sz="2000" dirty="0">
                <a:solidFill>
                  <a:srgbClr val="222222"/>
                </a:solidFill>
                <a:latin typeface="Univers" pitchFamily="34" charset="0"/>
                <a:ea typeface="Univers" pitchFamily="34" charset="-122"/>
                <a:cs typeface="Univers" pitchFamily="34" charset="-120"/>
              </a:rPr>
              <a:t>• Check the sentence still makes sense after you choose.</a:t>
            </a:r>
            <a:endParaRPr lang="en-US" sz="2000" dirty="0"/>
          </a:p>
        </p:txBody>
      </p:sp>
      <p:sp>
        <p:nvSpPr>
          <p:cNvPr id="5" name="Text 3"/>
          <p:cNvSpPr/>
          <p:nvPr/>
        </p:nvSpPr>
        <p:spPr>
          <a:xfrm>
            <a:off x="822960" y="2926080"/>
            <a:ext cx="10515600" cy="274320"/>
          </a:xfrm>
          <a:prstGeom prst="rect">
            <a:avLst/>
          </a:prstGeom>
          <a:noFill/>
          <a:ln/>
        </p:spPr>
        <p:txBody>
          <a:bodyPr wrap="square" rtlCol="0" anchor="ctr"/>
          <a:lstStyle/>
          <a:p>
            <a:pPr marL="0" indent="0">
              <a:buNone/>
            </a:pPr>
            <a:r>
              <a:rPr lang="en-US" sz="2000" b="1" dirty="0">
                <a:solidFill>
                  <a:srgbClr val="111111"/>
                </a:solidFill>
                <a:latin typeface="Univers" pitchFamily="34" charset="0"/>
                <a:ea typeface="Univers" pitchFamily="34" charset="-122"/>
                <a:cs typeface="Univers" pitchFamily="34" charset="-120"/>
              </a:rPr>
              <a:t>Quick practice (choose A, B, or C):</a:t>
            </a:r>
            <a:endParaRPr lang="en-US" sz="2000" dirty="0"/>
          </a:p>
        </p:txBody>
      </p:sp>
      <p:sp>
        <p:nvSpPr>
          <p:cNvPr id="6" name="Shape 4"/>
          <p:cNvSpPr/>
          <p:nvPr/>
        </p:nvSpPr>
        <p:spPr>
          <a:xfrm>
            <a:off x="822960" y="3291840"/>
            <a:ext cx="10515600" cy="1463040"/>
          </a:xfrm>
          <a:prstGeom prst="rect">
            <a:avLst/>
          </a:prstGeom>
          <a:solidFill>
            <a:srgbClr val="F7F7F7"/>
          </a:solidFill>
          <a:ln w="12700">
            <a:solidFill>
              <a:srgbClr val="DDDDDD"/>
            </a:solidFill>
            <a:prstDash val="solid"/>
          </a:ln>
        </p:spPr>
        <p:txBody>
          <a:bodyPr/>
          <a:lstStyle/>
          <a:p>
            <a:endParaRPr lang="en-US" dirty="0"/>
          </a:p>
        </p:txBody>
      </p:sp>
      <p:sp>
        <p:nvSpPr>
          <p:cNvPr id="7" name="Text 5"/>
          <p:cNvSpPr/>
          <p:nvPr/>
        </p:nvSpPr>
        <p:spPr>
          <a:xfrm>
            <a:off x="1005840" y="3429000"/>
            <a:ext cx="10149840" cy="548640"/>
          </a:xfrm>
          <a:prstGeom prst="rect">
            <a:avLst/>
          </a:prstGeom>
          <a:noFill/>
          <a:ln/>
        </p:spPr>
        <p:txBody>
          <a:bodyPr wrap="square" rtlCol="0" anchor="ctr"/>
          <a:lstStyle/>
          <a:p>
            <a:r>
              <a:rPr lang="en-US" sz="2000" dirty="0">
                <a:solidFill>
                  <a:srgbClr val="111111"/>
                </a:solidFill>
                <a:latin typeface="Univers" pitchFamily="34" charset="0"/>
                <a:ea typeface="Univers" pitchFamily="34" charset="-122"/>
                <a:cs typeface="Univers" pitchFamily="34" charset="-120"/>
              </a:rPr>
              <a:t>Some changes ________ since September.</a:t>
            </a:r>
            <a:endParaRPr lang="en-US" sz="2000" dirty="0"/>
          </a:p>
        </p:txBody>
      </p:sp>
      <p:sp>
        <p:nvSpPr>
          <p:cNvPr id="8" name="Text 6"/>
          <p:cNvSpPr/>
          <p:nvPr/>
        </p:nvSpPr>
        <p:spPr>
          <a:xfrm>
            <a:off x="1005840" y="3886200"/>
            <a:ext cx="10149840" cy="457200"/>
          </a:xfrm>
          <a:prstGeom prst="rect">
            <a:avLst/>
          </a:prstGeom>
          <a:noFill/>
          <a:ln/>
        </p:spPr>
        <p:txBody>
          <a:bodyPr wrap="square" rtlCol="0" anchor="ctr"/>
          <a:lstStyle/>
          <a:p>
            <a:r>
              <a:rPr lang="en-US" dirty="0">
                <a:solidFill>
                  <a:srgbClr val="111111"/>
                </a:solidFill>
                <a:latin typeface="Univers" pitchFamily="34" charset="0"/>
                <a:ea typeface="Univers" pitchFamily="34" charset="-122"/>
                <a:cs typeface="Univers" pitchFamily="34" charset="-120"/>
              </a:rPr>
              <a:t>A. changed   B. are changing   C. have changed</a:t>
            </a:r>
            <a:endParaRPr lang="en-US" dirty="0"/>
          </a:p>
        </p:txBody>
      </p:sp>
      <p:sp>
        <p:nvSpPr>
          <p:cNvPr id="9" name="Text 7"/>
          <p:cNvSpPr/>
          <p:nvPr/>
        </p:nvSpPr>
        <p:spPr>
          <a:xfrm>
            <a:off x="822960" y="4937760"/>
            <a:ext cx="10515600" cy="365760"/>
          </a:xfrm>
          <a:prstGeom prst="rect">
            <a:avLst/>
          </a:prstGeom>
          <a:noFill/>
          <a:ln/>
        </p:spPr>
        <p:txBody>
          <a:bodyPr wrap="square" rtlCol="0" anchor="ctr"/>
          <a:lstStyle/>
          <a:p>
            <a:pPr marL="0" indent="0">
              <a:buNone/>
            </a:pPr>
            <a:r>
              <a:rPr lang="en-US" dirty="0">
                <a:solidFill>
                  <a:srgbClr val="555555"/>
                </a:solidFill>
                <a:latin typeface="Univers" pitchFamily="34" charset="0"/>
                <a:ea typeface="Univers" pitchFamily="34" charset="-122"/>
                <a:cs typeface="Univers" pitchFamily="34" charset="-120"/>
              </a:rPr>
              <a:t>Answer key for practice: c</a:t>
            </a:r>
            <a:endParaRPr lang="en-US" dirty="0"/>
          </a:p>
        </p:txBody>
      </p:sp>
      <p:sp>
        <p:nvSpPr>
          <p:cNvPr id="10" name="Rectangle 9">
            <a:extLst>
              <a:ext uri="{FF2B5EF4-FFF2-40B4-BE49-F238E27FC236}">
                <a16:creationId xmlns:a16="http://schemas.microsoft.com/office/drawing/2014/main" id="{5EE46B0C-104A-35AB-1392-A194CB3E8D47}"/>
              </a:ext>
            </a:extLst>
          </p:cNvPr>
          <p:cNvSpPr/>
          <p:nvPr/>
        </p:nvSpPr>
        <p:spPr>
          <a:xfrm>
            <a:off x="822960" y="4937760"/>
            <a:ext cx="3508408"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0"/>
                                        </p:tgtEl>
                                        <p:attrNameLst>
                                          <p:attrName>ppt_x</p:attrName>
                                        </p:attrNameLst>
                                      </p:cBhvr>
                                      <p:tavLst>
                                        <p:tav tm="0">
                                          <p:val>
                                            <p:strVal val="ppt_x"/>
                                          </p:val>
                                        </p:tav>
                                        <p:tav tm="100000">
                                          <p:val>
                                            <p:strVal val="ppt_x"/>
                                          </p:val>
                                        </p:tav>
                                      </p:tavLst>
                                    </p:anim>
                                    <p:anim calcmode="lin" valueType="num">
                                      <p:cBhvr additive="base">
                                        <p:cTn id="7" dur="500"/>
                                        <p:tgtEl>
                                          <p:spTgt spid="10"/>
                                        </p:tgtEl>
                                        <p:attrNameLst>
                                          <p:attrName>ppt_y</p:attrName>
                                        </p:attrNameLst>
                                      </p:cBhvr>
                                      <p:tavLst>
                                        <p:tav tm="0">
                                          <p:val>
                                            <p:strVal val="ppt_y"/>
                                          </p:val>
                                        </p:tav>
                                        <p:tav tm="100000">
                                          <p:val>
                                            <p:strVal val="1+ppt_h/2"/>
                                          </p:val>
                                        </p:tav>
                                      </p:tavLst>
                                    </p:anim>
                                    <p:set>
                                      <p:cBhvr>
                                        <p:cTn id="8"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effectLst/>
      </p:bgPr>
    </p:bg>
    <p:spTree>
      <p:nvGrpSpPr>
        <p:cNvPr id="1" name="">
          <a:extLst>
            <a:ext uri="{FF2B5EF4-FFF2-40B4-BE49-F238E27FC236}">
              <a16:creationId xmlns:a16="http://schemas.microsoft.com/office/drawing/2014/main" id="{4A695F0F-04F9-2EB6-2556-7BB1158A2E7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14C0D1B-8678-3AD2-E661-BE5D1B29080E}"/>
              </a:ext>
            </a:extLst>
          </p:cNvPr>
          <p:cNvSpPr txBox="1"/>
          <p:nvPr/>
        </p:nvSpPr>
        <p:spPr>
          <a:xfrm>
            <a:off x="300250" y="600501"/>
            <a:ext cx="11041039" cy="5909310"/>
          </a:xfrm>
          <a:prstGeom prst="rect">
            <a:avLst/>
          </a:prstGeom>
          <a:noFill/>
        </p:spPr>
        <p:txBody>
          <a:bodyPr wrap="square">
            <a:spAutoFit/>
          </a:bodyPr>
          <a:lstStyle/>
          <a:p>
            <a:pPr>
              <a:buNone/>
            </a:pPr>
            <a:r>
              <a:rPr lang="en-US" b="1" dirty="0"/>
              <a:t>G.10.6 Passives (present perfect simple passive)</a:t>
            </a:r>
          </a:p>
          <a:p>
            <a:pPr>
              <a:buNone/>
            </a:pPr>
            <a:endParaRPr lang="en-US" b="1" dirty="0"/>
          </a:p>
          <a:p>
            <a:pPr>
              <a:buNone/>
            </a:pPr>
            <a:r>
              <a:rPr lang="en-US" b="1" dirty="0"/>
              <a:t>Maze 1 — Reports &amp; Graphs</a:t>
            </a:r>
          </a:p>
          <a:p>
            <a:pPr>
              <a:buNone/>
            </a:pPr>
            <a:endParaRPr lang="en-US" b="1" dirty="0"/>
          </a:p>
          <a:p>
            <a:pPr>
              <a:lnSpc>
                <a:spcPct val="150000"/>
              </a:lnSpc>
              <a:buNone/>
            </a:pPr>
            <a:r>
              <a:rPr lang="en-US" dirty="0"/>
              <a:t>This term, a report on online learning has been prepared using student surveys. First, the </a:t>
            </a:r>
            <a:r>
              <a:rPr lang="en-US" b="1" dirty="0"/>
              <a:t>data (1) ________ (A has collected / B has been collected / C was collected) </a:t>
            </a:r>
            <a:r>
              <a:rPr lang="en-US" dirty="0"/>
              <a:t>from two classes. Next, the results </a:t>
            </a:r>
            <a:r>
              <a:rPr lang="en-US" b="1" dirty="0"/>
              <a:t>(2) ________ (A have been shown / B have showed / C were showing) </a:t>
            </a:r>
            <a:r>
              <a:rPr lang="en-US" dirty="0"/>
              <a:t>in a pie chart and a line graph. Several problems have been noticed, and a new feedback form </a:t>
            </a:r>
            <a:r>
              <a:rPr lang="en-US" b="1" dirty="0"/>
              <a:t>(3) ________ (A   is added   / B has added / C has been added ) </a:t>
            </a:r>
            <a:r>
              <a:rPr lang="en-US" dirty="0"/>
              <a:t>to the platform. Since then, late submissions </a:t>
            </a:r>
            <a:r>
              <a:rPr lang="en-US" b="1" dirty="0"/>
              <a:t>(4) ________ (A have reduced / B have been reduced / C are reduced) </a:t>
            </a:r>
            <a:r>
              <a:rPr lang="en-US" dirty="0"/>
              <a:t>by reminders. Finally, the report </a:t>
            </a:r>
            <a:r>
              <a:rPr lang="en-US" b="1" dirty="0"/>
              <a:t>(5) ________ (A has shared / B has been shared / C was share) </a:t>
            </a:r>
            <a:r>
              <a:rPr lang="en-US" dirty="0"/>
              <a:t>with parents to explain the changes.</a:t>
            </a:r>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r>
              <a:rPr lang="en-US" b="1" dirty="0"/>
              <a:t>Answer Key:</a:t>
            </a:r>
            <a:r>
              <a:rPr lang="en-US" dirty="0"/>
              <a:t> 1-B, 2-A, 3-C, 4-B, 5-B</a:t>
            </a:r>
          </a:p>
        </p:txBody>
      </p:sp>
      <p:sp>
        <p:nvSpPr>
          <p:cNvPr id="6" name="Rectangle 5">
            <a:extLst>
              <a:ext uri="{FF2B5EF4-FFF2-40B4-BE49-F238E27FC236}">
                <a16:creationId xmlns:a16="http://schemas.microsoft.com/office/drawing/2014/main" id="{C35138B4-DC5C-BB8D-187B-96DB3F4B6DBE}"/>
              </a:ext>
            </a:extLst>
          </p:cNvPr>
          <p:cNvSpPr/>
          <p:nvPr/>
        </p:nvSpPr>
        <p:spPr>
          <a:xfrm>
            <a:off x="300250" y="5980421"/>
            <a:ext cx="4013200"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409602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6"/>
                                        </p:tgtEl>
                                        <p:attrNameLst>
                                          <p:attrName>ppt_x</p:attrName>
                                        </p:attrNameLst>
                                      </p:cBhvr>
                                      <p:tavLst>
                                        <p:tav tm="0">
                                          <p:val>
                                            <p:strVal val="ppt_x"/>
                                          </p:val>
                                        </p:tav>
                                        <p:tav tm="100000">
                                          <p:val>
                                            <p:strVal val="ppt_x"/>
                                          </p:val>
                                        </p:tav>
                                      </p:tavLst>
                                    </p:anim>
                                    <p:anim calcmode="lin" valueType="num">
                                      <p:cBhvr additive="base">
                                        <p:cTn id="7" dur="500"/>
                                        <p:tgtEl>
                                          <p:spTgt spid="6"/>
                                        </p:tgtEl>
                                        <p:attrNameLst>
                                          <p:attrName>ppt_y</p:attrName>
                                        </p:attrNameLst>
                                      </p:cBhvr>
                                      <p:tavLst>
                                        <p:tav tm="0">
                                          <p:val>
                                            <p:strVal val="ppt_y"/>
                                          </p:val>
                                        </p:tav>
                                        <p:tav tm="100000">
                                          <p:val>
                                            <p:strVal val="1+ppt_h/2"/>
                                          </p:val>
                                        </p:tav>
                                      </p:tavLst>
                                    </p:anim>
                                    <p:set>
                                      <p:cBhvr>
                                        <p:cTn id="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effectLst/>
      </p:bgPr>
    </p:bg>
    <p:spTree>
      <p:nvGrpSpPr>
        <p:cNvPr id="1" name="">
          <a:extLst>
            <a:ext uri="{FF2B5EF4-FFF2-40B4-BE49-F238E27FC236}">
              <a16:creationId xmlns:a16="http://schemas.microsoft.com/office/drawing/2014/main" id="{49E86A03-F304-1398-B63F-C1C8C4225CB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955B3DC-EF07-0CAB-9B53-1F1D53509627}"/>
              </a:ext>
            </a:extLst>
          </p:cNvPr>
          <p:cNvSpPr txBox="1"/>
          <p:nvPr/>
        </p:nvSpPr>
        <p:spPr>
          <a:xfrm>
            <a:off x="297218" y="545910"/>
            <a:ext cx="10989481" cy="5355312"/>
          </a:xfrm>
          <a:prstGeom prst="rect">
            <a:avLst/>
          </a:prstGeom>
          <a:noFill/>
        </p:spPr>
        <p:txBody>
          <a:bodyPr wrap="square">
            <a:spAutoFit/>
          </a:bodyPr>
          <a:lstStyle/>
          <a:p>
            <a:pPr>
              <a:buNone/>
            </a:pPr>
            <a:r>
              <a:rPr lang="en-US" b="1" dirty="0"/>
              <a:t>Maze 2 — Food Supply Chain</a:t>
            </a:r>
          </a:p>
          <a:p>
            <a:pPr>
              <a:lnSpc>
                <a:spcPct val="150000"/>
              </a:lnSpc>
              <a:buNone/>
            </a:pPr>
            <a:endParaRPr lang="en-US" b="1" dirty="0"/>
          </a:p>
          <a:p>
            <a:pPr>
              <a:lnSpc>
                <a:spcPct val="150000"/>
              </a:lnSpc>
              <a:buNone/>
            </a:pPr>
            <a:r>
              <a:rPr lang="en-US" dirty="0"/>
              <a:t>In a unit about global food systems, students learned how products travel long distances. Many foods </a:t>
            </a:r>
            <a:r>
              <a:rPr lang="en-US" b="1" dirty="0"/>
              <a:t>(1) ________ (A have been processed / B have processed / C are process) </a:t>
            </a:r>
            <a:r>
              <a:rPr lang="en-US" dirty="0"/>
              <a:t>before they reach shops. In recent years, more goods </a:t>
            </a:r>
            <a:r>
              <a:rPr lang="en-US" b="1" dirty="0"/>
              <a:t>(2) ________ (A has shipped / B have been shipped / C have shipping) </a:t>
            </a:r>
            <a:r>
              <a:rPr lang="en-US" dirty="0"/>
              <a:t>across borders. To protect consumers, safety rules </a:t>
            </a:r>
            <a:r>
              <a:rPr lang="en-US" b="1" dirty="0"/>
              <a:t>(3) ________ (A have been improved / B have improved / C are improving) </a:t>
            </a:r>
            <a:r>
              <a:rPr lang="en-US" dirty="0"/>
              <a:t>in many countries. Some endangered species </a:t>
            </a:r>
            <a:r>
              <a:rPr lang="en-US" b="1" dirty="0"/>
              <a:t>(4) ________ (A have been protected / B have protected / C were protect) </a:t>
            </a:r>
            <a:r>
              <a:rPr lang="en-US" dirty="0"/>
              <a:t>by stricter laws. As a result, public awareness campaigns </a:t>
            </a:r>
            <a:r>
              <a:rPr lang="en-US" b="1" dirty="0"/>
              <a:t>(5) ________ (A has been created / B have created / C have been created) </a:t>
            </a:r>
            <a:r>
              <a:rPr lang="en-US" dirty="0"/>
              <a:t>to support sustainability.</a:t>
            </a:r>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r>
              <a:rPr lang="en-US" b="1" dirty="0"/>
              <a:t>Answer Key:</a:t>
            </a:r>
            <a:r>
              <a:rPr lang="en-US" dirty="0"/>
              <a:t> 1-A, 2-B, 3-A, 4-A, 5-C</a:t>
            </a:r>
          </a:p>
        </p:txBody>
      </p:sp>
      <p:sp>
        <p:nvSpPr>
          <p:cNvPr id="4" name="Rectangle 3">
            <a:extLst>
              <a:ext uri="{FF2B5EF4-FFF2-40B4-BE49-F238E27FC236}">
                <a16:creationId xmlns:a16="http://schemas.microsoft.com/office/drawing/2014/main" id="{7CA5A027-4E7E-1EDB-E549-4992B155B09B}"/>
              </a:ext>
            </a:extLst>
          </p:cNvPr>
          <p:cNvSpPr/>
          <p:nvPr/>
        </p:nvSpPr>
        <p:spPr>
          <a:xfrm>
            <a:off x="297218" y="5371832"/>
            <a:ext cx="4013200"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86556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77892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40" y="365760"/>
            <a:ext cx="5852884" cy="954107"/>
          </a:xfrm>
          <a:prstGeom prst="rect">
            <a:avLst/>
          </a:prstGeom>
          <a:noFill/>
        </p:spPr>
        <p:txBody>
          <a:bodyPr wrap="none">
            <a:spAutoFit/>
          </a:bodyPr>
          <a:lstStyle/>
          <a:p>
            <a:r>
              <a:rPr lang="en-US" sz="2800" b="1" dirty="0">
                <a:latin typeface="Univers"/>
              </a:rPr>
              <a:t>G.13.3  —  </a:t>
            </a:r>
            <a:r>
              <a:rPr sz="2800" b="1" dirty="0">
                <a:latin typeface="Univers"/>
              </a:rPr>
              <a:t>Present perfect simple</a:t>
            </a:r>
            <a:endParaRPr lang="en-US" sz="2800" b="1" dirty="0">
              <a:latin typeface="Univers"/>
            </a:endParaRPr>
          </a:p>
          <a:p>
            <a:endParaRPr sz="2800" b="1" dirty="0">
              <a:latin typeface="Univers"/>
            </a:endParaRPr>
          </a:p>
        </p:txBody>
      </p:sp>
      <p:sp>
        <p:nvSpPr>
          <p:cNvPr id="3" name="TextBox 2"/>
          <p:cNvSpPr txBox="1"/>
          <p:nvPr/>
        </p:nvSpPr>
        <p:spPr>
          <a:xfrm>
            <a:off x="731520" y="1188720"/>
            <a:ext cx="11430000" cy="548640"/>
          </a:xfrm>
          <a:prstGeom prst="rect">
            <a:avLst/>
          </a:prstGeom>
          <a:noFill/>
        </p:spPr>
        <p:txBody>
          <a:bodyPr wrap="none">
            <a:spAutoFit/>
          </a:bodyPr>
          <a:lstStyle/>
          <a:p>
            <a:r>
              <a:rPr sz="2400" b="1" dirty="0">
                <a:latin typeface="Univers"/>
              </a:rPr>
              <a:t>Rule &amp; Usage</a:t>
            </a:r>
          </a:p>
        </p:txBody>
      </p:sp>
      <p:sp>
        <p:nvSpPr>
          <p:cNvPr id="4" name="TextBox 3"/>
          <p:cNvSpPr txBox="1"/>
          <p:nvPr/>
        </p:nvSpPr>
        <p:spPr>
          <a:xfrm>
            <a:off x="731520" y="1783080"/>
            <a:ext cx="11430000" cy="3108543"/>
          </a:xfrm>
          <a:prstGeom prst="rect">
            <a:avLst/>
          </a:prstGeom>
          <a:noFill/>
        </p:spPr>
        <p:txBody>
          <a:bodyPr wrap="square">
            <a:spAutoFit/>
          </a:bodyPr>
          <a:lstStyle/>
          <a:p>
            <a:pPr>
              <a:defRPr sz="1800">
                <a:latin typeface="Univers"/>
              </a:defRPr>
            </a:pPr>
            <a:r>
              <a:rPr sz="2800" b="1" dirty="0">
                <a:solidFill>
                  <a:srgbClr val="FF0000"/>
                </a:solidFill>
              </a:rPr>
              <a:t>Rule: </a:t>
            </a:r>
            <a:endParaRPr lang="en-US" sz="2800" b="1" dirty="0">
              <a:solidFill>
                <a:srgbClr val="FF0000"/>
              </a:solidFill>
            </a:endParaRPr>
          </a:p>
          <a:p>
            <a:pPr>
              <a:defRPr sz="1800">
                <a:latin typeface="Univers"/>
              </a:defRPr>
            </a:pPr>
            <a:r>
              <a:rPr sz="2800" dirty="0"/>
              <a:t>has/have + past participle (experience or change up to now).</a:t>
            </a:r>
          </a:p>
          <a:p>
            <a:pPr>
              <a:defRPr sz="1800">
                <a:latin typeface="Univers"/>
              </a:defRPr>
            </a:pPr>
            <a:r>
              <a:rPr sz="2800" b="1" dirty="0">
                <a:solidFill>
                  <a:srgbClr val="FF0000"/>
                </a:solidFill>
                <a:latin typeface="Univers"/>
              </a:rPr>
              <a:t>Usage: </a:t>
            </a:r>
            <a:endParaRPr lang="en-US" sz="2800" b="1" dirty="0">
              <a:solidFill>
                <a:srgbClr val="FF0000"/>
              </a:solidFill>
              <a:latin typeface="Univers"/>
            </a:endParaRPr>
          </a:p>
          <a:p>
            <a:pPr>
              <a:defRPr sz="1800">
                <a:latin typeface="Univers"/>
              </a:defRPr>
            </a:pPr>
            <a:r>
              <a:rPr sz="2800" dirty="0"/>
              <a:t>Use with already, recently, since, for, yet.</a:t>
            </a:r>
          </a:p>
          <a:p>
            <a:pPr>
              <a:defRPr sz="1800">
                <a:latin typeface="Univers"/>
              </a:defRPr>
            </a:pPr>
            <a:r>
              <a:rPr sz="2800" b="1" dirty="0">
                <a:solidFill>
                  <a:srgbClr val="FF0000"/>
                </a:solidFill>
                <a:latin typeface="Univers"/>
              </a:rPr>
              <a:t>Examples:</a:t>
            </a:r>
          </a:p>
          <a:p>
            <a:pPr>
              <a:defRPr sz="1800">
                <a:latin typeface="Univers"/>
              </a:defRPr>
            </a:pPr>
            <a:r>
              <a:rPr sz="2800" dirty="0"/>
              <a:t>• Participation </a:t>
            </a:r>
            <a:r>
              <a:rPr sz="2800" b="1" dirty="0"/>
              <a:t>has increased </a:t>
            </a:r>
            <a:r>
              <a:rPr sz="2800" dirty="0"/>
              <a:t>this month.</a:t>
            </a:r>
          </a:p>
          <a:p>
            <a:pPr>
              <a:defRPr sz="1800">
                <a:latin typeface="Univers"/>
              </a:defRPr>
            </a:pPr>
            <a:r>
              <a:rPr sz="2800" dirty="0"/>
              <a:t>• They </a:t>
            </a:r>
            <a:r>
              <a:rPr sz="2800" b="1" dirty="0"/>
              <a:t>have reviewed </a:t>
            </a:r>
            <a:r>
              <a:rPr sz="2800" dirty="0"/>
              <a:t>the results since October.</a:t>
            </a:r>
          </a:p>
        </p:txBody>
      </p:sp>
      <p:sp>
        <p:nvSpPr>
          <p:cNvPr id="6" name="TextBox 5">
            <a:extLst>
              <a:ext uri="{FF2B5EF4-FFF2-40B4-BE49-F238E27FC236}">
                <a16:creationId xmlns:a16="http://schemas.microsoft.com/office/drawing/2014/main" id="{C3CB2408-B812-1649-00D8-600E94C8D09B}"/>
              </a:ext>
            </a:extLst>
          </p:cNvPr>
          <p:cNvSpPr txBox="1"/>
          <p:nvPr/>
        </p:nvSpPr>
        <p:spPr>
          <a:xfrm>
            <a:off x="1477053" y="5565210"/>
            <a:ext cx="7390500" cy="523220"/>
          </a:xfrm>
          <a:prstGeom prst="rect">
            <a:avLst/>
          </a:prstGeom>
          <a:noFill/>
        </p:spPr>
        <p:txBody>
          <a:bodyPr wrap="square">
            <a:spAutoFit/>
          </a:bodyPr>
          <a:lstStyle/>
          <a:p>
            <a:pPr algn="ctr"/>
            <a:r>
              <a:rPr lang="en-US" sz="2800" kern="1200" dirty="0">
                <a:solidFill>
                  <a:schemeClr val="tx1"/>
                </a:solidFill>
                <a:effectLst/>
                <a:latin typeface="+mn-lt"/>
                <a:ea typeface="+mn-ea"/>
                <a:cs typeface="+mn-cs"/>
                <a:hlinkClick r:id="rId2"/>
              </a:rPr>
              <a:t>G.13.3 Present Time (present perfect simple)</a:t>
            </a:r>
            <a:r>
              <a:rPr lang="en-US" sz="2800" u="none" strike="noStrike" kern="1200" dirty="0">
                <a:solidFill>
                  <a:schemeClr val="tx1"/>
                </a:solidFill>
                <a:effectLst/>
                <a:latin typeface="+mn-lt"/>
                <a:ea typeface="+mn-ea"/>
                <a:cs typeface="+mn-cs"/>
                <a:hlinkClick r:id="rId2"/>
              </a:rPr>
              <a:t> </a:t>
            </a:r>
            <a:r>
              <a:rPr lang="en-US" sz="2800" kern="1200" dirty="0">
                <a:solidFill>
                  <a:schemeClr val="tx1"/>
                </a:solidFill>
                <a:effectLst/>
                <a:latin typeface="+mn-lt"/>
                <a:ea typeface="+mn-ea"/>
                <a:cs typeface="+mn-cs"/>
              </a:rPr>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effectLst/>
      </p:bgPr>
    </p:bg>
    <p:spTree>
      <p:nvGrpSpPr>
        <p:cNvPr id="1" name="">
          <a:extLst>
            <a:ext uri="{FF2B5EF4-FFF2-40B4-BE49-F238E27FC236}">
              <a16:creationId xmlns:a16="http://schemas.microsoft.com/office/drawing/2014/main" id="{9B98CC66-2FE7-26FD-D7FF-870416AD7AD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8F3A820-A835-50F1-EA22-D292C766FDDB}"/>
              </a:ext>
            </a:extLst>
          </p:cNvPr>
          <p:cNvSpPr txBox="1"/>
          <p:nvPr/>
        </p:nvSpPr>
        <p:spPr>
          <a:xfrm>
            <a:off x="354842" y="600501"/>
            <a:ext cx="11273051" cy="5312352"/>
          </a:xfrm>
          <a:prstGeom prst="rect">
            <a:avLst/>
          </a:prstGeom>
          <a:noFill/>
        </p:spPr>
        <p:txBody>
          <a:bodyPr wrap="square">
            <a:spAutoFit/>
          </a:bodyPr>
          <a:lstStyle/>
          <a:p>
            <a:pPr>
              <a:buNone/>
            </a:pPr>
            <a:r>
              <a:rPr lang="en-US" b="1" dirty="0"/>
              <a:t>G.13.3 Present Time (present perfect simple)</a:t>
            </a:r>
          </a:p>
          <a:p>
            <a:pPr>
              <a:buNone/>
            </a:pPr>
            <a:endParaRPr lang="en-US" b="1" dirty="0"/>
          </a:p>
          <a:p>
            <a:pPr>
              <a:buNone/>
            </a:pPr>
            <a:r>
              <a:rPr lang="en-US" b="1" dirty="0"/>
              <a:t>Maze 1 — Progress Over Time</a:t>
            </a:r>
          </a:p>
          <a:p>
            <a:pPr>
              <a:buNone/>
            </a:pPr>
            <a:endParaRPr lang="en-US" b="1" dirty="0"/>
          </a:p>
          <a:p>
            <a:pPr>
              <a:lnSpc>
                <a:spcPct val="150000"/>
              </a:lnSpc>
              <a:buNone/>
            </a:pPr>
            <a:r>
              <a:rPr lang="en-US" dirty="0"/>
              <a:t>Since the start of term, our class </a:t>
            </a:r>
            <a:r>
              <a:rPr lang="en-US" b="1" dirty="0"/>
              <a:t>(1) ________ (A   is improve   / B improved / C has improved ) </a:t>
            </a:r>
            <a:r>
              <a:rPr lang="en-US" dirty="0"/>
              <a:t>in writing short reports. Many students </a:t>
            </a:r>
            <a:r>
              <a:rPr lang="en-US" b="1" dirty="0"/>
              <a:t>(2) ________ (A have missed / B missed / C have miss)</a:t>
            </a:r>
            <a:r>
              <a:rPr lang="en-US" dirty="0"/>
              <a:t> fewer deadlines because they use reminders. Our teacher </a:t>
            </a:r>
            <a:r>
              <a:rPr lang="en-US" b="1" dirty="0"/>
              <a:t>(3) ________ (A   gave   / B has given / C gives) </a:t>
            </a:r>
            <a:r>
              <a:rPr lang="en-US" dirty="0"/>
              <a:t>weekly feedback, and we </a:t>
            </a:r>
            <a:r>
              <a:rPr lang="en-US" b="1" dirty="0"/>
              <a:t>(4) ________ (A have learned / B learned / C are learned) </a:t>
            </a:r>
            <a:r>
              <a:rPr lang="en-US" dirty="0"/>
              <a:t>how to read graphs more carefully. In the last two weeks, test scores </a:t>
            </a:r>
            <a:r>
              <a:rPr lang="en-US" b="1" dirty="0"/>
              <a:t>(5) ________ (A rise / B rose / C have risen ), </a:t>
            </a:r>
            <a:r>
              <a:rPr lang="en-US" dirty="0"/>
              <a:t>and students feel more confident about analyzing numbers and percentages.</a:t>
            </a:r>
          </a:p>
          <a:p>
            <a:pPr>
              <a:lnSpc>
                <a:spcPct val="150000"/>
              </a:lnSpc>
              <a:buNone/>
            </a:pPr>
            <a:endParaRPr lang="en-US" dirty="0"/>
          </a:p>
          <a:p>
            <a:pPr>
              <a:lnSpc>
                <a:spcPct val="150000"/>
              </a:lnSpc>
              <a:buNone/>
            </a:pPr>
            <a:endParaRPr lang="en-US" dirty="0"/>
          </a:p>
          <a:p>
            <a:pPr>
              <a:lnSpc>
                <a:spcPct val="150000"/>
              </a:lnSpc>
              <a:buNone/>
            </a:pPr>
            <a:endParaRPr lang="en-US" dirty="0"/>
          </a:p>
          <a:p>
            <a:pPr>
              <a:lnSpc>
                <a:spcPct val="150000"/>
              </a:lnSpc>
              <a:buNone/>
            </a:pPr>
            <a:endParaRPr lang="en-US" dirty="0"/>
          </a:p>
          <a:p>
            <a:pPr>
              <a:lnSpc>
                <a:spcPct val="150000"/>
              </a:lnSpc>
              <a:buNone/>
            </a:pPr>
            <a:r>
              <a:rPr lang="en-US" b="1" dirty="0"/>
              <a:t>Answer Key:</a:t>
            </a:r>
            <a:r>
              <a:rPr lang="en-US" dirty="0"/>
              <a:t> 1-C, 2-A, 3-B 4-A, 5-C</a:t>
            </a:r>
          </a:p>
        </p:txBody>
      </p:sp>
      <p:sp>
        <p:nvSpPr>
          <p:cNvPr id="4" name="Rectangle 3">
            <a:extLst>
              <a:ext uri="{FF2B5EF4-FFF2-40B4-BE49-F238E27FC236}">
                <a16:creationId xmlns:a16="http://schemas.microsoft.com/office/drawing/2014/main" id="{954A37E0-C779-7D86-E790-2A7EDC059CDD}"/>
              </a:ext>
            </a:extLst>
          </p:cNvPr>
          <p:cNvSpPr/>
          <p:nvPr/>
        </p:nvSpPr>
        <p:spPr>
          <a:xfrm>
            <a:off x="236751" y="5383463"/>
            <a:ext cx="4013200"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189247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EE2AD1-E3CD-83C9-B13B-5B96F3D00C6D}"/>
              </a:ext>
            </a:extLst>
          </p:cNvPr>
          <p:cNvSpPr txBox="1"/>
          <p:nvPr/>
        </p:nvSpPr>
        <p:spPr>
          <a:xfrm>
            <a:off x="152400" y="596900"/>
            <a:ext cx="10706100" cy="5355312"/>
          </a:xfrm>
          <a:prstGeom prst="rect">
            <a:avLst/>
          </a:prstGeom>
          <a:noFill/>
        </p:spPr>
        <p:txBody>
          <a:bodyPr wrap="square">
            <a:spAutoFit/>
          </a:bodyPr>
          <a:lstStyle/>
          <a:p>
            <a:pPr>
              <a:buNone/>
            </a:pPr>
            <a:r>
              <a:rPr lang="en-US" b="1" dirty="0"/>
              <a:t>Maze 2 — Happiness &amp; Community</a:t>
            </a:r>
          </a:p>
          <a:p>
            <a:pPr>
              <a:buNone/>
            </a:pPr>
            <a:endParaRPr lang="en-US" b="1" dirty="0"/>
          </a:p>
          <a:p>
            <a:pPr>
              <a:lnSpc>
                <a:spcPct val="150000"/>
              </a:lnSpc>
              <a:buNone/>
            </a:pPr>
            <a:r>
              <a:rPr lang="en-US" dirty="0"/>
              <a:t>Researchers </a:t>
            </a:r>
            <a:r>
              <a:rPr lang="en-US" b="1" dirty="0"/>
              <a:t>(1) ________ (A   study    / B studied / C have studied ) </a:t>
            </a:r>
            <a:r>
              <a:rPr lang="en-US" dirty="0"/>
              <a:t>well-being in different age groups. They </a:t>
            </a:r>
            <a:r>
              <a:rPr lang="en-US" b="1" dirty="0"/>
              <a:t>(2) ________ (A have found / B found / C finding) </a:t>
            </a:r>
            <a:r>
              <a:rPr lang="en-US" dirty="0"/>
              <a:t>that safety and a strong support system matter. Over the past few years, life expectancy </a:t>
            </a:r>
            <a:r>
              <a:rPr lang="en-US" b="1" dirty="0"/>
              <a:t>(3) ________ (A  increased    / B has increased / C increase) </a:t>
            </a:r>
            <a:r>
              <a:rPr lang="en-US" dirty="0"/>
              <a:t>in several regions, but some areas still face obstacles. Polls </a:t>
            </a:r>
            <a:r>
              <a:rPr lang="en-US" b="1" dirty="0"/>
              <a:t>(4) ________ (A have shown / B showed / C show)</a:t>
            </a:r>
            <a:r>
              <a:rPr lang="en-US" dirty="0"/>
              <a:t> that solidarity rises when people volunteer. Recently, new proposals </a:t>
            </a:r>
            <a:r>
              <a:rPr lang="en-US" b="1" dirty="0"/>
              <a:t>(5) ________ (A has encouraged / B have encouraged / C encourage) </a:t>
            </a:r>
            <a:r>
              <a:rPr lang="en-US" dirty="0"/>
              <a:t>community events, and participation has grown.</a:t>
            </a:r>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r>
              <a:rPr lang="en-US" b="1" dirty="0"/>
              <a:t>Answer Key:</a:t>
            </a:r>
            <a:r>
              <a:rPr lang="en-US" dirty="0"/>
              <a:t> 1-C 2-A, 3-B, 4-A, 5-B</a:t>
            </a:r>
          </a:p>
        </p:txBody>
      </p:sp>
      <p:sp>
        <p:nvSpPr>
          <p:cNvPr id="7" name="Rectangle 6">
            <a:extLst>
              <a:ext uri="{FF2B5EF4-FFF2-40B4-BE49-F238E27FC236}">
                <a16:creationId xmlns:a16="http://schemas.microsoft.com/office/drawing/2014/main" id="{C034315E-0157-51BC-133B-684C7F66B0F6}"/>
              </a:ext>
            </a:extLst>
          </p:cNvPr>
          <p:cNvSpPr/>
          <p:nvPr/>
        </p:nvSpPr>
        <p:spPr>
          <a:xfrm>
            <a:off x="152400" y="5563751"/>
            <a:ext cx="6604000" cy="529390"/>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431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effectLst/>
      </p:bgPr>
    </p:bg>
    <p:spTree>
      <p:nvGrpSpPr>
        <p:cNvPr id="1" name="">
          <a:extLst>
            <a:ext uri="{FF2B5EF4-FFF2-40B4-BE49-F238E27FC236}">
              <a16:creationId xmlns:a16="http://schemas.microsoft.com/office/drawing/2014/main" id="{03FADC8C-C66B-DC43-782B-9D2A1906D22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1A09319-90FA-1B9D-DD85-31C1F346CA27}"/>
              </a:ext>
            </a:extLst>
          </p:cNvPr>
          <p:cNvSpPr txBox="1"/>
          <p:nvPr/>
        </p:nvSpPr>
        <p:spPr>
          <a:xfrm>
            <a:off x="127000" y="497850"/>
            <a:ext cx="11264900" cy="6186309"/>
          </a:xfrm>
          <a:prstGeom prst="rect">
            <a:avLst/>
          </a:prstGeom>
          <a:noFill/>
        </p:spPr>
        <p:txBody>
          <a:bodyPr wrap="square">
            <a:spAutoFit/>
          </a:bodyPr>
          <a:lstStyle/>
          <a:p>
            <a:pPr>
              <a:buNone/>
            </a:pPr>
            <a:r>
              <a:rPr lang="en-US" b="1" dirty="0"/>
              <a:t>Mixed Grammar points</a:t>
            </a:r>
          </a:p>
          <a:p>
            <a:pPr>
              <a:buNone/>
            </a:pPr>
            <a:r>
              <a:rPr lang="en-US" b="1" dirty="0"/>
              <a:t> MAZE 1 — Learning Online &amp; Graphs</a:t>
            </a:r>
          </a:p>
          <a:p>
            <a:pPr>
              <a:buNone/>
            </a:pPr>
            <a:r>
              <a:rPr lang="en-US" b="1" dirty="0"/>
              <a:t>Choose A, B, or C for each gap.</a:t>
            </a:r>
            <a:endParaRPr lang="en-US" dirty="0"/>
          </a:p>
          <a:p>
            <a:pPr>
              <a:buNone/>
            </a:pPr>
            <a:endParaRPr lang="en-US" dirty="0"/>
          </a:p>
          <a:p>
            <a:pPr>
              <a:buNone/>
            </a:pPr>
            <a:r>
              <a:rPr lang="en-US" dirty="0"/>
              <a:t>Our school has recently </a:t>
            </a:r>
            <a:r>
              <a:rPr lang="en-US" dirty="0" err="1"/>
              <a:t>analysed</a:t>
            </a:r>
            <a:r>
              <a:rPr lang="en-US" dirty="0"/>
              <a:t> online learning using surveys and graphs. First, the data (1) ________ (A has collected / </a:t>
            </a:r>
            <a:r>
              <a:rPr lang="en-US" b="1" dirty="0"/>
              <a:t>B has been collected</a:t>
            </a:r>
            <a:r>
              <a:rPr lang="en-US" dirty="0"/>
              <a:t> / C was collected) from three classes and shown in a line graph. Many students are (2) ________ (A interested at / B interested for / </a:t>
            </a:r>
            <a:r>
              <a:rPr lang="en-US" b="1" dirty="0"/>
              <a:t>C interested in</a:t>
            </a:r>
            <a:r>
              <a:rPr lang="en-US" dirty="0"/>
              <a:t>) online lessons because they are convenient, but some found the new system (3) ________ (</a:t>
            </a:r>
            <a:r>
              <a:rPr lang="en-US" b="1" dirty="0"/>
              <a:t>A confusing</a:t>
            </a:r>
            <a:r>
              <a:rPr lang="en-US" dirty="0"/>
              <a:t> / B confused / C confuse) at the beginning. (4) ________ (A For example / </a:t>
            </a:r>
            <a:r>
              <a:rPr lang="en-US" b="1" dirty="0"/>
              <a:t>B However</a:t>
            </a:r>
            <a:r>
              <a:rPr lang="en-US" dirty="0"/>
              <a:t> / C Therefore), teachers added short guides and weekly feedback sessions.</a:t>
            </a:r>
          </a:p>
          <a:p>
            <a:pPr>
              <a:buNone/>
            </a:pPr>
            <a:r>
              <a:rPr lang="en-US" dirty="0"/>
              <a:t>Since then, students (5) ________ (</a:t>
            </a:r>
            <a:r>
              <a:rPr lang="en-US" b="1" dirty="0"/>
              <a:t>A have improved</a:t>
            </a:r>
            <a:r>
              <a:rPr lang="en-US" dirty="0"/>
              <a:t> / B improved / C improve) their time management and missed fewer deadlines. In a poll, the mobile app was rated (6) ________ (A the convenient / B most convenient / </a:t>
            </a:r>
            <a:r>
              <a:rPr lang="en-US" b="1" dirty="0"/>
              <a:t>C the most convenient</a:t>
            </a:r>
            <a:r>
              <a:rPr lang="en-US" dirty="0"/>
              <a:t>) tool for catching up on homework. Students are also responsible (7) ________ (A of / </a:t>
            </a:r>
            <a:r>
              <a:rPr lang="en-US" b="1" dirty="0"/>
              <a:t>B for</a:t>
            </a:r>
            <a:r>
              <a:rPr lang="en-US" dirty="0"/>
              <a:t> / C with) checking messages and staying in touch with teachers. (8) ________ (</a:t>
            </a:r>
            <a:r>
              <a:rPr lang="en-US" b="1" dirty="0"/>
              <a:t>A Moreover</a:t>
            </a:r>
            <a:r>
              <a:rPr lang="en-US" dirty="0"/>
              <a:t> / B However / C As a result), students have reported clearer instructions and better support.</a:t>
            </a:r>
          </a:p>
          <a:p>
            <a:pPr>
              <a:buNone/>
            </a:pPr>
            <a:r>
              <a:rPr lang="en-US" dirty="0"/>
              <a:t>Finally, the findings (9) ________ (A have shared / B shared / </a:t>
            </a:r>
            <a:r>
              <a:rPr lang="en-US" b="1" dirty="0"/>
              <a:t>C have been shared</a:t>
            </a:r>
            <a:r>
              <a:rPr lang="en-US" dirty="0"/>
              <a:t>) with parents, and attendance has risen. In the latest report, confidence (10) ________ (A have increased / </a:t>
            </a:r>
            <a:r>
              <a:rPr lang="en-US" b="1" dirty="0"/>
              <a:t>B has increased</a:t>
            </a:r>
            <a:r>
              <a:rPr lang="en-US" dirty="0"/>
              <a:t> / C increased) steadily, and Class 8B showed (11) ________ (</a:t>
            </a:r>
            <a:r>
              <a:rPr lang="en-US" b="1" dirty="0"/>
              <a:t>A the highest</a:t>
            </a:r>
            <a:r>
              <a:rPr lang="en-US" dirty="0"/>
              <a:t> / B higher / C high) improvement overall. Many students now feel (12) ________ (A motivating / B motivate / </a:t>
            </a:r>
            <a:r>
              <a:rPr lang="en-US" b="1" dirty="0"/>
              <a:t>C motivated</a:t>
            </a:r>
            <a:r>
              <a:rPr lang="en-US" dirty="0"/>
              <a:t>) to continue learning online.</a:t>
            </a:r>
          </a:p>
          <a:p>
            <a:pPr>
              <a:buNone/>
            </a:pPr>
            <a:endParaRPr lang="en-US" dirty="0"/>
          </a:p>
          <a:p>
            <a:pPr>
              <a:buNone/>
            </a:pPr>
            <a:endParaRPr lang="en-US" dirty="0"/>
          </a:p>
          <a:p>
            <a:pPr>
              <a:buNone/>
            </a:pPr>
            <a:endParaRPr lang="en-US" dirty="0"/>
          </a:p>
          <a:p>
            <a:pPr>
              <a:buNone/>
            </a:pPr>
            <a:r>
              <a:rPr lang="en-US" b="1" dirty="0"/>
              <a:t>Answer Key:</a:t>
            </a:r>
            <a:r>
              <a:rPr lang="en-US" dirty="0"/>
              <a:t> 1-B, 2-C, 3-A, 4-B, 5-A, 6-C, 7-B, 8-A, 9-C, 10-B, 11-A, 12-C</a:t>
            </a:r>
          </a:p>
        </p:txBody>
      </p:sp>
      <p:sp>
        <p:nvSpPr>
          <p:cNvPr id="4" name="Rectangle 3">
            <a:extLst>
              <a:ext uri="{FF2B5EF4-FFF2-40B4-BE49-F238E27FC236}">
                <a16:creationId xmlns:a16="http://schemas.microsoft.com/office/drawing/2014/main" id="{8A3465CB-CE57-E85A-A7C6-A46304A05216}"/>
              </a:ext>
            </a:extLst>
          </p:cNvPr>
          <p:cNvSpPr/>
          <p:nvPr/>
        </p:nvSpPr>
        <p:spPr>
          <a:xfrm>
            <a:off x="63500" y="6215381"/>
            <a:ext cx="7048500"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40451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4BB7E75-4807-543B-F5F5-792B25BA1806}"/>
              </a:ext>
            </a:extLst>
          </p:cNvPr>
          <p:cNvSpPr txBox="1"/>
          <p:nvPr/>
        </p:nvSpPr>
        <p:spPr>
          <a:xfrm>
            <a:off x="228600" y="294650"/>
            <a:ext cx="11023600" cy="6463308"/>
          </a:xfrm>
          <a:prstGeom prst="rect">
            <a:avLst/>
          </a:prstGeom>
          <a:noFill/>
        </p:spPr>
        <p:txBody>
          <a:bodyPr wrap="square">
            <a:spAutoFit/>
          </a:bodyPr>
          <a:lstStyle/>
          <a:p>
            <a:pPr>
              <a:buNone/>
            </a:pPr>
            <a:r>
              <a:rPr lang="en-US" b="1" dirty="0"/>
              <a:t>Mixed Grammar MAZE 2 — Food, Lifestyle &amp; Well-being</a:t>
            </a:r>
          </a:p>
          <a:p>
            <a:pPr>
              <a:buNone/>
            </a:pPr>
            <a:r>
              <a:rPr lang="en-US" b="1" dirty="0"/>
              <a:t>Choose A, B, or C for each gap.</a:t>
            </a:r>
          </a:p>
          <a:p>
            <a:pPr>
              <a:buNone/>
            </a:pPr>
            <a:endParaRPr lang="en-US" dirty="0"/>
          </a:p>
          <a:p>
            <a:pPr>
              <a:buNone/>
            </a:pPr>
            <a:r>
              <a:rPr lang="en-US" dirty="0"/>
              <a:t>In our unit on </a:t>
            </a:r>
            <a:r>
              <a:rPr lang="en-US" dirty="0" err="1"/>
              <a:t>globalisation</a:t>
            </a:r>
            <a:r>
              <a:rPr lang="en-US" dirty="0"/>
              <a:t> and lifestyles, students have studied how food choices affect well-being. Recently, several statistics (1) ________ (</a:t>
            </a:r>
            <a:r>
              <a:rPr lang="en-US" b="1" dirty="0"/>
              <a:t>A have been presented</a:t>
            </a:r>
            <a:r>
              <a:rPr lang="en-US" dirty="0"/>
              <a:t> / B have presented / C were presenting) in a pie chart to show how processed foods are consumed. Many students are aware (2) ________ (A about / </a:t>
            </a:r>
            <a:r>
              <a:rPr lang="en-US" b="1" dirty="0"/>
              <a:t>B of</a:t>
            </a:r>
            <a:r>
              <a:rPr lang="en-US" dirty="0"/>
              <a:t> / C from) the health risks, and some felt (3) ________ (A shock / B shocked / </a:t>
            </a:r>
            <a:r>
              <a:rPr lang="en-US" b="1" dirty="0"/>
              <a:t>C shocked</a:t>
            </a:r>
            <a:r>
              <a:rPr lang="en-US" dirty="0"/>
              <a:t>) when they saw how much sugar is in common snacks. (4) ________ (</a:t>
            </a:r>
            <a:r>
              <a:rPr lang="en-US" b="1" dirty="0"/>
              <a:t>A As a result</a:t>
            </a:r>
            <a:r>
              <a:rPr lang="en-US" dirty="0"/>
              <a:t> / B However / C Moreover), some students have changed what they buy.</a:t>
            </a:r>
          </a:p>
          <a:p>
            <a:pPr>
              <a:buNone/>
            </a:pPr>
            <a:endParaRPr lang="en-US" dirty="0"/>
          </a:p>
          <a:p>
            <a:pPr>
              <a:buNone/>
            </a:pPr>
            <a:r>
              <a:rPr lang="en-US" dirty="0"/>
              <a:t>Since the start of the unit, our class (5) ________ (A improved / </a:t>
            </a:r>
            <a:r>
              <a:rPr lang="en-US" b="1" dirty="0"/>
              <a:t>B has improved</a:t>
            </a:r>
            <a:r>
              <a:rPr lang="en-US" dirty="0"/>
              <a:t> / C was improving) in reading graphs and explaining trends such as rises and drops. The teacher said fresh meals are (6) ________ (A healthier / B healthy / </a:t>
            </a:r>
            <a:r>
              <a:rPr lang="en-US" b="1" dirty="0"/>
              <a:t>C the healthiest</a:t>
            </a:r>
            <a:r>
              <a:rPr lang="en-US" dirty="0"/>
              <a:t>) option for daily energy. Students also learned that consumers should be responsible (7) ________ (</a:t>
            </a:r>
            <a:r>
              <a:rPr lang="en-US" b="1" dirty="0"/>
              <a:t>A for</a:t>
            </a:r>
            <a:r>
              <a:rPr lang="en-US" dirty="0"/>
              <a:t> / B to / C with) reducing waste at home. (8) ________ (A Therefore / </a:t>
            </a:r>
            <a:r>
              <a:rPr lang="en-US" b="1" dirty="0"/>
              <a:t>B For example</a:t>
            </a:r>
            <a:r>
              <a:rPr lang="en-US" dirty="0"/>
              <a:t> / C However), using reusable containers can cut down plastic.</a:t>
            </a:r>
          </a:p>
          <a:p>
            <a:pPr>
              <a:buNone/>
            </a:pPr>
            <a:endParaRPr lang="en-US" dirty="0"/>
          </a:p>
          <a:p>
            <a:pPr>
              <a:buNone/>
            </a:pPr>
            <a:r>
              <a:rPr lang="en-US" dirty="0"/>
              <a:t>In addition, rules about food safety (9) ________ (A have improved / B improved / </a:t>
            </a:r>
            <a:r>
              <a:rPr lang="en-US" b="1" dirty="0"/>
              <a:t>C have been improved</a:t>
            </a:r>
            <a:r>
              <a:rPr lang="en-US" dirty="0"/>
              <a:t>) in many places over time. Life expectancy (10) ________ (</a:t>
            </a:r>
            <a:r>
              <a:rPr lang="en-US" b="1" dirty="0"/>
              <a:t>A has risen</a:t>
            </a:r>
            <a:r>
              <a:rPr lang="en-US" dirty="0"/>
              <a:t> / B rose / C rise) in some countries, but challenges remain. In one survey, the city with (11) ________ (A high / </a:t>
            </a:r>
            <a:r>
              <a:rPr lang="en-US" b="1" dirty="0"/>
              <a:t>B the highest</a:t>
            </a:r>
            <a:r>
              <a:rPr lang="en-US" dirty="0"/>
              <a:t> / C higher) score also had strong community support. Many students felt (12) ________ (A satisfying / B satisfy / </a:t>
            </a:r>
            <a:r>
              <a:rPr lang="en-US" b="1" dirty="0"/>
              <a:t>C satisfied</a:t>
            </a:r>
            <a:r>
              <a:rPr lang="en-US" dirty="0"/>
              <a:t>) because they could connect the data to real life.</a:t>
            </a:r>
          </a:p>
          <a:p>
            <a:pPr>
              <a:buNone/>
            </a:pPr>
            <a:endParaRPr lang="en-US" dirty="0"/>
          </a:p>
          <a:p>
            <a:pPr>
              <a:buNone/>
            </a:pPr>
            <a:r>
              <a:rPr lang="en-US" b="1" dirty="0"/>
              <a:t>Answer Key:</a:t>
            </a:r>
            <a:r>
              <a:rPr lang="en-US" dirty="0"/>
              <a:t> 1-A, 2-B, 3-B, 4-A, 5-B, 6-C, 7-A, 8-B, 9-C, 10-A, 11-B, 12-C</a:t>
            </a:r>
          </a:p>
        </p:txBody>
      </p:sp>
      <p:sp>
        <p:nvSpPr>
          <p:cNvPr id="5" name="Rectangle 4">
            <a:extLst>
              <a:ext uri="{FF2B5EF4-FFF2-40B4-BE49-F238E27FC236}">
                <a16:creationId xmlns:a16="http://schemas.microsoft.com/office/drawing/2014/main" id="{5EABD780-84F8-BD70-52CC-FA243297F356}"/>
              </a:ext>
            </a:extLst>
          </p:cNvPr>
          <p:cNvSpPr/>
          <p:nvPr/>
        </p:nvSpPr>
        <p:spPr>
          <a:xfrm>
            <a:off x="228600" y="6228568"/>
            <a:ext cx="10960100"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675182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5"/>
                                        </p:tgtEl>
                                        <p:attrNameLst>
                                          <p:attrName>ppt_x</p:attrName>
                                        </p:attrNameLst>
                                      </p:cBhvr>
                                      <p:tavLst>
                                        <p:tav tm="0">
                                          <p:val>
                                            <p:strVal val="ppt_x"/>
                                          </p:val>
                                        </p:tav>
                                        <p:tav tm="100000">
                                          <p:val>
                                            <p:strVal val="ppt_x"/>
                                          </p:val>
                                        </p:tav>
                                      </p:tavLst>
                                    </p:anim>
                                    <p:anim calcmode="lin" valueType="num">
                                      <p:cBhvr additive="base">
                                        <p:cTn id="7" dur="500"/>
                                        <p:tgtEl>
                                          <p:spTgt spid="5"/>
                                        </p:tgtEl>
                                        <p:attrNameLst>
                                          <p:attrName>ppt_y</p:attrName>
                                        </p:attrNameLst>
                                      </p:cBhvr>
                                      <p:tavLst>
                                        <p:tav tm="0">
                                          <p:val>
                                            <p:strVal val="ppt_y"/>
                                          </p:val>
                                        </p:tav>
                                        <p:tav tm="100000">
                                          <p:val>
                                            <p:strVal val="1+ppt_h/2"/>
                                          </p:val>
                                        </p:tav>
                                      </p:tavLst>
                                    </p:anim>
                                    <p:set>
                                      <p:cBhvr>
                                        <p:cTn id="8"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0" name="Oval 19">
            <a:extLst>
              <a:ext uri="{FF2B5EF4-FFF2-40B4-BE49-F238E27FC236}">
                <a16:creationId xmlns:a16="http://schemas.microsoft.com/office/drawing/2014/main" id="{ED34F282-EBF8-6FAE-BC66-ACA94B8DBE20}"/>
              </a:ext>
            </a:extLst>
          </p:cNvPr>
          <p:cNvSpPr/>
          <p:nvPr/>
        </p:nvSpPr>
        <p:spPr>
          <a:xfrm>
            <a:off x="2101155" y="6172199"/>
            <a:ext cx="967866" cy="430981"/>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rgbClr val="FF0000"/>
              </a:solidFill>
            </a:endParaRPr>
          </a:p>
        </p:txBody>
      </p:sp>
      <p:sp>
        <p:nvSpPr>
          <p:cNvPr id="19" name="Oval 18">
            <a:extLst>
              <a:ext uri="{FF2B5EF4-FFF2-40B4-BE49-F238E27FC236}">
                <a16:creationId xmlns:a16="http://schemas.microsoft.com/office/drawing/2014/main" id="{65510F1D-E9B2-108E-60C6-1363F68F58BB}"/>
              </a:ext>
            </a:extLst>
          </p:cNvPr>
          <p:cNvSpPr/>
          <p:nvPr/>
        </p:nvSpPr>
        <p:spPr>
          <a:xfrm>
            <a:off x="914400" y="5257800"/>
            <a:ext cx="1524000" cy="486076"/>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rgbClr val="FF0000"/>
              </a:solidFill>
            </a:endParaRPr>
          </a:p>
        </p:txBody>
      </p:sp>
      <p:sp>
        <p:nvSpPr>
          <p:cNvPr id="18" name="Oval 17">
            <a:extLst>
              <a:ext uri="{FF2B5EF4-FFF2-40B4-BE49-F238E27FC236}">
                <a16:creationId xmlns:a16="http://schemas.microsoft.com/office/drawing/2014/main" id="{429DB818-C03B-0097-818E-24AFB4D42C9F}"/>
              </a:ext>
            </a:extLst>
          </p:cNvPr>
          <p:cNvSpPr/>
          <p:nvPr/>
        </p:nvSpPr>
        <p:spPr>
          <a:xfrm>
            <a:off x="2606565" y="4362765"/>
            <a:ext cx="1860332" cy="486076"/>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rgbClr val="FF0000"/>
              </a:solidFill>
            </a:endParaRPr>
          </a:p>
        </p:txBody>
      </p:sp>
      <p:sp>
        <p:nvSpPr>
          <p:cNvPr id="17" name="Oval 16">
            <a:extLst>
              <a:ext uri="{FF2B5EF4-FFF2-40B4-BE49-F238E27FC236}">
                <a16:creationId xmlns:a16="http://schemas.microsoft.com/office/drawing/2014/main" id="{ED89FAE4-0580-D3A9-163B-6E546EB0B31F}"/>
              </a:ext>
            </a:extLst>
          </p:cNvPr>
          <p:cNvSpPr/>
          <p:nvPr/>
        </p:nvSpPr>
        <p:spPr>
          <a:xfrm>
            <a:off x="2101155" y="3451015"/>
            <a:ext cx="1093990" cy="420471"/>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rgbClr val="FF0000"/>
              </a:solidFill>
            </a:endParaRPr>
          </a:p>
        </p:txBody>
      </p:sp>
      <p:sp>
        <p:nvSpPr>
          <p:cNvPr id="16" name="Oval 15">
            <a:extLst>
              <a:ext uri="{FF2B5EF4-FFF2-40B4-BE49-F238E27FC236}">
                <a16:creationId xmlns:a16="http://schemas.microsoft.com/office/drawing/2014/main" id="{C567634A-AD73-E4C0-E8E8-42D39D3F3EE2}"/>
              </a:ext>
            </a:extLst>
          </p:cNvPr>
          <p:cNvSpPr/>
          <p:nvPr/>
        </p:nvSpPr>
        <p:spPr>
          <a:xfrm>
            <a:off x="1809384" y="2491036"/>
            <a:ext cx="1080962" cy="486076"/>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rgbClr val="FF0000"/>
              </a:solidFill>
            </a:endParaRPr>
          </a:p>
        </p:txBody>
      </p:sp>
      <p:sp>
        <p:nvSpPr>
          <p:cNvPr id="15" name="Oval 14">
            <a:extLst>
              <a:ext uri="{FF2B5EF4-FFF2-40B4-BE49-F238E27FC236}">
                <a16:creationId xmlns:a16="http://schemas.microsoft.com/office/drawing/2014/main" id="{E0BF7AFC-160C-88E4-C3F4-F9F71B34752B}"/>
              </a:ext>
            </a:extLst>
          </p:cNvPr>
          <p:cNvSpPr/>
          <p:nvPr/>
        </p:nvSpPr>
        <p:spPr>
          <a:xfrm>
            <a:off x="1289121" y="1568860"/>
            <a:ext cx="1317444" cy="486076"/>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rgbClr val="FF0000"/>
              </a:solidFill>
            </a:endParaRPr>
          </a:p>
        </p:txBody>
      </p:sp>
      <p:sp>
        <p:nvSpPr>
          <p:cNvPr id="2" name="TextBox 1"/>
          <p:cNvSpPr txBox="1"/>
          <p:nvPr/>
        </p:nvSpPr>
        <p:spPr>
          <a:xfrm>
            <a:off x="548640" y="365760"/>
            <a:ext cx="11430000" cy="731520"/>
          </a:xfrm>
          <a:prstGeom prst="rect">
            <a:avLst/>
          </a:prstGeom>
          <a:noFill/>
        </p:spPr>
        <p:txBody>
          <a:bodyPr wrap="none">
            <a:spAutoFit/>
          </a:bodyPr>
          <a:lstStyle/>
          <a:p>
            <a:r>
              <a:rPr sz="3000" b="1" dirty="0">
                <a:latin typeface="Univers"/>
              </a:rPr>
              <a:t>Grammar Practice — MCQs</a:t>
            </a:r>
          </a:p>
        </p:txBody>
      </p:sp>
      <p:sp>
        <p:nvSpPr>
          <p:cNvPr id="3" name="TextBox 2"/>
          <p:cNvSpPr txBox="1"/>
          <p:nvPr/>
        </p:nvSpPr>
        <p:spPr>
          <a:xfrm>
            <a:off x="731520" y="1188720"/>
            <a:ext cx="7516801" cy="400110"/>
          </a:xfrm>
          <a:prstGeom prst="rect">
            <a:avLst/>
          </a:prstGeom>
          <a:noFill/>
        </p:spPr>
        <p:txBody>
          <a:bodyPr wrap="none">
            <a:spAutoFit/>
          </a:bodyPr>
          <a:lstStyle/>
          <a:p>
            <a:r>
              <a:rPr sz="2000" b="1" dirty="0">
                <a:latin typeface="Univers"/>
              </a:rPr>
              <a:t>1. ______ , many residents now meet through online groups.</a:t>
            </a:r>
          </a:p>
        </p:txBody>
      </p:sp>
      <p:sp>
        <p:nvSpPr>
          <p:cNvPr id="4" name="TextBox 3"/>
          <p:cNvSpPr txBox="1"/>
          <p:nvPr/>
        </p:nvSpPr>
        <p:spPr>
          <a:xfrm>
            <a:off x="914400" y="1600200"/>
            <a:ext cx="6207148" cy="400110"/>
          </a:xfrm>
          <a:prstGeom prst="rect">
            <a:avLst/>
          </a:prstGeom>
          <a:noFill/>
        </p:spPr>
        <p:txBody>
          <a:bodyPr wrap="none">
            <a:spAutoFit/>
          </a:bodyPr>
          <a:lstStyle/>
          <a:p>
            <a:r>
              <a:rPr sz="2000" b="0" dirty="0">
                <a:latin typeface="Univers"/>
              </a:rPr>
              <a:t>A) However   B) Because   C) During   D) Although</a:t>
            </a:r>
          </a:p>
        </p:txBody>
      </p:sp>
      <p:sp>
        <p:nvSpPr>
          <p:cNvPr id="5" name="TextBox 4"/>
          <p:cNvSpPr txBox="1"/>
          <p:nvPr/>
        </p:nvSpPr>
        <p:spPr>
          <a:xfrm>
            <a:off x="731520" y="2103120"/>
            <a:ext cx="5660524" cy="369332"/>
          </a:xfrm>
          <a:prstGeom prst="rect">
            <a:avLst/>
          </a:prstGeom>
          <a:noFill/>
        </p:spPr>
        <p:txBody>
          <a:bodyPr wrap="none">
            <a:spAutoFit/>
          </a:bodyPr>
          <a:lstStyle/>
          <a:p>
            <a:r>
              <a:rPr b="1" dirty="0">
                <a:latin typeface="Univers"/>
              </a:rPr>
              <a:t>2. Students benefit ______ extra practice sessions.</a:t>
            </a:r>
          </a:p>
        </p:txBody>
      </p:sp>
      <p:sp>
        <p:nvSpPr>
          <p:cNvPr id="6" name="TextBox 5"/>
          <p:cNvSpPr txBox="1"/>
          <p:nvPr/>
        </p:nvSpPr>
        <p:spPr>
          <a:xfrm>
            <a:off x="914400" y="2514600"/>
            <a:ext cx="3921266" cy="400110"/>
          </a:xfrm>
          <a:prstGeom prst="rect">
            <a:avLst/>
          </a:prstGeom>
          <a:noFill/>
        </p:spPr>
        <p:txBody>
          <a:bodyPr wrap="none">
            <a:spAutoFit/>
          </a:bodyPr>
          <a:lstStyle/>
          <a:p>
            <a:r>
              <a:rPr sz="2000" b="0" dirty="0">
                <a:latin typeface="Univers"/>
              </a:rPr>
              <a:t>A) for   B) from   C) on   D) with</a:t>
            </a:r>
          </a:p>
        </p:txBody>
      </p:sp>
      <p:sp>
        <p:nvSpPr>
          <p:cNvPr id="7" name="TextBox 6"/>
          <p:cNvSpPr txBox="1"/>
          <p:nvPr/>
        </p:nvSpPr>
        <p:spPr>
          <a:xfrm>
            <a:off x="731520" y="3017520"/>
            <a:ext cx="6378669" cy="369332"/>
          </a:xfrm>
          <a:prstGeom prst="rect">
            <a:avLst/>
          </a:prstGeom>
          <a:noFill/>
        </p:spPr>
        <p:txBody>
          <a:bodyPr wrap="none">
            <a:spAutoFit/>
          </a:bodyPr>
          <a:lstStyle/>
          <a:p>
            <a:r>
              <a:rPr b="1" dirty="0">
                <a:latin typeface="Univers"/>
              </a:rPr>
              <a:t>3. This is the ______ important component of well-being.</a:t>
            </a:r>
          </a:p>
        </p:txBody>
      </p:sp>
      <p:sp>
        <p:nvSpPr>
          <p:cNvPr id="8" name="TextBox 7"/>
          <p:cNvSpPr txBox="1"/>
          <p:nvPr/>
        </p:nvSpPr>
        <p:spPr>
          <a:xfrm>
            <a:off x="914400" y="3429000"/>
            <a:ext cx="4778872" cy="400110"/>
          </a:xfrm>
          <a:prstGeom prst="rect">
            <a:avLst/>
          </a:prstGeom>
          <a:noFill/>
        </p:spPr>
        <p:txBody>
          <a:bodyPr wrap="none">
            <a:spAutoFit/>
          </a:bodyPr>
          <a:lstStyle/>
          <a:p>
            <a:r>
              <a:rPr sz="2000" b="0" dirty="0">
                <a:latin typeface="Univers"/>
              </a:rPr>
              <a:t>A) more   B) most   C) much   D) many</a:t>
            </a:r>
          </a:p>
        </p:txBody>
      </p:sp>
      <p:sp>
        <p:nvSpPr>
          <p:cNvPr id="9" name="TextBox 8"/>
          <p:cNvSpPr txBox="1"/>
          <p:nvPr/>
        </p:nvSpPr>
        <p:spPr>
          <a:xfrm>
            <a:off x="731520" y="3931920"/>
            <a:ext cx="6571030" cy="369332"/>
          </a:xfrm>
          <a:prstGeom prst="rect">
            <a:avLst/>
          </a:prstGeom>
          <a:noFill/>
        </p:spPr>
        <p:txBody>
          <a:bodyPr wrap="none">
            <a:spAutoFit/>
          </a:bodyPr>
          <a:lstStyle/>
          <a:p>
            <a:r>
              <a:rPr b="1" dirty="0">
                <a:latin typeface="Univers"/>
              </a:rPr>
              <a:t>4. The lesson was very ______; everyone listened carefully.</a:t>
            </a:r>
          </a:p>
        </p:txBody>
      </p:sp>
      <p:sp>
        <p:nvSpPr>
          <p:cNvPr id="10" name="TextBox 9"/>
          <p:cNvSpPr txBox="1"/>
          <p:nvPr/>
        </p:nvSpPr>
        <p:spPr>
          <a:xfrm>
            <a:off x="914400" y="4343400"/>
            <a:ext cx="7080785" cy="400110"/>
          </a:xfrm>
          <a:prstGeom prst="rect">
            <a:avLst/>
          </a:prstGeom>
          <a:noFill/>
        </p:spPr>
        <p:txBody>
          <a:bodyPr wrap="none">
            <a:spAutoFit/>
          </a:bodyPr>
          <a:lstStyle/>
          <a:p>
            <a:r>
              <a:rPr sz="2000" b="0" dirty="0">
                <a:latin typeface="Univers"/>
              </a:rPr>
              <a:t>A) interested   B) interesting   C) interest   D) interestingly</a:t>
            </a:r>
          </a:p>
        </p:txBody>
      </p:sp>
      <p:sp>
        <p:nvSpPr>
          <p:cNvPr id="11" name="TextBox 10"/>
          <p:cNvSpPr txBox="1"/>
          <p:nvPr/>
        </p:nvSpPr>
        <p:spPr>
          <a:xfrm>
            <a:off x="731520" y="4846320"/>
            <a:ext cx="6248827" cy="400110"/>
          </a:xfrm>
          <a:prstGeom prst="rect">
            <a:avLst/>
          </a:prstGeom>
          <a:noFill/>
        </p:spPr>
        <p:txBody>
          <a:bodyPr wrap="none">
            <a:spAutoFit/>
          </a:bodyPr>
          <a:lstStyle/>
          <a:p>
            <a:r>
              <a:rPr sz="2000" b="1" dirty="0">
                <a:latin typeface="Univers"/>
              </a:rPr>
              <a:t>5. A new programme ______ introduced this term.</a:t>
            </a:r>
          </a:p>
        </p:txBody>
      </p:sp>
      <p:sp>
        <p:nvSpPr>
          <p:cNvPr id="12" name="TextBox 11"/>
          <p:cNvSpPr txBox="1"/>
          <p:nvPr/>
        </p:nvSpPr>
        <p:spPr>
          <a:xfrm>
            <a:off x="914400" y="5257800"/>
            <a:ext cx="4365298" cy="400110"/>
          </a:xfrm>
          <a:prstGeom prst="rect">
            <a:avLst/>
          </a:prstGeom>
          <a:noFill/>
        </p:spPr>
        <p:txBody>
          <a:bodyPr wrap="none">
            <a:spAutoFit/>
          </a:bodyPr>
          <a:lstStyle/>
          <a:p>
            <a:r>
              <a:rPr sz="2000" b="0" dirty="0">
                <a:latin typeface="Univers"/>
              </a:rPr>
              <a:t>A) has been   B) has   C) is   D) was</a:t>
            </a:r>
          </a:p>
        </p:txBody>
      </p:sp>
      <p:sp>
        <p:nvSpPr>
          <p:cNvPr id="13" name="TextBox 12"/>
          <p:cNvSpPr txBox="1"/>
          <p:nvPr/>
        </p:nvSpPr>
        <p:spPr>
          <a:xfrm>
            <a:off x="731520" y="5760720"/>
            <a:ext cx="5519460" cy="369332"/>
          </a:xfrm>
          <a:prstGeom prst="rect">
            <a:avLst/>
          </a:prstGeom>
          <a:noFill/>
        </p:spPr>
        <p:txBody>
          <a:bodyPr wrap="none">
            <a:spAutoFit/>
          </a:bodyPr>
          <a:lstStyle/>
          <a:p>
            <a:r>
              <a:rPr b="1" dirty="0">
                <a:latin typeface="Univers"/>
              </a:rPr>
              <a:t>6. Participation ______ increased since last week.</a:t>
            </a:r>
          </a:p>
        </p:txBody>
      </p:sp>
      <p:sp>
        <p:nvSpPr>
          <p:cNvPr id="14" name="TextBox 13"/>
          <p:cNvSpPr txBox="1"/>
          <p:nvPr/>
        </p:nvSpPr>
        <p:spPr>
          <a:xfrm>
            <a:off x="914400" y="6172200"/>
            <a:ext cx="3852337" cy="400110"/>
          </a:xfrm>
          <a:prstGeom prst="rect">
            <a:avLst/>
          </a:prstGeom>
          <a:noFill/>
        </p:spPr>
        <p:txBody>
          <a:bodyPr wrap="none">
            <a:spAutoFit/>
          </a:bodyPr>
          <a:lstStyle/>
          <a:p>
            <a:r>
              <a:rPr sz="2000" b="0" dirty="0">
                <a:latin typeface="Univers"/>
              </a:rPr>
              <a:t>A) have   B) has   C) is   D) was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9" grpId="0" animBg="1"/>
      <p:bldP spid="18" grpId="0" animBg="1"/>
      <p:bldP spid="17" grpId="0" animBg="1"/>
      <p:bldP spid="16"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name="Slide 4">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ext 0"/>
          <p:cNvSpPr/>
          <p:nvPr/>
        </p:nvSpPr>
        <p:spPr>
          <a:xfrm>
            <a:off x="548640" y="457200"/>
            <a:ext cx="11064240" cy="640080"/>
          </a:xfrm>
          <a:prstGeom prst="rect">
            <a:avLst/>
          </a:prstGeom>
          <a:noFill/>
          <a:ln/>
        </p:spPr>
        <p:txBody>
          <a:bodyPr wrap="square" rtlCol="0" anchor="ctr"/>
          <a:lstStyle/>
          <a:p>
            <a:pPr marL="0" indent="0">
              <a:buNone/>
            </a:pPr>
            <a:r>
              <a:rPr lang="en-US" sz="2400" b="1" dirty="0">
                <a:solidFill>
                  <a:srgbClr val="111111"/>
                </a:solidFill>
                <a:latin typeface="Univers" pitchFamily="34" charset="0"/>
                <a:ea typeface="Univers" pitchFamily="34" charset="-122"/>
                <a:cs typeface="Univers" pitchFamily="34" charset="-120"/>
              </a:rPr>
              <a:t>Part 2: Reading — What to Focus On</a:t>
            </a:r>
            <a:endParaRPr lang="en-US" sz="2400" dirty="0"/>
          </a:p>
        </p:txBody>
      </p:sp>
      <p:sp>
        <p:nvSpPr>
          <p:cNvPr id="3" name="Text 1"/>
          <p:cNvSpPr/>
          <p:nvPr/>
        </p:nvSpPr>
        <p:spPr>
          <a:xfrm>
            <a:off x="822960" y="1188720"/>
            <a:ext cx="10515600" cy="274320"/>
          </a:xfrm>
          <a:prstGeom prst="rect">
            <a:avLst/>
          </a:prstGeom>
          <a:noFill/>
          <a:ln/>
        </p:spPr>
        <p:txBody>
          <a:bodyPr wrap="square" rtlCol="0" anchor="ctr"/>
          <a:lstStyle/>
          <a:p>
            <a:pPr marL="0" indent="0">
              <a:buNone/>
            </a:pPr>
            <a:r>
              <a:rPr lang="en-US" sz="2400" b="1" dirty="0">
                <a:solidFill>
                  <a:srgbClr val="111111"/>
                </a:solidFill>
                <a:latin typeface="Univers" pitchFamily="34" charset="0"/>
                <a:ea typeface="Univers" pitchFamily="34" charset="-122"/>
                <a:cs typeface="Univers" pitchFamily="34" charset="-120"/>
              </a:rPr>
              <a:t>Skills:</a:t>
            </a:r>
            <a:endParaRPr lang="en-US" sz="2400" dirty="0"/>
          </a:p>
        </p:txBody>
      </p:sp>
      <p:sp>
        <p:nvSpPr>
          <p:cNvPr id="4" name="Text 2"/>
          <p:cNvSpPr/>
          <p:nvPr/>
        </p:nvSpPr>
        <p:spPr>
          <a:xfrm>
            <a:off x="822960" y="1554480"/>
            <a:ext cx="10515600" cy="1463040"/>
          </a:xfrm>
          <a:prstGeom prst="rect">
            <a:avLst/>
          </a:prstGeom>
          <a:noFill/>
          <a:ln/>
        </p:spPr>
        <p:txBody>
          <a:bodyPr wrap="square" rtlCol="0" anchor="ctr"/>
          <a:lstStyle/>
          <a:p>
            <a:r>
              <a:rPr lang="en-US" sz="2000" dirty="0">
                <a:solidFill>
                  <a:srgbClr val="222222"/>
                </a:solidFill>
                <a:latin typeface="Univers" pitchFamily="34" charset="0"/>
                <a:ea typeface="Univers" pitchFamily="34" charset="-122"/>
                <a:cs typeface="Univers" pitchFamily="34" charset="-120"/>
              </a:rPr>
              <a:t>• Identify main idea and key points</a:t>
            </a:r>
            <a:endParaRPr lang="en-US" sz="2000" dirty="0"/>
          </a:p>
          <a:p>
            <a:r>
              <a:rPr lang="en-US" sz="2000" dirty="0">
                <a:solidFill>
                  <a:srgbClr val="222222"/>
                </a:solidFill>
                <a:latin typeface="Univers" pitchFamily="34" charset="0"/>
                <a:ea typeface="Univers" pitchFamily="34" charset="-122"/>
                <a:cs typeface="Univers" pitchFamily="34" charset="-120"/>
              </a:rPr>
              <a:t>• Find details (scan)</a:t>
            </a:r>
            <a:endParaRPr lang="en-US" sz="2000" dirty="0"/>
          </a:p>
          <a:p>
            <a:r>
              <a:rPr lang="en-US" sz="2000" dirty="0">
                <a:solidFill>
                  <a:srgbClr val="222222"/>
                </a:solidFill>
                <a:latin typeface="Univers" pitchFamily="34" charset="0"/>
                <a:ea typeface="Univers" pitchFamily="34" charset="-122"/>
                <a:cs typeface="Univers" pitchFamily="34" charset="-120"/>
              </a:rPr>
              <a:t>• Infer meaning of a word/phrase</a:t>
            </a:r>
            <a:endParaRPr lang="en-US" sz="2000" dirty="0"/>
          </a:p>
          <a:p>
            <a:r>
              <a:rPr lang="en-US" sz="2000" dirty="0">
                <a:solidFill>
                  <a:srgbClr val="222222"/>
                </a:solidFill>
                <a:latin typeface="Univers" pitchFamily="34" charset="0"/>
                <a:ea typeface="Univers" pitchFamily="34" charset="-122"/>
                <a:cs typeface="Univers" pitchFamily="34" charset="-120"/>
              </a:rPr>
              <a:t>• Recognize tone/attitude</a:t>
            </a:r>
            <a:endParaRPr lang="en-US" sz="2000" dirty="0"/>
          </a:p>
        </p:txBody>
      </p:sp>
      <p:sp>
        <p:nvSpPr>
          <p:cNvPr id="5" name="Text 3"/>
          <p:cNvSpPr/>
          <p:nvPr/>
        </p:nvSpPr>
        <p:spPr>
          <a:xfrm>
            <a:off x="822960" y="3291840"/>
            <a:ext cx="10515600" cy="274320"/>
          </a:xfrm>
          <a:prstGeom prst="rect">
            <a:avLst/>
          </a:prstGeom>
          <a:noFill/>
          <a:ln/>
        </p:spPr>
        <p:txBody>
          <a:bodyPr wrap="square" rtlCol="0" anchor="ctr"/>
          <a:lstStyle/>
          <a:p>
            <a:pPr marL="0" indent="0">
              <a:buNone/>
            </a:pPr>
            <a:r>
              <a:rPr lang="en-US" sz="2000" b="1" dirty="0">
                <a:solidFill>
                  <a:srgbClr val="111111"/>
                </a:solidFill>
                <a:latin typeface="Univers" pitchFamily="34" charset="0"/>
                <a:ea typeface="Univers" pitchFamily="34" charset="-122"/>
                <a:cs typeface="Univers" pitchFamily="34" charset="-120"/>
              </a:rPr>
              <a:t>Mini practice (MCQ):</a:t>
            </a:r>
            <a:endParaRPr lang="en-US" sz="2000" dirty="0"/>
          </a:p>
        </p:txBody>
      </p:sp>
      <p:sp>
        <p:nvSpPr>
          <p:cNvPr id="6" name="Shape 4"/>
          <p:cNvSpPr/>
          <p:nvPr/>
        </p:nvSpPr>
        <p:spPr>
          <a:xfrm>
            <a:off x="822960" y="3657600"/>
            <a:ext cx="10515600" cy="1463040"/>
          </a:xfrm>
          <a:prstGeom prst="rect">
            <a:avLst/>
          </a:prstGeom>
          <a:solidFill>
            <a:srgbClr val="F7F7F7"/>
          </a:solidFill>
          <a:ln w="12700">
            <a:solidFill>
              <a:srgbClr val="DDDDDD"/>
            </a:solidFill>
            <a:prstDash val="solid"/>
          </a:ln>
        </p:spPr>
        <p:txBody>
          <a:bodyPr/>
          <a:lstStyle/>
          <a:p>
            <a:endParaRPr lang="en-US" dirty="0"/>
          </a:p>
        </p:txBody>
      </p:sp>
      <p:sp>
        <p:nvSpPr>
          <p:cNvPr id="7" name="Text 5"/>
          <p:cNvSpPr/>
          <p:nvPr/>
        </p:nvSpPr>
        <p:spPr>
          <a:xfrm>
            <a:off x="1005840" y="4237522"/>
            <a:ext cx="10149840" cy="1188720"/>
          </a:xfrm>
          <a:prstGeom prst="rect">
            <a:avLst/>
          </a:prstGeom>
          <a:noFill/>
          <a:ln/>
        </p:spPr>
        <p:txBody>
          <a:bodyPr wrap="square" rtlCol="0" anchor="ctr"/>
          <a:lstStyle/>
          <a:p>
            <a:r>
              <a:rPr lang="en-US" b="1" dirty="0">
                <a:solidFill>
                  <a:srgbClr val="111111"/>
                </a:solidFill>
                <a:latin typeface="Univers" pitchFamily="34" charset="0"/>
                <a:ea typeface="Univers" pitchFamily="34" charset="-122"/>
                <a:cs typeface="Univers" pitchFamily="34" charset="-120"/>
              </a:rPr>
              <a:t>Practice: </a:t>
            </a:r>
          </a:p>
          <a:p>
            <a:r>
              <a:rPr lang="en-US" dirty="0"/>
              <a:t>According to the text, why can a single happiness score be misleading?</a:t>
            </a:r>
          </a:p>
          <a:p>
            <a:pPr marL="341313" indent="-53975"/>
            <a:r>
              <a:rPr lang="en-US" dirty="0"/>
              <a:t>A. It hides different trends by combining them into one number.</a:t>
            </a:r>
            <a:br>
              <a:rPr lang="en-US" dirty="0"/>
            </a:br>
            <a:r>
              <a:rPr lang="en-US" dirty="0"/>
              <a:t>B. It completely replaces teachers.</a:t>
            </a:r>
            <a:br>
              <a:rPr lang="en-US" dirty="0"/>
            </a:br>
            <a:r>
              <a:rPr lang="en-US" dirty="0"/>
              <a:t>C. It makes students sleep more.</a:t>
            </a:r>
          </a:p>
          <a:p>
            <a:pPr marL="0" indent="0">
              <a:buNone/>
            </a:pPr>
            <a:endParaRPr lang="en-US" dirty="0">
              <a:solidFill>
                <a:srgbClr val="111111"/>
              </a:solidFill>
              <a:latin typeface="Univers" pitchFamily="34" charset="0"/>
              <a:ea typeface="Univers" pitchFamily="34" charset="-122"/>
              <a:cs typeface="Univers" pitchFamily="34" charset="-120"/>
            </a:endParaRPr>
          </a:p>
          <a:p>
            <a:pPr marL="0" indent="0">
              <a:buNone/>
            </a:pPr>
            <a:endParaRPr lang="en-US" dirty="0">
              <a:solidFill>
                <a:srgbClr val="111111"/>
              </a:solidFill>
              <a:latin typeface="Univers" pitchFamily="34" charset="0"/>
              <a:ea typeface="Univers" pitchFamily="34" charset="-122"/>
              <a:cs typeface="Univers" pitchFamily="34" charset="-120"/>
            </a:endParaRPr>
          </a:p>
          <a:p>
            <a:pPr marL="0" indent="0">
              <a:buNone/>
            </a:pPr>
            <a:r>
              <a:rPr lang="en-US" dirty="0">
                <a:solidFill>
                  <a:srgbClr val="111111"/>
                </a:solidFill>
                <a:latin typeface="Univers" pitchFamily="34" charset="0"/>
                <a:ea typeface="Univers" pitchFamily="34" charset="-122"/>
                <a:cs typeface="Univers" pitchFamily="34" charset="-120"/>
              </a:rPr>
              <a:t>Answer: A</a:t>
            </a:r>
            <a:endParaRPr lang="en-US" dirty="0"/>
          </a:p>
        </p:txBody>
      </p:sp>
      <p:sp>
        <p:nvSpPr>
          <p:cNvPr id="8" name="Rectangle 7">
            <a:extLst>
              <a:ext uri="{FF2B5EF4-FFF2-40B4-BE49-F238E27FC236}">
                <a16:creationId xmlns:a16="http://schemas.microsoft.com/office/drawing/2014/main" id="{6A6AEE1F-85F2-A842-6AE9-1FFA686FBC4A}"/>
              </a:ext>
            </a:extLst>
          </p:cNvPr>
          <p:cNvSpPr/>
          <p:nvPr/>
        </p:nvSpPr>
        <p:spPr>
          <a:xfrm>
            <a:off x="822960" y="5525475"/>
            <a:ext cx="3508408"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8"/>
                                        </p:tgtEl>
                                        <p:attrNameLst>
                                          <p:attrName>ppt_x</p:attrName>
                                        </p:attrNameLst>
                                      </p:cBhvr>
                                      <p:tavLst>
                                        <p:tav tm="0">
                                          <p:val>
                                            <p:strVal val="ppt_x"/>
                                          </p:val>
                                        </p:tav>
                                        <p:tav tm="100000">
                                          <p:val>
                                            <p:strVal val="ppt_x"/>
                                          </p:val>
                                        </p:tav>
                                      </p:tavLst>
                                    </p:anim>
                                    <p:anim calcmode="lin" valueType="num">
                                      <p:cBhvr additive="base">
                                        <p:cTn id="7" dur="500"/>
                                        <p:tgtEl>
                                          <p:spTgt spid="8"/>
                                        </p:tgtEl>
                                        <p:attrNameLst>
                                          <p:attrName>ppt_y</p:attrName>
                                        </p:attrNameLst>
                                      </p:cBhvr>
                                      <p:tavLst>
                                        <p:tav tm="0">
                                          <p:val>
                                            <p:strVal val="ppt_y"/>
                                          </p:val>
                                        </p:tav>
                                        <p:tav tm="100000">
                                          <p:val>
                                            <p:strVal val="1+ppt_h/2"/>
                                          </p:val>
                                        </p:tav>
                                      </p:tavLst>
                                    </p:anim>
                                    <p:set>
                                      <p:cBhvr>
                                        <p:cTn id="8"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5">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ext 0"/>
          <p:cNvSpPr/>
          <p:nvPr/>
        </p:nvSpPr>
        <p:spPr>
          <a:xfrm>
            <a:off x="548640" y="457200"/>
            <a:ext cx="11064240" cy="640080"/>
          </a:xfrm>
          <a:prstGeom prst="rect">
            <a:avLst/>
          </a:prstGeom>
          <a:noFill/>
          <a:ln/>
        </p:spPr>
        <p:txBody>
          <a:bodyPr wrap="square" rtlCol="0" anchor="ctr"/>
          <a:lstStyle/>
          <a:p>
            <a:pPr marL="0" indent="0">
              <a:buNone/>
            </a:pPr>
            <a:r>
              <a:rPr lang="en-US" sz="2400" b="1" dirty="0">
                <a:solidFill>
                  <a:srgbClr val="111111"/>
                </a:solidFill>
                <a:latin typeface="Univers" pitchFamily="34" charset="0"/>
                <a:ea typeface="Univers" pitchFamily="34" charset="-122"/>
                <a:cs typeface="Univers" pitchFamily="34" charset="-120"/>
              </a:rPr>
              <a:t>Part 3: Reading — What to Focus On</a:t>
            </a:r>
            <a:endParaRPr lang="en-US" sz="2400" dirty="0"/>
          </a:p>
        </p:txBody>
      </p:sp>
      <p:sp>
        <p:nvSpPr>
          <p:cNvPr id="3" name="Text 1"/>
          <p:cNvSpPr/>
          <p:nvPr/>
        </p:nvSpPr>
        <p:spPr>
          <a:xfrm>
            <a:off x="822960" y="1188720"/>
            <a:ext cx="10515600" cy="274320"/>
          </a:xfrm>
          <a:prstGeom prst="rect">
            <a:avLst/>
          </a:prstGeom>
          <a:noFill/>
          <a:ln/>
        </p:spPr>
        <p:txBody>
          <a:bodyPr wrap="square" rtlCol="0" anchor="ctr"/>
          <a:lstStyle/>
          <a:p>
            <a:pPr marL="0" indent="0">
              <a:buNone/>
            </a:pPr>
            <a:r>
              <a:rPr lang="en-US" sz="2000" b="1" dirty="0">
                <a:solidFill>
                  <a:srgbClr val="111111"/>
                </a:solidFill>
                <a:latin typeface="Univers" pitchFamily="34" charset="0"/>
                <a:ea typeface="Univers" pitchFamily="34" charset="-122"/>
                <a:cs typeface="Univers" pitchFamily="34" charset="-120"/>
              </a:rPr>
              <a:t>Skills:</a:t>
            </a:r>
            <a:endParaRPr lang="en-US" sz="2000" dirty="0"/>
          </a:p>
        </p:txBody>
      </p:sp>
      <p:sp>
        <p:nvSpPr>
          <p:cNvPr id="4" name="Text 2"/>
          <p:cNvSpPr/>
          <p:nvPr/>
        </p:nvSpPr>
        <p:spPr>
          <a:xfrm>
            <a:off x="822960" y="1554480"/>
            <a:ext cx="10515600" cy="1463040"/>
          </a:xfrm>
          <a:prstGeom prst="rect">
            <a:avLst/>
          </a:prstGeom>
          <a:noFill/>
          <a:ln/>
        </p:spPr>
        <p:txBody>
          <a:bodyPr wrap="square" rtlCol="0" anchor="ctr"/>
          <a:lstStyle/>
          <a:p>
            <a:r>
              <a:rPr lang="en-US" sz="2000" dirty="0">
                <a:solidFill>
                  <a:srgbClr val="222222"/>
                </a:solidFill>
                <a:latin typeface="Univers" pitchFamily="34" charset="0"/>
                <a:ea typeface="Univers" pitchFamily="34" charset="-122"/>
                <a:cs typeface="Univers" pitchFamily="34" charset="-120"/>
              </a:rPr>
              <a:t>•Understand cause/effect and examples</a:t>
            </a:r>
            <a:endParaRPr lang="en-US" sz="2000" dirty="0"/>
          </a:p>
          <a:p>
            <a:r>
              <a:rPr lang="en-US" sz="2000" dirty="0">
                <a:solidFill>
                  <a:srgbClr val="222222"/>
                </a:solidFill>
                <a:latin typeface="Univers" pitchFamily="34" charset="0"/>
                <a:ea typeface="Univers" pitchFamily="34" charset="-122"/>
                <a:cs typeface="Univers" pitchFamily="34" charset="-120"/>
              </a:rPr>
              <a:t>• Separate advantages vs disadvantages</a:t>
            </a:r>
            <a:endParaRPr lang="en-US" sz="2000" dirty="0"/>
          </a:p>
          <a:p>
            <a:r>
              <a:rPr lang="en-US" sz="2000" dirty="0">
                <a:solidFill>
                  <a:srgbClr val="222222"/>
                </a:solidFill>
                <a:latin typeface="Univers" pitchFamily="34" charset="0"/>
                <a:ea typeface="Univers" pitchFamily="34" charset="-122"/>
                <a:cs typeface="Univers" pitchFamily="34" charset="-120"/>
              </a:rPr>
              <a:t>• Make simple connections to your world</a:t>
            </a:r>
            <a:endParaRPr lang="en-US" sz="2000" dirty="0"/>
          </a:p>
        </p:txBody>
      </p:sp>
      <p:sp>
        <p:nvSpPr>
          <p:cNvPr id="5" name="Text 3"/>
          <p:cNvSpPr/>
          <p:nvPr/>
        </p:nvSpPr>
        <p:spPr>
          <a:xfrm>
            <a:off x="822960" y="3291840"/>
            <a:ext cx="10515600" cy="274320"/>
          </a:xfrm>
          <a:prstGeom prst="rect">
            <a:avLst/>
          </a:prstGeom>
          <a:noFill/>
          <a:ln/>
        </p:spPr>
        <p:txBody>
          <a:bodyPr wrap="square" rtlCol="0" anchor="ctr"/>
          <a:lstStyle/>
          <a:p>
            <a:pPr marL="0" indent="0">
              <a:buNone/>
            </a:pPr>
            <a:r>
              <a:rPr lang="en-US" sz="2000" b="1" dirty="0">
                <a:solidFill>
                  <a:srgbClr val="111111"/>
                </a:solidFill>
                <a:latin typeface="Univers" pitchFamily="34" charset="0"/>
                <a:ea typeface="Univers" pitchFamily="34" charset="-122"/>
                <a:cs typeface="Univers" pitchFamily="34" charset="-120"/>
              </a:rPr>
              <a:t>Mini practice (MCQ):</a:t>
            </a:r>
            <a:endParaRPr lang="en-US" sz="2000" dirty="0"/>
          </a:p>
        </p:txBody>
      </p:sp>
      <p:sp>
        <p:nvSpPr>
          <p:cNvPr id="6" name="Shape 4"/>
          <p:cNvSpPr/>
          <p:nvPr/>
        </p:nvSpPr>
        <p:spPr>
          <a:xfrm>
            <a:off x="822960" y="3657600"/>
            <a:ext cx="10515600" cy="1463040"/>
          </a:xfrm>
          <a:prstGeom prst="rect">
            <a:avLst/>
          </a:prstGeom>
          <a:solidFill>
            <a:srgbClr val="F7F7F7"/>
          </a:solidFill>
          <a:ln w="12700">
            <a:solidFill>
              <a:srgbClr val="DDDDDD"/>
            </a:solidFill>
            <a:prstDash val="solid"/>
          </a:ln>
        </p:spPr>
        <p:txBody>
          <a:bodyPr/>
          <a:lstStyle/>
          <a:p>
            <a:endParaRPr lang="en-US" dirty="0"/>
          </a:p>
        </p:txBody>
      </p:sp>
      <p:sp>
        <p:nvSpPr>
          <p:cNvPr id="7" name="Text 5"/>
          <p:cNvSpPr/>
          <p:nvPr/>
        </p:nvSpPr>
        <p:spPr>
          <a:xfrm>
            <a:off x="890337" y="4064267"/>
            <a:ext cx="10149840" cy="1441383"/>
          </a:xfrm>
          <a:prstGeom prst="rect">
            <a:avLst/>
          </a:prstGeom>
          <a:noFill/>
          <a:ln/>
        </p:spPr>
        <p:txBody>
          <a:bodyPr wrap="square" rtlCol="0" anchor="ctr"/>
          <a:lstStyle/>
          <a:p>
            <a:pPr marL="0" indent="0">
              <a:buNone/>
            </a:pPr>
            <a:r>
              <a:rPr lang="en-US" dirty="0">
                <a:solidFill>
                  <a:srgbClr val="111111"/>
                </a:solidFill>
                <a:latin typeface="Univers" pitchFamily="34" charset="0"/>
                <a:ea typeface="Univers" pitchFamily="34" charset="-122"/>
                <a:cs typeface="Univers" pitchFamily="34" charset="-120"/>
              </a:rPr>
              <a:t>Practice: </a:t>
            </a:r>
          </a:p>
          <a:p>
            <a:r>
              <a:rPr lang="en-US" dirty="0">
                <a:solidFill>
                  <a:srgbClr val="111111"/>
                </a:solidFill>
                <a:latin typeface="Univers" pitchFamily="34" charset="0"/>
                <a:ea typeface="Univers" pitchFamily="34" charset="-122"/>
                <a:cs typeface="Univers" pitchFamily="34" charset="-120"/>
              </a:rPr>
              <a:t>One action that supports sustainability is:</a:t>
            </a:r>
            <a:endParaRPr lang="en-US" dirty="0"/>
          </a:p>
          <a:p>
            <a:pPr indent="287338"/>
            <a:r>
              <a:rPr lang="en-US" dirty="0">
                <a:solidFill>
                  <a:srgbClr val="111111"/>
                </a:solidFill>
                <a:latin typeface="Univers" pitchFamily="34" charset="0"/>
                <a:ea typeface="Univers" pitchFamily="34" charset="-122"/>
                <a:cs typeface="Univers" pitchFamily="34" charset="-120"/>
              </a:rPr>
              <a:t>A. ignoring food labels</a:t>
            </a:r>
            <a:endParaRPr lang="en-US" dirty="0"/>
          </a:p>
          <a:p>
            <a:pPr indent="287338"/>
            <a:r>
              <a:rPr lang="en-US" dirty="0">
                <a:solidFill>
                  <a:srgbClr val="111111"/>
                </a:solidFill>
                <a:latin typeface="Univers" pitchFamily="34" charset="0"/>
                <a:ea typeface="Univers" pitchFamily="34" charset="-122"/>
                <a:cs typeface="Univers" pitchFamily="34" charset="-120"/>
              </a:rPr>
              <a:t>B. buying only imported snacks</a:t>
            </a:r>
            <a:endParaRPr lang="en-US" dirty="0"/>
          </a:p>
          <a:p>
            <a:pPr indent="287338"/>
            <a:r>
              <a:rPr lang="en-US" dirty="0">
                <a:solidFill>
                  <a:srgbClr val="111111"/>
                </a:solidFill>
                <a:latin typeface="Univers" pitchFamily="34" charset="0"/>
                <a:ea typeface="Univers" pitchFamily="34" charset="-122"/>
                <a:cs typeface="Univers" pitchFamily="34" charset="-120"/>
              </a:rPr>
              <a:t>C. encouraging seasonal eating</a:t>
            </a:r>
          </a:p>
          <a:p>
            <a:pPr marL="0" indent="0">
              <a:buNone/>
            </a:pPr>
            <a:endParaRPr lang="en-US" dirty="0">
              <a:solidFill>
                <a:srgbClr val="111111"/>
              </a:solidFill>
              <a:latin typeface="Univers" pitchFamily="34" charset="0"/>
              <a:ea typeface="Univers" pitchFamily="34" charset="-122"/>
              <a:cs typeface="Univers" pitchFamily="34" charset="-120"/>
            </a:endParaRPr>
          </a:p>
          <a:p>
            <a:pPr marL="0" indent="0">
              <a:buNone/>
            </a:pPr>
            <a:endParaRPr lang="en-US" dirty="0">
              <a:solidFill>
                <a:srgbClr val="111111"/>
              </a:solidFill>
              <a:latin typeface="Univers" pitchFamily="34" charset="0"/>
              <a:ea typeface="Univers" pitchFamily="34" charset="-122"/>
              <a:cs typeface="Univers" pitchFamily="34" charset="-120"/>
            </a:endParaRPr>
          </a:p>
          <a:p>
            <a:pPr marL="0" indent="0">
              <a:buNone/>
            </a:pPr>
            <a:r>
              <a:rPr lang="en-US" dirty="0">
                <a:solidFill>
                  <a:srgbClr val="111111"/>
                </a:solidFill>
                <a:latin typeface="Univers" pitchFamily="34" charset="0"/>
                <a:ea typeface="Univers" pitchFamily="34" charset="-122"/>
                <a:cs typeface="Univers" pitchFamily="34" charset="-120"/>
              </a:rPr>
              <a:t>(Answer: C)</a:t>
            </a:r>
            <a:endParaRPr lang="en-US" dirty="0"/>
          </a:p>
        </p:txBody>
      </p:sp>
      <p:sp>
        <p:nvSpPr>
          <p:cNvPr id="8" name="Rectangle 7">
            <a:extLst>
              <a:ext uri="{FF2B5EF4-FFF2-40B4-BE49-F238E27FC236}">
                <a16:creationId xmlns:a16="http://schemas.microsoft.com/office/drawing/2014/main" id="{DB98EC2D-905B-F573-C1DD-1FB3DA1C141A}"/>
              </a:ext>
            </a:extLst>
          </p:cNvPr>
          <p:cNvSpPr/>
          <p:nvPr/>
        </p:nvSpPr>
        <p:spPr>
          <a:xfrm>
            <a:off x="822960" y="5310703"/>
            <a:ext cx="3508408" cy="5293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8"/>
                                        </p:tgtEl>
                                        <p:attrNameLst>
                                          <p:attrName>ppt_x</p:attrName>
                                        </p:attrNameLst>
                                      </p:cBhvr>
                                      <p:tavLst>
                                        <p:tav tm="0">
                                          <p:val>
                                            <p:strVal val="ppt_x"/>
                                          </p:val>
                                        </p:tav>
                                        <p:tav tm="100000">
                                          <p:val>
                                            <p:strVal val="ppt_x"/>
                                          </p:val>
                                        </p:tav>
                                      </p:tavLst>
                                    </p:anim>
                                    <p:anim calcmode="lin" valueType="num">
                                      <p:cBhvr additive="base">
                                        <p:cTn id="7" dur="500"/>
                                        <p:tgtEl>
                                          <p:spTgt spid="8"/>
                                        </p:tgtEl>
                                        <p:attrNameLst>
                                          <p:attrName>ppt_y</p:attrName>
                                        </p:attrNameLst>
                                      </p:cBhvr>
                                      <p:tavLst>
                                        <p:tav tm="0">
                                          <p:val>
                                            <p:strVal val="ppt_y"/>
                                          </p:val>
                                        </p:tav>
                                        <p:tav tm="100000">
                                          <p:val>
                                            <p:strVal val="1+ppt_h/2"/>
                                          </p:val>
                                        </p:tav>
                                      </p:tavLst>
                                    </p:anim>
                                    <p:set>
                                      <p:cBhvr>
                                        <p:cTn id="8"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name="Slide 6">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ext 0"/>
          <p:cNvSpPr/>
          <p:nvPr/>
        </p:nvSpPr>
        <p:spPr>
          <a:xfrm>
            <a:off x="439458" y="0"/>
            <a:ext cx="11064240" cy="640080"/>
          </a:xfrm>
          <a:prstGeom prst="rect">
            <a:avLst/>
          </a:prstGeom>
          <a:noFill/>
          <a:ln/>
        </p:spPr>
        <p:txBody>
          <a:bodyPr wrap="square" rtlCol="0" anchor="ctr"/>
          <a:lstStyle/>
          <a:p>
            <a:pPr marL="0" indent="0">
              <a:buNone/>
            </a:pPr>
            <a:r>
              <a:rPr lang="en-US" sz="2400" b="1" dirty="0">
                <a:solidFill>
                  <a:srgbClr val="111111"/>
                </a:solidFill>
                <a:latin typeface="Univers" pitchFamily="34" charset="0"/>
                <a:ea typeface="Univers" pitchFamily="34" charset="-122"/>
                <a:cs typeface="Univers" pitchFamily="34" charset="-120"/>
              </a:rPr>
              <a:t>Part 4: Writing — How to Score High</a:t>
            </a:r>
            <a:endParaRPr lang="en-US" sz="2400" dirty="0"/>
          </a:p>
        </p:txBody>
      </p:sp>
      <p:sp>
        <p:nvSpPr>
          <p:cNvPr id="3" name="Text 1"/>
          <p:cNvSpPr/>
          <p:nvPr/>
        </p:nvSpPr>
        <p:spPr>
          <a:xfrm>
            <a:off x="640080" y="765640"/>
            <a:ext cx="10515600" cy="274320"/>
          </a:xfrm>
          <a:prstGeom prst="rect">
            <a:avLst/>
          </a:prstGeom>
          <a:noFill/>
          <a:ln/>
        </p:spPr>
        <p:txBody>
          <a:bodyPr wrap="square" rtlCol="0" anchor="ctr"/>
          <a:lstStyle/>
          <a:p>
            <a:pPr marL="0" indent="0">
              <a:buNone/>
            </a:pPr>
            <a:r>
              <a:rPr lang="en-US" sz="2000" b="1" dirty="0">
                <a:solidFill>
                  <a:srgbClr val="111111"/>
                </a:solidFill>
                <a:latin typeface="Univers" pitchFamily="34" charset="0"/>
                <a:ea typeface="Univers" pitchFamily="34" charset="-122"/>
                <a:cs typeface="Univers" pitchFamily="34" charset="-120"/>
              </a:rPr>
              <a:t>What the examiner looks for:</a:t>
            </a:r>
            <a:endParaRPr lang="en-US" sz="2000" dirty="0"/>
          </a:p>
        </p:txBody>
      </p:sp>
      <p:sp>
        <p:nvSpPr>
          <p:cNvPr id="4" name="Text 2"/>
          <p:cNvSpPr/>
          <p:nvPr/>
        </p:nvSpPr>
        <p:spPr>
          <a:xfrm>
            <a:off x="439458" y="1172343"/>
            <a:ext cx="7256515" cy="1188720"/>
          </a:xfrm>
          <a:prstGeom prst="rect">
            <a:avLst/>
          </a:prstGeom>
          <a:noFill/>
          <a:ln/>
        </p:spPr>
        <p:txBody>
          <a:bodyPr wrap="square" rtlCol="0" anchor="ctr"/>
          <a:lstStyle/>
          <a:p>
            <a:pPr marL="0" indent="0">
              <a:buNone/>
            </a:pPr>
            <a:r>
              <a:rPr lang="en-US" dirty="0">
                <a:solidFill>
                  <a:srgbClr val="222222"/>
                </a:solidFill>
                <a:latin typeface="Univers" pitchFamily="34" charset="0"/>
                <a:ea typeface="Univers" pitchFamily="34" charset="-122"/>
                <a:cs typeface="Univers" pitchFamily="34" charset="-120"/>
              </a:rPr>
              <a:t>• Covers ALL 3 prompts (don’t ignore any).</a:t>
            </a:r>
            <a:endParaRPr lang="en-US" dirty="0"/>
          </a:p>
          <a:p>
            <a:r>
              <a:rPr lang="en-US" dirty="0">
                <a:solidFill>
                  <a:srgbClr val="222222"/>
                </a:solidFill>
                <a:latin typeface="Univers" pitchFamily="34" charset="0"/>
                <a:ea typeface="Univers" pitchFamily="34" charset="-122"/>
                <a:cs typeface="Univers" pitchFamily="34" charset="-120"/>
              </a:rPr>
              <a:t>• Clear paragraphs + linking (first, Then, After that …. Finally). </a:t>
            </a:r>
          </a:p>
          <a:p>
            <a:r>
              <a:rPr lang="en-US" dirty="0">
                <a:solidFill>
                  <a:srgbClr val="222222"/>
                </a:solidFill>
                <a:latin typeface="Univers" pitchFamily="34" charset="0"/>
                <a:ea typeface="Univers" pitchFamily="34" charset="-122"/>
                <a:cs typeface="Univers" pitchFamily="34" charset="-120"/>
              </a:rPr>
              <a:t>• Accurate grammar + varied sentences.</a:t>
            </a:r>
            <a:endParaRPr lang="en-US" dirty="0"/>
          </a:p>
          <a:p>
            <a:pPr marL="0" indent="0">
              <a:buNone/>
            </a:pPr>
            <a:r>
              <a:rPr lang="en-US" dirty="0">
                <a:solidFill>
                  <a:srgbClr val="222222"/>
                </a:solidFill>
                <a:latin typeface="Univers" pitchFamily="34" charset="0"/>
                <a:ea typeface="Univers" pitchFamily="34" charset="-122"/>
                <a:cs typeface="Univers" pitchFamily="34" charset="-120"/>
              </a:rPr>
              <a:t>• Topic vocabulary + appropriate tone.</a:t>
            </a:r>
            <a:endParaRPr lang="en-US" dirty="0"/>
          </a:p>
        </p:txBody>
      </p:sp>
      <p:sp>
        <p:nvSpPr>
          <p:cNvPr id="5" name="Text 3"/>
          <p:cNvSpPr/>
          <p:nvPr/>
        </p:nvSpPr>
        <p:spPr>
          <a:xfrm>
            <a:off x="439458" y="2380170"/>
            <a:ext cx="10515600" cy="365760"/>
          </a:xfrm>
          <a:prstGeom prst="rect">
            <a:avLst/>
          </a:prstGeom>
          <a:noFill/>
          <a:ln/>
        </p:spPr>
        <p:txBody>
          <a:bodyPr wrap="square" rtlCol="0" anchor="ctr"/>
          <a:lstStyle/>
          <a:p>
            <a:pPr marL="0" indent="0">
              <a:buNone/>
            </a:pPr>
            <a:r>
              <a:rPr lang="en-US" dirty="0">
                <a:solidFill>
                  <a:srgbClr val="333333"/>
                </a:solidFill>
                <a:latin typeface="Univers" pitchFamily="34" charset="0"/>
                <a:ea typeface="Univers" pitchFamily="34" charset="-122"/>
                <a:cs typeface="Univers" pitchFamily="34" charset="-120"/>
              </a:rPr>
              <a:t>Minimum length:  120-130 words. </a:t>
            </a:r>
            <a:endParaRPr lang="en-US" dirty="0"/>
          </a:p>
        </p:txBody>
      </p:sp>
      <p:sp>
        <p:nvSpPr>
          <p:cNvPr id="6" name="Text 4"/>
          <p:cNvSpPr/>
          <p:nvPr/>
        </p:nvSpPr>
        <p:spPr>
          <a:xfrm>
            <a:off x="439458" y="3051639"/>
            <a:ext cx="11064240" cy="274320"/>
          </a:xfrm>
          <a:prstGeom prst="rect">
            <a:avLst/>
          </a:prstGeom>
          <a:noFill/>
          <a:ln/>
        </p:spPr>
        <p:txBody>
          <a:bodyPr wrap="square" rtlCol="0" anchor="ctr"/>
          <a:lstStyle/>
          <a:p>
            <a:pPr marL="0" indent="0">
              <a:buNone/>
            </a:pPr>
            <a:r>
              <a:rPr lang="en-US" sz="2000" b="1" dirty="0">
                <a:solidFill>
                  <a:srgbClr val="111111"/>
                </a:solidFill>
                <a:latin typeface="Univers" pitchFamily="34" charset="0"/>
                <a:ea typeface="Univers" pitchFamily="34" charset="-122"/>
                <a:cs typeface="Univers" pitchFamily="34" charset="-120"/>
              </a:rPr>
              <a:t>Quick planning template (use before you write):</a:t>
            </a:r>
          </a:p>
          <a:p>
            <a:pPr marL="0" indent="0">
              <a:buNone/>
            </a:pPr>
            <a:endParaRPr lang="en-US" sz="2000" dirty="0"/>
          </a:p>
        </p:txBody>
      </p:sp>
      <p:sp>
        <p:nvSpPr>
          <p:cNvPr id="7" name="Shape 5"/>
          <p:cNvSpPr/>
          <p:nvPr/>
        </p:nvSpPr>
        <p:spPr>
          <a:xfrm>
            <a:off x="640079" y="3325960"/>
            <a:ext cx="5845387" cy="3532040"/>
          </a:xfrm>
          <a:prstGeom prst="rect">
            <a:avLst/>
          </a:prstGeom>
          <a:solidFill>
            <a:srgbClr val="F7F7F7"/>
          </a:solidFill>
          <a:ln w="12700">
            <a:solidFill>
              <a:srgbClr val="DDDDDD"/>
            </a:solidFill>
            <a:prstDash val="solid"/>
          </a:ln>
        </p:spPr>
        <p:txBody>
          <a:bodyPr/>
          <a:lstStyle/>
          <a:p>
            <a:endParaRPr lang="en-US" dirty="0"/>
          </a:p>
        </p:txBody>
      </p:sp>
      <p:sp>
        <p:nvSpPr>
          <p:cNvPr id="8" name="Text 6"/>
          <p:cNvSpPr/>
          <p:nvPr/>
        </p:nvSpPr>
        <p:spPr>
          <a:xfrm>
            <a:off x="640080" y="3325959"/>
            <a:ext cx="5845386" cy="3566160"/>
          </a:xfrm>
          <a:prstGeom prst="rect">
            <a:avLst/>
          </a:prstGeom>
          <a:solidFill>
            <a:schemeClr val="accent6">
              <a:lumMod val="60000"/>
              <a:lumOff val="40000"/>
            </a:schemeClr>
          </a:solidFill>
          <a:ln/>
        </p:spPr>
        <p:txBody>
          <a:bodyPr wrap="square" rtlCol="0" anchor="ctr"/>
          <a:lstStyle/>
          <a:p>
            <a:r>
              <a:rPr lang="en-US" sz="1600" dirty="0">
                <a:solidFill>
                  <a:srgbClr val="111111"/>
                </a:solidFill>
                <a:latin typeface="Univers" pitchFamily="34" charset="0"/>
                <a:ea typeface="Univers" pitchFamily="34" charset="-122"/>
                <a:cs typeface="Univers" pitchFamily="34" charset="-120"/>
              </a:rPr>
              <a:t>Intro: state your main idea + what you will include</a:t>
            </a:r>
            <a:endParaRPr lang="en-US" sz="1600" dirty="0"/>
          </a:p>
          <a:p>
            <a:pPr fontAlgn="ctr"/>
            <a:r>
              <a:rPr lang="en-AE" sz="1600" b="1" dirty="0"/>
              <a:t>Paragraph 1</a:t>
            </a:r>
            <a:endParaRPr lang="en-US" sz="1600" dirty="0"/>
          </a:p>
          <a:p>
            <a:pPr fontAlgn="ctr"/>
            <a:r>
              <a:rPr lang="en-AE" sz="1600" b="1" dirty="0"/>
              <a:t>Topic sentence: </a:t>
            </a:r>
            <a:r>
              <a:rPr lang="en-AE" sz="1600" i="1" dirty="0"/>
              <a:t>start with your main idea …</a:t>
            </a:r>
          </a:p>
          <a:p>
            <a:pPr fontAlgn="ctr"/>
            <a:r>
              <a:rPr lang="en-AE" sz="1600" b="1" dirty="0"/>
              <a:t>Context: </a:t>
            </a:r>
            <a:r>
              <a:rPr lang="en-AE" sz="1600" i="1" dirty="0"/>
              <a:t>When / Where / Who</a:t>
            </a:r>
            <a:endParaRPr lang="en-US" sz="1600" dirty="0"/>
          </a:p>
          <a:p>
            <a:pPr fontAlgn="ctr"/>
            <a:r>
              <a:rPr lang="en-AE" sz="1600" b="1" dirty="0"/>
              <a:t>Reason: </a:t>
            </a:r>
            <a:r>
              <a:rPr lang="en-AE" sz="1600" i="1" dirty="0"/>
              <a:t>because…</a:t>
            </a:r>
            <a:endParaRPr lang="en-US" sz="1600" dirty="0"/>
          </a:p>
          <a:p>
            <a:pPr fontAlgn="ctr"/>
            <a:r>
              <a:rPr lang="en-AE" sz="1600" b="1" dirty="0"/>
              <a:t>Paragraph 2</a:t>
            </a:r>
            <a:endParaRPr lang="en-US" sz="1600" dirty="0"/>
          </a:p>
          <a:p>
            <a:pPr fontAlgn="ctr"/>
            <a:r>
              <a:rPr lang="en-AE" sz="1600" b="1" dirty="0"/>
              <a:t>Sequence: </a:t>
            </a:r>
            <a:r>
              <a:rPr lang="en-AE" sz="1600" i="1" dirty="0"/>
              <a:t>First…, Then…, After that…</a:t>
            </a:r>
            <a:endParaRPr lang="en-US" sz="1600" dirty="0"/>
          </a:p>
          <a:p>
            <a:pPr fontAlgn="ctr"/>
            <a:r>
              <a:rPr lang="en-AE" sz="1600" b="1" dirty="0"/>
              <a:t>Key details:</a:t>
            </a:r>
            <a:r>
              <a:rPr lang="en-AE" sz="1600" dirty="0"/>
              <a:t> </a:t>
            </a:r>
            <a:r>
              <a:rPr lang="en-AE" sz="1600" i="1" dirty="0"/>
              <a:t>(2-3 important events)</a:t>
            </a:r>
            <a:endParaRPr lang="en-US" sz="1600" dirty="0"/>
          </a:p>
          <a:p>
            <a:pPr fontAlgn="ctr"/>
            <a:r>
              <a:rPr lang="en-AE" sz="1600" b="1" dirty="0"/>
              <a:t>Feeling + reason:</a:t>
            </a:r>
            <a:r>
              <a:rPr lang="en-AE" sz="1600" i="1" dirty="0"/>
              <a:t> I felt ___ because ___.</a:t>
            </a:r>
            <a:endParaRPr lang="en-US" sz="1600" dirty="0"/>
          </a:p>
          <a:p>
            <a:pPr fontAlgn="ctr"/>
            <a:r>
              <a:rPr lang="en-AE" sz="1600" b="1" dirty="0"/>
              <a:t>Paragraph 3</a:t>
            </a:r>
            <a:endParaRPr lang="en-US" sz="1600" dirty="0"/>
          </a:p>
          <a:p>
            <a:pPr fontAlgn="ctr"/>
            <a:r>
              <a:rPr lang="en-AE" sz="1600" b="1" dirty="0"/>
              <a:t>Best moment: </a:t>
            </a:r>
            <a:r>
              <a:rPr lang="en-AE" sz="1600" i="1" dirty="0"/>
              <a:t>The most unforgettable part was…</a:t>
            </a:r>
            <a:endParaRPr lang="en-US" sz="1600" dirty="0"/>
          </a:p>
          <a:p>
            <a:pPr fontAlgn="ctr"/>
            <a:r>
              <a:rPr lang="en-AE" sz="1600" b="1" dirty="0"/>
              <a:t>Reflection: </a:t>
            </a:r>
            <a:r>
              <a:rPr lang="en-AE" sz="1600" i="1" dirty="0"/>
              <a:t>I realised / I learned…</a:t>
            </a:r>
            <a:endParaRPr lang="en-US" sz="1600" dirty="0"/>
          </a:p>
          <a:p>
            <a:pPr fontAlgn="ctr"/>
            <a:r>
              <a:rPr lang="en-AE" sz="1600" b="1" dirty="0"/>
              <a:t>Closing:</a:t>
            </a:r>
            <a:r>
              <a:rPr lang="en-AE" sz="1600" i="1" dirty="0"/>
              <a:t> That’s why …………………...</a:t>
            </a:r>
            <a:endParaRPr lang="en-US" sz="1600" dirty="0"/>
          </a:p>
          <a:p>
            <a:r>
              <a:rPr lang="en-US" sz="1600" dirty="0">
                <a:solidFill>
                  <a:srgbClr val="111111"/>
                </a:solidFill>
                <a:latin typeface="Univers" pitchFamily="34" charset="0"/>
                <a:ea typeface="Univers" pitchFamily="34" charset="-122"/>
                <a:cs typeface="Univers" pitchFamily="34" charset="-120"/>
              </a:rPr>
              <a:t>Conclusion: short wrap‑up</a:t>
            </a:r>
            <a:endParaRPr lang="en-US" sz="1600" dirty="0"/>
          </a:p>
        </p:txBody>
      </p:sp>
      <p:sp>
        <p:nvSpPr>
          <p:cNvPr id="9" name="TextBox 8">
            <a:extLst>
              <a:ext uri="{FF2B5EF4-FFF2-40B4-BE49-F238E27FC236}">
                <a16:creationId xmlns:a16="http://schemas.microsoft.com/office/drawing/2014/main" id="{399C4E00-1669-A97F-78C2-E8A82C8AB034}"/>
              </a:ext>
            </a:extLst>
          </p:cNvPr>
          <p:cNvSpPr txBox="1"/>
          <p:nvPr/>
        </p:nvSpPr>
        <p:spPr>
          <a:xfrm>
            <a:off x="7471997" y="3981070"/>
            <a:ext cx="3483061" cy="830997"/>
          </a:xfrm>
          <a:prstGeom prst="rect">
            <a:avLst/>
          </a:prstGeom>
          <a:solidFill>
            <a:schemeClr val="accent6">
              <a:lumMod val="20000"/>
              <a:lumOff val="80000"/>
            </a:schemeClr>
          </a:solidFill>
        </p:spPr>
        <p:txBody>
          <a:bodyPr wrap="square">
            <a:spAutoFit/>
          </a:bodyPr>
          <a:lstStyle/>
          <a:p>
            <a:r>
              <a:rPr lang="en-GB" sz="1600" dirty="0">
                <a:latin typeface="Century Gothic" panose="020B0502020202020204" pitchFamily="34" charset="0"/>
                <a:hlinkClick r:id="rId3"/>
              </a:rPr>
              <a:t>FL.38 Asking about and describing feelings and emotions</a:t>
            </a:r>
            <a:endParaRPr lang="en-GB" sz="1600" dirty="0">
              <a:latin typeface="Century Gothic" panose="020B0502020202020204" pitchFamily="34" charset="0"/>
            </a:endParaRPr>
          </a:p>
          <a:p>
            <a:r>
              <a:rPr lang="en-GB" sz="1600" dirty="0">
                <a:latin typeface="Century Gothic" panose="020B0502020202020204" pitchFamily="34" charset="0"/>
                <a:hlinkClick r:id="rId4"/>
              </a:rPr>
              <a:t>Summarising and retelling</a:t>
            </a:r>
            <a:endParaRPr lang="en-GB" sz="1600" dirty="0">
              <a:latin typeface="Century Gothic" panose="020B0502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 0"/>
          <p:cNvSpPr/>
          <p:nvPr/>
        </p:nvSpPr>
        <p:spPr>
          <a:xfrm>
            <a:off x="548640" y="457200"/>
            <a:ext cx="11064240" cy="640080"/>
          </a:xfrm>
          <a:prstGeom prst="rect">
            <a:avLst/>
          </a:prstGeom>
          <a:noFill/>
          <a:ln/>
        </p:spPr>
        <p:txBody>
          <a:bodyPr wrap="square" rtlCol="0" anchor="ctr"/>
          <a:lstStyle/>
          <a:p>
            <a:pPr marL="0" indent="0">
              <a:buNone/>
            </a:pPr>
            <a:r>
              <a:rPr lang="en-US" sz="2400" b="1" dirty="0">
                <a:solidFill>
                  <a:srgbClr val="111111"/>
                </a:solidFill>
                <a:latin typeface="Univers" pitchFamily="34" charset="0"/>
                <a:ea typeface="Univers" pitchFamily="34" charset="-122"/>
                <a:cs typeface="Univers" pitchFamily="34" charset="-120"/>
              </a:rPr>
              <a:t>Last‑Minute Tips</a:t>
            </a:r>
            <a:endParaRPr lang="en-US" sz="2400" dirty="0"/>
          </a:p>
        </p:txBody>
      </p:sp>
      <p:sp>
        <p:nvSpPr>
          <p:cNvPr id="3" name="Text 1"/>
          <p:cNvSpPr/>
          <p:nvPr/>
        </p:nvSpPr>
        <p:spPr>
          <a:xfrm>
            <a:off x="822960" y="1280160"/>
            <a:ext cx="10515600" cy="2743200"/>
          </a:xfrm>
          <a:prstGeom prst="rect">
            <a:avLst/>
          </a:prstGeom>
          <a:noFill/>
          <a:ln/>
        </p:spPr>
        <p:txBody>
          <a:bodyPr wrap="square" rtlCol="0" anchor="ctr"/>
          <a:lstStyle/>
          <a:p>
            <a:pPr marL="0" indent="0">
              <a:lnSpc>
                <a:spcPct val="150000"/>
              </a:lnSpc>
              <a:buNone/>
            </a:pPr>
            <a:r>
              <a:rPr lang="en-US" sz="2400" dirty="0">
                <a:solidFill>
                  <a:srgbClr val="222222"/>
                </a:solidFill>
                <a:latin typeface="Univers" pitchFamily="34" charset="0"/>
                <a:ea typeface="Univers" pitchFamily="34" charset="-122"/>
                <a:cs typeface="Univers" pitchFamily="34" charset="-120"/>
              </a:rPr>
              <a:t>• Read instructions carefully.</a:t>
            </a:r>
            <a:endParaRPr lang="en-US" sz="2400" dirty="0"/>
          </a:p>
          <a:p>
            <a:pPr marL="0" indent="0">
              <a:lnSpc>
                <a:spcPct val="150000"/>
              </a:lnSpc>
              <a:buNone/>
            </a:pPr>
            <a:r>
              <a:rPr lang="en-US" sz="2400" dirty="0">
                <a:solidFill>
                  <a:srgbClr val="222222"/>
                </a:solidFill>
                <a:latin typeface="Univers" pitchFamily="34" charset="0"/>
                <a:ea typeface="Univers" pitchFamily="34" charset="-122"/>
                <a:cs typeface="Univers" pitchFamily="34" charset="-120"/>
              </a:rPr>
              <a:t>• For MCQs: eliminate wrong options first.</a:t>
            </a:r>
            <a:endParaRPr lang="en-US" sz="2400" dirty="0"/>
          </a:p>
          <a:p>
            <a:pPr marL="0" indent="0">
              <a:lnSpc>
                <a:spcPct val="150000"/>
              </a:lnSpc>
              <a:buNone/>
            </a:pPr>
            <a:r>
              <a:rPr lang="en-US" sz="2400" dirty="0">
                <a:solidFill>
                  <a:srgbClr val="222222"/>
                </a:solidFill>
                <a:latin typeface="Univers" pitchFamily="34" charset="0"/>
                <a:ea typeface="Univers" pitchFamily="34" charset="-122"/>
                <a:cs typeface="Univers" pitchFamily="34" charset="-120"/>
              </a:rPr>
              <a:t>• Write in paragraphs, then check grammar/spelling.</a:t>
            </a:r>
            <a:endParaRPr lang="en-US" sz="2400" dirty="0"/>
          </a:p>
          <a:p>
            <a:pPr marL="0" indent="0">
              <a:lnSpc>
                <a:spcPct val="150000"/>
              </a:lnSpc>
              <a:buNone/>
            </a:pPr>
            <a:r>
              <a:rPr lang="en-US" sz="2400" dirty="0">
                <a:solidFill>
                  <a:srgbClr val="222222"/>
                </a:solidFill>
                <a:latin typeface="Univers" pitchFamily="34" charset="0"/>
                <a:ea typeface="Univers" pitchFamily="34" charset="-122"/>
                <a:cs typeface="Univers" pitchFamily="34" charset="-120"/>
              </a:rPr>
              <a:t>• Keep an eye on the clock — do not spend too long on one part.</a:t>
            </a:r>
            <a:endParaRPr lang="en-US" sz="2400" dirty="0"/>
          </a:p>
        </p:txBody>
      </p:sp>
      <p:sp>
        <p:nvSpPr>
          <p:cNvPr id="4" name="Text 2"/>
          <p:cNvSpPr/>
          <p:nvPr/>
        </p:nvSpPr>
        <p:spPr>
          <a:xfrm>
            <a:off x="822960" y="4572000"/>
            <a:ext cx="10515600" cy="457200"/>
          </a:xfrm>
          <a:prstGeom prst="rect">
            <a:avLst/>
          </a:prstGeom>
          <a:noFill/>
          <a:ln/>
        </p:spPr>
        <p:txBody>
          <a:bodyPr wrap="square" rtlCol="0" anchor="ctr"/>
          <a:lstStyle/>
          <a:p>
            <a:pPr marL="0" indent="0">
              <a:buNone/>
            </a:pPr>
            <a:r>
              <a:rPr lang="en-US" sz="2000" dirty="0">
                <a:solidFill>
                  <a:srgbClr val="444444"/>
                </a:solidFill>
                <a:latin typeface="Univers" pitchFamily="34" charset="0"/>
                <a:ea typeface="Univers" pitchFamily="34" charset="-122"/>
                <a:cs typeface="Univers" pitchFamily="34" charset="-120"/>
              </a:rPr>
              <a:t>Good luck — practise the patterns, and the exam will feel familiar.</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Isosceles Triangle 31">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Isosceles Triangle 33">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TextBox 1">
            <a:extLst>
              <a:ext uri="{FF2B5EF4-FFF2-40B4-BE49-F238E27FC236}">
                <a16:creationId xmlns:a16="http://schemas.microsoft.com/office/drawing/2014/main" id="{4B9F6587-EE83-7B93-25E3-41474A3535B3}"/>
              </a:ext>
            </a:extLst>
          </p:cNvPr>
          <p:cNvGraphicFramePr/>
          <p:nvPr>
            <p:extLst>
              <p:ext uri="{D42A27DB-BD31-4B8C-83A1-F6EECF244321}">
                <p14:modId xmlns:p14="http://schemas.microsoft.com/office/powerpoint/2010/main" val="2154116538"/>
              </p:ext>
            </p:extLst>
          </p:nvPr>
        </p:nvGraphicFramePr>
        <p:xfrm>
          <a:off x="1460309" y="2008904"/>
          <a:ext cx="10345459" cy="34229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6295CECC-8794-F6BB-CB55-0D4D13473BAF}"/>
              </a:ext>
            </a:extLst>
          </p:cNvPr>
          <p:cNvSpPr txBox="1"/>
          <p:nvPr/>
        </p:nvSpPr>
        <p:spPr>
          <a:xfrm>
            <a:off x="5233917" y="5595161"/>
            <a:ext cx="6100548" cy="369332"/>
          </a:xfrm>
          <a:prstGeom prst="rect">
            <a:avLst/>
          </a:prstGeom>
          <a:noFill/>
        </p:spPr>
        <p:txBody>
          <a:bodyPr wrap="square">
            <a:spAutoFit/>
          </a:bodyPr>
          <a:lstStyle/>
          <a:p>
            <a:r>
              <a:rPr lang="en-US" sz="1800" b="0" dirty="0">
                <a:latin typeface="Univers"/>
              </a:rPr>
              <a:t>Rules • Usage • Examples</a:t>
            </a:r>
            <a:r>
              <a:rPr lang="en-US" dirty="0">
                <a:latin typeface="Univers"/>
              </a:rPr>
              <a:t> • Practice</a:t>
            </a:r>
            <a:endParaRPr lang="en-US" sz="1800" b="0" dirty="0">
              <a:latin typeface="Univer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7B7F919-32F1-7D4C-AC98-FDA825B7D157}"/>
              </a:ext>
            </a:extLst>
          </p:cNvPr>
          <p:cNvGraphicFramePr>
            <a:graphicFrameLocks noGrp="1"/>
          </p:cNvGraphicFramePr>
          <p:nvPr>
            <p:extLst>
              <p:ext uri="{D42A27DB-BD31-4B8C-83A1-F6EECF244321}">
                <p14:modId xmlns:p14="http://schemas.microsoft.com/office/powerpoint/2010/main" val="746558234"/>
              </p:ext>
            </p:extLst>
          </p:nvPr>
        </p:nvGraphicFramePr>
        <p:xfrm>
          <a:off x="1638299" y="2370667"/>
          <a:ext cx="8864601" cy="4119033"/>
        </p:xfrm>
        <a:graphic>
          <a:graphicData uri="http://schemas.openxmlformats.org/drawingml/2006/table">
            <a:tbl>
              <a:tblPr firstRow="1" firstCol="1" bandRow="1"/>
              <a:tblGrid>
                <a:gridCol w="8864601">
                  <a:extLst>
                    <a:ext uri="{9D8B030D-6E8A-4147-A177-3AD203B41FA5}">
                      <a16:colId xmlns:a16="http://schemas.microsoft.com/office/drawing/2014/main" val="1691139898"/>
                    </a:ext>
                  </a:extLst>
                </a:gridCol>
              </a:tblGrid>
              <a:tr h="4119033">
                <a:tc>
                  <a:txBody>
                    <a:bodyPr/>
                    <a:lstStyle/>
                    <a:p>
                      <a:pPr algn="ctr"/>
                      <a:endParaRPr lang="en-US" sz="2400" kern="1200" dirty="0">
                        <a:solidFill>
                          <a:schemeClr val="tx1"/>
                        </a:solidFill>
                        <a:effectLst/>
                        <a:latin typeface="+mn-lt"/>
                        <a:ea typeface="+mn-ea"/>
                        <a:cs typeface="+mn-cs"/>
                      </a:endParaRPr>
                    </a:p>
                    <a:p>
                      <a:pPr algn="ctr"/>
                      <a:r>
                        <a:rPr lang="en-US" sz="2400" kern="1200" dirty="0">
                          <a:solidFill>
                            <a:schemeClr val="tx1"/>
                          </a:solidFill>
                          <a:effectLst/>
                          <a:latin typeface="+mn-lt"/>
                          <a:ea typeface="+mn-ea"/>
                          <a:cs typeface="+mn-cs"/>
                        </a:rPr>
                        <a:t>Stage 8 Language Focus </a:t>
                      </a:r>
                    </a:p>
                    <a:p>
                      <a:pPr algn="ctr"/>
                      <a:endParaRPr lang="en-US" sz="2400" kern="1200" dirty="0">
                        <a:solidFill>
                          <a:schemeClr val="tx1"/>
                        </a:solidFill>
                        <a:effectLst/>
                        <a:latin typeface="+mn-lt"/>
                        <a:ea typeface="+mn-ea"/>
                        <a:cs typeface="+mn-cs"/>
                      </a:endParaRPr>
                    </a:p>
                    <a:p>
                      <a:pPr algn="ctr"/>
                      <a:r>
                        <a:rPr lang="en-US" sz="2400" kern="1200" dirty="0">
                          <a:solidFill>
                            <a:schemeClr val="tx1"/>
                          </a:solidFill>
                          <a:effectLst/>
                          <a:latin typeface="+mn-lt"/>
                          <a:ea typeface="+mn-ea"/>
                          <a:cs typeface="+mn-cs"/>
                          <a:hlinkClick r:id="rId2"/>
                        </a:rPr>
                        <a:t>G.2.5 Adverbs (adverbial linkers)</a:t>
                      </a:r>
                      <a:r>
                        <a:rPr lang="en-US" sz="2400" u="none" strike="noStrike" kern="1200" dirty="0">
                          <a:solidFill>
                            <a:schemeClr val="tx1"/>
                          </a:solidFill>
                          <a:effectLst/>
                          <a:latin typeface="+mn-lt"/>
                          <a:ea typeface="+mn-ea"/>
                          <a:cs typeface="+mn-cs"/>
                          <a:hlinkClick r:id="rId2"/>
                        </a:rPr>
                        <a:t> </a:t>
                      </a:r>
                      <a:endParaRPr lang="en-US" sz="2400" kern="1200" dirty="0">
                        <a:solidFill>
                          <a:schemeClr val="tx1"/>
                        </a:solidFill>
                        <a:effectLst/>
                        <a:latin typeface="+mn-lt"/>
                        <a:ea typeface="+mn-ea"/>
                        <a:cs typeface="+mn-cs"/>
                      </a:endParaRPr>
                    </a:p>
                    <a:p>
                      <a:pPr algn="ctr"/>
                      <a:r>
                        <a:rPr lang="en-US" sz="2400" kern="1200" dirty="0">
                          <a:solidFill>
                            <a:schemeClr val="tx1"/>
                          </a:solidFill>
                          <a:effectLst/>
                          <a:latin typeface="+mn-lt"/>
                          <a:ea typeface="+mn-ea"/>
                          <a:cs typeface="+mn-cs"/>
                          <a:hlinkClick r:id="rId3"/>
                        </a:rPr>
                        <a:t>G.12.4 Prepositions (dependent)</a:t>
                      </a:r>
                      <a:r>
                        <a:rPr lang="en-US" sz="2400" u="none" strike="noStrike" kern="1200" dirty="0">
                          <a:solidFill>
                            <a:schemeClr val="tx1"/>
                          </a:solidFill>
                          <a:effectLst/>
                          <a:latin typeface="+mn-lt"/>
                          <a:ea typeface="+mn-ea"/>
                          <a:cs typeface="+mn-cs"/>
                          <a:hlinkClick r:id="rId3"/>
                        </a:rPr>
                        <a:t> </a:t>
                      </a:r>
                      <a:endParaRPr lang="en-US" sz="2400" kern="1200" dirty="0">
                        <a:solidFill>
                          <a:schemeClr val="tx1"/>
                        </a:solidFill>
                        <a:effectLst/>
                        <a:latin typeface="+mn-lt"/>
                        <a:ea typeface="+mn-ea"/>
                        <a:cs typeface="+mn-cs"/>
                      </a:endParaRPr>
                    </a:p>
                    <a:p>
                      <a:pPr algn="ctr"/>
                      <a:r>
                        <a:rPr lang="en-US" sz="2400" kern="1200" dirty="0">
                          <a:solidFill>
                            <a:schemeClr val="tx1"/>
                          </a:solidFill>
                          <a:effectLst/>
                          <a:latin typeface="+mn-lt"/>
                          <a:ea typeface="+mn-ea"/>
                          <a:cs typeface="+mn-cs"/>
                          <a:hlinkClick r:id="rId4"/>
                        </a:rPr>
                        <a:t>G.1.3 Adjectives (superlatives)</a:t>
                      </a:r>
                      <a:r>
                        <a:rPr lang="en-US" sz="2400" u="none" strike="noStrike" kern="1200" dirty="0">
                          <a:solidFill>
                            <a:schemeClr val="tx1"/>
                          </a:solidFill>
                          <a:effectLst/>
                          <a:latin typeface="+mn-lt"/>
                          <a:ea typeface="+mn-ea"/>
                          <a:cs typeface="+mn-cs"/>
                          <a:hlinkClick r:id="rId4"/>
                        </a:rPr>
                        <a:t> </a:t>
                      </a:r>
                      <a:endParaRPr lang="en-US" sz="2400" kern="1200" dirty="0">
                        <a:solidFill>
                          <a:schemeClr val="tx1"/>
                        </a:solidFill>
                        <a:effectLst/>
                        <a:latin typeface="+mn-lt"/>
                        <a:ea typeface="+mn-ea"/>
                        <a:cs typeface="+mn-cs"/>
                      </a:endParaRPr>
                    </a:p>
                    <a:p>
                      <a:pPr algn="ctr"/>
                      <a:r>
                        <a:rPr lang="en-US" sz="2400" kern="1200" dirty="0">
                          <a:solidFill>
                            <a:schemeClr val="tx1"/>
                          </a:solidFill>
                          <a:effectLst/>
                          <a:latin typeface="+mn-lt"/>
                          <a:ea typeface="+mn-ea"/>
                          <a:cs typeface="+mn-cs"/>
                          <a:hlinkClick r:id="rId5"/>
                        </a:rPr>
                        <a:t>G.1.4 Adjectives (participle adjectives</a:t>
                      </a:r>
                      <a:r>
                        <a:rPr lang="en-US" sz="2400" u="none" strike="noStrike" kern="1200" dirty="0">
                          <a:solidFill>
                            <a:schemeClr val="tx1"/>
                          </a:solidFill>
                          <a:effectLst/>
                          <a:latin typeface="+mn-lt"/>
                          <a:ea typeface="+mn-ea"/>
                          <a:cs typeface="+mn-cs"/>
                          <a:hlinkClick r:id="rId5"/>
                        </a:rPr>
                        <a:t> </a:t>
                      </a:r>
                      <a:endParaRPr lang="en-US" sz="2400" kern="1200" dirty="0">
                        <a:solidFill>
                          <a:schemeClr val="tx1"/>
                        </a:solidFill>
                        <a:effectLst/>
                        <a:latin typeface="+mn-lt"/>
                        <a:ea typeface="+mn-ea"/>
                        <a:cs typeface="+mn-cs"/>
                      </a:endParaRPr>
                    </a:p>
                    <a:p>
                      <a:pPr algn="ctr"/>
                      <a:r>
                        <a:rPr lang="en-US" sz="2400" kern="1200" dirty="0">
                          <a:solidFill>
                            <a:schemeClr val="tx1"/>
                          </a:solidFill>
                          <a:effectLst/>
                          <a:latin typeface="+mn-lt"/>
                          <a:ea typeface="+mn-ea"/>
                          <a:cs typeface="+mn-cs"/>
                          <a:hlinkClick r:id="rId6"/>
                        </a:rPr>
                        <a:t>G.10.6 Passives (present perfect simple passive)</a:t>
                      </a:r>
                      <a:r>
                        <a:rPr lang="en-US" sz="2400" u="none" strike="noStrike" kern="1200" dirty="0">
                          <a:solidFill>
                            <a:schemeClr val="tx1"/>
                          </a:solidFill>
                          <a:effectLst/>
                          <a:latin typeface="+mn-lt"/>
                          <a:ea typeface="+mn-ea"/>
                          <a:cs typeface="+mn-cs"/>
                          <a:hlinkClick r:id="rId6"/>
                        </a:rPr>
                        <a:t> </a:t>
                      </a:r>
                      <a:r>
                        <a:rPr lang="en-US" sz="2400" kern="1200" dirty="0">
                          <a:solidFill>
                            <a:schemeClr val="tx1"/>
                          </a:solidFill>
                          <a:effectLst/>
                          <a:latin typeface="+mn-lt"/>
                          <a:ea typeface="+mn-ea"/>
                          <a:cs typeface="+mn-cs"/>
                        </a:rPr>
                        <a:t> </a:t>
                      </a:r>
                    </a:p>
                    <a:p>
                      <a:pPr algn="ctr"/>
                      <a:r>
                        <a:rPr lang="en-US" sz="2400" kern="1200" dirty="0">
                          <a:solidFill>
                            <a:schemeClr val="tx1"/>
                          </a:solidFill>
                          <a:effectLst/>
                          <a:latin typeface="+mn-lt"/>
                          <a:ea typeface="+mn-ea"/>
                          <a:cs typeface="+mn-cs"/>
                          <a:hlinkClick r:id="rId7"/>
                        </a:rPr>
                        <a:t>G.13.3 Present Time (present perfect simple)</a:t>
                      </a:r>
                      <a:r>
                        <a:rPr lang="en-US" sz="2400" u="none" strike="noStrike" kern="1200" dirty="0">
                          <a:solidFill>
                            <a:schemeClr val="tx1"/>
                          </a:solidFill>
                          <a:effectLst/>
                          <a:latin typeface="+mn-lt"/>
                          <a:ea typeface="+mn-ea"/>
                          <a:cs typeface="+mn-cs"/>
                          <a:hlinkClick r:id="rId7"/>
                        </a:rPr>
                        <a:t> </a:t>
                      </a:r>
                      <a:r>
                        <a:rPr lang="en-US" sz="2400" kern="1200" dirty="0">
                          <a:solidFill>
                            <a:schemeClr val="tx1"/>
                          </a:solidFill>
                          <a:effectLst/>
                          <a:latin typeface="+mn-lt"/>
                          <a:ea typeface="+mn-ea"/>
                          <a:cs typeface="+mn-cs"/>
                        </a:rPr>
                        <a:t> </a:t>
                      </a:r>
                    </a:p>
                    <a:p>
                      <a:pPr algn="ctr"/>
                      <a:endParaRPr lang="en-US" sz="2400" kern="1200" dirty="0">
                        <a:solidFill>
                          <a:schemeClr val="tx1"/>
                        </a:solidFill>
                        <a:effectLst/>
                        <a:latin typeface="+mn-lt"/>
                        <a:ea typeface="+mn-ea"/>
                        <a:cs typeface="+mn-cs"/>
                      </a:endParaRPr>
                    </a:p>
                  </a:txBody>
                  <a:tcPr marL="67310" marR="58420" marT="552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97238968"/>
                  </a:ext>
                </a:extLst>
              </a:tr>
            </a:tbl>
          </a:graphicData>
        </a:graphic>
      </p:graphicFrame>
      <p:sp>
        <p:nvSpPr>
          <p:cNvPr id="4" name="TextBox 3">
            <a:extLst>
              <a:ext uri="{FF2B5EF4-FFF2-40B4-BE49-F238E27FC236}">
                <a16:creationId xmlns:a16="http://schemas.microsoft.com/office/drawing/2014/main" id="{5C0A67C4-10A8-E59C-EA2B-7521838E5DE2}"/>
              </a:ext>
            </a:extLst>
          </p:cNvPr>
          <p:cNvSpPr txBox="1"/>
          <p:nvPr/>
        </p:nvSpPr>
        <p:spPr>
          <a:xfrm>
            <a:off x="1739899" y="250567"/>
            <a:ext cx="8502671" cy="1969770"/>
          </a:xfrm>
          <a:prstGeom prst="rect">
            <a:avLst/>
          </a:prstGeom>
          <a:solidFill>
            <a:schemeClr val="accent4">
              <a:lumMod val="20000"/>
              <a:lumOff val="80000"/>
            </a:schemeClr>
          </a:solidFill>
        </p:spPr>
        <p:txBody>
          <a:bodyPr wrap="square">
            <a:spAutoFit/>
          </a:bodyPr>
          <a:lstStyle/>
          <a:p>
            <a:pPr algn="ctr">
              <a:buNone/>
            </a:pPr>
            <a:r>
              <a:rPr lang="en-US" sz="2400" b="1" dirty="0">
                <a:solidFill>
                  <a:schemeClr val="accent1"/>
                </a:solidFill>
              </a:rPr>
              <a:t>Stage 8 Language Focus (Grammar Practice Links)</a:t>
            </a:r>
          </a:p>
          <a:p>
            <a:pPr algn="ctr">
              <a:buNone/>
            </a:pPr>
            <a:endParaRPr lang="en-US" dirty="0"/>
          </a:p>
          <a:p>
            <a:pPr algn="ctr">
              <a:buNone/>
            </a:pPr>
            <a:r>
              <a:rPr lang="en-US" sz="2000" dirty="0"/>
              <a:t>The links below are for the </a:t>
            </a:r>
            <a:r>
              <a:rPr lang="en-US" sz="2000" b="1" dirty="0"/>
              <a:t>target grammar points</a:t>
            </a:r>
            <a:br>
              <a:rPr lang="en-US" sz="2000" dirty="0"/>
            </a:br>
            <a:r>
              <a:rPr lang="en-US" sz="2000" dirty="0"/>
              <a:t>Each link includes:</a:t>
            </a:r>
          </a:p>
          <a:p>
            <a:pPr algn="ctr">
              <a:buFont typeface="+mj-lt"/>
              <a:buAutoNum type="arabicPeriod"/>
            </a:pPr>
            <a:r>
              <a:rPr lang="en-US" sz="2000" dirty="0"/>
              <a:t>a </a:t>
            </a:r>
            <a:r>
              <a:rPr lang="en-US" sz="2000" b="1" dirty="0"/>
              <a:t>video explanation</a:t>
            </a:r>
            <a:r>
              <a:rPr lang="en-US" sz="2000" dirty="0"/>
              <a:t> of the grammar rule, and</a:t>
            </a:r>
          </a:p>
          <a:p>
            <a:pPr algn="ctr">
              <a:buFont typeface="+mj-lt"/>
              <a:buAutoNum type="arabicPeriod"/>
            </a:pPr>
            <a:r>
              <a:rPr lang="en-US" sz="2000" b="1" dirty="0"/>
              <a:t>activities</a:t>
            </a:r>
            <a:r>
              <a:rPr lang="en-US" sz="2000" dirty="0"/>
              <a:t> to practise and check your understanding</a:t>
            </a:r>
            <a:r>
              <a:rPr lang="en-US" dirty="0"/>
              <a:t>.</a:t>
            </a:r>
          </a:p>
        </p:txBody>
      </p:sp>
    </p:spTree>
    <p:extLst>
      <p:ext uri="{BB962C8B-B14F-4D97-AF65-F5344CB8AC3E}">
        <p14:creationId xmlns:p14="http://schemas.microsoft.com/office/powerpoint/2010/main" val="1661935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3479</TotalTime>
  <Words>5021</Words>
  <Application>Microsoft Office PowerPoint</Application>
  <PresentationFormat>Widescreen</PresentationFormat>
  <Paragraphs>420</Paragraphs>
  <Slides>38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ADLaM Display</vt:lpstr>
      <vt:lpstr>Arial</vt:lpstr>
      <vt:lpstr>Calibri</vt:lpstr>
      <vt:lpstr>Century Gothic</vt:lpstr>
      <vt:lpstr>Univers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SSA Builder</dc:creator>
  <cp:lastModifiedBy>Sherif Ahmed Mahmoud Abdelfattah</cp:lastModifiedBy>
  <cp:revision>37</cp:revision>
  <dcterms:created xsi:type="dcterms:W3CDTF">2026-02-03T10:10:50Z</dcterms:created>
  <dcterms:modified xsi:type="dcterms:W3CDTF">2026-02-24T05:05:38Z</dcterms:modified>
</cp:coreProperties>
</file>