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3" r:id="rId3"/>
    <p:sldId id="275" r:id="rId4"/>
    <p:sldId id="274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9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46A387-5B58-45AF-8882-99CA195737C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3617E5-174A-4EA2-ACEC-D2D94523527F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ar-AE" dirty="0"/>
            <a:t>اا </a:t>
          </a:r>
          <a:r>
            <a:rPr lang="ar-AE" dirty="0">
              <a:solidFill>
                <a:srgbClr val="00B050"/>
              </a:solidFill>
            </a:rPr>
            <a:t>المغالطات</a:t>
          </a:r>
          <a:endParaRPr lang="en-US" dirty="0">
            <a:solidFill>
              <a:srgbClr val="00B050"/>
            </a:solidFill>
          </a:endParaRPr>
        </a:p>
      </dgm:t>
    </dgm:pt>
    <dgm:pt modelId="{7E43D693-23F4-4891-AEB0-FDB59C2C29DE}" type="parTrans" cxnId="{212455B7-A2A4-4433-856A-C5E10B6141A1}">
      <dgm:prSet/>
      <dgm:spPr/>
      <dgm:t>
        <a:bodyPr/>
        <a:lstStyle/>
        <a:p>
          <a:endParaRPr lang="en-US"/>
        </a:p>
      </dgm:t>
    </dgm:pt>
    <dgm:pt modelId="{1CB3BED8-BA23-4301-9C4E-3EE83C696C41}" type="sibTrans" cxnId="{212455B7-A2A4-4433-856A-C5E10B6141A1}">
      <dgm:prSet/>
      <dgm:spPr/>
      <dgm:t>
        <a:bodyPr/>
        <a:lstStyle/>
        <a:p>
          <a:endParaRPr lang="en-US"/>
        </a:p>
      </dgm:t>
    </dgm:pt>
    <dgm:pt modelId="{AAC29AFC-9785-4147-B211-0EABAE82D5A7}">
      <dgm:prSet phldrT="[Text]"/>
      <dgm:spPr>
        <a:solidFill>
          <a:srgbClr val="00B0F0"/>
        </a:solidFill>
      </dgm:spPr>
      <dgm:t>
        <a:bodyPr/>
        <a:lstStyle/>
        <a:p>
          <a:r>
            <a:rPr lang="ar-AE" dirty="0">
              <a:solidFill>
                <a:srgbClr val="7030A0"/>
              </a:solidFill>
            </a:rPr>
            <a:t>القراءة</a:t>
          </a:r>
          <a:endParaRPr lang="en-US" dirty="0">
            <a:solidFill>
              <a:srgbClr val="7030A0"/>
            </a:solidFill>
          </a:endParaRPr>
        </a:p>
      </dgm:t>
    </dgm:pt>
    <dgm:pt modelId="{5E0267F4-1C1A-435A-8B32-8597B6F6AC57}" type="parTrans" cxnId="{C0AF8CEF-BAD7-4987-8986-C307351FD25A}">
      <dgm:prSet/>
      <dgm:spPr/>
      <dgm:t>
        <a:bodyPr/>
        <a:lstStyle/>
        <a:p>
          <a:endParaRPr lang="en-US"/>
        </a:p>
      </dgm:t>
    </dgm:pt>
    <dgm:pt modelId="{7CDB0DF0-A1F1-4390-A668-87FFA9F97382}" type="sibTrans" cxnId="{C0AF8CEF-BAD7-4987-8986-C307351FD25A}">
      <dgm:prSet/>
      <dgm:spPr/>
      <dgm:t>
        <a:bodyPr/>
        <a:lstStyle/>
        <a:p>
          <a:endParaRPr lang="en-US"/>
        </a:p>
      </dgm:t>
    </dgm:pt>
    <dgm:pt modelId="{3795DC11-758F-4606-839C-42C8A0DAF774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ar-AE" dirty="0">
              <a:solidFill>
                <a:srgbClr val="00B050"/>
              </a:solidFill>
            </a:rPr>
            <a:t>كيف تكشف</a:t>
          </a:r>
          <a:endParaRPr lang="en-US" dirty="0">
            <a:solidFill>
              <a:srgbClr val="00B050"/>
            </a:solidFill>
          </a:endParaRPr>
        </a:p>
      </dgm:t>
    </dgm:pt>
    <dgm:pt modelId="{AF6AB013-9677-49A0-B899-1524F83B29C8}" type="parTrans" cxnId="{991F960F-1095-4345-83A8-3439E0E8BAEC}">
      <dgm:prSet/>
      <dgm:spPr/>
      <dgm:t>
        <a:bodyPr/>
        <a:lstStyle/>
        <a:p>
          <a:endParaRPr lang="en-US"/>
        </a:p>
      </dgm:t>
    </dgm:pt>
    <dgm:pt modelId="{94001712-C9BE-4327-96BA-D9D1CB869099}" type="sibTrans" cxnId="{991F960F-1095-4345-83A8-3439E0E8BAEC}">
      <dgm:prSet/>
      <dgm:spPr/>
      <dgm:t>
        <a:bodyPr/>
        <a:lstStyle/>
        <a:p>
          <a:endParaRPr lang="en-US"/>
        </a:p>
      </dgm:t>
    </dgm:pt>
    <dgm:pt modelId="{948B1FCC-3767-4024-95F0-2B44AFE09D27}">
      <dgm:prSet phldrT="[Text]"/>
      <dgm:spPr>
        <a:solidFill>
          <a:srgbClr val="00B0F0"/>
        </a:solidFill>
      </dgm:spPr>
      <dgm:t>
        <a:bodyPr/>
        <a:lstStyle/>
        <a:p>
          <a:r>
            <a:rPr lang="ar-AE" dirty="0">
              <a:solidFill>
                <a:srgbClr val="C00000"/>
              </a:solidFill>
            </a:rPr>
            <a:t>نص معلوماتي</a:t>
          </a:r>
          <a:endParaRPr lang="en-US" dirty="0">
            <a:solidFill>
              <a:srgbClr val="C00000"/>
            </a:solidFill>
          </a:endParaRPr>
        </a:p>
      </dgm:t>
    </dgm:pt>
    <dgm:pt modelId="{3CE2FE63-838F-4961-A7B5-A3B0145EDDCF}" type="parTrans" cxnId="{267578C6-8CFC-4A48-B70B-0C172C76046C}">
      <dgm:prSet/>
      <dgm:spPr/>
      <dgm:t>
        <a:bodyPr/>
        <a:lstStyle/>
        <a:p>
          <a:endParaRPr lang="en-US"/>
        </a:p>
      </dgm:t>
    </dgm:pt>
    <dgm:pt modelId="{2498FF4C-8FA2-498D-AED6-3632E39341E7}" type="sibTrans" cxnId="{267578C6-8CFC-4A48-B70B-0C172C76046C}">
      <dgm:prSet/>
      <dgm:spPr/>
      <dgm:t>
        <a:bodyPr/>
        <a:lstStyle/>
        <a:p>
          <a:endParaRPr lang="en-US"/>
        </a:p>
      </dgm:t>
    </dgm:pt>
    <dgm:pt modelId="{621C27FB-DA57-4234-9172-AAA3F039E69A}" type="pres">
      <dgm:prSet presAssocID="{B046A387-5B58-45AF-8882-99CA195737C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4203E72-5FF6-4DCD-AC9D-317D8F7F219F}" type="pres">
      <dgm:prSet presAssocID="{653617E5-174A-4EA2-ACEC-D2D94523527F}" presName="root1" presStyleCnt="0"/>
      <dgm:spPr/>
    </dgm:pt>
    <dgm:pt modelId="{4C08074F-7AB2-42FD-9826-4E4CD04E876B}" type="pres">
      <dgm:prSet presAssocID="{653617E5-174A-4EA2-ACEC-D2D94523527F}" presName="LevelOneTextNode" presStyleLbl="node0" presStyleIdx="0" presStyleCnt="1" custAng="5400000">
        <dgm:presLayoutVars>
          <dgm:chPref val="3"/>
        </dgm:presLayoutVars>
      </dgm:prSet>
      <dgm:spPr/>
    </dgm:pt>
    <dgm:pt modelId="{F8304A1E-5F26-4589-B7C3-C88BB12FCD28}" type="pres">
      <dgm:prSet presAssocID="{653617E5-174A-4EA2-ACEC-D2D94523527F}" presName="level2hierChild" presStyleCnt="0"/>
      <dgm:spPr/>
    </dgm:pt>
    <dgm:pt modelId="{26F08B3B-980F-4EF8-AE02-AF07B2FA334D}" type="pres">
      <dgm:prSet presAssocID="{5E0267F4-1C1A-435A-8B32-8597B6F6AC57}" presName="conn2-1" presStyleLbl="parChTrans1D2" presStyleIdx="0" presStyleCnt="3"/>
      <dgm:spPr/>
    </dgm:pt>
    <dgm:pt modelId="{E919BD50-69C2-4D24-B867-931E79EA8B94}" type="pres">
      <dgm:prSet presAssocID="{5E0267F4-1C1A-435A-8B32-8597B6F6AC57}" presName="connTx" presStyleLbl="parChTrans1D2" presStyleIdx="0" presStyleCnt="3"/>
      <dgm:spPr/>
    </dgm:pt>
    <dgm:pt modelId="{53078D64-014F-4704-BBFE-5599523086D8}" type="pres">
      <dgm:prSet presAssocID="{AAC29AFC-9785-4147-B211-0EABAE82D5A7}" presName="root2" presStyleCnt="0"/>
      <dgm:spPr/>
    </dgm:pt>
    <dgm:pt modelId="{B6DEF0CE-7D5C-4BB8-AB7B-B60D21D976DD}" type="pres">
      <dgm:prSet presAssocID="{AAC29AFC-9785-4147-B211-0EABAE82D5A7}" presName="LevelTwoTextNode" presStyleLbl="node2" presStyleIdx="0" presStyleCnt="3">
        <dgm:presLayoutVars>
          <dgm:chPref val="3"/>
        </dgm:presLayoutVars>
      </dgm:prSet>
      <dgm:spPr/>
    </dgm:pt>
    <dgm:pt modelId="{B6A001C4-24E1-447A-AF6D-C4178AFC1B81}" type="pres">
      <dgm:prSet presAssocID="{AAC29AFC-9785-4147-B211-0EABAE82D5A7}" presName="level3hierChild" presStyleCnt="0"/>
      <dgm:spPr/>
    </dgm:pt>
    <dgm:pt modelId="{965E6E80-17E3-4475-AFA2-CD20784AF80B}" type="pres">
      <dgm:prSet presAssocID="{AF6AB013-9677-49A0-B899-1524F83B29C8}" presName="conn2-1" presStyleLbl="parChTrans1D2" presStyleIdx="1" presStyleCnt="3"/>
      <dgm:spPr/>
    </dgm:pt>
    <dgm:pt modelId="{264330DB-F959-4F01-908A-2D209412EFF7}" type="pres">
      <dgm:prSet presAssocID="{AF6AB013-9677-49A0-B899-1524F83B29C8}" presName="connTx" presStyleLbl="parChTrans1D2" presStyleIdx="1" presStyleCnt="3"/>
      <dgm:spPr/>
    </dgm:pt>
    <dgm:pt modelId="{BE09F863-CB1B-4140-AF61-3FC511E8BD98}" type="pres">
      <dgm:prSet presAssocID="{3795DC11-758F-4606-839C-42C8A0DAF774}" presName="root2" presStyleCnt="0"/>
      <dgm:spPr/>
    </dgm:pt>
    <dgm:pt modelId="{C2027370-6D82-43E2-A1E6-C6238B9AEB73}" type="pres">
      <dgm:prSet presAssocID="{3795DC11-758F-4606-839C-42C8A0DAF774}" presName="LevelTwoTextNode" presStyleLbl="node2" presStyleIdx="1" presStyleCnt="3">
        <dgm:presLayoutVars>
          <dgm:chPref val="3"/>
        </dgm:presLayoutVars>
      </dgm:prSet>
      <dgm:spPr/>
    </dgm:pt>
    <dgm:pt modelId="{F5319CB5-5726-445B-85CF-CE80255A2528}" type="pres">
      <dgm:prSet presAssocID="{3795DC11-758F-4606-839C-42C8A0DAF774}" presName="level3hierChild" presStyleCnt="0"/>
      <dgm:spPr/>
    </dgm:pt>
    <dgm:pt modelId="{86633515-CBFA-4CBC-8E96-CF3A0E2075C2}" type="pres">
      <dgm:prSet presAssocID="{3CE2FE63-838F-4961-A7B5-A3B0145EDDCF}" presName="conn2-1" presStyleLbl="parChTrans1D2" presStyleIdx="2" presStyleCnt="3"/>
      <dgm:spPr/>
    </dgm:pt>
    <dgm:pt modelId="{765B9758-2CF3-4B7B-843A-48F5619E8D0B}" type="pres">
      <dgm:prSet presAssocID="{3CE2FE63-838F-4961-A7B5-A3B0145EDDCF}" presName="connTx" presStyleLbl="parChTrans1D2" presStyleIdx="2" presStyleCnt="3"/>
      <dgm:spPr/>
    </dgm:pt>
    <dgm:pt modelId="{4D246D04-7ED7-455D-AD63-C0F5D9B2C7A3}" type="pres">
      <dgm:prSet presAssocID="{948B1FCC-3767-4024-95F0-2B44AFE09D27}" presName="root2" presStyleCnt="0"/>
      <dgm:spPr/>
    </dgm:pt>
    <dgm:pt modelId="{F5B51732-62B7-4B7A-B854-C3C6F715C263}" type="pres">
      <dgm:prSet presAssocID="{948B1FCC-3767-4024-95F0-2B44AFE09D27}" presName="LevelTwoTextNode" presStyleLbl="node2" presStyleIdx="2" presStyleCnt="3">
        <dgm:presLayoutVars>
          <dgm:chPref val="3"/>
        </dgm:presLayoutVars>
      </dgm:prSet>
      <dgm:spPr/>
    </dgm:pt>
    <dgm:pt modelId="{761B70FD-DE58-4799-B432-6693416D76EB}" type="pres">
      <dgm:prSet presAssocID="{948B1FCC-3767-4024-95F0-2B44AFE09D27}" presName="level3hierChild" presStyleCnt="0"/>
      <dgm:spPr/>
    </dgm:pt>
  </dgm:ptLst>
  <dgm:cxnLst>
    <dgm:cxn modelId="{991F960F-1095-4345-83A8-3439E0E8BAEC}" srcId="{653617E5-174A-4EA2-ACEC-D2D94523527F}" destId="{3795DC11-758F-4606-839C-42C8A0DAF774}" srcOrd="1" destOrd="0" parTransId="{AF6AB013-9677-49A0-B899-1524F83B29C8}" sibTransId="{94001712-C9BE-4327-96BA-D9D1CB869099}"/>
    <dgm:cxn modelId="{2DF9DC3A-B857-4185-8FA8-C0D0DC41616D}" type="presOf" srcId="{5E0267F4-1C1A-435A-8B32-8597B6F6AC57}" destId="{26F08B3B-980F-4EF8-AE02-AF07B2FA334D}" srcOrd="0" destOrd="0" presId="urn:microsoft.com/office/officeart/2008/layout/HorizontalMultiLevelHierarchy"/>
    <dgm:cxn modelId="{3E207A3E-85F0-4B4E-936E-999B4921668F}" type="presOf" srcId="{3795DC11-758F-4606-839C-42C8A0DAF774}" destId="{C2027370-6D82-43E2-A1E6-C6238B9AEB73}" srcOrd="0" destOrd="0" presId="urn:microsoft.com/office/officeart/2008/layout/HorizontalMultiLevelHierarchy"/>
    <dgm:cxn modelId="{45BB2A49-3CF5-490F-90D0-E414B2DF4B85}" type="presOf" srcId="{653617E5-174A-4EA2-ACEC-D2D94523527F}" destId="{4C08074F-7AB2-42FD-9826-4E4CD04E876B}" srcOrd="0" destOrd="0" presId="urn:microsoft.com/office/officeart/2008/layout/HorizontalMultiLevelHierarchy"/>
    <dgm:cxn modelId="{3F210754-EF52-44CA-9EC9-C89B4F83D104}" type="presOf" srcId="{948B1FCC-3767-4024-95F0-2B44AFE09D27}" destId="{F5B51732-62B7-4B7A-B854-C3C6F715C263}" srcOrd="0" destOrd="0" presId="urn:microsoft.com/office/officeart/2008/layout/HorizontalMultiLevelHierarchy"/>
    <dgm:cxn modelId="{94AA1756-AA42-4174-9DDA-8FF7D636EB89}" type="presOf" srcId="{3CE2FE63-838F-4961-A7B5-A3B0145EDDCF}" destId="{765B9758-2CF3-4B7B-843A-48F5619E8D0B}" srcOrd="1" destOrd="0" presId="urn:microsoft.com/office/officeart/2008/layout/HorizontalMultiLevelHierarchy"/>
    <dgm:cxn modelId="{D9B85B8E-A075-4A30-89BF-3E43018EE873}" type="presOf" srcId="{AF6AB013-9677-49A0-B899-1524F83B29C8}" destId="{264330DB-F959-4F01-908A-2D209412EFF7}" srcOrd="1" destOrd="0" presId="urn:microsoft.com/office/officeart/2008/layout/HorizontalMultiLevelHierarchy"/>
    <dgm:cxn modelId="{3D5E1BA6-6696-4F28-A39C-6467928CE428}" type="presOf" srcId="{3CE2FE63-838F-4961-A7B5-A3B0145EDDCF}" destId="{86633515-CBFA-4CBC-8E96-CF3A0E2075C2}" srcOrd="0" destOrd="0" presId="urn:microsoft.com/office/officeart/2008/layout/HorizontalMultiLevelHierarchy"/>
    <dgm:cxn modelId="{77E48CAD-A55A-4C6C-9709-84C2CB85B435}" type="presOf" srcId="{AAC29AFC-9785-4147-B211-0EABAE82D5A7}" destId="{B6DEF0CE-7D5C-4BB8-AB7B-B60D21D976DD}" srcOrd="0" destOrd="0" presId="urn:microsoft.com/office/officeart/2008/layout/HorizontalMultiLevelHierarchy"/>
    <dgm:cxn modelId="{E9B39FB0-8A6D-4104-AB6C-B66140C211B9}" type="presOf" srcId="{5E0267F4-1C1A-435A-8B32-8597B6F6AC57}" destId="{E919BD50-69C2-4D24-B867-931E79EA8B94}" srcOrd="1" destOrd="0" presId="urn:microsoft.com/office/officeart/2008/layout/HorizontalMultiLevelHierarchy"/>
    <dgm:cxn modelId="{212455B7-A2A4-4433-856A-C5E10B6141A1}" srcId="{B046A387-5B58-45AF-8882-99CA195737CA}" destId="{653617E5-174A-4EA2-ACEC-D2D94523527F}" srcOrd="0" destOrd="0" parTransId="{7E43D693-23F4-4891-AEB0-FDB59C2C29DE}" sibTransId="{1CB3BED8-BA23-4301-9C4E-3EE83C696C41}"/>
    <dgm:cxn modelId="{267578C6-8CFC-4A48-B70B-0C172C76046C}" srcId="{653617E5-174A-4EA2-ACEC-D2D94523527F}" destId="{948B1FCC-3767-4024-95F0-2B44AFE09D27}" srcOrd="2" destOrd="0" parTransId="{3CE2FE63-838F-4961-A7B5-A3B0145EDDCF}" sibTransId="{2498FF4C-8FA2-498D-AED6-3632E39341E7}"/>
    <dgm:cxn modelId="{F628D9DF-E4F5-460B-A178-0D7540634BD7}" type="presOf" srcId="{AF6AB013-9677-49A0-B899-1524F83B29C8}" destId="{965E6E80-17E3-4475-AFA2-CD20784AF80B}" srcOrd="0" destOrd="0" presId="urn:microsoft.com/office/officeart/2008/layout/HorizontalMultiLevelHierarchy"/>
    <dgm:cxn modelId="{0F253BE5-FE0A-4EDD-9154-6013B4047785}" type="presOf" srcId="{B046A387-5B58-45AF-8882-99CA195737CA}" destId="{621C27FB-DA57-4234-9172-AAA3F039E69A}" srcOrd="0" destOrd="0" presId="urn:microsoft.com/office/officeart/2008/layout/HorizontalMultiLevelHierarchy"/>
    <dgm:cxn modelId="{C0AF8CEF-BAD7-4987-8986-C307351FD25A}" srcId="{653617E5-174A-4EA2-ACEC-D2D94523527F}" destId="{AAC29AFC-9785-4147-B211-0EABAE82D5A7}" srcOrd="0" destOrd="0" parTransId="{5E0267F4-1C1A-435A-8B32-8597B6F6AC57}" sibTransId="{7CDB0DF0-A1F1-4390-A668-87FFA9F97382}"/>
    <dgm:cxn modelId="{9839ED94-B6D9-4BF4-BCC5-ECF734735FE1}" type="presParOf" srcId="{621C27FB-DA57-4234-9172-AAA3F039E69A}" destId="{44203E72-5FF6-4DCD-AC9D-317D8F7F219F}" srcOrd="0" destOrd="0" presId="urn:microsoft.com/office/officeart/2008/layout/HorizontalMultiLevelHierarchy"/>
    <dgm:cxn modelId="{6CA4A499-CE17-462D-B665-A95AB695D93D}" type="presParOf" srcId="{44203E72-5FF6-4DCD-AC9D-317D8F7F219F}" destId="{4C08074F-7AB2-42FD-9826-4E4CD04E876B}" srcOrd="0" destOrd="0" presId="urn:microsoft.com/office/officeart/2008/layout/HorizontalMultiLevelHierarchy"/>
    <dgm:cxn modelId="{729C08E9-5AB2-4C2C-93AB-A338A70BC332}" type="presParOf" srcId="{44203E72-5FF6-4DCD-AC9D-317D8F7F219F}" destId="{F8304A1E-5F26-4589-B7C3-C88BB12FCD28}" srcOrd="1" destOrd="0" presId="urn:microsoft.com/office/officeart/2008/layout/HorizontalMultiLevelHierarchy"/>
    <dgm:cxn modelId="{FBB64A49-35B2-4E97-813A-593D0DA82AF0}" type="presParOf" srcId="{F8304A1E-5F26-4589-B7C3-C88BB12FCD28}" destId="{26F08B3B-980F-4EF8-AE02-AF07B2FA334D}" srcOrd="0" destOrd="0" presId="urn:microsoft.com/office/officeart/2008/layout/HorizontalMultiLevelHierarchy"/>
    <dgm:cxn modelId="{455B7E41-8417-49AA-99C4-0D00A3BB14AF}" type="presParOf" srcId="{26F08B3B-980F-4EF8-AE02-AF07B2FA334D}" destId="{E919BD50-69C2-4D24-B867-931E79EA8B94}" srcOrd="0" destOrd="0" presId="urn:microsoft.com/office/officeart/2008/layout/HorizontalMultiLevelHierarchy"/>
    <dgm:cxn modelId="{3BAA9549-EDF2-4B33-B612-033CEBE102C1}" type="presParOf" srcId="{F8304A1E-5F26-4589-B7C3-C88BB12FCD28}" destId="{53078D64-014F-4704-BBFE-5599523086D8}" srcOrd="1" destOrd="0" presId="urn:microsoft.com/office/officeart/2008/layout/HorizontalMultiLevelHierarchy"/>
    <dgm:cxn modelId="{59B31A83-CA62-472F-A64E-016FAEC82390}" type="presParOf" srcId="{53078D64-014F-4704-BBFE-5599523086D8}" destId="{B6DEF0CE-7D5C-4BB8-AB7B-B60D21D976DD}" srcOrd="0" destOrd="0" presId="urn:microsoft.com/office/officeart/2008/layout/HorizontalMultiLevelHierarchy"/>
    <dgm:cxn modelId="{6899B537-740C-48DE-8D9C-25DB2ACEF139}" type="presParOf" srcId="{53078D64-014F-4704-BBFE-5599523086D8}" destId="{B6A001C4-24E1-447A-AF6D-C4178AFC1B81}" srcOrd="1" destOrd="0" presId="urn:microsoft.com/office/officeart/2008/layout/HorizontalMultiLevelHierarchy"/>
    <dgm:cxn modelId="{7D61739C-0FDE-4CB1-889E-5A85710D31EE}" type="presParOf" srcId="{F8304A1E-5F26-4589-B7C3-C88BB12FCD28}" destId="{965E6E80-17E3-4475-AFA2-CD20784AF80B}" srcOrd="2" destOrd="0" presId="urn:microsoft.com/office/officeart/2008/layout/HorizontalMultiLevelHierarchy"/>
    <dgm:cxn modelId="{33E743CB-EDF7-47B7-98D7-A3EC9229FE97}" type="presParOf" srcId="{965E6E80-17E3-4475-AFA2-CD20784AF80B}" destId="{264330DB-F959-4F01-908A-2D209412EFF7}" srcOrd="0" destOrd="0" presId="urn:microsoft.com/office/officeart/2008/layout/HorizontalMultiLevelHierarchy"/>
    <dgm:cxn modelId="{FAF1E5D0-F9F5-4442-A03F-64CF55F4D188}" type="presParOf" srcId="{F8304A1E-5F26-4589-B7C3-C88BB12FCD28}" destId="{BE09F863-CB1B-4140-AF61-3FC511E8BD98}" srcOrd="3" destOrd="0" presId="urn:microsoft.com/office/officeart/2008/layout/HorizontalMultiLevelHierarchy"/>
    <dgm:cxn modelId="{BC3586C9-802A-4E41-A461-070412C0FDE9}" type="presParOf" srcId="{BE09F863-CB1B-4140-AF61-3FC511E8BD98}" destId="{C2027370-6D82-43E2-A1E6-C6238B9AEB73}" srcOrd="0" destOrd="0" presId="urn:microsoft.com/office/officeart/2008/layout/HorizontalMultiLevelHierarchy"/>
    <dgm:cxn modelId="{D7B40F1F-85FC-4F99-B1ED-2DECD4B6B2AB}" type="presParOf" srcId="{BE09F863-CB1B-4140-AF61-3FC511E8BD98}" destId="{F5319CB5-5726-445B-85CF-CE80255A2528}" srcOrd="1" destOrd="0" presId="urn:microsoft.com/office/officeart/2008/layout/HorizontalMultiLevelHierarchy"/>
    <dgm:cxn modelId="{3E90BA2B-181B-4A4D-BD45-FB010F2B1246}" type="presParOf" srcId="{F8304A1E-5F26-4589-B7C3-C88BB12FCD28}" destId="{86633515-CBFA-4CBC-8E96-CF3A0E2075C2}" srcOrd="4" destOrd="0" presId="urn:microsoft.com/office/officeart/2008/layout/HorizontalMultiLevelHierarchy"/>
    <dgm:cxn modelId="{31920B3F-BC88-49EC-88D0-0D1DAF9D61DF}" type="presParOf" srcId="{86633515-CBFA-4CBC-8E96-CF3A0E2075C2}" destId="{765B9758-2CF3-4B7B-843A-48F5619E8D0B}" srcOrd="0" destOrd="0" presId="urn:microsoft.com/office/officeart/2008/layout/HorizontalMultiLevelHierarchy"/>
    <dgm:cxn modelId="{E4751691-6AAB-447F-BCE5-F0B1E2F88CF1}" type="presParOf" srcId="{F8304A1E-5F26-4589-B7C3-C88BB12FCD28}" destId="{4D246D04-7ED7-455D-AD63-C0F5D9B2C7A3}" srcOrd="5" destOrd="0" presId="urn:microsoft.com/office/officeart/2008/layout/HorizontalMultiLevelHierarchy"/>
    <dgm:cxn modelId="{7839B61A-C23F-49F0-ACFE-C12CCF792C22}" type="presParOf" srcId="{4D246D04-7ED7-455D-AD63-C0F5D9B2C7A3}" destId="{F5B51732-62B7-4B7A-B854-C3C6F715C263}" srcOrd="0" destOrd="0" presId="urn:microsoft.com/office/officeart/2008/layout/HorizontalMultiLevelHierarchy"/>
    <dgm:cxn modelId="{9C74AF07-79C3-4674-9F05-6D33395EC36F}" type="presParOf" srcId="{4D246D04-7ED7-455D-AD63-C0F5D9B2C7A3}" destId="{761B70FD-DE58-4799-B432-6693416D76E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33515-CBFA-4CBC-8E96-CF3A0E2075C2}">
      <dsp:nvSpPr>
        <dsp:cNvPr id="0" name=""/>
        <dsp:cNvSpPr/>
      </dsp:nvSpPr>
      <dsp:spPr>
        <a:xfrm>
          <a:off x="2502873" y="2032000"/>
          <a:ext cx="506536" cy="965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965199"/>
              </a:lnTo>
              <a:lnTo>
                <a:pt x="506536" y="965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28890" y="2487348"/>
        <a:ext cx="54502" cy="54502"/>
      </dsp:txXfrm>
    </dsp:sp>
    <dsp:sp modelId="{965E6E80-17E3-4475-AFA2-CD20784AF80B}">
      <dsp:nvSpPr>
        <dsp:cNvPr id="0" name=""/>
        <dsp:cNvSpPr/>
      </dsp:nvSpPr>
      <dsp:spPr>
        <a:xfrm>
          <a:off x="2502873" y="1986280"/>
          <a:ext cx="5065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6536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43478" y="2019336"/>
        <a:ext cx="25326" cy="25326"/>
      </dsp:txXfrm>
    </dsp:sp>
    <dsp:sp modelId="{26F08B3B-980F-4EF8-AE02-AF07B2FA334D}">
      <dsp:nvSpPr>
        <dsp:cNvPr id="0" name=""/>
        <dsp:cNvSpPr/>
      </dsp:nvSpPr>
      <dsp:spPr>
        <a:xfrm>
          <a:off x="2502873" y="1066799"/>
          <a:ext cx="506536" cy="965200"/>
        </a:xfrm>
        <a:custGeom>
          <a:avLst/>
          <a:gdLst/>
          <a:ahLst/>
          <a:cxnLst/>
          <a:rect l="0" t="0" r="0" b="0"/>
          <a:pathLst>
            <a:path>
              <a:moveTo>
                <a:pt x="0" y="965200"/>
              </a:moveTo>
              <a:lnTo>
                <a:pt x="253268" y="9652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28890" y="1522148"/>
        <a:ext cx="54502" cy="54502"/>
      </dsp:txXfrm>
    </dsp:sp>
    <dsp:sp modelId="{4C08074F-7AB2-42FD-9826-4E4CD04E876B}">
      <dsp:nvSpPr>
        <dsp:cNvPr id="0" name=""/>
        <dsp:cNvSpPr/>
      </dsp:nvSpPr>
      <dsp:spPr>
        <a:xfrm>
          <a:off x="84793" y="1645920"/>
          <a:ext cx="4064000" cy="77216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5000" kern="1200" dirty="0"/>
            <a:t>اا </a:t>
          </a:r>
          <a:r>
            <a:rPr lang="ar-AE" sz="5000" kern="1200" dirty="0">
              <a:solidFill>
                <a:srgbClr val="00B050"/>
              </a:solidFill>
            </a:rPr>
            <a:t>المغالطات</a:t>
          </a:r>
          <a:endParaRPr lang="en-US" sz="5000" kern="1200" dirty="0">
            <a:solidFill>
              <a:srgbClr val="00B050"/>
            </a:solidFill>
          </a:endParaRPr>
        </a:p>
      </dsp:txBody>
      <dsp:txXfrm>
        <a:off x="84793" y="1645920"/>
        <a:ext cx="4064000" cy="772160"/>
      </dsp:txXfrm>
    </dsp:sp>
    <dsp:sp modelId="{B6DEF0CE-7D5C-4BB8-AB7B-B60D21D976DD}">
      <dsp:nvSpPr>
        <dsp:cNvPr id="0" name=""/>
        <dsp:cNvSpPr/>
      </dsp:nvSpPr>
      <dsp:spPr>
        <a:xfrm>
          <a:off x="3009410" y="680719"/>
          <a:ext cx="2532684" cy="77216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300" kern="1200" dirty="0">
              <a:solidFill>
                <a:srgbClr val="7030A0"/>
              </a:solidFill>
            </a:rPr>
            <a:t>القراءة</a:t>
          </a:r>
          <a:endParaRPr lang="en-US" sz="4300" kern="1200" dirty="0">
            <a:solidFill>
              <a:srgbClr val="7030A0"/>
            </a:solidFill>
          </a:endParaRPr>
        </a:p>
      </dsp:txBody>
      <dsp:txXfrm>
        <a:off x="3009410" y="680719"/>
        <a:ext cx="2532684" cy="772160"/>
      </dsp:txXfrm>
    </dsp:sp>
    <dsp:sp modelId="{C2027370-6D82-43E2-A1E6-C6238B9AEB73}">
      <dsp:nvSpPr>
        <dsp:cNvPr id="0" name=""/>
        <dsp:cNvSpPr/>
      </dsp:nvSpPr>
      <dsp:spPr>
        <a:xfrm>
          <a:off x="3009410" y="1645920"/>
          <a:ext cx="2532684" cy="77216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300" kern="1200" dirty="0">
              <a:solidFill>
                <a:srgbClr val="00B050"/>
              </a:solidFill>
            </a:rPr>
            <a:t>كيف تكشف</a:t>
          </a:r>
          <a:endParaRPr lang="en-US" sz="4300" kern="1200" dirty="0">
            <a:solidFill>
              <a:srgbClr val="00B050"/>
            </a:solidFill>
          </a:endParaRPr>
        </a:p>
      </dsp:txBody>
      <dsp:txXfrm>
        <a:off x="3009410" y="1645920"/>
        <a:ext cx="2532684" cy="772160"/>
      </dsp:txXfrm>
    </dsp:sp>
    <dsp:sp modelId="{F5B51732-62B7-4B7A-B854-C3C6F715C263}">
      <dsp:nvSpPr>
        <dsp:cNvPr id="0" name=""/>
        <dsp:cNvSpPr/>
      </dsp:nvSpPr>
      <dsp:spPr>
        <a:xfrm>
          <a:off x="3009410" y="2611119"/>
          <a:ext cx="2532684" cy="77216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300" kern="1200" dirty="0">
              <a:solidFill>
                <a:srgbClr val="C00000"/>
              </a:solidFill>
            </a:rPr>
            <a:t>نص معلوماتي</a:t>
          </a:r>
          <a:endParaRPr lang="en-US" sz="4300" kern="1200" dirty="0">
            <a:solidFill>
              <a:srgbClr val="C00000"/>
            </a:solidFill>
          </a:endParaRPr>
        </a:p>
      </dsp:txBody>
      <dsp:txXfrm>
        <a:off x="3009410" y="2611119"/>
        <a:ext cx="2532684" cy="772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6B589-C38E-437B-8CA1-5CBF92328FE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BB008-E788-479E-9C61-AF8EBC203D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71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8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66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19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93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8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4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541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3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26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0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2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BA516-3D2C-4C2F-AD1E-727E9C3F8E11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D78E4-AC31-4252-9F41-BD15154D9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2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gif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opendoortohealth.com/open%20do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388"/>
            <a:ext cx="9180512" cy="705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908" y="-192052"/>
            <a:ext cx="1316092" cy="11521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00028"/>
            <a:ext cx="1491204" cy="11680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061844"/>
            <a:ext cx="4072290" cy="2057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066674">
            <a:off x="6820434" y="25808"/>
            <a:ext cx="925636" cy="3431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rgbClr val="0070C0"/>
                </a:solidFill>
              </a:rPr>
              <a:t>الشارقة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0329699">
            <a:off x="6888820" y="622890"/>
            <a:ext cx="882748" cy="3908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rgbClr val="0070C0"/>
                </a:solidFill>
              </a:rPr>
              <a:t>عجمان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5229199"/>
            <a:ext cx="3698448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للصف الثاني عشر 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7539" y="4644424"/>
            <a:ext cx="4865434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3200" dirty="0"/>
              <a:t>حل أسئلة التطبيقات النحوية واللغوية</a:t>
            </a:r>
          </a:p>
        </p:txBody>
      </p:sp>
    </p:spTree>
    <p:extLst>
      <p:ext uri="{BB962C8B-B14F-4D97-AF65-F5344CB8AC3E}">
        <p14:creationId xmlns:p14="http://schemas.microsoft.com/office/powerpoint/2010/main" val="133312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0761587">
            <a:off x="5724987" y="1289099"/>
            <a:ext cx="3318495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AE" sz="4000" dirty="0"/>
              <a:t>1ـ المفعول به    </a:t>
            </a:r>
            <a:endParaRPr lang="en-US" sz="4000" dirty="0"/>
          </a:p>
        </p:txBody>
      </p:sp>
      <p:sp>
        <p:nvSpPr>
          <p:cNvPr id="8" name="Sun 7"/>
          <p:cNvSpPr/>
          <p:nvPr/>
        </p:nvSpPr>
        <p:spPr>
          <a:xfrm>
            <a:off x="2483768" y="2115564"/>
            <a:ext cx="3888432" cy="180020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rgbClr val="002060"/>
                </a:solidFill>
              </a:rPr>
              <a:t>المفاعيل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034874">
            <a:off x="33178" y="1221997"/>
            <a:ext cx="3191899" cy="707886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sz="4000" dirty="0"/>
              <a:t>2ـ المفعول المطلق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 rot="20511866">
            <a:off x="66536" y="4164966"/>
            <a:ext cx="3185775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AE" sz="4000" dirty="0"/>
              <a:t>4ـ المفعول فيه  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 rot="1313088">
            <a:off x="5603072" y="4329827"/>
            <a:ext cx="3424902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AE" sz="4000" dirty="0"/>
              <a:t>3ـ المفعول لأجله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4776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50405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ar-AE" sz="2800" dirty="0"/>
              <a:t>*ـ تأمل الجمل الآتية، وعيِّن المفعول به وفعله، وحاول أن تحصر صوره.      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020272" y="116632"/>
            <a:ext cx="1859805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صوره اللغوية: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35070" y="1503740"/>
            <a:ext cx="64684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400" dirty="0"/>
              <a:t>1ـ أنفق ما في الجيب، يأتيك ما في الغيب.                        </a:t>
            </a:r>
          </a:p>
          <a:p>
            <a:r>
              <a:rPr lang="ar-AE" sz="2400" dirty="0"/>
              <a:t>2ـ يرتكب المنتقم نفس الخطيئة التي ينتقم لأجلها.                 </a:t>
            </a:r>
          </a:p>
          <a:p>
            <a:r>
              <a:rPr lang="ar-AE" sz="2400" dirty="0"/>
              <a:t>3ـ إنْ لُمتَ ذا حسدٍ كربته   وإنْ سكتَ فقد عذبته.                 </a:t>
            </a:r>
          </a:p>
          <a:p>
            <a:r>
              <a:rPr lang="ar-AE" sz="2400" dirty="0"/>
              <a:t>4ـ ولم أرَ في عيوب الناس شيئًا     كنقص القادرين على التمام. 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452320" y="1916832"/>
            <a:ext cx="3789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69274" y="2276872"/>
            <a:ext cx="4509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308304" y="2636912"/>
            <a:ext cx="3789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07573" y="2996952"/>
            <a:ext cx="3789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4382" y="1484784"/>
            <a:ext cx="1199367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اسم موصول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1072345" y="1876762"/>
            <a:ext cx="763351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مضاف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-36512" y="2288570"/>
            <a:ext cx="189026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اسم من الأسماء الخمسة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01049" y="2668270"/>
            <a:ext cx="107914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اسم «نكرة»</a:t>
            </a:r>
            <a:endParaRPr lang="en-US" dirty="0"/>
          </a:p>
        </p:txBody>
      </p:sp>
      <p:sp>
        <p:nvSpPr>
          <p:cNvPr id="21" name="Double Brace 20"/>
          <p:cNvSpPr/>
          <p:nvPr/>
        </p:nvSpPr>
        <p:spPr>
          <a:xfrm>
            <a:off x="4255303" y="1215708"/>
            <a:ext cx="339314" cy="288032"/>
          </a:xfrm>
          <a:prstGeom prst="bracePair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800" dirty="0"/>
              <a:t>أ</a:t>
            </a:r>
            <a:endParaRPr lang="en-US" sz="2800" dirty="0"/>
          </a:p>
        </p:txBody>
      </p:sp>
      <p:sp>
        <p:nvSpPr>
          <p:cNvPr id="22" name="Double Brace 21"/>
          <p:cNvSpPr/>
          <p:nvPr/>
        </p:nvSpPr>
        <p:spPr>
          <a:xfrm>
            <a:off x="4067944" y="3068960"/>
            <a:ext cx="526673" cy="410263"/>
          </a:xfrm>
          <a:prstGeom prst="bracePair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800" dirty="0"/>
              <a:t>ب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811889" y="3559408"/>
            <a:ext cx="8152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dirty="0"/>
              <a:t>1ـ ( إيَّاك نعبد وإياك نستعين ).                                                         </a:t>
            </a:r>
            <a:r>
              <a:rPr lang="ar-AE" dirty="0"/>
              <a:t> </a:t>
            </a:r>
            <a:endParaRPr lang="ar-AE" sz="2400" dirty="0"/>
          </a:p>
          <a:p>
            <a:r>
              <a:rPr lang="ar-AE" sz="2000" dirty="0"/>
              <a:t>  2ـ أدبٌ هيِّنٌ أؤدبهم إيَّاه، يزجرهم زجرًا كافيًا عن طمع مُسرفٍ يَطمَعُونَهُ في حلمي.                  </a:t>
            </a:r>
            <a:endParaRPr lang="en-US" sz="20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7831310" y="3959703"/>
            <a:ext cx="3789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22904" y="3989707"/>
            <a:ext cx="3789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822904" y="4289758"/>
            <a:ext cx="3789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-36512" y="3605574"/>
            <a:ext cx="122501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ضمير منفصل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-37391" y="4021073"/>
            <a:ext cx="122501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ضمير منفصل</a:t>
            </a:r>
            <a:endParaRPr lang="en-US" dirty="0"/>
          </a:p>
        </p:txBody>
      </p:sp>
      <p:sp>
        <p:nvSpPr>
          <p:cNvPr id="30" name="Double Brace 29"/>
          <p:cNvSpPr/>
          <p:nvPr/>
        </p:nvSpPr>
        <p:spPr>
          <a:xfrm>
            <a:off x="3995936" y="4390405"/>
            <a:ext cx="526673" cy="478755"/>
          </a:xfrm>
          <a:prstGeom prst="bracePair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800" dirty="0"/>
              <a:t>ج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30738" y="4974267"/>
            <a:ext cx="5033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400" dirty="0"/>
              <a:t>1ـ قال تعالى ( اهدنا الصراط المستقيم ).          </a:t>
            </a:r>
          </a:p>
          <a:p>
            <a:r>
              <a:rPr lang="ar-AE" sz="2400" dirty="0"/>
              <a:t>2ـ أعلمه الرماية كلَّ يومٍ   فلما اشتد ساعده رماني</a:t>
            </a:r>
            <a:endParaRPr lang="en-US" sz="24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6732240" y="5372445"/>
            <a:ext cx="2265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884368" y="5776069"/>
            <a:ext cx="18949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1874" y="5003113"/>
            <a:ext cx="116410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ضمير متصل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93" y="5434939"/>
            <a:ext cx="116410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ضمير متصل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691680" y="6093296"/>
            <a:ext cx="71913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.تعميم: بعض الأفعال ينصب مفعولين، وبعضها ينصب ثلاثة، مثل أفعال المنح والعطاء.</a:t>
            </a:r>
            <a:endParaRPr lang="en-US" sz="2000" dirty="0"/>
          </a:p>
        </p:txBody>
      </p:sp>
      <p:sp>
        <p:nvSpPr>
          <p:cNvPr id="3" name="Double Brace 2"/>
          <p:cNvSpPr/>
          <p:nvPr/>
        </p:nvSpPr>
        <p:spPr>
          <a:xfrm>
            <a:off x="7813224" y="1556792"/>
            <a:ext cx="534924" cy="360039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uble Brace 34"/>
          <p:cNvSpPr/>
          <p:nvPr/>
        </p:nvSpPr>
        <p:spPr>
          <a:xfrm>
            <a:off x="7616906" y="2276873"/>
            <a:ext cx="534924" cy="360039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uble Brace 38"/>
          <p:cNvSpPr/>
          <p:nvPr/>
        </p:nvSpPr>
        <p:spPr>
          <a:xfrm>
            <a:off x="7119036" y="3938071"/>
            <a:ext cx="647890" cy="351687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uble Brace 39"/>
          <p:cNvSpPr/>
          <p:nvPr/>
        </p:nvSpPr>
        <p:spPr>
          <a:xfrm>
            <a:off x="7766926" y="2636912"/>
            <a:ext cx="313760" cy="360039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uble Brace 40"/>
          <p:cNvSpPr/>
          <p:nvPr/>
        </p:nvSpPr>
        <p:spPr>
          <a:xfrm>
            <a:off x="7675256" y="1928531"/>
            <a:ext cx="672891" cy="360039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uble Brace 41"/>
          <p:cNvSpPr/>
          <p:nvPr/>
        </p:nvSpPr>
        <p:spPr>
          <a:xfrm>
            <a:off x="7323617" y="3636373"/>
            <a:ext cx="534924" cy="360039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uble Brace 42"/>
          <p:cNvSpPr/>
          <p:nvPr/>
        </p:nvSpPr>
        <p:spPr>
          <a:xfrm>
            <a:off x="6958830" y="4974267"/>
            <a:ext cx="328904" cy="360039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uble Brace 43"/>
          <p:cNvSpPr/>
          <p:nvPr/>
        </p:nvSpPr>
        <p:spPr>
          <a:xfrm>
            <a:off x="8020805" y="5371080"/>
            <a:ext cx="506992" cy="360039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66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8" grpId="0" animBg="1"/>
      <p:bldP spid="29" grpId="0" animBg="1"/>
      <p:bldP spid="30" grpId="0" animBg="1"/>
      <p:bldP spid="31" grpId="0"/>
      <p:bldP spid="36" grpId="0" animBg="1"/>
      <p:bldP spid="37" grpId="0" animBg="1"/>
      <p:bldP spid="38" grpId="0" animBg="1"/>
      <p:bldP spid="3" grpId="0" animBg="1"/>
      <p:bldP spid="3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274638"/>
            <a:ext cx="2962672" cy="56207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ar-AE" sz="3600" dirty="0">
                <a:solidFill>
                  <a:srgbClr val="0070C0"/>
                </a:solidFill>
              </a:rPr>
              <a:t>أولًا:ـ المفعول به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1" y="2996953"/>
            <a:ext cx="8575442" cy="2016224"/>
          </a:xfrm>
        </p:spPr>
        <p:txBody>
          <a:bodyPr/>
          <a:lstStyle/>
          <a:p>
            <a:pPr marL="0" indent="0" algn="r">
              <a:buNone/>
            </a:pPr>
            <a:r>
              <a:rPr lang="ar-AE" sz="2400" dirty="0"/>
              <a:t>اسم وقع عليه فعل الفاعل، نحو:( كتب الطالب الواجب). الذي قام بفعل الكتابة ( الطالب)</a:t>
            </a:r>
          </a:p>
          <a:p>
            <a:pPr marL="0" indent="0" algn="r">
              <a:buNone/>
            </a:pPr>
            <a:r>
              <a:rPr lang="ar-AE" sz="2400" dirty="0"/>
              <a:t>والذي وقع عليه فعل الكتابة ( الواجب).</a:t>
            </a:r>
          </a:p>
          <a:p>
            <a:pPr marL="0" indent="0" algn="r">
              <a:buNone/>
            </a:pPr>
            <a:r>
              <a:rPr lang="ar-AE" sz="2400" dirty="0"/>
              <a:t>*ـ ما الأشكال ( الصور اللغوية) التي يأتي عليها المفعول به في الجملة؟</a:t>
            </a:r>
          </a:p>
          <a:p>
            <a:pPr marL="0" indent="0" algn="r">
              <a:buNone/>
            </a:pPr>
            <a:r>
              <a:rPr lang="ar-AE" sz="2400" dirty="0"/>
              <a:t>*ـ وما ترتيبه ضمن عناصر الجملة؟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766812" y="836712"/>
            <a:ext cx="283763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3600" dirty="0"/>
              <a:t>نواتج التعلم:       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02027" y="1623864"/>
            <a:ext cx="8424936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AE" sz="2800" dirty="0"/>
              <a:t>*ـ يتعرف المتعلم المفعول به،ويميز صوره، موظفًا له في مواقف حياتية.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262140" y="2348880"/>
            <a:ext cx="234230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تعريف المفعول به: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49998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Brace 1"/>
          <p:cNvSpPr/>
          <p:nvPr/>
        </p:nvSpPr>
        <p:spPr>
          <a:xfrm>
            <a:off x="4283968" y="116632"/>
            <a:ext cx="432048" cy="360040"/>
          </a:xfrm>
          <a:prstGeom prst="bracePai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/>
              <a:t>د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843808" y="620688"/>
            <a:ext cx="61302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400" dirty="0"/>
              <a:t>1ـ يتصور الطحان أنَّ القمحَ إنَّما ينمو لتشغيل طاحونته.       </a:t>
            </a:r>
          </a:p>
          <a:p>
            <a:r>
              <a:rPr lang="ar-AE" sz="2400" dirty="0"/>
              <a:t>2ـ الحرُّ يأبى أنْ يبيعَ ضميرَه   بجميع مافي الأرض من أموال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660232" y="1451685"/>
            <a:ext cx="914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12160" y="1039112"/>
            <a:ext cx="914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1520" y="620688"/>
            <a:ext cx="1236236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مصدر مؤول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520" y="1051575"/>
            <a:ext cx="1236236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مصدر مؤول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63888" y="1556792"/>
            <a:ext cx="2101857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صور المفعول به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 rot="3261724">
            <a:off x="6558286" y="3192244"/>
            <a:ext cx="2993127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1ـ اسم ظاهر، كما في .........    </a:t>
            </a:r>
            <a:r>
              <a:rPr lang="ar-AE" dirty="0"/>
              <a:t>.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8598391">
            <a:off x="4223502" y="3184718"/>
            <a:ext cx="3209533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2ـ ضمير منفصل، كما في ......... 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2732998">
            <a:off x="1730225" y="3207563"/>
            <a:ext cx="325602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3ـ ضمير مستتر، كما في .........    </a:t>
            </a:r>
            <a:r>
              <a:rPr lang="ar-AE" dirty="0"/>
              <a:t>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8324256">
            <a:off x="-515435" y="3289433"/>
            <a:ext cx="3044423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4ـ مصدر مؤوَّل ، كما في ......... </a:t>
            </a:r>
            <a:endParaRPr lang="en-US" dirty="0"/>
          </a:p>
        </p:txBody>
      </p:sp>
      <p:sp>
        <p:nvSpPr>
          <p:cNvPr id="21" name="Left-Right-Up Arrow 20"/>
          <p:cNvSpPr/>
          <p:nvPr/>
        </p:nvSpPr>
        <p:spPr>
          <a:xfrm>
            <a:off x="4211960" y="2158080"/>
            <a:ext cx="936104" cy="2063008"/>
          </a:xfrm>
          <a:prstGeom prst="leftRight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-Up Arrow 21"/>
          <p:cNvSpPr/>
          <p:nvPr/>
        </p:nvSpPr>
        <p:spPr>
          <a:xfrm rot="16200000">
            <a:off x="6298621" y="1076388"/>
            <a:ext cx="448818" cy="1714565"/>
          </a:xfrm>
          <a:prstGeom prst="leftUp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-Up Arrow 22"/>
          <p:cNvSpPr/>
          <p:nvPr/>
        </p:nvSpPr>
        <p:spPr>
          <a:xfrm rot="10800000">
            <a:off x="1691679" y="1712075"/>
            <a:ext cx="1834757" cy="443190"/>
          </a:xfrm>
          <a:prstGeom prst="leftUp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3264144">
            <a:off x="6781736" y="2231129"/>
            <a:ext cx="1357523" cy="509287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dirty="0">
                <a:solidFill>
                  <a:srgbClr val="C00000"/>
                </a:solidFill>
              </a:rPr>
              <a:t>المجموعة أ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 rot="18662445">
            <a:off x="-488913" y="4338726"/>
            <a:ext cx="1357523" cy="509287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dirty="0">
                <a:solidFill>
                  <a:srgbClr val="C00000"/>
                </a:solidFill>
              </a:rPr>
              <a:t>المجموعة د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 rot="2813706">
            <a:off x="1806674" y="2288758"/>
            <a:ext cx="1357523" cy="509287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dirty="0">
                <a:solidFill>
                  <a:srgbClr val="C00000"/>
                </a:solidFill>
              </a:rPr>
              <a:t>المجموعة ج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 rot="18844065">
            <a:off x="4240508" y="4199206"/>
            <a:ext cx="1357523" cy="509287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dirty="0">
                <a:solidFill>
                  <a:srgbClr val="C00000"/>
                </a:solidFill>
              </a:rPr>
              <a:t>المجموعة ب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6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9832" y="692696"/>
            <a:ext cx="582723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*</a:t>
            </a:r>
            <a:r>
              <a:rPr lang="ar-AE" sz="2000" dirty="0"/>
              <a:t>ـ اكتب أربع جمل فعلية يكون المفعول به فيها:                          </a:t>
            </a:r>
          </a:p>
          <a:p>
            <a:r>
              <a:rPr lang="ar-AE" sz="2000" dirty="0"/>
              <a:t>1ـ اسمًا ظاهرًا كما في:.....................................................</a:t>
            </a:r>
          </a:p>
          <a:p>
            <a:r>
              <a:rPr lang="ar-AE" sz="2000" dirty="0"/>
              <a:t>2ـ ضميرًا متصلًا كما في: ................................................</a:t>
            </a:r>
          </a:p>
          <a:p>
            <a:r>
              <a:rPr lang="ar-AE" sz="2000" dirty="0"/>
              <a:t>3ـ ضميرًا منفصلًا كما في: ................................................</a:t>
            </a:r>
          </a:p>
          <a:p>
            <a:r>
              <a:rPr lang="ar-AE" sz="2000" dirty="0"/>
              <a:t>4ـ مصدرًا مؤوَّلًا كما في : .................................................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419872" y="1062028"/>
            <a:ext cx="162576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قرأت كتاب التاريخ.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11332" y="1619508"/>
            <a:ext cx="1492716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إيَّاك يحترمُ الناسُ.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84962" y="1340768"/>
            <a:ext cx="116730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أحزَنَكَ الأمرُ.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8467" y="2010443"/>
            <a:ext cx="180530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أريد أنْ أزور ضديقي.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88471" y="2564904"/>
            <a:ext cx="429743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AE" sz="2800" dirty="0"/>
              <a:t>تدريب:                               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939709" y="3125267"/>
            <a:ext cx="484619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اقرأ الجمل الآتية وعيِّن المفعول به وفعله.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86500" y="3698448"/>
            <a:ext cx="71994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1ـ تعلموا العلم وإن لم تنالوا به حظًا، فلأنْ يُذَمَّ الزمان لكم أحسنُ من أن يُذمَّ بكم.            </a:t>
            </a:r>
          </a:p>
          <a:p>
            <a:r>
              <a:rPr lang="ar-AE" dirty="0"/>
              <a:t>2ـ أغركِ مني أنَّ حبَّكِ قاتلي   وأنَّكِ مهما تأمري القلبَ يفعل                                   </a:t>
            </a:r>
          </a:p>
          <a:p>
            <a:r>
              <a:rPr lang="ar-AE" dirty="0"/>
              <a:t>3ـ أعطوني لسان خطيب واحدٍ وخذوا مني ألفَ مُقاتل.                                         </a:t>
            </a:r>
          </a:p>
          <a:p>
            <a:r>
              <a:rPr lang="ar-AE" dirty="0"/>
              <a:t>  4ـ قيل لجحا: سلْ ربَّكَ النجاة من هول القيامة. قال: ومَنْ يبقى في هذه الدنيا إلى يوم القيامة </a:t>
            </a:r>
          </a:p>
          <a:p>
            <a:r>
              <a:rPr lang="ar-AE" dirty="0"/>
              <a:t>   5ـ ألهى بني تَغلبٍ عن كلِّ مكرمةٍ       قصيدة قالها عمرة بن كلثوم                          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22587" y="5288632"/>
            <a:ext cx="4397062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واجــــــــــــــــــــــــــــــــــــــــــب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3065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4208" y="188640"/>
            <a:ext cx="242245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خلاصة:             </a:t>
            </a:r>
            <a:endParaRPr lang="en-US" sz="2800" dirty="0"/>
          </a:p>
        </p:txBody>
      </p:sp>
      <p:sp>
        <p:nvSpPr>
          <p:cNvPr id="4" name="Sun 3"/>
          <p:cNvSpPr/>
          <p:nvPr/>
        </p:nvSpPr>
        <p:spPr>
          <a:xfrm>
            <a:off x="2411760" y="1700808"/>
            <a:ext cx="4896543" cy="914400"/>
          </a:xfrm>
          <a:prstGeom prst="su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 </a:t>
            </a:r>
            <a:r>
              <a:rPr lang="ar-AE" sz="2800" dirty="0">
                <a:solidFill>
                  <a:srgbClr val="FF0000"/>
                </a:solidFill>
              </a:rPr>
              <a:t>الجملة الفعلية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81914" y="1893803"/>
            <a:ext cx="748923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الفعل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403648" y="1896398"/>
            <a:ext cx="87876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الفاعل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279537" y="3519437"/>
            <a:ext cx="1220206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مفعول به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1795" y="527194"/>
            <a:ext cx="419217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اسم ( أو مايشبهه ) أسند إليه ........ . ويأتي بعد .......</a:t>
            </a:r>
            <a:endParaRPr lang="en-US" dirty="0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 flipV="1">
            <a:off x="1843031" y="896526"/>
            <a:ext cx="344851" cy="9972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72189" y="2448180"/>
            <a:ext cx="65755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صوره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1800" y="2780928"/>
            <a:ext cx="88998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...........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331640" y="3001888"/>
            <a:ext cx="88998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...........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1795" y="2780928"/>
            <a:ext cx="88998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...........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981782" y="2632846"/>
            <a:ext cx="490407" cy="148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4" idx="1"/>
          </p:cNvCxnSpPr>
          <p:nvPr/>
        </p:nvCxnSpPr>
        <p:spPr>
          <a:xfrm>
            <a:off x="2129741" y="2780928"/>
            <a:ext cx="642059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1691680" y="2817512"/>
            <a:ext cx="54291" cy="148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-70496" y="3562224"/>
            <a:ext cx="5630067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* قد يبنى الفعل للمجهول، فيُحذف ......... ، وينوب عنه مايُسمى ...........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129741" y="2806994"/>
            <a:ext cx="462122" cy="755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-252536" y="4067780"/>
            <a:ext cx="578555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*ـ يأتي نائب الفاعل:...........، أو ..........، أو ............،أو ................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7308303" y="2132856"/>
            <a:ext cx="273611" cy="202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860031" y="2615208"/>
            <a:ext cx="1419506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2255251" y="2132856"/>
            <a:ext cx="3817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637012" y="4437112"/>
            <a:ext cx="3342582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*ـ المفعول به اسم يقع عليه................. .</a:t>
            </a:r>
            <a:endParaRPr lang="en-US" dirty="0"/>
          </a:p>
        </p:txBody>
      </p:sp>
      <p:cxnSp>
        <p:nvCxnSpPr>
          <p:cNvPr id="38" name="Straight Arrow Connector 37"/>
          <p:cNvCxnSpPr>
            <a:endCxn id="37" idx="0"/>
          </p:cNvCxnSpPr>
          <p:nvPr/>
        </p:nvCxnSpPr>
        <p:spPr>
          <a:xfrm>
            <a:off x="6987908" y="4042657"/>
            <a:ext cx="320395" cy="3944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6889640" y="4047704"/>
            <a:ext cx="98268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506430" y="4962104"/>
            <a:ext cx="65755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صوره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981546" y="5135507"/>
            <a:ext cx="108234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..............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817796" y="5745428"/>
            <a:ext cx="121058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................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964050" y="5745428"/>
            <a:ext cx="1146468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...............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4190617" y="5123047"/>
            <a:ext cx="133882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..................</a:t>
            </a:r>
            <a:endParaRPr lang="en-US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7163982" y="5320173"/>
            <a:ext cx="792393" cy="11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46" idx="3"/>
          </p:cNvCxnSpPr>
          <p:nvPr/>
        </p:nvCxnSpPr>
        <p:spPr>
          <a:xfrm flipH="1">
            <a:off x="5529445" y="5307713"/>
            <a:ext cx="9792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6110518" y="5331436"/>
            <a:ext cx="779122" cy="413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6889640" y="5325804"/>
            <a:ext cx="418663" cy="419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330837" y="2484491"/>
            <a:ext cx="889987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...........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649543" y="2464471"/>
            <a:ext cx="93237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ar-AE" dirty="0"/>
              <a:t>...........</a:t>
            </a:r>
            <a:endParaRPr lang="en-US" dirty="0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8306424" y="2416061"/>
            <a:ext cx="24413" cy="68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499743" y="2428396"/>
            <a:ext cx="83184" cy="560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98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4" grpId="0" animBg="1"/>
      <p:bldP spid="15" grpId="0" animBg="1"/>
      <p:bldP spid="16" grpId="0" animBg="1"/>
      <p:bldP spid="25" grpId="0" animBg="1"/>
      <p:bldP spid="30" grpId="0" animBg="1"/>
      <p:bldP spid="3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7" grpId="0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680" y="620688"/>
            <a:ext cx="4186808" cy="580926"/>
          </a:xfrm>
          <a:solidFill>
            <a:srgbClr val="92D05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r>
              <a:rPr lang="ar-EG" sz="2800" dirty="0"/>
              <a:t>رابط الاختبار الإلكتروني: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63888" y="116632"/>
            <a:ext cx="541847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EG" sz="2800" b="1" dirty="0"/>
              <a:t>اختبار                                              </a:t>
            </a:r>
            <a:endParaRPr lang="en-US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2699792" y="1745028"/>
            <a:ext cx="4572000" cy="92333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en-US" dirty="0"/>
              <a:t>https://docs.google.com/forms/d/e/1FAIpQLSeEPXb38_0fwfLNOukpbCmeyPNrmMUKLySvcEEso8o36EcO8A/viewform?usp=sf_link</a:t>
            </a:r>
          </a:p>
        </p:txBody>
      </p:sp>
    </p:spTree>
    <p:extLst>
      <p:ext uri="{BB962C8B-B14F-4D97-AF65-F5344CB8AC3E}">
        <p14:creationId xmlns:p14="http://schemas.microsoft.com/office/powerpoint/2010/main" val="21499835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 Arrow Callout 3"/>
          <p:cNvSpPr/>
          <p:nvPr/>
        </p:nvSpPr>
        <p:spPr>
          <a:xfrm>
            <a:off x="2339752" y="1340768"/>
            <a:ext cx="4392488" cy="2088232"/>
          </a:xfrm>
          <a:prstGeom prst="quad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>
                <a:solidFill>
                  <a:srgbClr val="FF0000"/>
                </a:solidFill>
              </a:rPr>
              <a:t>مفاعيل أخرى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16-Point Star 4"/>
          <p:cNvSpPr/>
          <p:nvPr/>
        </p:nvSpPr>
        <p:spPr>
          <a:xfrm>
            <a:off x="2303748" y="426368"/>
            <a:ext cx="4464496" cy="914400"/>
          </a:xfrm>
          <a:prstGeom prst="star16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b="1" dirty="0">
                <a:solidFill>
                  <a:srgbClr val="00B0F0"/>
                </a:solidFill>
              </a:rPr>
              <a:t>المفعول المطلق</a:t>
            </a:r>
            <a:endParaRPr lang="en-US" sz="3200" b="1" dirty="0">
              <a:solidFill>
                <a:srgbClr val="00B0F0"/>
              </a:solidFill>
            </a:endParaRPr>
          </a:p>
        </p:txBody>
      </p:sp>
      <p:sp>
        <p:nvSpPr>
          <p:cNvPr id="6" name="Sun 5"/>
          <p:cNvSpPr/>
          <p:nvPr/>
        </p:nvSpPr>
        <p:spPr>
          <a:xfrm>
            <a:off x="4572000" y="3810744"/>
            <a:ext cx="4320480" cy="914400"/>
          </a:xfrm>
          <a:prstGeom prst="su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المفعول لأجله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Sun 6"/>
          <p:cNvSpPr/>
          <p:nvPr/>
        </p:nvSpPr>
        <p:spPr>
          <a:xfrm>
            <a:off x="35496" y="3789040"/>
            <a:ext cx="4320480" cy="914400"/>
          </a:xfrm>
          <a:prstGeom prst="su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المفعول فيه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 rot="2282563">
            <a:off x="5392437" y="3242730"/>
            <a:ext cx="1491475" cy="13878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8743017">
            <a:off x="2105262" y="3260941"/>
            <a:ext cx="1491475" cy="13878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301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896" y="116632"/>
            <a:ext cx="5410944" cy="63408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ar-EG" sz="3200" b="1" dirty="0"/>
              <a:t>اكتشاف                                         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44824"/>
            <a:ext cx="8712968" cy="4824536"/>
          </a:xfrm>
        </p:spPr>
        <p:txBody>
          <a:bodyPr>
            <a:normAutofit fontScale="25000" lnSpcReduction="20000"/>
          </a:bodyPr>
          <a:lstStyle/>
          <a:p>
            <a:pPr marL="0" indent="0" algn="r">
              <a:buNone/>
            </a:pPr>
            <a:r>
              <a:rPr lang="ar-EG" sz="7200" dirty="0"/>
              <a:t>1ـ يش</a:t>
            </a:r>
            <a:r>
              <a:rPr lang="ar-AE" sz="7200" dirty="0"/>
              <a:t>ع</a:t>
            </a:r>
            <a:r>
              <a:rPr lang="ar-EG" sz="7200" dirty="0"/>
              <a:t>ر فيها بالغربة شعورًا قاسيًا.       ( شعورًا)</a:t>
            </a:r>
          </a:p>
          <a:p>
            <a:pPr algn="r">
              <a:buFont typeface="Arial" charset="0"/>
              <a:buChar char="•"/>
            </a:pPr>
            <a:r>
              <a:rPr lang="ar-EG" sz="7200" dirty="0"/>
              <a:t>مفعول مطلق.     *ـ نائب عن المفعول المطق      *ـ مفعول لأجله</a:t>
            </a:r>
          </a:p>
          <a:p>
            <a:pPr marL="0" indent="0" algn="r">
              <a:buNone/>
            </a:pPr>
            <a:r>
              <a:rPr lang="ar-EG" sz="7200" dirty="0"/>
              <a:t>2ـ خطه كاد يتعرج صعودًا وهبوطًا كالسكة الجبلية.        ( صعودًا وهبوطًا)</a:t>
            </a:r>
          </a:p>
          <a:p>
            <a:pPr marL="0" indent="0" algn="r">
              <a:buNone/>
            </a:pPr>
            <a:r>
              <a:rPr lang="ar-EG" sz="7200" dirty="0"/>
              <a:t>*ـ مفعول مطلق            *ـ نائب عن المفعول المطلق      </a:t>
            </a:r>
            <a:r>
              <a:rPr lang="ar-AE" sz="7200" dirty="0"/>
              <a:t>     </a:t>
            </a:r>
            <a:r>
              <a:rPr lang="ar-EG" sz="7200" dirty="0"/>
              <a:t>*ـ مفعول لأجله</a:t>
            </a:r>
          </a:p>
          <a:p>
            <a:pPr marL="0" indent="0" algn="r">
              <a:buNone/>
            </a:pPr>
            <a:r>
              <a:rPr lang="ar-EG" sz="7200" dirty="0"/>
              <a:t>3ـ « كان أبو منصور جالسًا على مصطبة المعلم في الحمام يمين البوابة» </a:t>
            </a:r>
          </a:p>
          <a:p>
            <a:pPr marL="0" indent="0" algn="r">
              <a:buNone/>
            </a:pPr>
            <a:r>
              <a:rPr lang="ar-EG" sz="7200" dirty="0"/>
              <a:t>  المفعول فيه في الجملة السابقة:</a:t>
            </a:r>
          </a:p>
          <a:p>
            <a:pPr marL="0" indent="0" algn="r">
              <a:buNone/>
            </a:pPr>
            <a:r>
              <a:rPr lang="ar-EG" sz="7200" dirty="0"/>
              <a:t>*ـ مصطبة الحمام          *ـ يمين البوابة           *ـ جالسًا</a:t>
            </a:r>
          </a:p>
          <a:p>
            <a:pPr marL="0" indent="0" algn="r">
              <a:buNone/>
            </a:pPr>
            <a:r>
              <a:rPr lang="ar-EG" sz="7200" dirty="0"/>
              <a:t>4ـ « كانت نفسه تحترق شوقًا إلى الأزهر وضيقًا بالريف» « شوقًا» و « ضيقًا»</a:t>
            </a:r>
          </a:p>
          <a:p>
            <a:pPr marL="0" indent="0" algn="r">
              <a:buNone/>
            </a:pPr>
            <a:r>
              <a:rPr lang="ar-EG" sz="7200" dirty="0"/>
              <a:t>*ـ مفعول مطلق          *ـ  نائب عن المفعول المطلق          *ـ مفول لأجله</a:t>
            </a:r>
          </a:p>
          <a:p>
            <a:pPr marL="0" indent="0" algn="r">
              <a:buNone/>
            </a:pPr>
            <a:r>
              <a:rPr lang="ar-AE" sz="7200" dirty="0"/>
              <a:t>5ـ غادرنا الفندق بعد الإفطار وخرجنا إلى ساحة واسعة في ظاهر البلدة. المفعول فيه في الجملة:</a:t>
            </a:r>
          </a:p>
          <a:p>
            <a:pPr marL="0" indent="0" algn="r">
              <a:buNone/>
            </a:pPr>
            <a:r>
              <a:rPr lang="ar-AE" sz="7200" dirty="0"/>
              <a:t>  *ـ بعد الإفطار                  *    ساحة واسعة             * في ظاهر البلد  </a:t>
            </a:r>
          </a:p>
          <a:p>
            <a:pPr marL="0" indent="0" algn="r">
              <a:buNone/>
            </a:pPr>
            <a:r>
              <a:rPr lang="ar-AE" sz="7200" dirty="0"/>
              <a:t>6ـ مَن غلى دماغه صيفًا غلت قِرُه شتاءًا.         تشتمل الجملة لى :</a:t>
            </a:r>
          </a:p>
          <a:p>
            <a:pPr marL="0" indent="0" algn="r">
              <a:buNone/>
            </a:pPr>
            <a:r>
              <a:rPr lang="ar-AE" sz="7200" dirty="0"/>
              <a:t>   * مفعول به             * مفعول فيه            * مفعول لأجله         </a:t>
            </a:r>
          </a:p>
          <a:p>
            <a:pPr marL="0" indent="0" algn="r">
              <a:buNone/>
            </a:pPr>
            <a:r>
              <a:rPr lang="ar-AE" sz="7200" dirty="0"/>
              <a:t>7ـ وأحيانًا يضع الكتاب جانبًا ويلاعب طفلة صغيرة سمراء تبدو كحفيدته.      ( أحيانًا )</a:t>
            </a:r>
          </a:p>
          <a:p>
            <a:pPr marL="0" indent="0" algn="r">
              <a:buNone/>
            </a:pPr>
            <a:r>
              <a:rPr lang="ar-AE" sz="7200" dirty="0"/>
              <a:t> *مفعول به            * مفعول فيه                     * مفعول لأجله</a:t>
            </a:r>
          </a:p>
          <a:p>
            <a:pPr marL="0" indent="0" algn="r">
              <a:buNone/>
            </a:pPr>
            <a:r>
              <a:rPr lang="ar-AE" sz="7200" dirty="0"/>
              <a:t>8ـ ( جانبًا ) في العبارة السابقة:</a:t>
            </a:r>
          </a:p>
          <a:p>
            <a:pPr marL="0" indent="0" algn="r">
              <a:buNone/>
            </a:pPr>
            <a:r>
              <a:rPr lang="ar-AE" sz="7200" dirty="0"/>
              <a:t> * مفعول به           * مفعول فيه              8مفعول لأجله </a:t>
            </a:r>
          </a:p>
          <a:p>
            <a:pPr marL="0" indent="0" algn="r">
              <a:buNone/>
            </a:pPr>
            <a:r>
              <a:rPr lang="ar-AE" sz="2400" dirty="0"/>
              <a:t> 8ـ </a:t>
            </a:r>
          </a:p>
          <a:p>
            <a:pPr marL="0" indent="0" algn="r">
              <a:buNone/>
            </a:pPr>
            <a:r>
              <a:rPr lang="ar-AE" sz="2400" dirty="0"/>
              <a:t>   </a:t>
            </a:r>
          </a:p>
          <a:p>
            <a:pPr marL="0" indent="0" algn="r">
              <a:buNone/>
            </a:pPr>
            <a:r>
              <a:rPr lang="ar-EG" sz="2400" dirty="0"/>
              <a:t> </a:t>
            </a:r>
          </a:p>
          <a:p>
            <a:pPr marL="0" indent="0" algn="r">
              <a:buNone/>
            </a:pPr>
            <a:r>
              <a:rPr lang="ar-EG" sz="2400" dirty="0"/>
              <a:t> </a:t>
            </a:r>
          </a:p>
          <a:p>
            <a:pPr marL="0" indent="0" algn="r">
              <a:buNone/>
            </a:pPr>
            <a:r>
              <a:rPr lang="ar-EG" sz="2400" dirty="0"/>
              <a:t>         </a:t>
            </a:r>
          </a:p>
          <a:p>
            <a:pPr algn="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91680" y="764704"/>
            <a:ext cx="7372531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sz="2800" dirty="0"/>
              <a:t>أجب عن أسئلة الاختبار، ولاحظ الإجابات الصحيحة وقَيِّم نفسك.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1268760"/>
            <a:ext cx="3906839" cy="5232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ar-EG" sz="2800" dirty="0"/>
              <a:t>اختر الإجابة الصحيحة فيما يأتي:</a:t>
            </a:r>
            <a:endParaRPr lang="en-US" sz="2800" dirty="0"/>
          </a:p>
        </p:txBody>
      </p:sp>
      <p:sp>
        <p:nvSpPr>
          <p:cNvPr id="5" name="Double Brace 4"/>
          <p:cNvSpPr/>
          <p:nvPr/>
        </p:nvSpPr>
        <p:spPr>
          <a:xfrm>
            <a:off x="4457783" y="2636912"/>
            <a:ext cx="432048" cy="28091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7" name="Double Brace 6"/>
          <p:cNvSpPr/>
          <p:nvPr/>
        </p:nvSpPr>
        <p:spPr>
          <a:xfrm>
            <a:off x="7524328" y="2093462"/>
            <a:ext cx="432048" cy="352578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8" name="Double Brace 7"/>
          <p:cNvSpPr/>
          <p:nvPr/>
        </p:nvSpPr>
        <p:spPr>
          <a:xfrm>
            <a:off x="2915816" y="4005064"/>
            <a:ext cx="432048" cy="28091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9" name="Double Brace 8"/>
          <p:cNvSpPr/>
          <p:nvPr/>
        </p:nvSpPr>
        <p:spPr>
          <a:xfrm>
            <a:off x="5328489" y="3429000"/>
            <a:ext cx="432048" cy="3048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10" name="Double Brace 9"/>
          <p:cNvSpPr/>
          <p:nvPr/>
        </p:nvSpPr>
        <p:spPr>
          <a:xfrm>
            <a:off x="5652120" y="5085184"/>
            <a:ext cx="432048" cy="28091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11" name="Double Brace 10"/>
          <p:cNvSpPr/>
          <p:nvPr/>
        </p:nvSpPr>
        <p:spPr>
          <a:xfrm>
            <a:off x="7308304" y="4581128"/>
            <a:ext cx="432048" cy="288032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12" name="Double Brace 11"/>
          <p:cNvSpPr/>
          <p:nvPr/>
        </p:nvSpPr>
        <p:spPr>
          <a:xfrm>
            <a:off x="5949316" y="5661248"/>
            <a:ext cx="432048" cy="28091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13" name="Double Brace 12"/>
          <p:cNvSpPr/>
          <p:nvPr/>
        </p:nvSpPr>
        <p:spPr>
          <a:xfrm>
            <a:off x="5840926" y="6237312"/>
            <a:ext cx="432048" cy="28091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057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8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3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2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8" dur="2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animBg="1"/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672"/>
            <a:ext cx="8445624" cy="259228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AE" dirty="0"/>
              <a:t> </a:t>
            </a:r>
            <a:r>
              <a:rPr lang="ar-AE" sz="2000" dirty="0"/>
              <a:t>9ـ مَن غشَّ مرة وانكشف أمره لا يُصدَّق ولو صدق.     ( مرة ):                                    </a:t>
            </a:r>
          </a:p>
          <a:p>
            <a:pPr marL="0" indent="0" algn="r">
              <a:buNone/>
            </a:pPr>
            <a:r>
              <a:rPr lang="ar-AE" sz="2000" dirty="0"/>
              <a:t>   * مفعول مطلق           * نائب عن المفعول المطلق              * مفعول لأجله                      10ـ يقول المتنبي:</a:t>
            </a:r>
          </a:p>
          <a:p>
            <a:pPr marL="0" indent="0" algn="r">
              <a:buNone/>
            </a:pPr>
            <a:r>
              <a:rPr lang="ar-AE" sz="2000" dirty="0"/>
              <a:t>     ومَنْ يُنفق الساعات في جمع ماله        مخافة فقرٍ فالذي فعل الفقر.     ( مخافة )</a:t>
            </a:r>
          </a:p>
          <a:p>
            <a:pPr marL="0" indent="0" algn="r">
              <a:buNone/>
            </a:pPr>
            <a:r>
              <a:rPr lang="ar-AE" sz="2000" dirty="0"/>
              <a:t>   * مفعول به           * مفعول فيه              * مفعول لأجله</a:t>
            </a:r>
            <a:endParaRPr lang="en-US" sz="2000" dirty="0"/>
          </a:p>
        </p:txBody>
      </p:sp>
      <p:sp>
        <p:nvSpPr>
          <p:cNvPr id="5" name="Double Brace 4"/>
          <p:cNvSpPr/>
          <p:nvPr/>
        </p:nvSpPr>
        <p:spPr>
          <a:xfrm>
            <a:off x="3203848" y="2105915"/>
            <a:ext cx="432048" cy="288032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6" name="Double Brace 5"/>
          <p:cNvSpPr/>
          <p:nvPr/>
        </p:nvSpPr>
        <p:spPr>
          <a:xfrm>
            <a:off x="3779912" y="1124744"/>
            <a:ext cx="432048" cy="3048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AE" sz="2400" dirty="0">
                <a:sym typeface="Wingdings 2"/>
              </a:rPr>
              <a:t>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2564904"/>
            <a:ext cx="7839005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>
                <a:solidFill>
                  <a:srgbClr val="7030A0"/>
                </a:solidFill>
              </a:rPr>
              <a:t>قيِّم نفسك:                                                                 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4721" y="3284984"/>
            <a:ext cx="6817892" cy="16312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ar-AE" sz="2000" dirty="0"/>
              <a:t>إذا كانت درجتك 4 فأنت تحتاج إلى دراسة هذا الفصل بتركيز واهتمام كبيرين.</a:t>
            </a:r>
          </a:p>
          <a:p>
            <a:pPr marL="285750" indent="-285750">
              <a:buFont typeface="Arial" charset="0"/>
              <a:buChar char="•"/>
            </a:pPr>
            <a:r>
              <a:rPr lang="ar-AE" sz="2000" dirty="0"/>
              <a:t>ـ إذا كانت درجتك 5 و 7 فأنت تعرف بعض الأمور عن مفاعيل أخرى        </a:t>
            </a:r>
          </a:p>
          <a:p>
            <a:r>
              <a:rPr lang="ar-AE" sz="2000" dirty="0"/>
              <a:t> غير المفعول به، لكنك تحتاج غلى مراجعة وتنظيم المعلومات في عقلك.            </a:t>
            </a:r>
          </a:p>
          <a:p>
            <a:pPr marL="285750" indent="-285750">
              <a:buFont typeface="Arial" charset="0"/>
              <a:buChar char="•"/>
            </a:pPr>
            <a:r>
              <a:rPr lang="ar-AE" sz="2000" dirty="0"/>
              <a:t>إذا كانت درجتك 8 فأكثر فأنت جيد جدًا في هذا الباب ، وسيتحسن أداؤك أكثر </a:t>
            </a:r>
          </a:p>
          <a:p>
            <a:pPr marL="285750" indent="-285750">
              <a:buFont typeface="Arial" charset="0"/>
              <a:buChar char="•"/>
            </a:pPr>
            <a:r>
              <a:rPr lang="ar-AE" sz="2000" dirty="0"/>
              <a:t> بعد الانتهاء منه. </a:t>
            </a:r>
            <a:r>
              <a:rPr lang="ar-AE" dirty="0"/>
              <a:t>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939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5915000" cy="576064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ar-AE" sz="2800" dirty="0"/>
              <a:t>تعلَّم:                                                        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-99392"/>
            <a:ext cx="744675" cy="892696"/>
          </a:xfrm>
        </p:spPr>
      </p:pic>
      <p:sp>
        <p:nvSpPr>
          <p:cNvPr id="7" name="TextBox 6"/>
          <p:cNvSpPr txBox="1"/>
          <p:nvPr/>
        </p:nvSpPr>
        <p:spPr>
          <a:xfrm>
            <a:off x="3203848" y="980728"/>
            <a:ext cx="556274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لقد مرَّ بك سابقًا أنَّ الجملة الفعلية تتكون من عنصرين أساسيين هما:       </a:t>
            </a:r>
          </a:p>
          <a:p>
            <a:r>
              <a:rPr lang="ar-AE" dirty="0"/>
              <a:t>  ............................. و .........................................         </a:t>
            </a:r>
          </a:p>
          <a:p>
            <a:r>
              <a:rPr lang="ar-AE" dirty="0"/>
              <a:t>وعناصر أخرى قد تحضر وقد تغيب بحسب الحاجة إليها، منها المفعول به.</a:t>
            </a:r>
          </a:p>
          <a:p>
            <a:r>
              <a:rPr lang="ar-AE" dirty="0"/>
              <a:t>وهناك مفاعيل أخرى تُكمَّل بها الجملة بحسب معناها، أهمها:                </a:t>
            </a:r>
            <a:endParaRPr lang="en-US" dirty="0"/>
          </a:p>
        </p:txBody>
      </p:sp>
      <p:sp>
        <p:nvSpPr>
          <p:cNvPr id="8" name="Octagon 7"/>
          <p:cNvSpPr/>
          <p:nvPr/>
        </p:nvSpPr>
        <p:spPr>
          <a:xfrm>
            <a:off x="6444208" y="2344656"/>
            <a:ext cx="1623628" cy="457200"/>
          </a:xfrm>
          <a:prstGeom prst="oct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dirty="0">
                <a:solidFill>
                  <a:srgbClr val="7030A0"/>
                </a:solidFill>
              </a:rPr>
              <a:t>المفعول المطلق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9" name="Octagon 8"/>
          <p:cNvSpPr/>
          <p:nvPr/>
        </p:nvSpPr>
        <p:spPr>
          <a:xfrm>
            <a:off x="3780690" y="2801856"/>
            <a:ext cx="1573767" cy="457200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dirty="0">
                <a:solidFill>
                  <a:srgbClr val="7030A0"/>
                </a:solidFill>
              </a:rPr>
              <a:t>المفعول لأجله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10" name="Octagon 9"/>
          <p:cNvSpPr/>
          <p:nvPr/>
        </p:nvSpPr>
        <p:spPr>
          <a:xfrm>
            <a:off x="1517956" y="2344656"/>
            <a:ext cx="1373390" cy="457200"/>
          </a:xfrm>
          <a:prstGeom prst="oct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dirty="0">
                <a:solidFill>
                  <a:srgbClr val="7030A0"/>
                </a:solidFill>
              </a:rPr>
              <a:t>المفعول فيه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11" name="Octagon 10"/>
          <p:cNvSpPr/>
          <p:nvPr/>
        </p:nvSpPr>
        <p:spPr>
          <a:xfrm>
            <a:off x="5796135" y="4195936"/>
            <a:ext cx="1080120" cy="457200"/>
          </a:xfrm>
          <a:prstGeom prst="octago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accent6">
                    <a:lumMod val="75000"/>
                  </a:schemeClr>
                </a:solidFill>
              </a:rPr>
              <a:t>الحال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Octagon 11"/>
          <p:cNvSpPr/>
          <p:nvPr/>
        </p:nvSpPr>
        <p:spPr>
          <a:xfrm>
            <a:off x="2328266" y="4196137"/>
            <a:ext cx="1080120" cy="457200"/>
          </a:xfrm>
          <a:prstGeom prst="octag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dirty="0">
                <a:solidFill>
                  <a:srgbClr val="7030A0"/>
                </a:solidFill>
              </a:rPr>
              <a:t>التمييز</a:t>
            </a:r>
            <a:endParaRPr lang="en-US" sz="2000" dirty="0">
              <a:solidFill>
                <a:srgbClr val="7030A0"/>
              </a:solidFill>
            </a:endParaRPr>
          </a:p>
        </p:txBody>
      </p:sp>
      <p:cxnSp>
        <p:nvCxnSpPr>
          <p:cNvPr id="14" name="Straight Arrow Connector 13"/>
          <p:cNvCxnSpPr>
            <a:endCxn id="8" idx="5"/>
          </p:cNvCxnSpPr>
          <p:nvPr/>
        </p:nvCxnSpPr>
        <p:spPr>
          <a:xfrm>
            <a:off x="4575025" y="2148374"/>
            <a:ext cx="1869183" cy="3301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575025" y="2181057"/>
            <a:ext cx="0" cy="620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0" idx="0"/>
          </p:cNvCxnSpPr>
          <p:nvPr/>
        </p:nvCxnSpPr>
        <p:spPr>
          <a:xfrm flipH="1">
            <a:off x="2891346" y="2148374"/>
            <a:ext cx="1680656" cy="3301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387881" y="3429000"/>
            <a:ext cx="2534668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وهناك منصوبات أخرى مثل:</a:t>
            </a:r>
            <a:endParaRPr lang="en-US" sz="2000" dirty="0"/>
          </a:p>
        </p:txBody>
      </p:sp>
      <p:cxnSp>
        <p:nvCxnSpPr>
          <p:cNvPr id="24" name="Straight Arrow Connector 23"/>
          <p:cNvCxnSpPr>
            <a:endCxn id="12" idx="0"/>
          </p:cNvCxnSpPr>
          <p:nvPr/>
        </p:nvCxnSpPr>
        <p:spPr>
          <a:xfrm flipH="1">
            <a:off x="3408386" y="3829110"/>
            <a:ext cx="1180669" cy="5009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1" idx="5"/>
          </p:cNvCxnSpPr>
          <p:nvPr/>
        </p:nvCxnSpPr>
        <p:spPr>
          <a:xfrm>
            <a:off x="4567573" y="3829110"/>
            <a:ext cx="1228562" cy="500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2604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04664"/>
            <a:ext cx="8229600" cy="6048672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ar-AE" sz="2400" dirty="0"/>
              <a:t> *ـ اقرأ الجمل الآتية ولاحظ الإضافات على كل جملة:   </a:t>
            </a:r>
          </a:p>
          <a:p>
            <a:pPr marL="0" indent="0" algn="r">
              <a:buNone/>
            </a:pPr>
            <a:r>
              <a:rPr lang="ar-AE" sz="2400" dirty="0"/>
              <a:t> * قدَّم علي حفل التخرج.</a:t>
            </a:r>
          </a:p>
          <a:p>
            <a:pPr marL="0" indent="0" algn="r">
              <a:buNone/>
            </a:pPr>
            <a:r>
              <a:rPr lang="ar-AE" sz="2400" dirty="0"/>
              <a:t> * قدَّم علي حفل التخرج امس.                                   ..........................</a:t>
            </a:r>
          </a:p>
          <a:p>
            <a:pPr marL="0" indent="0" algn="r">
              <a:buNone/>
            </a:pPr>
            <a:r>
              <a:rPr lang="ar-AE" sz="2400" dirty="0"/>
              <a:t> * قدَّم علي حفل التخرج أمام الساحة الرياضية.                ..........................</a:t>
            </a:r>
          </a:p>
          <a:p>
            <a:pPr marL="0" indent="0" algn="r">
              <a:buNone/>
            </a:pPr>
            <a:r>
              <a:rPr lang="ar-AE" sz="2400" dirty="0"/>
              <a:t> * قدَّم علي حفل التخرج تقديمًا رائعًا.                           ..........................</a:t>
            </a:r>
          </a:p>
          <a:p>
            <a:pPr marL="0" indent="0" algn="r">
              <a:buNone/>
            </a:pPr>
            <a:r>
              <a:rPr lang="ar-AE" sz="2400" dirty="0"/>
              <a:t> * قدَّم علي حفل التخرج استجابة لطلب أستاذه.                ..........................</a:t>
            </a:r>
          </a:p>
          <a:p>
            <a:pPr marL="0" indent="0" algn="r">
              <a:buNone/>
            </a:pPr>
            <a:r>
              <a:rPr lang="ar-AE" sz="2400" dirty="0"/>
              <a:t> * قدَّم علي حفل التخرج متأ لقًا.                                 ..........................</a:t>
            </a:r>
          </a:p>
          <a:p>
            <a:pPr marL="0" indent="0" algn="r">
              <a:buNone/>
            </a:pPr>
            <a:r>
              <a:rPr lang="ar-AE" sz="2400" dirty="0"/>
              <a:t> *ـ ما الإضافة التي تضيفها الكلمات التي تحتها خط  على الجملة؟ اكتبها في </a:t>
            </a:r>
          </a:p>
          <a:p>
            <a:pPr marL="0" indent="0" algn="r">
              <a:buNone/>
            </a:pPr>
            <a:r>
              <a:rPr lang="ar-AE" sz="2400" dirty="0"/>
              <a:t>    الفراغات المقابلة للجملة. </a:t>
            </a:r>
          </a:p>
          <a:p>
            <a:pPr marL="0" indent="0" algn="r">
              <a:buNone/>
            </a:pPr>
            <a:r>
              <a:rPr lang="ar-AE" sz="2400" dirty="0"/>
              <a:t> * أكمل الجملة الآتية محاكيًا الجمل السابقة:</a:t>
            </a:r>
          </a:p>
          <a:p>
            <a:pPr marL="0" indent="0" algn="r">
              <a:buNone/>
            </a:pPr>
            <a:r>
              <a:rPr lang="ar-AE" sz="2400" dirty="0"/>
              <a:t>  # ـ زاوت سلمى معرض الكتاب.</a:t>
            </a:r>
          </a:p>
          <a:p>
            <a:pPr marL="0" indent="0" algn="r">
              <a:buNone/>
            </a:pPr>
            <a:r>
              <a:rPr lang="ar-AE" sz="2400" dirty="0"/>
              <a:t>  # ـ ......................................................................................</a:t>
            </a:r>
          </a:p>
          <a:p>
            <a:pPr marL="0" indent="0" algn="r">
              <a:buNone/>
            </a:pPr>
            <a:r>
              <a:rPr lang="ar-AE" sz="2400" dirty="0"/>
              <a:t>  # ـ ......................................................................................</a:t>
            </a:r>
          </a:p>
          <a:p>
            <a:pPr marL="0" indent="0" algn="r">
              <a:buNone/>
            </a:pPr>
            <a:r>
              <a:rPr lang="ar-AE" sz="2400" dirty="0"/>
              <a:t>  # ـ ......................................................................................</a:t>
            </a:r>
          </a:p>
          <a:p>
            <a:pPr marL="0" indent="0" algn="r">
              <a:buNone/>
            </a:pPr>
            <a:r>
              <a:rPr lang="ar-AE" sz="2400" dirty="0"/>
              <a:t>  # ـ ......................................................................................</a:t>
            </a:r>
          </a:p>
          <a:p>
            <a:pPr marL="0" indent="0" algn="r">
              <a:buNone/>
            </a:pPr>
            <a:r>
              <a:rPr lang="ar-AE" sz="2400" dirty="0"/>
              <a:t>  # ـ ......................................................................................   </a:t>
            </a:r>
          </a:p>
          <a:p>
            <a:pPr marL="0" indent="0">
              <a:buNone/>
            </a:pPr>
            <a:r>
              <a:rPr lang="ar-AE" dirty="0"/>
              <a:t>  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32040" y="4181018"/>
            <a:ext cx="3337773" cy="40011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&amp;ـ زارت سلمى معرض الكتاب عصرًا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4181018"/>
            <a:ext cx="4081567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*ـ زارت سلمى معرض الكتاب استجابة لرغبتها.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206543" y="5301208"/>
            <a:ext cx="3873176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$ـ زارت سلمى معرض الكتاب زيارة خاطفة.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476194" y="4757082"/>
            <a:ext cx="3748142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*ـ زات سلمى معرض الكتاب وسط الجامعة.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80000" y="4757082"/>
            <a:ext cx="4253087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؟ـ زارت سلمى معرض الكتاب متحدية الصعوبات.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559236" y="1084674"/>
            <a:ext cx="1257075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ظرف الزمان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059273" y="1391662"/>
            <a:ext cx="1233030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ظرف المكان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475" y="1700808"/>
            <a:ext cx="142859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المفعول المطلق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1187624" y="2060848"/>
            <a:ext cx="1098378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المفعول فيه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2731990" y="2348880"/>
            <a:ext cx="615874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الحال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75039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71046"/>
            <a:ext cx="2170787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sz="2800" dirty="0">
                <a:solidFill>
                  <a:srgbClr val="00B050"/>
                </a:solidFill>
              </a:rPr>
              <a:t>أـ المفعول المطلق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42516" y="457508"/>
            <a:ext cx="2667718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معناه وصوره اللغويَّة: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49299" y="980728"/>
            <a:ext cx="708719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*ـ المفعول المطلق/ مصدر يُشتقُ من فعله لتأكيده أو بيان عدده أو نوعه.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850461" y="1412776"/>
            <a:ext cx="5256567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*ـ تـأمل الجمل الآتية،وعيِّن المفعول المططلق وفعله: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073646" y="1922056"/>
            <a:ext cx="8763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dirty="0"/>
              <a:t>          1ـ قال تعالى: ( وحُمِلَتْ الأرضُ والجبالُ فدُكَتَا دكةً واحدة ).                 </a:t>
            </a:r>
          </a:p>
          <a:p>
            <a:r>
              <a:rPr lang="ar-AE" sz="2400" dirty="0"/>
              <a:t>2ـ قال تعالى</a:t>
            </a:r>
            <a:r>
              <a:rPr lang="ar-AE" sz="2400" dirty="0">
                <a:sym typeface="Wingdings" pitchFamily="2" charset="2"/>
              </a:rPr>
              <a:t>: ( وكَلَّمَ الله موسى تَكْلِيمًا ).                                    </a:t>
            </a:r>
          </a:p>
          <a:p>
            <a:r>
              <a:rPr lang="ar-AE" sz="2400" dirty="0">
                <a:sym typeface="Wingdings" pitchFamily="2" charset="2"/>
              </a:rPr>
              <a:t>3ـ قال تعالى: ( وزُلْزِلُوا زِلْزَالًا شديدًا ).                                    </a:t>
            </a:r>
          </a:p>
          <a:p>
            <a:r>
              <a:rPr lang="ar-AE" sz="2400" dirty="0">
                <a:sym typeface="Wingdings" pitchFamily="2" charset="2"/>
              </a:rPr>
              <a:t>                   </a:t>
            </a:r>
            <a:r>
              <a:rPr lang="ar-AE" sz="2400" dirty="0"/>
              <a:t>4ـ قال تعالى: ( فأخذناهم أخذَ عزيزٍ مُقْتَدِر ).                               </a:t>
            </a:r>
          </a:p>
          <a:p>
            <a:r>
              <a:rPr lang="ar-AE" sz="2400" dirty="0"/>
              <a:t>5ـ « يبدأ القلق في ليالي الثلاثاء، حيث تنام مريمُ نومًا مضطربًا.   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3861048"/>
            <a:ext cx="438774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* ماينوب عن المفعول المطلق ( المصدر).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37181" y="4293096"/>
            <a:ext cx="8427307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ar-AE" dirty="0"/>
              <a:t>  </a:t>
            </a:r>
            <a:r>
              <a:rPr lang="ar-AE" sz="2400" dirty="0"/>
              <a:t> </a:t>
            </a:r>
            <a:r>
              <a:rPr lang="ar-AE" sz="2000" dirty="0"/>
              <a:t>ما يُمَيِّز المفعول المطلق أنَّه مصدرٌ مشتقٌ من لفظ الفعل ( كتب ـ كتابًا، دافع دفاعًا). ولكن قد يأتي</a:t>
            </a:r>
          </a:p>
          <a:p>
            <a:pPr marL="285750" indent="-285750">
              <a:buFont typeface="Arial" charset="0"/>
              <a:buChar char="•"/>
            </a:pPr>
            <a:r>
              <a:rPr lang="ar-AE" sz="2000" dirty="0"/>
              <a:t>في بعض الحالات ماينوب عن المصدر،بشرط وجود صلة بين المصدر وما ينوب عنه. </a:t>
            </a:r>
            <a:r>
              <a:rPr lang="ar-AE" dirty="0"/>
              <a:t>          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33741" y="5085184"/>
            <a:ext cx="3430747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تأمل هذه الأمثلة واستنتج بعض الحالات: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644008" y="5445224"/>
            <a:ext cx="4285147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1ـ قال تعالى: ( فلا تَمِيلُوا كُلَّ المَيْل ).              </a:t>
            </a:r>
          </a:p>
          <a:p>
            <a:r>
              <a:rPr lang="ar-AE" sz="2000" dirty="0"/>
              <a:t>2ـ قال تعالى: ( لَتُفْسُدُنَّ في الأرض مَرَتَيْن ).       </a:t>
            </a:r>
          </a:p>
          <a:p>
            <a:r>
              <a:rPr lang="ar-AE" sz="2000" dirty="0"/>
              <a:t>3ـ قال تعالى: ( لَنْ نُؤْمِنَ لَكَ حَتَى نَرَى الله جهرةً ).</a:t>
            </a:r>
            <a:endParaRPr lang="en-US" sz="2000" dirty="0"/>
          </a:p>
        </p:txBody>
      </p:sp>
      <p:sp>
        <p:nvSpPr>
          <p:cNvPr id="13" name="Double Brace 12"/>
          <p:cNvSpPr/>
          <p:nvPr/>
        </p:nvSpPr>
        <p:spPr>
          <a:xfrm>
            <a:off x="6372201" y="5445224"/>
            <a:ext cx="360039" cy="360040"/>
          </a:xfrm>
          <a:prstGeom prst="bracePair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uble Brace 13"/>
          <p:cNvSpPr/>
          <p:nvPr/>
        </p:nvSpPr>
        <p:spPr>
          <a:xfrm>
            <a:off x="4860032" y="6093296"/>
            <a:ext cx="514604" cy="360040"/>
          </a:xfrm>
          <a:prstGeom prst="bracePair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uble Brace 14"/>
          <p:cNvSpPr/>
          <p:nvPr/>
        </p:nvSpPr>
        <p:spPr>
          <a:xfrm>
            <a:off x="5374636" y="5773035"/>
            <a:ext cx="637524" cy="360040"/>
          </a:xfrm>
          <a:prstGeom prst="bracePair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28510" y="5333146"/>
            <a:ext cx="415498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كل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79430" y="5733256"/>
            <a:ext cx="564578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عدده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4085185" y="6093296"/>
            <a:ext cx="58862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نوعه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351092" y="5075892"/>
            <a:ext cx="3147015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دلالة المصدر تُفهم من التركيب والسياق </a:t>
            </a:r>
          </a:p>
          <a:p>
            <a:r>
              <a:rPr lang="ar-AE" dirty="0"/>
              <a:t>فإذا جاء المفعول المطلق متبوعًا بصفة   </a:t>
            </a:r>
          </a:p>
          <a:p>
            <a:r>
              <a:rPr lang="ar-AE" dirty="0"/>
              <a:t>فالغرض منه بيان نوع الفعل، وإذا جاء  </a:t>
            </a:r>
          </a:p>
          <a:p>
            <a:r>
              <a:rPr lang="ar-AE" dirty="0"/>
              <a:t>متبوعًا بعدد فالغرض منه بيان عدد      </a:t>
            </a:r>
          </a:p>
          <a:p>
            <a:r>
              <a:rPr lang="ar-AE" dirty="0"/>
              <a:t>مرات حدوث الفعل،وإذا لم يُتْبَع فهو     </a:t>
            </a:r>
          </a:p>
          <a:p>
            <a:r>
              <a:rPr lang="ar-AE" dirty="0"/>
              <a:t>لتأكيد حدوث الفعل.                      </a:t>
            </a:r>
          </a:p>
          <a:p>
            <a:endParaRPr lang="en-US" dirty="0"/>
          </a:p>
        </p:txBody>
      </p:sp>
      <p:sp>
        <p:nvSpPr>
          <p:cNvPr id="12" name="Double Brace 11"/>
          <p:cNvSpPr/>
          <p:nvPr/>
        </p:nvSpPr>
        <p:spPr>
          <a:xfrm>
            <a:off x="4849872" y="3403848"/>
            <a:ext cx="534924" cy="4572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174495" y="2298877"/>
            <a:ext cx="33248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ouble Brace 21"/>
          <p:cNvSpPr/>
          <p:nvPr/>
        </p:nvSpPr>
        <p:spPr>
          <a:xfrm>
            <a:off x="6552220" y="2992760"/>
            <a:ext cx="964356" cy="4572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uble Brace 22"/>
          <p:cNvSpPr/>
          <p:nvPr/>
        </p:nvSpPr>
        <p:spPr>
          <a:xfrm>
            <a:off x="6732240" y="2662952"/>
            <a:ext cx="864096" cy="4572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uble Brace 23"/>
          <p:cNvSpPr/>
          <p:nvPr/>
        </p:nvSpPr>
        <p:spPr>
          <a:xfrm>
            <a:off x="6981652" y="2326574"/>
            <a:ext cx="534924" cy="33549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uble Brace 24"/>
          <p:cNvSpPr/>
          <p:nvPr/>
        </p:nvSpPr>
        <p:spPr>
          <a:xfrm>
            <a:off x="4572000" y="1903432"/>
            <a:ext cx="534924" cy="4572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384796" y="2662064"/>
            <a:ext cx="66496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012160" y="3008606"/>
            <a:ext cx="66496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771292" y="3789040"/>
            <a:ext cx="66496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153198" y="3403848"/>
            <a:ext cx="39902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38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2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5544" y="299298"/>
            <a:ext cx="2945037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 ينوب عن المفعول المططلق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914775" y="1012086"/>
            <a:ext cx="313579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# ـ كل و بعض كما في المثال ...........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59832" y="1381418"/>
            <a:ext cx="245131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# ـ عدده كما في المثال ........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1433" y="1012086"/>
            <a:ext cx="241604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#ـ نوعه، كما في المثال .......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283968" y="760963"/>
            <a:ext cx="1606613" cy="2511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283968" y="775998"/>
            <a:ext cx="0" cy="6054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945544" y="760962"/>
            <a:ext cx="1362618" cy="3177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52120" y="1340768"/>
            <a:ext cx="3478837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يُشترط في بعض وكل إضافتهما إلى المصدر.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39366" y="1750750"/>
            <a:ext cx="251222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ar-AE" dirty="0"/>
              <a:t>*ـ اكتب جملًا فعلية تشتمل على: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771800" y="2151028"/>
            <a:ext cx="65453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1ـ مفعول مطلق .............................................................              </a:t>
            </a:r>
          </a:p>
          <a:p>
            <a:r>
              <a:rPr lang="ar-AE" dirty="0"/>
              <a:t>2ـ نائب عن المفعول المطلق ( بعض أو كل) .............................................</a:t>
            </a:r>
          </a:p>
          <a:p>
            <a:r>
              <a:rPr lang="ar-AE" dirty="0"/>
              <a:t>3ـ نائب عن المفعول المطلق ( عدده) ......................................................</a:t>
            </a:r>
          </a:p>
          <a:p>
            <a:r>
              <a:rPr lang="ar-AE" dirty="0"/>
              <a:t>4ـ نائب عن المفعول المطلق ( نوعه ) .....................................................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64649" y="1988840"/>
            <a:ext cx="183736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أجللتُ الأمير إجلالًا.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678982" y="2351082"/>
            <a:ext cx="3757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أحترمه كلَّ الاحترام، قصرت يعض التقصير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4295658" y="2708920"/>
            <a:ext cx="1356462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ar-AE" sz="2000" dirty="0"/>
              <a:t>صلَّيتُ ركعتين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2557862" y="2996952"/>
            <a:ext cx="1380506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جلستُ القرفصاء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264310" y="3429000"/>
            <a:ext cx="3772186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حذف الفعل الناصب للمفعول المطلق.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324950" y="3890665"/>
            <a:ext cx="4711546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EG" sz="2000" i="1" dirty="0"/>
              <a:t>كثيرًا ما يُحذف الفعل قبل المفعول المطلق في الاستعمال.</a:t>
            </a:r>
            <a:endParaRPr lang="en-US" sz="2000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00181" y="4653136"/>
            <a:ext cx="39663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dirty="0"/>
              <a:t>1ـ حجًا مبرورًا وذنبًا مغفورًا ..........................</a:t>
            </a:r>
          </a:p>
          <a:p>
            <a:r>
              <a:rPr lang="ar-EG" dirty="0"/>
              <a:t>2ـ قُدُومًا مباركً  .......................................</a:t>
            </a:r>
          </a:p>
          <a:p>
            <a:r>
              <a:rPr lang="ar-EG" dirty="0"/>
              <a:t>3ـ شكرًا ................................................</a:t>
            </a:r>
          </a:p>
          <a:p>
            <a:r>
              <a:rPr lang="ar-EG" dirty="0"/>
              <a:t>4ـ عفوًا .................................................</a:t>
            </a:r>
          </a:p>
          <a:p>
            <a:r>
              <a:rPr lang="ar-EG" dirty="0"/>
              <a:t>5ـ سمعًا وطاعة. .......................................</a:t>
            </a:r>
          </a:p>
          <a:p>
            <a:r>
              <a:rPr lang="ar-EG" dirty="0"/>
              <a:t>6ـ حقًا. ..................................................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315652" y="4290775"/>
            <a:ext cx="4717958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*ـ تأمل العبارات التالية وقدر الفعل المحذوف من لفظ المصدر.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016980" y="4653136"/>
            <a:ext cx="7152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حججتَ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264310" y="4950638"/>
            <a:ext cx="58221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قَدِمْتَ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125819" y="5229200"/>
            <a:ext cx="697627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أشكرك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194913" y="5445224"/>
            <a:ext cx="537327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أعف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091356" y="5814556"/>
            <a:ext cx="550151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أسمع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799873" y="6070511"/>
            <a:ext cx="48923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أحق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8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548680"/>
            <a:ext cx="716093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sz="2400" b="1" dirty="0"/>
              <a:t>تدريب                                                                          </a:t>
            </a:r>
            <a:r>
              <a:rPr lang="ar-EG" dirty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43386" y="1013111"/>
            <a:ext cx="7162538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sz="2000" dirty="0"/>
              <a:t>*ـ عَيِّن في الجمل الآتية من كتاب ( الأيام لطه حسين ) المفعول المطلق أو ماينوب عنه.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643610" y="1556792"/>
            <a:ext cx="635302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sz="2000" dirty="0"/>
              <a:t>1ـ وكانت هذه الأصوات مختلفةً أشد الاختلاف.                               </a:t>
            </a:r>
          </a:p>
          <a:p>
            <a:r>
              <a:rPr lang="ar-EG" sz="2000" dirty="0"/>
              <a:t>2ـ  وصوت العربة تَئِرُّ عجلاتها أَزًّا.                                           </a:t>
            </a:r>
          </a:p>
          <a:p>
            <a:r>
              <a:rPr lang="ar-EG" sz="2000" dirty="0"/>
              <a:t>  3ـ كانوا يسندونها إلى وسائد قد رُصَتْ على الحشية رصًّا.                   </a:t>
            </a:r>
          </a:p>
          <a:p>
            <a:r>
              <a:rPr lang="ar-EG" sz="2000" dirty="0"/>
              <a:t>4ـ كان يتحدث المتحثون عنها همسًا ويتنافسون فيها تنفسًا شديدًا.             </a:t>
            </a:r>
          </a:p>
          <a:p>
            <a:r>
              <a:rPr lang="ar-EG" sz="2000" dirty="0"/>
              <a:t> 5ـ كان يلتوي لسانه بالعربية التواءً غريبًا ترك في نفس الصبي أثرًا لا يُمحى</a:t>
            </a:r>
          </a:p>
          <a:p>
            <a:r>
              <a:rPr lang="ar-EG" sz="2000" dirty="0"/>
              <a:t>6ـ الصبي يسعى بين هذا كله يُحسُّه أحساسًا قويًا ويجهله جهلًا شديدًا.         </a:t>
            </a:r>
          </a:p>
          <a:p>
            <a:r>
              <a:rPr lang="ar-EG" sz="2000" dirty="0"/>
              <a:t> 7ـ يندفع في طريق ضيِّقَةٍ أشدَّ الضيق، مُلتوية أشدَّ الالتواء، قذرةٍ أشد القذارة.</a:t>
            </a:r>
          </a:p>
          <a:p>
            <a:r>
              <a:rPr lang="ar-EG" sz="2000" dirty="0"/>
              <a:t>8ـ وإذا قلبه يخفق خفقًا خفيفًا متصلًا.                                           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 rot="18737896">
            <a:off x="780182" y="2564904"/>
            <a:ext cx="244650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واجــــــــــــــــــــــــــــــــــــــب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049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9989" y="404664"/>
            <a:ext cx="7609776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sz="2800" b="1" dirty="0"/>
              <a:t>                        ب ـ المفعول له ( لأجله )     </a:t>
            </a:r>
            <a:r>
              <a:rPr lang="ar-AE" sz="2800" b="1" dirty="0"/>
              <a:t>     </a:t>
            </a:r>
            <a:r>
              <a:rPr lang="ar-EG" sz="2800" b="1" dirty="0"/>
              <a:t>            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3888" y="916377"/>
            <a:ext cx="548259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وهو مصدر منصوب يدل على سبب حدوث الفعل، ويدل على معنى قلبي.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36512" y="1285709"/>
            <a:ext cx="401904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dirty="0"/>
              <a:t>المعنى القلبي مثل ( الرغبة ـ الخشية ـ الحب ـ الخوف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70711" y="1482748"/>
            <a:ext cx="3975768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EG" sz="2000" dirty="0"/>
              <a:t>*ـ اقرأ الأمثلة الآتية، وعيِّن المفعول لأجله فيها.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779912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75856" y="1882858"/>
            <a:ext cx="582403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000" dirty="0"/>
              <a:t>1ـ يُغضي حياءً ويُغضي من مهابته      فما يُكلم إلا حين يبتسم        </a:t>
            </a:r>
          </a:p>
          <a:p>
            <a:r>
              <a:rPr lang="ar-AE" sz="2000" dirty="0"/>
              <a:t>2ـ أهابك إجلالًا وما بك قدرة     عليَّ، ولكن ملُّ عين حبيبها           </a:t>
            </a:r>
          </a:p>
          <a:p>
            <a:r>
              <a:rPr lang="ar-AE" sz="2000" dirty="0"/>
              <a:t>3ـ إذا المرء لا يرعاك إلَّا تكلفًا     فدعه ولا تُكثر عليه التأسفا         </a:t>
            </a:r>
          </a:p>
          <a:p>
            <a:r>
              <a:rPr lang="ar-AE" sz="2000" dirty="0"/>
              <a:t> 4ـ وأغفِرُ عوراء الكريم ادخاره    وأعرض عن شتم اللئيم تكرما      </a:t>
            </a:r>
          </a:p>
          <a:p>
            <a:r>
              <a:rPr lang="ar-AE" sz="2000" dirty="0"/>
              <a:t>5ـ نهصتَ بعرشٍ ينهض الدهر دونه  خشوعًا وتخشاه الليالي وترهب. 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863040"/>
              </p:ext>
            </p:extLst>
          </p:nvPr>
        </p:nvGraphicFramePr>
        <p:xfrm>
          <a:off x="3779912" y="3580224"/>
          <a:ext cx="4176464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65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AE" dirty="0"/>
                        <a:t> المفعول لأجله </a:t>
                      </a:r>
                      <a:r>
                        <a:rPr lang="ar-AE" sz="1600" dirty="0"/>
                        <a:t>( سبب حدوث الفعل)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   الفعل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dirty="0"/>
                        <a:t>                    حياءً   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     يُغضي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058595" y="4293096"/>
            <a:ext cx="58541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أهابك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60032" y="4281396"/>
            <a:ext cx="61747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إجلالًا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057749" y="4693786"/>
            <a:ext cx="66717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يرعاك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21747" y="4662428"/>
            <a:ext cx="49404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تكلفًا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108809" y="5063118"/>
            <a:ext cx="611065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أصفح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888886" y="5063118"/>
            <a:ext cx="588623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تكرما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108809" y="5432450"/>
            <a:ext cx="641522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ينهض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5432450"/>
            <a:ext cx="702436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خشوعًا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01726" y="2105821"/>
            <a:ext cx="253306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# ـ لاحظ الشبه بين المفعول     </a:t>
            </a:r>
          </a:p>
          <a:p>
            <a:r>
              <a:rPr lang="ar-AE" dirty="0"/>
              <a:t>المطلق والمفعول لأجله. كلاهما</a:t>
            </a:r>
          </a:p>
          <a:p>
            <a:r>
              <a:rPr lang="ar-AE" dirty="0"/>
              <a:t>مصدر لكنهما يختلفان في      </a:t>
            </a:r>
          </a:p>
          <a:p>
            <a:r>
              <a:rPr lang="ar-AE" dirty="0"/>
              <a:t>    دلالهما في الجملة.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7994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188640"/>
            <a:ext cx="4148893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*ـ أكمل كتابة الجمل الآتية بمفعول لأجله: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455047" y="620688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400" dirty="0"/>
              <a:t>1ـ أصوم رمضان ............................</a:t>
            </a:r>
          </a:p>
          <a:p>
            <a:r>
              <a:rPr lang="ar-AE" sz="2400" dirty="0"/>
              <a:t>2ـ أذهب إلى المدرسة ........................</a:t>
            </a:r>
          </a:p>
          <a:p>
            <a:r>
              <a:rPr lang="ar-AE" sz="2400" dirty="0"/>
              <a:t>3ـ أخرج مع أصدقائي ........................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004048" y="692696"/>
            <a:ext cx="87395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طاعة لله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13665" y="1052736"/>
            <a:ext cx="854721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طلبًا للعلم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69206" y="1412776"/>
            <a:ext cx="134363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رغبةً في النزهة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52120" y="2204864"/>
            <a:ext cx="3365024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*ـ عيِّن المفعول لأجله فيما يأتي: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699792" y="1772816"/>
            <a:ext cx="631134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   تدريب                                                             </a:t>
            </a:r>
            <a:r>
              <a:rPr lang="ar-AE" dirty="0"/>
              <a:t> 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553435"/>
              </p:ext>
            </p:extLst>
          </p:nvPr>
        </p:nvGraphicFramePr>
        <p:xfrm>
          <a:off x="3293262" y="2708920"/>
          <a:ext cx="4717716" cy="30243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58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8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AE" dirty="0"/>
                        <a:t>المفعول لأجله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الجملة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dirty="0"/>
                        <a:t>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1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baseline="0" dirty="0"/>
                        <a:t>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2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dirty="0"/>
                        <a:t> 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3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dirty="0"/>
                        <a:t>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4 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dirty="0"/>
                        <a:t> 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5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baseline="0" dirty="0"/>
                        <a:t>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6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456">
                <a:tc>
                  <a:txBody>
                    <a:bodyPr/>
                    <a:lstStyle/>
                    <a:p>
                      <a:r>
                        <a:rPr lang="ar-AE" dirty="0"/>
                        <a:t>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7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543093"/>
              </p:ext>
            </p:extLst>
          </p:nvPr>
        </p:nvGraphicFramePr>
        <p:xfrm>
          <a:off x="3347864" y="5733256"/>
          <a:ext cx="4634840" cy="5198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17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7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832">
                <a:tc>
                  <a:txBody>
                    <a:bodyPr/>
                    <a:lstStyle/>
                    <a:p>
                      <a:r>
                        <a:rPr lang="ar-AE" baseline="0" dirty="0"/>
                        <a:t> 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8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187923" y="3059668"/>
            <a:ext cx="54053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شوقًا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18380" y="3419708"/>
            <a:ext cx="51007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هربًا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76211" y="3779748"/>
            <a:ext cx="433132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لعبًا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18380" y="4139788"/>
            <a:ext cx="57099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خشية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252717" y="4499828"/>
            <a:ext cx="521297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خوفًا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57527" y="4931876"/>
            <a:ext cx="51167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ظلمًا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98530" y="5301208"/>
            <a:ext cx="49084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أسىً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297602" y="5805264"/>
            <a:ext cx="471604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lvl="0"/>
            <a:r>
              <a:rPr lang="ar-AE" dirty="0">
                <a:solidFill>
                  <a:prstClr val="black"/>
                </a:solidFill>
              </a:rPr>
              <a:t>عبئًا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045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defined Process 1"/>
          <p:cNvSpPr/>
          <p:nvPr/>
        </p:nvSpPr>
        <p:spPr>
          <a:xfrm>
            <a:off x="7164288" y="3429000"/>
            <a:ext cx="1817765" cy="576064"/>
          </a:xfrm>
          <a:prstGeom prst="flowChartPredefined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rgbClr val="00B0F0"/>
                </a:solidFill>
              </a:rPr>
              <a:t>نواتج التعلم</a:t>
            </a:r>
            <a:endParaRPr lang="en-US" sz="2400" dirty="0">
              <a:solidFill>
                <a:srgbClr val="00B0F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66660932"/>
              </p:ext>
            </p:extLst>
          </p:nvPr>
        </p:nvGraphicFramePr>
        <p:xfrm>
          <a:off x="1043608" y="-27384"/>
          <a:ext cx="72728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9940" y="4019580"/>
            <a:ext cx="82525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000" dirty="0"/>
              <a:t>1ـ يُحلل المتعلم الفلسفة التي يتكئ عليها الكاتب، والمسلمات التي ينطلق منها في عرض أفكار النص.</a:t>
            </a:r>
          </a:p>
          <a:p>
            <a:r>
              <a:rPr lang="ar-AE" sz="2000" dirty="0"/>
              <a:t>2ـ يشارك المتعلم زملاءه في عرض تقارير حول موضوعات علمية قرؤوا عنها، ناشرين نتاجهم في </a:t>
            </a:r>
          </a:p>
          <a:p>
            <a:r>
              <a:rPr lang="ar-AE" sz="2000" dirty="0"/>
              <a:t>وسائل التواصل الاجتماعي.                                                                                  </a:t>
            </a:r>
          </a:p>
          <a:p>
            <a:r>
              <a:rPr lang="ar-AE" sz="2000" dirty="0"/>
              <a:t>3ـ يُفسر المتعلم الكلمات مستخدمًا المعجم الورقي والرقمي.                                       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55843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554" y="19622"/>
            <a:ext cx="4017446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b="1" dirty="0"/>
              <a:t>الاستعداد لقراءة النص.                  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868113" y="476672"/>
            <a:ext cx="4312399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استراتيجيات القراءة                        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390006" y="947453"/>
            <a:ext cx="6752169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تتعرض يوميًا لسيلٍ من الشائعات والأفكار والآراء، يطرحها أصحابها، ونتلقفها أحيانًا دون </a:t>
            </a:r>
          </a:p>
          <a:p>
            <a:r>
              <a:rPr lang="ar-AE" dirty="0"/>
              <a:t> أن نفككها لنتأكدَ من سلامتها ودقتها، فنقع من حيث لا ندري في شرك الغفلة والخديعة.     </a:t>
            </a:r>
          </a:p>
          <a:p>
            <a:r>
              <a:rPr lang="ar-AE" dirty="0"/>
              <a:t>هناك ميزتان دقيقتان للحكم على سلامة الأفكار وصحتها، هما:                      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72200" y="1903660"/>
            <a:ext cx="1191352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ميزان المنطق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91680" y="1907540"/>
            <a:ext cx="99257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ميزان العلم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64293" y="2297866"/>
            <a:ext cx="4216219" cy="1015663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ar-AE" sz="2000" dirty="0">
                <a:solidFill>
                  <a:srgbClr val="0070C0"/>
                </a:solidFill>
              </a:rPr>
              <a:t>ميزان عقلي يستند غلى توافق الأطروحة أو الرأي</a:t>
            </a:r>
          </a:p>
          <a:p>
            <a:r>
              <a:rPr lang="ar-AE" sz="2000" dirty="0">
                <a:solidFill>
                  <a:srgbClr val="0070C0"/>
                </a:solidFill>
              </a:rPr>
              <a:t>مع ما لا يُخالف القواعد المنطقية، ويُسمى بالتفكير </a:t>
            </a:r>
          </a:p>
          <a:p>
            <a:r>
              <a:rPr lang="ar-AE" sz="2000" dirty="0">
                <a:solidFill>
                  <a:srgbClr val="0070C0"/>
                </a:solidFill>
              </a:rPr>
              <a:t>المنطقي القائم على السبب والنتيجة.     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19" y="2295602"/>
            <a:ext cx="4538422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الميزان الحَكَمُ الذي يستند إلى وضع الفروض وفحصها</a:t>
            </a:r>
          </a:p>
          <a:p>
            <a:r>
              <a:rPr lang="ar-AE" sz="2000" dirty="0"/>
              <a:t>للتأكد من صحتها، وصولًا إلى النتائج والتعميمات، لذا</a:t>
            </a:r>
          </a:p>
          <a:p>
            <a:r>
              <a:rPr lang="ar-AE" sz="2000" dirty="0"/>
              <a:t>فنتائجه محسومة ما لم يطرأ تغييرًا على المعطيات. 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-36512" y="3501008"/>
            <a:ext cx="9155070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كلا الميزانين يجب أن تكون نتائجه مُقنعة لمَنْ احتَكَمَ إليهما،ويُوظف الميزانين في كشف المغالطات، والتأكد من صحة          </a:t>
            </a:r>
          </a:p>
          <a:p>
            <a:r>
              <a:rPr lang="ar-AE" dirty="0"/>
              <a:t>الأفكار والأقوال؛ وهنا تنبع أهمية امتلاكنا لأدوات تُجنبنا الوقوع في الأفخاخ، وتمنعنا من الانجرار وراء الشائعات             </a:t>
            </a:r>
          </a:p>
          <a:p>
            <a:r>
              <a:rPr lang="ar-AE" dirty="0"/>
              <a:t>والمغالطات كإِمَّعات لا حول لنا ولا قوة.                                                                                               </a:t>
            </a:r>
          </a:p>
          <a:p>
            <a:r>
              <a:rPr lang="ar-AE" dirty="0"/>
              <a:t>تطبيق الاستراتيجية يتطلب منك أن تقرأ النَّص قراءةً مُتَفحِصة دقيقة، مُظللًا بقلم مُلَوَّن ( اسم المغالطة وسبب تسميتها بهذا     </a:t>
            </a:r>
          </a:p>
          <a:p>
            <a:r>
              <a:rPr lang="ar-AE" dirty="0"/>
              <a:t>الاسم، مفهومها ، مثالها ). كما يُمكنك أن تكتبَ على هامشي النص ملاحظاتك ـ أيضًا ـ وأسئلتك.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766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4452" y="25449"/>
            <a:ext cx="5139548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b="1" dirty="0"/>
              <a:t>المفردات والمعجم                                      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95466" y="491432"/>
            <a:ext cx="8124340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استعن بالمعاجم اللغوية ( الورقية زالرقمية ) في البحث عن معاني الكلمات الآتية،</a:t>
            </a:r>
          </a:p>
          <a:p>
            <a:r>
              <a:rPr lang="ar-AE" sz="2400" dirty="0"/>
              <a:t> ثم دونها في الفراغات.                                                                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7844" y="1327894"/>
            <a:ext cx="931857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المغالطات .............................................................................................................................    </a:t>
            </a:r>
          </a:p>
          <a:p>
            <a:r>
              <a:rPr lang="ar-AE" dirty="0"/>
              <a:t>تفنيد ....................................................................................................................................    </a:t>
            </a:r>
          </a:p>
          <a:p>
            <a:r>
              <a:rPr lang="ar-AE" dirty="0"/>
              <a:t>سِجال ..................................................................................................................................    </a:t>
            </a:r>
          </a:p>
          <a:p>
            <a:r>
              <a:rPr lang="ar-AE" dirty="0"/>
              <a:t>الأنماط ................................................................................................................................    </a:t>
            </a:r>
          </a:p>
          <a:p>
            <a:r>
              <a:rPr lang="ar-AE" dirty="0"/>
              <a:t> 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60232" y="1268760"/>
            <a:ext cx="136768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استدلالات زائفة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1484784"/>
            <a:ext cx="584967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معارضة قضية ما بذكر الحجج التي تؤيد عدم الأخذ بها بطريقة منطقية منهجية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72100" y="1844824"/>
            <a:ext cx="3828292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تعادل القوى فيما بينهما ( لا غالب ولا مغلوب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2204864"/>
            <a:ext cx="2601994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طريقة وأسلوب أو شكل أو مذهب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950267" y="2564904"/>
            <a:ext cx="315823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تطبيق على المفردات والمعجم.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68241" y="2996952"/>
            <a:ext cx="4240263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ضع الكلمتين الآتيتين في جمل من إنشائك.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597003" y="3478546"/>
            <a:ext cx="6555000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تزامن ...............................................................................   </a:t>
            </a:r>
          </a:p>
          <a:p>
            <a:r>
              <a:rPr lang="ar-AE" sz="2000" dirty="0"/>
              <a:t>العشوائية ............................................................................   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802323" y="3491716"/>
            <a:ext cx="365516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تزامن وقوع الحادث مع وصول دورية الشرطة.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460453" y="3861048"/>
            <a:ext cx="3451586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العشوائية وعدم التنظيم من أسباب الفشل.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687132" y="4248896"/>
            <a:ext cx="4463081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في أثناء قراءتك للنصِّ.                       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237165" y="4762627"/>
            <a:ext cx="8871339" cy="9848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طبق استراتيجية التظليل وأنت تقرأ النَّصَّ، وتأكد أنَّك تعرفت اسم المغالطة ، ومفهومها، والمثال الموضح لها.</a:t>
            </a:r>
          </a:p>
          <a:p>
            <a:r>
              <a:rPr lang="ar-AE" sz="2000" dirty="0"/>
              <a:t>يمكنك أن تستخدم ألوانًا مختلفة، كما يمكنك أن تكتب تعليقلاك وأسئلتك. </a:t>
            </a:r>
            <a:r>
              <a:rPr lang="ar-AE" dirty="0"/>
              <a:t>                                          </a:t>
            </a:r>
          </a:p>
          <a:p>
            <a:r>
              <a:rPr lang="ar-AE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6628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86511" y="11306"/>
            <a:ext cx="402706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أنشطة ما بعد النَّصِّ.                     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301313" y="480718"/>
            <a:ext cx="3812262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حول النَّصِّ:                           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444507" y="951642"/>
            <a:ext cx="6696064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1ـ ما الفكرة المحورية التي يريد الكاتب أن يقنعنا بها في هذا النَّصِّ؟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413306"/>
            <a:ext cx="8823249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إذا كانت كل المعطيات صحيحة فمن الممكن للحجة أن تكون غير سليمة إذا كان المنطق المستخدم غير سليم،</a:t>
            </a:r>
          </a:p>
          <a:p>
            <a:r>
              <a:rPr lang="ar-AE" sz="2000" dirty="0"/>
              <a:t>تسمى هذه الحالة بالمغالطات المنطقية، فالعقل البشري لم يتكيف مع استخدام المنطق بكلِّ دقة، فهناك أفخاخ  </a:t>
            </a:r>
          </a:p>
          <a:p>
            <a:r>
              <a:rPr lang="ar-AE" sz="2000" dirty="0"/>
              <a:t>منطقية تنجذب عقولنا إليها ، فيجب أن نكون واعين بها ونحاول أن نتفاداها.                                    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419872" y="2420888"/>
            <a:ext cx="5705408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2ـ اختر إحدى المغالطات التي ذكرها الكاتب وأعد شرحها هنا بلغتك.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2820998"/>
            <a:ext cx="847058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مغالطة المنحدر الزلق ، هي حينما يُعتقد بأن فعلًا ما سوف يجر وراءه سلسلة محتومة من العواقب     </a:t>
            </a:r>
          </a:p>
          <a:p>
            <a:r>
              <a:rPr lang="ar-AE" sz="2000" dirty="0"/>
              <a:t>التي تنتهي بنتيجة كارثية بدون شك.                                                                           </a:t>
            </a:r>
          </a:p>
          <a:p>
            <a:r>
              <a:rPr lang="ar-AE" sz="2000" dirty="0"/>
              <a:t>إنَّ الحذر وجيه إذا انطبقت هذه السلسلة، غير أنها في المغالطة لا تنطبق بالضرورة، ولا يوجد دليل    </a:t>
            </a:r>
          </a:p>
          <a:p>
            <a:r>
              <a:rPr lang="ar-AE" sz="2000" dirty="0"/>
              <a:t>على أنَّ مثل هذه الفرضيات المتطرفة ستحدث في الواقع، فإنَّ هذه المغالطة تستخدم عن طريق العاطفة.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053240" y="4144437"/>
            <a:ext cx="7127272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3ـ هل استخدمت يومًا في حوارك مع الآخرين إحدى هذه المغالطات؟ ماهي؟ وهل كنت</a:t>
            </a:r>
          </a:p>
          <a:p>
            <a:r>
              <a:rPr lang="ar-AE" sz="2000" dirty="0"/>
              <a:t>واعيًا بها آنذاك.                                                                            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860032" y="4852323"/>
            <a:ext cx="3105337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الحــــــــــــــــــــــــــــــــــــوار والمناقشة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5195613"/>
            <a:ext cx="7848623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4ـ يُقال: خذ الحكمة ولايضيرك من أي وعاء خرجت. أي المغالطات تدحض هذه المقولة؟ اشرح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27947" y="5528476"/>
            <a:ext cx="7680308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الإنسان لا يعدم الفائدة من أي شيء يقرأه ولو كان أحيانًا يخالف ما اعتاد عليه، قد يجفل أحدكم</a:t>
            </a:r>
          </a:p>
          <a:p>
            <a:r>
              <a:rPr lang="ar-AE" sz="2000" dirty="0"/>
              <a:t>بادئ الأمر إذا قرأ عنوان ذلك الكتاب وربما سيقوده إلى الامتناع عن قراءته أو اقتنائه، اعتمادًا</a:t>
            </a:r>
          </a:p>
          <a:p>
            <a:r>
              <a:rPr lang="ar-AE" sz="2000" dirty="0"/>
              <a:t>على مقولة الإنسان عدو ما يجهل، فكم سيضيع على نفسه فوائد جمَّة إذا لم يحاول كسر ذاك   </a:t>
            </a:r>
          </a:p>
          <a:p>
            <a:r>
              <a:rPr lang="ar-AE" sz="2000" dirty="0"/>
              <a:t>الوهم والحاجز الذي يفصله عن الاطلاع على ما يجهله ولا يألفه.                       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64818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4779" y="0"/>
            <a:ext cx="364555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5ـ اشرح دلالة تسمية كل مغالطة فيما يأتي: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00110"/>
            <a:ext cx="922560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*ـ المنحدر الزلق 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الارتباط يعني التسبب. 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30280" y="2236802"/>
            <a:ext cx="357822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6ـ اكتب أمام كل مثال المغالطة التي تمثله.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206515" y="764704"/>
            <a:ext cx="6516528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سرعة حدوث النتائج الكارثية المرتبطة بسلسلة من الأحداث الافتراضية السلبية.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771800" y="1628800"/>
            <a:ext cx="6083717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 الاعتقاد أنَّ المشكلة مرتبطة بقضيَّة معينة لا علاقة لها أصلًا بهذه المشكلة</a:t>
            </a:r>
            <a:endParaRPr lang="en-US" sz="20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639872"/>
              </p:ext>
            </p:extLst>
          </p:nvPr>
        </p:nvGraphicFramePr>
        <p:xfrm>
          <a:off x="3001963" y="2714614"/>
          <a:ext cx="6072336" cy="184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AE" dirty="0"/>
                        <a:t>المغالطة التي تمثله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رقم المثال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أ</a:t>
                      </a:r>
                      <a:r>
                        <a:rPr lang="ar-AE" baseline="0" dirty="0"/>
                        <a:t>  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ب  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ت  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ث              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948951" y="3068960"/>
            <a:ext cx="105509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000" dirty="0"/>
              <a:t>ضد الرجل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558913" y="3429000"/>
            <a:ext cx="1733167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الارتباط يعني التسبب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68658" y="3851756"/>
            <a:ext cx="1651414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ليس استكلنديًا حقيقيًا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735879" y="4211796"/>
            <a:ext cx="119616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dirty="0"/>
              <a:t>المنحدر الزلق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0361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44008" y="116632"/>
            <a:ext cx="435247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القراءة حول القراءة.                         </a:t>
            </a:r>
            <a:r>
              <a:rPr lang="ar-AE" dirty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" y="764704"/>
            <a:ext cx="948208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1ـ ارصد بعض المغالطات التي تجدها مخالفةً للعلم والمنطق في بعض حسابات التواصل الاجتماعي، أو في الأفلام والمسلسلات.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2ـ ابحث عن نوع آخر من المغالطات لم يذكره الكاتب في مقاله، واكتب شرحًا مختصرًا لها، موضحًا ذلك بمثال.                  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.................................................................................................................................................</a:t>
            </a:r>
          </a:p>
          <a:p>
            <a:r>
              <a:rPr lang="ar-AE" dirty="0"/>
              <a:t>................................................................................................................................................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1412776"/>
            <a:ext cx="3722494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واجـــــــــــــــــــــــــــــــب بيتي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97751" y="2564904"/>
            <a:ext cx="3722494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800" dirty="0"/>
              <a:t>واجـــــــــــــــــــــــــــــــب بيتي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13502" y="5373216"/>
            <a:ext cx="4304383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ar-AE" sz="2400" dirty="0"/>
              <a:t>مع تمنياتي بالتوفيق والتميز لأبنائنا الطلاب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70218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2072</TotalTime>
  <Words>2587</Words>
  <Application>Microsoft Office PowerPoint</Application>
  <PresentationFormat>On-screen Show (4:3)</PresentationFormat>
  <Paragraphs>410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*ـ تأمل الجمل الآتية، وعيِّن المفعول به وفعله، وحاول أن تحصر صوره.       </vt:lpstr>
      <vt:lpstr>أولًا:ـ المفعول به</vt:lpstr>
      <vt:lpstr>PowerPoint Presentation</vt:lpstr>
      <vt:lpstr>PowerPoint Presentation</vt:lpstr>
      <vt:lpstr>PowerPoint Presentation</vt:lpstr>
      <vt:lpstr>رابط الاختبار الإلكتروني:</vt:lpstr>
      <vt:lpstr>PowerPoint Presentation</vt:lpstr>
      <vt:lpstr>اكتشاف                                          </vt:lpstr>
      <vt:lpstr>PowerPoint Presentation</vt:lpstr>
      <vt:lpstr>تعلَّم:                              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asifhammoud1978@gmail.com</cp:lastModifiedBy>
  <cp:revision>168</cp:revision>
  <dcterms:created xsi:type="dcterms:W3CDTF">2020-03-13T14:02:47Z</dcterms:created>
  <dcterms:modified xsi:type="dcterms:W3CDTF">2025-02-18T05:33:13Z</dcterms:modified>
</cp:coreProperties>
</file>