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7" r:id="rId12"/>
    <p:sldId id="282" r:id="rId13"/>
    <p:sldId id="283" r:id="rId14"/>
    <p:sldId id="284" r:id="rId15"/>
    <p:sldId id="28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FB"/>
    <a:srgbClr val="FB8869"/>
    <a:srgbClr val="F4B6F4"/>
    <a:srgbClr val="A4F2F0"/>
    <a:srgbClr val="F2D2E3"/>
    <a:srgbClr val="FFF3FD"/>
    <a:srgbClr val="F7C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88" autoAdjust="0"/>
  </p:normalViewPr>
  <p:slideViewPr>
    <p:cSldViewPr snapToGrid="0">
      <p:cViewPr varScale="1">
        <p:scale>
          <a:sx n="68" d="100"/>
          <a:sy n="68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66854-DCF4-45E0-8A19-AD68EA88ED6A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074EC-E911-4218-B8F8-30FFA759A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8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074EC-E911-4218-B8F8-30FFA759A9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24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ADDE-3536-4676-95D3-F640FA686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27A396-4EA0-4993-8903-88A823827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A446-A11D-4B39-AC90-D1B6E4A9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5EC38-DE3A-4022-B433-4A125047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80B79-2BED-475A-B41C-6A822B88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5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9E60B-AACD-4DBA-8A88-B14F3B76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696EC-6A0B-4A74-84CA-60FAEB336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F7669-0D68-4CD0-82F6-04C0D67E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CA5A-78D6-492A-A102-5DDF0FE8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DDF2-4676-43BE-A711-0EF74025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6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C243D-B321-427C-B0A4-7EFFB5FE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208DA-392C-4FD9-90AA-27E6C4D9D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028A-7C30-4F5D-BD8D-7C6DAD5D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778BF-2E55-4187-B382-0E992776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6CA07-1C1F-41A2-AD13-E440F7CF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D8FA-6268-41CB-B37A-0697D3C0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E9355-A64E-4748-8910-037BE2A86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7DC1A-9C00-4576-9FFE-2B893CA92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A163-86B2-45C2-9F4A-AED154F9C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1634F-9898-4E6E-B998-DB2A85B20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05775-0D28-438A-AD5B-2F1AF89E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4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3A8FD-566B-4A9F-ABCF-29AF756D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E73B-E640-453A-915D-43BB73B15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89034-1AC0-4D6E-BE76-F48C04AAA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F5802-CFAB-4018-B504-2D154ACBB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A1BEC9-12A0-4228-A00C-608779F5F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F3C87-A662-4226-9A02-D3AEDBB5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B29AAD-54E6-4BAC-A861-2F7ABE72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0DD681-F7AD-4557-8C4F-C8E400880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791D-F3A4-4744-8842-90E654AC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84D6A-A1E5-4C17-A22D-E58A0AB4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483F0-C27E-45B7-81ED-D706B332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096A6B-134D-4D99-A2D4-038A6865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5F6E-7F3D-432F-AB95-0EFDB08BE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58DA9-A760-4618-9188-4E1D60EA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AD33-A61D-4B22-BB77-5E90ED40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2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5D54-D8C1-46CA-A22D-E11557C9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8143-58B3-46C8-966E-5600707B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D7259-6A73-4CF4-9D3C-930188150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CC9B2-056C-4C08-B1DB-618DA2B8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ED94A-4F28-499F-90B7-3AA1DAEF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2D8E2-75BD-4D0C-AEB9-58A59B0A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638D-EB46-43B6-AF39-A7AACCA96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257414-C268-40E5-88E9-1DEFA19C9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FB5B3-B353-4EF3-803D-A1B0F9710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A2120-A33D-43F3-BAFC-EA8331EC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53084-254E-45EC-8573-37CF31BF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6ED44-2ECF-4C55-8D8A-957ACD484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5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F89DE-60FB-4978-87BE-C6C922C9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2A7A9-2DFF-45C8-8796-7C77CCA33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76926-6856-4D64-91E5-B1EB3007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9344B-1449-4974-BEA0-EDBC49E4E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E7651-A4E7-4070-920D-DE6C610C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1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D80058-4456-4F4A-9D14-A7DAA6406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55D67-27D9-409C-9D6F-5BF99C5A5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58D4D-9CE7-4028-81E1-F9A9F04F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F4A68-7A29-4469-9A65-6C9FA9FF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E99BF-F1B1-4731-9847-536AACF4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8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32CEF5-404A-40EC-BE7F-FD42E0E8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2EECE-86B2-42D6-93AB-841DBA3D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87C53-E83C-454E-85D8-D2C7C6F1D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BBBEC-BC8D-4776-B8BD-6522E3B89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B7C4D-4CC2-46D1-A156-BE5E5916E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2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microsoft.com/office/2007/relationships/hdphoto" Target="../media/hdphoto1.wdp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4" Type="http://schemas.microsoft.com/office/2007/relationships/hdphoto" Target="../media/hdphoto3.wdp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7" Type="http://schemas.microsoft.com/office/2007/relationships/hdphoto" Target="../media/hdphoto6.wdp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.png" /><Relationship Id="rId5" Type="http://schemas.microsoft.com/office/2007/relationships/hdphoto" Target="../media/hdphoto5.wdp" /><Relationship Id="rId4" Type="http://schemas.openxmlformats.org/officeDocument/2006/relationships/image" Target="../media/image8.png" 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5" Type="http://schemas.microsoft.com/office/2007/relationships/hdphoto" Target="../media/hdphoto8.wdp" /><Relationship Id="rId4" Type="http://schemas.openxmlformats.org/officeDocument/2006/relationships/image" Target="../media/image11.png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5" Type="http://schemas.microsoft.com/office/2007/relationships/hdphoto" Target="../media/hdphoto10.wdp" /><Relationship Id="rId4" Type="http://schemas.openxmlformats.org/officeDocument/2006/relationships/image" Target="../media/image13.png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1.wdp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2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5" Type="http://schemas.microsoft.com/office/2007/relationships/hdphoto" Target="../media/hdphoto13.wdp" /><Relationship Id="rId4" Type="http://schemas.openxmlformats.org/officeDocument/2006/relationships/image" Target="../media/image16.png" 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4.wdp" /><Relationship Id="rId7" Type="http://schemas.microsoft.com/office/2007/relationships/hdphoto" Target="../media/hdphoto16.wdp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9.png" /><Relationship Id="rId5" Type="http://schemas.microsoft.com/office/2007/relationships/hdphoto" Target="../media/hdphoto15.wdp" /><Relationship Id="rId4" Type="http://schemas.openxmlformats.org/officeDocument/2006/relationships/image" Target="../media/image18.png" 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4.wdp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7.wdp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C6B8233D-9B3F-4A0E-BA5F-B2EAC450E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3764" y="83763"/>
            <a:ext cx="8424472" cy="66904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3569501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ديوان حاكم الشارقة ينعى الشيخ سلطان بن عبد الله بن سلطان القاسمي">
            <a:extLst>
              <a:ext uri="{FF2B5EF4-FFF2-40B4-BE49-F238E27FC236}">
                <a16:creationId xmlns:a16="http://schemas.microsoft.com/office/drawing/2014/main" id="{E60A70C2-B02D-410A-9775-2D35DCA5A4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0" r="13450"/>
          <a:stretch/>
        </p:blipFill>
        <p:spPr bwMode="auto">
          <a:xfrm>
            <a:off x="3523485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396313F-1828-45E9-A999-B6D81E222450}"/>
              </a:ext>
            </a:extLst>
          </p:cNvPr>
          <p:cNvSpPr/>
          <p:nvPr/>
        </p:nvSpPr>
        <p:spPr>
          <a:xfrm>
            <a:off x="1165130" y="39307"/>
            <a:ext cx="4740995" cy="191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ar-AE" sz="6600" dirty="0">
                <a:latin typeface="Aldhabi" panose="01000000000000000000" pitchFamily="2" charset="-78"/>
                <a:cs typeface="Aldhabi" panose="01000000000000000000" pitchFamily="2" charset="-78"/>
              </a:rPr>
              <a:t>من كتاب سرد الذات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ar-AE" sz="6000" dirty="0">
                <a:solidFill>
                  <a:srgbClr val="FFFF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الرؤية الثالثة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D685AB66-4523-494E-BBA8-4582E186DF7F}"/>
              </a:ext>
            </a:extLst>
          </p:cNvPr>
          <p:cNvSpPr txBox="1">
            <a:spLocks/>
          </p:cNvSpPr>
          <p:nvPr/>
        </p:nvSpPr>
        <p:spPr bwMode="auto">
          <a:xfrm>
            <a:off x="481029" y="3733551"/>
            <a:ext cx="4098905" cy="8325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sz="3400" dirty="0">
              <a:latin typeface="+mj-lt"/>
              <a:ea typeface="+mj-ea"/>
              <a:cs typeface="(AH) Manal Black" pitchFamily="2" charset="-78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ar-AE" sz="26400" dirty="0">
                <a:latin typeface="+mj-lt"/>
                <a:ea typeface="+mj-ea"/>
                <a:cs typeface="(AH) Manal Black" pitchFamily="2" charset="-78"/>
              </a:rPr>
              <a:t>من رحلات سموه</a:t>
            </a:r>
            <a:endParaRPr lang="ar-AE" altLang="en-US" sz="26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  <a:ea typeface="+mj-ea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5829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مياه, قارب, خارجي, زورق&#10;&#10;تم إنشاء الوصف تلقائياً">
            <a:extLst>
              <a:ext uri="{FF2B5EF4-FFF2-40B4-BE49-F238E27FC236}">
                <a16:creationId xmlns:a16="http://schemas.microsoft.com/office/drawing/2014/main" id="{ECDCAF22-A0BD-4B47-9673-60CC4811A9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المرحلة الأولى">
            <a:extLst>
              <a:ext uri="{FF2B5EF4-FFF2-40B4-BE49-F238E27FC236}">
                <a16:creationId xmlns:a16="http://schemas.microsoft.com/office/drawing/2014/main" id="{7B952F84-FEC6-4C7A-87BB-2300C60085E7}"/>
              </a:ext>
            </a:extLst>
          </p:cNvPr>
          <p:cNvSpPr txBox="1"/>
          <p:nvPr/>
        </p:nvSpPr>
        <p:spPr>
          <a:xfrm>
            <a:off x="9021861" y="708790"/>
            <a:ext cx="2360334" cy="595035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50800" tIns="50800" rIns="50800" bIns="50800" anchor="ctr">
            <a:spAutoFit/>
          </a:bodyPr>
          <a:lstStyle>
            <a:lvl1pPr algn="ctr">
              <a:defRPr sz="3200">
                <a:solidFill>
                  <a:srgbClr val="0096FF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rtl="0">
              <a:defRPr/>
            </a:pPr>
            <a:r>
              <a:rPr lang="ar-AE" sz="2400" dirty="0">
                <a:solidFill>
                  <a:srgbClr val="FF0000"/>
                </a:solidFill>
                <a:latin typeface="Sakkal Majalla" panose="02000000000000000000" pitchFamily="2" charset="-78"/>
                <a:cs typeface="PT Bold Heading" panose="02010400000000000000" pitchFamily="2" charset="-78"/>
              </a:rPr>
              <a:t>ـ</a:t>
            </a:r>
            <a:r>
              <a:rPr lang="ar-AE" dirty="0">
                <a:solidFill>
                  <a:srgbClr val="FF0000"/>
                </a:solidFill>
                <a:latin typeface="Sakkal Majalla" panose="02000000000000000000" pitchFamily="2" charset="-78"/>
                <a:cs typeface="PT Bold Heading" panose="02010400000000000000" pitchFamily="2" charset="-78"/>
              </a:rPr>
              <a:t> </a:t>
            </a:r>
            <a:r>
              <a:rPr lang="ar-EG" dirty="0">
                <a:solidFill>
                  <a:srgbClr val="FF0000"/>
                </a:solidFill>
                <a:latin typeface="Sakkal Majalla" panose="02000000000000000000" pitchFamily="2" charset="-78"/>
                <a:cs typeface="PT Bold Heading" panose="02010400000000000000" pitchFamily="2" charset="-78"/>
              </a:rPr>
              <a:t>نواتج التعلم</a:t>
            </a:r>
            <a:r>
              <a:rPr lang="ar-AE" dirty="0">
                <a:solidFill>
                  <a:srgbClr val="FF0000"/>
                </a:solidFill>
                <a:latin typeface="Sakkal Majalla" panose="02000000000000000000" pitchFamily="2" charset="-78"/>
                <a:cs typeface="PT Bold Heading" panose="02010400000000000000" pitchFamily="2" charset="-78"/>
              </a:rPr>
              <a:t>:</a:t>
            </a:r>
            <a:endParaRPr dirty="0">
              <a:solidFill>
                <a:srgbClr val="FF0000"/>
              </a:solidFill>
              <a:latin typeface="Sakkal Majalla" panose="02000000000000000000" pitchFamily="2" charset="-78"/>
              <a:cs typeface="PT Bold Heading" panose="02010400000000000000" pitchFamily="2" charset="-78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1AED51D-A0FE-4C4B-A6AA-ECEA30DA3462}"/>
              </a:ext>
            </a:extLst>
          </p:cNvPr>
          <p:cNvSpPr/>
          <p:nvPr/>
        </p:nvSpPr>
        <p:spPr>
          <a:xfrm>
            <a:off x="809805" y="1628508"/>
            <a:ext cx="10572390" cy="3600984"/>
          </a:xfrm>
          <a:prstGeom prst="rect">
            <a:avLst/>
          </a:prstGeom>
          <a:noFill/>
          <a:ln w="28575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r" rtl="1"/>
            <a:endParaRPr lang="ar-AE" sz="1200" b="1" dirty="0">
              <a:solidFill>
                <a:srgbClr val="292828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يفسر المفاهيم والمصطلحات الواردة في الرؤية.</a:t>
            </a:r>
          </a:p>
          <a:p>
            <a:pPr algn="r" rtl="1"/>
            <a:endParaRPr lang="ar-AE" sz="14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يعدد أصدقاء رحلة صاحب السمو الشيخ الدكتور سلطان بن محمد القاسمي.</a:t>
            </a:r>
          </a:p>
          <a:p>
            <a:pPr algn="r" rtl="1"/>
            <a:endParaRPr lang="ar-AE" sz="14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يستنتج المشكلة التي واجهت سموه في رحلته.</a:t>
            </a:r>
          </a:p>
          <a:p>
            <a:pPr algn="r" rtl="1"/>
            <a:endParaRPr lang="ar-AE" sz="14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Fill>
                  <a:solidFill>
                    <a:srgbClr val="000000"/>
                  </a:solidFill>
                </a:uFill>
                <a:latin typeface="Sakkal Majalla" panose="02000000000000000000" pitchFamily="2" charset="-78"/>
                <a:cs typeface="Sakkal Majalla" panose="02000000000000000000" pitchFamily="2" charset="-78"/>
                <a:sym typeface="Calibri"/>
              </a:rPr>
              <a:t>يحدد موقع أول مدينة زارها صاحب السمو الشيخ الدكتور سلطان بن محمد القاسمي.</a:t>
            </a:r>
          </a:p>
          <a:p>
            <a:pPr algn="r" rtl="1"/>
            <a:endParaRPr lang="ar-AE" sz="14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Fill>
                <a:solidFill>
                  <a:srgbClr val="000000"/>
                </a:solidFill>
              </a:uFill>
              <a:latin typeface="Sakkal Majalla" panose="02000000000000000000" pitchFamily="2" charset="-78"/>
              <a:cs typeface="Sakkal Majalla" panose="02000000000000000000" pitchFamily="2" charset="-78"/>
              <a:sym typeface="Calibri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Fill>
                  <a:solidFill>
                    <a:srgbClr val="000000"/>
                  </a:solidFill>
                </a:uFill>
                <a:latin typeface="Sakkal Majalla" panose="02000000000000000000" pitchFamily="2" charset="-78"/>
                <a:cs typeface="Sakkal Majalla" panose="02000000000000000000" pitchFamily="2" charset="-78"/>
                <a:sym typeface="Calibri"/>
              </a:rPr>
              <a:t>سيتخلص الأهمية الاقتصادية لمدينة لنجة.</a:t>
            </a:r>
            <a:endParaRPr lang="en-US" sz="32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Fill>
                <a:solidFill>
                  <a:srgbClr val="000000"/>
                </a:solidFill>
              </a:uFill>
              <a:latin typeface="Sakkal Majalla" panose="02000000000000000000" pitchFamily="2" charset="-78"/>
              <a:cs typeface="Sakkal Majalla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69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04A336F-C22C-490E-B563-431D58B84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8021" y="1888761"/>
            <a:ext cx="10574883" cy="290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72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7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94AB0520-F942-4407-B212-C9C97CE44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3467" y="1520614"/>
            <a:ext cx="10905066" cy="381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28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6714F05B-2CAA-4E8A-B6F3-F6DD90674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873" y="1325407"/>
            <a:ext cx="2833141" cy="330280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D74D522-28F3-4C52-87F6-CDF1234DAD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2630" y="0"/>
            <a:ext cx="7608991" cy="6799050"/>
          </a:xfrm>
          <a:prstGeom prst="rect">
            <a:avLst/>
          </a:prstGeom>
        </p:spPr>
      </p:pic>
      <p:sp>
        <p:nvSpPr>
          <p:cNvPr id="5" name="Rectangle 22">
            <a:extLst>
              <a:ext uri="{FF2B5EF4-FFF2-40B4-BE49-F238E27FC236}">
                <a16:creationId xmlns:a16="http://schemas.microsoft.com/office/drawing/2014/main" id="{55CC2A78-4088-4E55-8C17-F16067965152}"/>
              </a:ext>
            </a:extLst>
          </p:cNvPr>
          <p:cNvSpPr/>
          <p:nvPr/>
        </p:nvSpPr>
        <p:spPr>
          <a:xfrm>
            <a:off x="4354215" y="3896580"/>
            <a:ext cx="1972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عبد الله بن عمران</a:t>
            </a:r>
            <a:endParaRPr lang="en-US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A2CBFD97-F8FE-4660-803F-60BBB541A971}"/>
              </a:ext>
            </a:extLst>
          </p:cNvPr>
          <p:cNvSpPr/>
          <p:nvPr/>
        </p:nvSpPr>
        <p:spPr>
          <a:xfrm>
            <a:off x="3799158" y="3439033"/>
            <a:ext cx="2736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يعقوب بن يوسف الدوخي</a:t>
            </a:r>
            <a:endParaRPr lang="en-US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C1721FCB-72DD-4E1A-8937-6D54727C571E}"/>
              </a:ext>
            </a:extLst>
          </p:cNvPr>
          <p:cNvSpPr/>
          <p:nvPr/>
        </p:nvSpPr>
        <p:spPr>
          <a:xfrm>
            <a:off x="8392843" y="3434915"/>
            <a:ext cx="256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محمد بن حمد الشامسي</a:t>
            </a:r>
            <a:endParaRPr lang="en-US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3CD11394-DFAC-44B3-B179-5223D1E96A5C}"/>
              </a:ext>
            </a:extLst>
          </p:cNvPr>
          <p:cNvSpPr/>
          <p:nvPr/>
        </p:nvSpPr>
        <p:spPr>
          <a:xfrm>
            <a:off x="8833651" y="3900214"/>
            <a:ext cx="1688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تريم بن عمران</a:t>
            </a:r>
            <a:endParaRPr lang="en-US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7CED04F5-B1DB-45A1-822C-0E808F3ADBA7}"/>
              </a:ext>
            </a:extLst>
          </p:cNvPr>
          <p:cNvSpPr/>
          <p:nvPr/>
        </p:nvSpPr>
        <p:spPr>
          <a:xfrm>
            <a:off x="3792511" y="5574375"/>
            <a:ext cx="6998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تظهر قيمة الصد</a:t>
            </a:r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يق</a:t>
            </a:r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 </a:t>
            </a:r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خاصة في ال</a:t>
            </a:r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ظروف </a:t>
            </a:r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الصعبة فيظهر</a:t>
            </a:r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 معدنه وأخلاقه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A549A333-9EE7-428A-B8A8-44190E0E7C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7365" y="29475"/>
            <a:ext cx="9597254" cy="67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1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B997DF01-8B2F-48EA-A851-77406A9BD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5077" y="-2128"/>
            <a:ext cx="7984320" cy="6860128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81D0983-1C84-4331-BD1A-8653FB81E4D9}"/>
              </a:ext>
            </a:extLst>
          </p:cNvPr>
          <p:cNvSpPr/>
          <p:nvPr/>
        </p:nvSpPr>
        <p:spPr>
          <a:xfrm>
            <a:off x="3994951" y="1757766"/>
            <a:ext cx="5441617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إمكانية تصادم القارب الذي يقل الشيخ سلطان إلى إيران مع ناقلة نفط كبيرة</a:t>
            </a:r>
            <a:r>
              <a:rPr lang="ar-AE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.</a:t>
            </a:r>
            <a:endParaRPr lang="ar-SA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EB67425-8FBD-428E-96CF-F2111675B76D}"/>
              </a:ext>
            </a:extLst>
          </p:cNvPr>
          <p:cNvSpPr/>
          <p:nvPr/>
        </p:nvSpPr>
        <p:spPr>
          <a:xfrm>
            <a:off x="4394962" y="4210813"/>
            <a:ext cx="1225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البوصلة</a:t>
            </a:r>
            <a:endParaRPr lang="en-US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013FCD-27C4-4C66-89E9-B9A1E864308B}"/>
              </a:ext>
            </a:extLst>
          </p:cNvPr>
          <p:cNvSpPr/>
          <p:nvPr/>
        </p:nvSpPr>
        <p:spPr>
          <a:xfrm>
            <a:off x="2102603" y="4190228"/>
            <a:ext cx="1937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400" b="1" dirty="0" err="1">
                <a:solidFill>
                  <a:srgbClr val="FF0000"/>
                </a:solidFill>
                <a:latin typeface="Arabic Typesetting" panose="03020402040406030203" pitchFamily="66" charset="-78"/>
              </a:rPr>
              <a:t>الفنر</a:t>
            </a:r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 (الفانوس)</a:t>
            </a:r>
            <a:endParaRPr lang="en-US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4932CBD6-1BA2-4DA3-BA45-2913AE843C32}"/>
              </a:ext>
            </a:extLst>
          </p:cNvPr>
          <p:cNvSpPr/>
          <p:nvPr/>
        </p:nvSpPr>
        <p:spPr>
          <a:xfrm>
            <a:off x="6228275" y="4190228"/>
            <a:ext cx="3883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زيادة السرعة حتى يمكن الابتعاد</a:t>
            </a:r>
          </a:p>
          <a:p>
            <a:pPr algn="ctr" rtl="1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عنها ثم التوقف لإعادة ضبط الاتجاه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A2B14DC8-578B-45E8-84A3-D79C0031287D}"/>
              </a:ext>
            </a:extLst>
          </p:cNvPr>
          <p:cNvSpPr/>
          <p:nvPr/>
        </p:nvSpPr>
        <p:spPr>
          <a:xfrm>
            <a:off x="6185940" y="5169525"/>
            <a:ext cx="4015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AE" dirty="0">
              <a:solidFill>
                <a:schemeClr val="accent5">
                  <a:lumMod val="75000"/>
                </a:schemeClr>
              </a:solidFill>
            </a:endParaRPr>
          </a:p>
          <a:p>
            <a:pPr algn="ctr" rtl="1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الابتعاد عن ناقلة النفط، ثم التوقف خوفا من الامواج العالية نتيجة حركة ناقلة النفط والتي يمكن أن تغرقهم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4B8A0AF-30DD-4D9C-95E3-19CF3ADA44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4032" y="-1"/>
            <a:ext cx="1016381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5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78CF120-37B5-431B-8D85-DB36D5DB7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6761" y="281533"/>
            <a:ext cx="8178931" cy="587942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2B0D6A0-31C6-4E53-AF83-6146B8170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259922"/>
            <a:ext cx="3203907" cy="4155867"/>
          </a:xfrm>
          <a:prstGeom prst="rect">
            <a:avLst/>
          </a:prstGeom>
        </p:spPr>
      </p:pic>
      <p:sp>
        <p:nvSpPr>
          <p:cNvPr id="4" name="مخطط انسيابي: رابط 3">
            <a:extLst>
              <a:ext uri="{FF2B5EF4-FFF2-40B4-BE49-F238E27FC236}">
                <a16:creationId xmlns:a16="http://schemas.microsoft.com/office/drawing/2014/main" id="{8F810285-29A4-442B-A395-DA821545DD01}"/>
              </a:ext>
            </a:extLst>
          </p:cNvPr>
          <p:cNvSpPr/>
          <p:nvPr/>
        </p:nvSpPr>
        <p:spPr>
          <a:xfrm>
            <a:off x="6445770" y="3597638"/>
            <a:ext cx="464696" cy="449705"/>
          </a:xfrm>
          <a:prstGeom prst="flowChartConnector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7352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D1EDD81-EC4D-455D-B344-E5A1178DB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9840" y="240864"/>
            <a:ext cx="8372320" cy="6376271"/>
          </a:xfrm>
          <a:prstGeom prst="rect">
            <a:avLst/>
          </a:prstGeom>
        </p:spPr>
      </p:pic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7989CA1A-758D-46AE-A82C-3F31C43CC3A5}"/>
              </a:ext>
            </a:extLst>
          </p:cNvPr>
          <p:cNvSpPr/>
          <p:nvPr/>
        </p:nvSpPr>
        <p:spPr>
          <a:xfrm>
            <a:off x="2029761" y="1114007"/>
            <a:ext cx="6087814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الدكتور جعفر       ـ </a:t>
            </a:r>
            <a:r>
              <a:rPr lang="ar-AE" sz="2800" b="1" dirty="0" err="1">
                <a:solidFill>
                  <a:srgbClr val="FF0000"/>
                </a:solidFill>
                <a:latin typeface="Arabic Typesetting" panose="03020402040406030203" pitchFamily="66" charset="-78"/>
              </a:rPr>
              <a:t>عبادوه</a:t>
            </a:r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        ـ إبراهيم زمزم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99B1B86E-9228-4A61-9FF8-76036B2DA8C8}"/>
              </a:ext>
            </a:extLst>
          </p:cNvPr>
          <p:cNvSpPr/>
          <p:nvPr/>
        </p:nvSpPr>
        <p:spPr>
          <a:xfrm>
            <a:off x="3867462" y="2301717"/>
            <a:ext cx="4047343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احتمالية التصادم مع ناقة النفط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096B6B74-C895-41E8-B838-804CBFEB2907}"/>
              </a:ext>
            </a:extLst>
          </p:cNvPr>
          <p:cNvSpPr/>
          <p:nvPr/>
        </p:nvSpPr>
        <p:spPr>
          <a:xfrm>
            <a:off x="2638268" y="3442457"/>
            <a:ext cx="5359387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صوت الاذان            ـ صوت صياح الديك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1ABF2116-9B5D-422A-8872-43E191D38B1E}"/>
              </a:ext>
            </a:extLst>
          </p:cNvPr>
          <p:cNvSpPr/>
          <p:nvPr/>
        </p:nvSpPr>
        <p:spPr>
          <a:xfrm>
            <a:off x="2638268" y="4593336"/>
            <a:ext cx="5359386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اللون الذهبي          ـ اللون األبيض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D1459CE8-5462-4DB6-9C69-F9A4D6E23BAD}"/>
              </a:ext>
            </a:extLst>
          </p:cNvPr>
          <p:cNvSpPr/>
          <p:nvPr/>
        </p:nvSpPr>
        <p:spPr>
          <a:xfrm>
            <a:off x="3777522" y="5758983"/>
            <a:ext cx="4220132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ـ تم بناء مدينة لنجة على يد العرب</a:t>
            </a:r>
            <a:endParaRPr lang="en-US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204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CDC94B0F-2A16-4853-A00A-034DF9D48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2275" y="1213852"/>
            <a:ext cx="7270230" cy="443029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8DDE0D7B-3E37-44AB-9878-05B8223CF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823" y="40224"/>
            <a:ext cx="2878111" cy="6769119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67A3DF10-3730-484B-B3A3-A92F19CB9D1D}"/>
              </a:ext>
            </a:extLst>
          </p:cNvPr>
          <p:cNvSpPr/>
          <p:nvPr/>
        </p:nvSpPr>
        <p:spPr>
          <a:xfrm>
            <a:off x="5269014" y="3049461"/>
            <a:ext cx="5352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الشعور بالفخر والاعتزاز كونها عربية النشأة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38B10967-7932-4E28-AAFC-83669368667E}"/>
              </a:ext>
            </a:extLst>
          </p:cNvPr>
          <p:cNvSpPr/>
          <p:nvPr/>
        </p:nvSpPr>
        <p:spPr>
          <a:xfrm>
            <a:off x="8500668" y="4669093"/>
            <a:ext cx="21210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ميناء تجاري هام</a:t>
            </a:r>
          </a:p>
        </p:txBody>
      </p:sp>
    </p:spTree>
    <p:extLst>
      <p:ext uri="{BB962C8B-B14F-4D97-AF65-F5344CB8AC3E}">
        <p14:creationId xmlns:p14="http://schemas.microsoft.com/office/powerpoint/2010/main" val="192887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3CCF30A-0C40-46EE-AAE2-C930BE5B2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283" y="0"/>
            <a:ext cx="8745433" cy="6844851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B3529DA6-F033-463F-AD38-008F9E2C4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1947" y="60880"/>
            <a:ext cx="10508104" cy="67230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2295EC14-FAF8-4ECA-ACBD-DB6DB6AF26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943" y="417282"/>
            <a:ext cx="5161189" cy="6333344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172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3CCF30A-0C40-46EE-AAE2-C930BE5B2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283" y="0"/>
            <a:ext cx="8745433" cy="6844851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8BEE10D9-275E-4182-83B2-EA299DABAB29}"/>
              </a:ext>
            </a:extLst>
          </p:cNvPr>
          <p:cNvSpPr/>
          <p:nvPr/>
        </p:nvSpPr>
        <p:spPr>
          <a:xfrm>
            <a:off x="5864246" y="5052163"/>
            <a:ext cx="42310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عودة الشيخ سلطان من ايران الى الشارقة في عام 1959م</a:t>
            </a:r>
            <a:endParaRPr lang="ar-SA" sz="28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9" name="مخطط انسيابي: رابط 8">
            <a:extLst>
              <a:ext uri="{FF2B5EF4-FFF2-40B4-BE49-F238E27FC236}">
                <a16:creationId xmlns:a16="http://schemas.microsoft.com/office/drawing/2014/main" id="{FC45CCFB-77DE-4624-A967-959DCCC712B1}"/>
              </a:ext>
            </a:extLst>
          </p:cNvPr>
          <p:cNvSpPr/>
          <p:nvPr/>
        </p:nvSpPr>
        <p:spPr>
          <a:xfrm>
            <a:off x="3747541" y="4347149"/>
            <a:ext cx="464696" cy="705014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239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CCFEC49-51A2-4057-87F2-CF19A0DC2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198" y="3848899"/>
            <a:ext cx="8604544" cy="2204233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45DA9E1-4A15-45A5-A57F-D248E9B80992}"/>
              </a:ext>
            </a:extLst>
          </p:cNvPr>
          <p:cNvSpPr/>
          <p:nvPr/>
        </p:nvSpPr>
        <p:spPr>
          <a:xfrm>
            <a:off x="2180265" y="3069236"/>
            <a:ext cx="8604544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685800" indent="-685800" algn="ctr" rtl="1">
              <a:buFont typeface="Wingdings" pitchFamily="2" charset="2"/>
              <a:buChar char="v"/>
            </a:pPr>
            <a:r>
              <a:rPr lang="ar-SA" sz="3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استخلص اشهر الحقول و المحاصيل الزراعية: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A53A41E-1F67-4559-A237-8E9655DA9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45" y="968223"/>
            <a:ext cx="10162716" cy="136866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7DCF068A-8D35-4B53-958F-A19529051CE7}"/>
              </a:ext>
            </a:extLst>
          </p:cNvPr>
          <p:cNvSpPr/>
          <p:nvPr/>
        </p:nvSpPr>
        <p:spPr>
          <a:xfrm>
            <a:off x="824458" y="311671"/>
            <a:ext cx="10895091" cy="5232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685800" indent="-685800" algn="ctr" rtl="1">
              <a:buFont typeface="Wingdings" pitchFamily="2" charset="2"/>
              <a:buChar char="v"/>
            </a:pPr>
            <a:r>
              <a:rPr lang="ar-AE" sz="2800" b="1" dirty="0">
                <a:ln w="0"/>
                <a:solidFill>
                  <a:schemeClr val="bg1"/>
                </a:solidFill>
              </a:rPr>
              <a:t>أ</a:t>
            </a:r>
            <a:r>
              <a:rPr lang="ar-SA" sz="2800" b="1" dirty="0">
                <a:ln w="0"/>
                <a:solidFill>
                  <a:schemeClr val="bg1"/>
                </a:solidFill>
              </a:rPr>
              <a:t>دون اشهر المدن التي زارها الشيخ الدكتور سلطان بن محمد القاسمي على بحر قزوين: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C29DC535-D539-4EDF-BD1F-290683CA5D01}"/>
              </a:ext>
            </a:extLst>
          </p:cNvPr>
          <p:cNvSpPr txBox="1"/>
          <p:nvPr/>
        </p:nvSpPr>
        <p:spPr>
          <a:xfrm rot="10800000" flipV="1">
            <a:off x="7751726" y="1132043"/>
            <a:ext cx="97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جالوس</a:t>
            </a:r>
            <a:endParaRPr lang="ar-AE" sz="40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61E6A2F6-E014-4C0D-84ED-94B4DB17226E}"/>
              </a:ext>
            </a:extLst>
          </p:cNvPr>
          <p:cNvSpPr txBox="1"/>
          <p:nvPr/>
        </p:nvSpPr>
        <p:spPr>
          <a:xfrm rot="10800000" flipV="1">
            <a:off x="5776673" y="1121758"/>
            <a:ext cx="97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رام سر</a:t>
            </a:r>
            <a:endParaRPr lang="ar-AE" sz="40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0939AD01-3BF7-4078-837D-271423AA8EED}"/>
              </a:ext>
            </a:extLst>
          </p:cNvPr>
          <p:cNvSpPr txBox="1"/>
          <p:nvPr/>
        </p:nvSpPr>
        <p:spPr>
          <a:xfrm rot="10800000" flipV="1">
            <a:off x="3621741" y="1132818"/>
            <a:ext cx="97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رشت</a:t>
            </a:r>
            <a:endParaRPr lang="ar-AE" sz="40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FDE48799-8510-4791-AEBB-29818BB1B1D7}"/>
              </a:ext>
            </a:extLst>
          </p:cNvPr>
          <p:cNvSpPr txBox="1"/>
          <p:nvPr/>
        </p:nvSpPr>
        <p:spPr>
          <a:xfrm rot="10800000" flipV="1">
            <a:off x="1798944" y="1144455"/>
            <a:ext cx="97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استارا</a:t>
            </a:r>
            <a:endParaRPr lang="ar-AE" sz="40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C0B291B8-9DE8-4659-96B1-0E6474C1C71F}"/>
              </a:ext>
            </a:extLst>
          </p:cNvPr>
          <p:cNvSpPr/>
          <p:nvPr/>
        </p:nvSpPr>
        <p:spPr>
          <a:xfrm>
            <a:off x="8870181" y="5267808"/>
            <a:ext cx="11734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الشاي</a:t>
            </a:r>
            <a:r>
              <a:rPr lang="ar-AE" sz="2800" dirty="0">
                <a:solidFill>
                  <a:srgbClr val="BF0000"/>
                </a:solidFill>
                <a:latin typeface="TimesNewRomanPS"/>
              </a:rPr>
              <a:t> </a:t>
            </a:r>
            <a:endParaRPr lang="ar-AE" sz="2800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A53C7AAB-9CFD-4FCF-9EBA-BFCBA5EF677E}"/>
              </a:ext>
            </a:extLst>
          </p:cNvPr>
          <p:cNvSpPr/>
          <p:nvPr/>
        </p:nvSpPr>
        <p:spPr>
          <a:xfrm>
            <a:off x="6112431" y="5287202"/>
            <a:ext cx="8483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الأرز</a:t>
            </a:r>
            <a:r>
              <a:rPr lang="ar-AE" sz="2800" dirty="0">
                <a:solidFill>
                  <a:srgbClr val="BF0000"/>
                </a:solidFill>
                <a:latin typeface="TimesNewRomanPS"/>
              </a:rPr>
              <a:t> </a:t>
            </a:r>
            <a:endParaRPr lang="ar-AE" sz="2800" dirty="0"/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053A3360-65A0-4113-A6BA-115F017972AA}"/>
              </a:ext>
            </a:extLst>
          </p:cNvPr>
          <p:cNvSpPr/>
          <p:nvPr/>
        </p:nvSpPr>
        <p:spPr>
          <a:xfrm>
            <a:off x="3040492" y="5324090"/>
            <a:ext cx="11624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البرتقال</a:t>
            </a:r>
            <a:r>
              <a:rPr lang="ar-AE" sz="2800" dirty="0">
                <a:solidFill>
                  <a:srgbClr val="BF0000"/>
                </a:solidFill>
                <a:latin typeface="TimesNewRomanPS"/>
              </a:rPr>
              <a:t> </a:t>
            </a:r>
            <a:endParaRPr lang="ar-AE" sz="2800" dirty="0"/>
          </a:p>
        </p:txBody>
      </p:sp>
    </p:spTree>
    <p:extLst>
      <p:ext uri="{BB962C8B-B14F-4D97-AF65-F5344CB8AC3E}">
        <p14:creationId xmlns:p14="http://schemas.microsoft.com/office/powerpoint/2010/main" val="357995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صورة 4">
            <a:extLst>
              <a:ext uri="{FF2B5EF4-FFF2-40B4-BE49-F238E27FC236}">
                <a16:creationId xmlns:a16="http://schemas.microsoft.com/office/drawing/2014/main" id="{BB205B3F-85F7-450A-A6AB-88508EEBE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40" y="817234"/>
            <a:ext cx="9828832" cy="540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89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D7F0A6B-1D56-41EB-91AF-797BF90F5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9" y="1201575"/>
            <a:ext cx="11430000" cy="5715000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95BB74DC-00EC-4FAD-A611-055B99300DEF}"/>
              </a:ext>
            </a:extLst>
          </p:cNvPr>
          <p:cNvSpPr/>
          <p:nvPr/>
        </p:nvSpPr>
        <p:spPr>
          <a:xfrm rot="19744774">
            <a:off x="8955704" y="890026"/>
            <a:ext cx="2511368" cy="1360334"/>
          </a:xfrm>
          <a:prstGeom prst="leftArrow">
            <a:avLst>
              <a:gd name="adj1" fmla="val 50000"/>
              <a:gd name="adj2" fmla="val 3309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lIns="68580" tIns="34290" rIns="68580" bIns="34290">
            <a:spAutoFit/>
          </a:bodyPr>
          <a:lstStyle/>
          <a:p>
            <a:pPr algn="r" rtl="1"/>
            <a:r>
              <a:rPr lang="ar-AE" sz="4000" b="1" dirty="0">
                <a:ln w="0"/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هيا بنا الى..</a:t>
            </a:r>
            <a:endParaRPr lang="en-US" sz="4000" b="1" dirty="0">
              <a:ln w="0"/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59182AB-F407-461C-BEA1-25465B2A86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85828" y="364587"/>
            <a:ext cx="4616548" cy="461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36365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226</Words>
  <Application>Microsoft Office PowerPoint</Application>
  <PresentationFormat>Widescreen</PresentationFormat>
  <Paragraphs>46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عبدالسلام محمد السعدي</dc:creator>
  <cp:lastModifiedBy>asifhammoud1978@gmail.com</cp:lastModifiedBy>
  <cp:revision>62</cp:revision>
  <dcterms:created xsi:type="dcterms:W3CDTF">2020-10-14T20:14:52Z</dcterms:created>
  <dcterms:modified xsi:type="dcterms:W3CDTF">2024-09-05T16:25:02Z</dcterms:modified>
</cp:coreProperties>
</file>