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handoutMasterIdLst>
    <p:handoutMasterId r:id="rId25"/>
  </p:handoutMasterIdLst>
  <p:sldIdLst>
    <p:sldId id="461" r:id="rId5"/>
    <p:sldId id="2683" r:id="rId6"/>
    <p:sldId id="2678" r:id="rId7"/>
    <p:sldId id="296" r:id="rId8"/>
    <p:sldId id="299" r:id="rId9"/>
    <p:sldId id="2679" r:id="rId10"/>
    <p:sldId id="2705" r:id="rId11"/>
    <p:sldId id="298" r:id="rId12"/>
    <p:sldId id="2701" r:id="rId13"/>
    <p:sldId id="2685" r:id="rId14"/>
    <p:sldId id="2686" r:id="rId15"/>
    <p:sldId id="2687" r:id="rId16"/>
    <p:sldId id="2688" r:id="rId17"/>
    <p:sldId id="2689" r:id="rId18"/>
    <p:sldId id="2690" r:id="rId19"/>
    <p:sldId id="2713" r:id="rId20"/>
    <p:sldId id="2725" r:id="rId21"/>
    <p:sldId id="2715" r:id="rId22"/>
    <p:sldId id="2726" r:id="rId23"/>
    <p:sldId id="460"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F263B64E-357E-433F-B6B0-51CA2AB0F73B}">
          <p14:sldIdLst>
            <p14:sldId id="461"/>
            <p14:sldId id="2683"/>
            <p14:sldId id="2678"/>
            <p14:sldId id="296"/>
            <p14:sldId id="299"/>
            <p14:sldId id="2679"/>
            <p14:sldId id="2705"/>
          </p14:sldIdLst>
        </p14:section>
        <p14:section name="Grammar" id="{DC29BE3B-EFBC-4E24-B3E2-47963FA686AB}">
          <p14:sldIdLst>
            <p14:sldId id="298"/>
            <p14:sldId id="2701"/>
            <p14:sldId id="2685"/>
            <p14:sldId id="2686"/>
            <p14:sldId id="2687"/>
            <p14:sldId id="2688"/>
            <p14:sldId id="2689"/>
            <p14:sldId id="2690"/>
          </p14:sldIdLst>
        </p14:section>
        <p14:section name="Functional Language" id="{5C547082-5C0B-48FA-A990-511A9CA86C49}">
          <p14:sldIdLst>
            <p14:sldId id="2713"/>
            <p14:sldId id="2725"/>
            <p14:sldId id="2715"/>
            <p14:sldId id="2726"/>
            <p14:sldId id="46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C833B"/>
    <a:srgbClr val="5E5E5E"/>
    <a:srgbClr val="BA8C41"/>
    <a:srgbClr val="2A5CAA"/>
    <a:srgbClr val="C00000"/>
    <a:srgbClr val="000000"/>
    <a:srgbClr val="5F5F5F"/>
    <a:srgbClr val="9A9C9B"/>
    <a:srgbClr val="3E8CFF"/>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069" autoAdjust="0"/>
    <p:restoredTop sz="96327"/>
  </p:normalViewPr>
  <p:slideViewPr>
    <p:cSldViewPr showGuides="1">
      <p:cViewPr varScale="1">
        <p:scale>
          <a:sx n="124" d="100"/>
          <a:sy n="124" d="100"/>
        </p:scale>
        <p:origin x="416" y="168"/>
      </p:cViewPr>
      <p:guideLst/>
    </p:cSldViewPr>
  </p:slideViewPr>
  <p:notesTextViewPr>
    <p:cViewPr>
      <p:scale>
        <a:sx n="3" d="2"/>
        <a:sy n="3" d="2"/>
      </p:scale>
      <p:origin x="0" y="0"/>
    </p:cViewPr>
  </p:notesTextViewPr>
  <p:notesViewPr>
    <p:cSldViewPr showGuides="1">
      <p:cViewPr varScale="1">
        <p:scale>
          <a:sx n="65" d="100"/>
          <a:sy n="65" d="100"/>
        </p:scale>
        <p:origin x="3154"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F534F03-0BB8-47C7-AC99-C7269600F0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C228469-5E93-486B-8FBC-4678D925C3F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A50E1F5-6F97-43AE-B0B8-B774A98C5703}" type="datetimeFigureOut">
              <a:rPr lang="en-US" smtClean="0"/>
              <a:t>5/22/25</a:t>
            </a:fld>
            <a:endParaRPr lang="en-US"/>
          </a:p>
        </p:txBody>
      </p:sp>
      <p:sp>
        <p:nvSpPr>
          <p:cNvPr id="4" name="Footer Placeholder 3">
            <a:extLst>
              <a:ext uri="{FF2B5EF4-FFF2-40B4-BE49-F238E27FC236}">
                <a16:creationId xmlns:a16="http://schemas.microsoft.com/office/drawing/2014/main" id="{019656BA-B44C-4C37-B8C0-C91EB9E4C6C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16D6E45-8F0E-46D5-97CC-270B5EA29ED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67F6DDE-B5A1-43AB-B608-6C076EB07B67}" type="slidenum">
              <a:rPr lang="en-US" smtClean="0"/>
              <a:t>‹#›</a:t>
            </a:fld>
            <a:endParaRPr lang="en-US"/>
          </a:p>
        </p:txBody>
      </p:sp>
    </p:spTree>
    <p:extLst>
      <p:ext uri="{BB962C8B-B14F-4D97-AF65-F5344CB8AC3E}">
        <p14:creationId xmlns:p14="http://schemas.microsoft.com/office/powerpoint/2010/main" val="301567306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Whit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rgbClr val="595959"/>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rgbClr val="595959"/>
                </a:solidFill>
              </a:defRPr>
            </a:lvl1pPr>
            <a:lvl2pPr>
              <a:buNone/>
              <a:defRPr/>
            </a:lvl2pPr>
          </a:lstStyle>
          <a:p>
            <a:pPr lvl="0"/>
            <a:r>
              <a:rPr lang="en-US"/>
              <a:t>Click to edit Master text styles</a:t>
            </a:r>
          </a:p>
        </p:txBody>
      </p:sp>
      <p:pic>
        <p:nvPicPr>
          <p:cNvPr id="2" name="Picture 1" descr="Graphical user interface&#10;&#10;Description automatically generated with low confidence">
            <a:extLst>
              <a:ext uri="{FF2B5EF4-FFF2-40B4-BE49-F238E27FC236}">
                <a16:creationId xmlns:a16="http://schemas.microsoft.com/office/drawing/2014/main" id="{4498B5CB-EBED-11C7-F1FF-2873EF4A5C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76672"/>
            <a:ext cx="2832100" cy="1160137"/>
          </a:xfrm>
          <a:prstGeom prst="rect">
            <a:avLst/>
          </a:prstGeom>
        </p:spPr>
      </p:pic>
      <p:sp>
        <p:nvSpPr>
          <p:cNvPr id="3" name="Rectangle 2">
            <a:extLst>
              <a:ext uri="{FF2B5EF4-FFF2-40B4-BE49-F238E27FC236}">
                <a16:creationId xmlns:a16="http://schemas.microsoft.com/office/drawing/2014/main" id="{581B764E-4BB1-BE73-4AF7-2FE2F16552F5}"/>
              </a:ext>
            </a:extLst>
          </p:cNvPr>
          <p:cNvSpPr/>
          <p:nvPr userDrawn="1"/>
        </p:nvSpPr>
        <p:spPr>
          <a:xfrm>
            <a:off x="11280576" y="6165304"/>
            <a:ext cx="911424" cy="69269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AE"/>
          </a:p>
        </p:txBody>
      </p:sp>
    </p:spTree>
    <p:extLst>
      <p:ext uri="{BB962C8B-B14F-4D97-AF65-F5344CB8AC3E}">
        <p14:creationId xmlns:p14="http://schemas.microsoft.com/office/powerpoint/2010/main" val="78234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Whi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ACD6B6-BB46-49C5-7B42-1F25BCD51991}"/>
              </a:ext>
            </a:extLst>
          </p:cNvPr>
          <p:cNvSpPr/>
          <p:nvPr userDrawn="1"/>
        </p:nvSpPr>
        <p:spPr>
          <a:xfrm>
            <a:off x="0" y="1"/>
            <a:ext cx="12192000" cy="6858000"/>
          </a:xfrm>
          <a:prstGeom prst="rect">
            <a:avLst/>
          </a:prstGeom>
          <a:solidFill>
            <a:schemeClr val="bg1">
              <a:lumMod val="95000"/>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354" rtl="0" eaLnBrk="1" latinLnBrk="0" hangingPunct="1"/>
            <a:endParaRPr lang="en-AE" dirty="0"/>
          </a:p>
        </p:txBody>
      </p:sp>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chemeClr val="accent3">
                    <a:lumMod val="75000"/>
                  </a:schemeClr>
                </a:solidFill>
                <a:latin typeface="+mj-lt"/>
              </a:defRPr>
            </a:lvl1pPr>
          </a:lstStyle>
          <a:p>
            <a:pPr lvl="0"/>
            <a:r>
              <a:rPr lang="en-US" dirty="0"/>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chemeClr val="accent3">
                    <a:lumMod val="75000"/>
                  </a:schemeClr>
                </a:solidFill>
              </a:defRPr>
            </a:lvl1pPr>
            <a:lvl2pPr>
              <a:buNone/>
              <a:defRPr/>
            </a:lvl2pPr>
          </a:lstStyle>
          <a:p>
            <a:pPr lvl="0"/>
            <a:r>
              <a:rPr lang="en-US"/>
              <a:t>Click to edit Master text styles</a:t>
            </a:r>
          </a:p>
        </p:txBody>
      </p:sp>
      <p:pic>
        <p:nvPicPr>
          <p:cNvPr id="7" name="Picture 6">
            <a:extLst>
              <a:ext uri="{FF2B5EF4-FFF2-40B4-BE49-F238E27FC236}">
                <a16:creationId xmlns:a16="http://schemas.microsoft.com/office/drawing/2014/main" id="{DE8DEB93-B3F2-7770-563B-6151D52A28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87899"/>
            <a:ext cx="2832100" cy="1160137"/>
          </a:xfrm>
          <a:prstGeom prst="rect">
            <a:avLst/>
          </a:prstGeom>
        </p:spPr>
      </p:pic>
    </p:spTree>
    <p:extLst>
      <p:ext uri="{BB962C8B-B14F-4D97-AF65-F5344CB8AC3E}">
        <p14:creationId xmlns:p14="http://schemas.microsoft.com/office/powerpoint/2010/main" val="3387217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solid colo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3E2B50-93C3-4005-9F12-71F80199725C}"/>
              </a:ext>
            </a:extLst>
          </p:cNvPr>
          <p:cNvSpPr>
            <a:spLocks/>
          </p:cNvSpPr>
          <p:nvPr userDrawn="1"/>
        </p:nvSpPr>
        <p:spPr>
          <a:xfrm>
            <a:off x="0" y="0"/>
            <a:ext cx="5627622"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808722" y="2764617"/>
            <a:ext cx="3844995" cy="878702"/>
          </a:xfrm>
          <a:noFill/>
        </p:spPr>
        <p:txBody>
          <a:bodyPr wrap="square" lIns="0" tIns="0" rIns="0" bIns="0" rtlCol="0" anchor="b">
            <a:noAutofit/>
          </a:bodyPr>
          <a:lstStyle>
            <a:lvl1pPr marL="0" indent="0">
              <a:buNone/>
              <a:defRPr lang="en-US" sz="3200" dirty="0">
                <a:solidFill>
                  <a:schemeClr val="tx1">
                    <a:lumMod val="65000"/>
                    <a:lumOff val="35000"/>
                  </a:schemeClr>
                </a:solidFill>
                <a:latin typeface="+mj-lt"/>
              </a:defRPr>
            </a:lvl1pPr>
          </a:lstStyle>
          <a:p>
            <a:pPr marL="0" lvl="0"/>
            <a:r>
              <a:rPr lang="en-US" dirty="0"/>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808725" y="3789040"/>
            <a:ext cx="3844992" cy="321242"/>
          </a:xfrm>
          <a:noFill/>
        </p:spPr>
        <p:txBody>
          <a:bodyPr wrap="square" lIns="0" tIns="0" rIns="0" bIns="0" rtlCol="0">
            <a:noAutofit/>
          </a:bodyPr>
          <a:lstStyle>
            <a:lvl1pPr marL="0" indent="0">
              <a:lnSpc>
                <a:spcPts val="1600"/>
              </a:lnSpc>
              <a:buNone/>
              <a:defRPr lang="en-US" sz="1200" dirty="0">
                <a:solidFill>
                  <a:schemeClr val="bg1">
                    <a:lumMod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13" name="Text Placeholder 2">
            <a:extLst>
              <a:ext uri="{FF2B5EF4-FFF2-40B4-BE49-F238E27FC236}">
                <a16:creationId xmlns:a16="http://schemas.microsoft.com/office/drawing/2014/main" id="{58C5A025-DCFC-428B-B283-0E4ADA7A0D92}"/>
              </a:ext>
            </a:extLst>
          </p:cNvPr>
          <p:cNvSpPr>
            <a:spLocks noGrp="1"/>
          </p:cNvSpPr>
          <p:nvPr>
            <p:ph type="body" idx="15" hasCustomPrompt="1"/>
          </p:nvPr>
        </p:nvSpPr>
        <p:spPr>
          <a:xfrm>
            <a:off x="1181100" y="2630010"/>
            <a:ext cx="4446522" cy="1597980"/>
          </a:xfrm>
        </p:spPr>
        <p:txBody>
          <a:bodyPr anchor="ctr">
            <a:noAutofit/>
          </a:bodyPr>
          <a:lstStyle>
            <a:lvl1pPr marL="0" indent="0">
              <a:lnSpc>
                <a:spcPct val="100000"/>
              </a:lnSpc>
              <a:buNone/>
              <a:defRPr sz="23900" b="0" i="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01</a:t>
            </a:r>
          </a:p>
        </p:txBody>
      </p:sp>
    </p:spTree>
    <p:extLst>
      <p:ext uri="{BB962C8B-B14F-4D97-AF65-F5344CB8AC3E}">
        <p14:creationId xmlns:p14="http://schemas.microsoft.com/office/powerpoint/2010/main" val="4273743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with im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F935936-814B-FA4F-DB18-37B76B32DF79}"/>
              </a:ext>
            </a:extLst>
          </p:cNvPr>
          <p:cNvSpPr>
            <a:spLocks/>
          </p:cNvSpPr>
          <p:nvPr userDrawn="1"/>
        </p:nvSpPr>
        <p:spPr>
          <a:xfrm>
            <a:off x="6120680" y="0"/>
            <a:ext cx="6096000"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526278" y="2344260"/>
            <a:ext cx="4446522" cy="1597980"/>
          </a:xfrm>
        </p:spPr>
        <p:txBody>
          <a:bodyPr anchor="ctr">
            <a:normAutofit/>
          </a:bodyPr>
          <a:lstStyle>
            <a:lvl1pPr marL="0" indent="0">
              <a:buNone/>
              <a:defRPr sz="3200" b="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526212" y="4146551"/>
            <a:ext cx="4446587" cy="478716"/>
          </a:xfrm>
        </p:spPr>
        <p:txBody>
          <a:bodyPr anchor="ctr">
            <a:noAutofit/>
          </a:bodyPr>
          <a:lstStyle>
            <a:lvl1pPr marL="0" indent="0">
              <a:lnSpc>
                <a:spcPts val="1600"/>
              </a:lnSpc>
              <a:buNone/>
              <a:defRPr sz="1500">
                <a:solidFill>
                  <a:schemeClr val="tx1"/>
                </a:solidFill>
              </a:defRPr>
            </a:lvl1pPr>
            <a:lvl2pPr marL="457200" indent="0">
              <a:buNone/>
              <a:defRPr sz="1500"/>
            </a:lvl2pPr>
            <a:lvl3pPr marL="914400" indent="0">
              <a:buNone/>
              <a:defRPr sz="1500"/>
            </a:lvl3pPr>
            <a:lvl4pPr marL="1371600" indent="0">
              <a:buNone/>
              <a:defRPr sz="1500"/>
            </a:lvl4pPr>
            <a:lvl5pPr marL="1828800" indent="0">
              <a:buNone/>
              <a:defRPr sz="1500"/>
            </a:lvl5pPr>
          </a:lstStyle>
          <a:p>
            <a:pPr lvl="0"/>
            <a:r>
              <a:rPr lang="en-US"/>
              <a:t>Click to edit Master text styles</a:t>
            </a:r>
          </a:p>
        </p:txBody>
      </p:sp>
      <p:sp>
        <p:nvSpPr>
          <p:cNvPr id="4" name="Picture Placeholder 7">
            <a:extLst>
              <a:ext uri="{FF2B5EF4-FFF2-40B4-BE49-F238E27FC236}">
                <a16:creationId xmlns:a16="http://schemas.microsoft.com/office/drawing/2014/main" id="{E43E2E94-8839-4F5B-8C2C-3DDAEFEFD40D}"/>
              </a:ext>
            </a:extLst>
          </p:cNvPr>
          <p:cNvSpPr>
            <a:spLocks noGrp="1"/>
          </p:cNvSpPr>
          <p:nvPr>
            <p:ph type="pic" sz="quarter" idx="15"/>
          </p:nvPr>
        </p:nvSpPr>
        <p:spPr>
          <a:xfrm>
            <a:off x="0" y="0"/>
            <a:ext cx="6096000" cy="6858000"/>
          </a:xfrm>
          <a:solidFill>
            <a:schemeClr val="bg1">
              <a:lumMod val="95000"/>
            </a:schemeClr>
          </a:solidFill>
        </p:spPr>
        <p:txBody>
          <a:bodyPr/>
          <a:lstStyle>
            <a:lvl1pPr marL="0" indent="0" algn="r" rtl="1">
              <a:buNone/>
              <a:defRPr>
                <a:solidFill>
                  <a:schemeClr val="accent1"/>
                </a:solidFill>
              </a:defRPr>
            </a:lvl1pPr>
          </a:lstStyle>
          <a:p>
            <a:r>
              <a:rPr lang="en-US"/>
              <a:t>Click icon to add picture</a:t>
            </a:r>
            <a:endParaRPr lang="en-US" dirty="0"/>
          </a:p>
        </p:txBody>
      </p:sp>
    </p:spTree>
    <p:extLst>
      <p:ext uri="{BB962C8B-B14F-4D97-AF65-F5344CB8AC3E}">
        <p14:creationId xmlns:p14="http://schemas.microsoft.com/office/powerpoint/2010/main" val="2488524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6016B-48E0-44EA-B75B-7D8F1505DA56}"/>
              </a:ext>
            </a:extLst>
          </p:cNvPr>
          <p:cNvSpPr>
            <a:spLocks noGrp="1"/>
          </p:cNvSpPr>
          <p:nvPr>
            <p:ph type="title"/>
          </p:nvPr>
        </p:nvSpPr>
        <p:spPr>
          <a:xfrm>
            <a:off x="1181100" y="999067"/>
            <a:ext cx="4305300" cy="677334"/>
          </a:xfrm>
          <a:prstGeom prst="rect">
            <a:avLst/>
          </a:prstGeom>
          <a:noFill/>
        </p:spPr>
        <p:txBody>
          <a:bodyPr wrap="square" lIns="0" tIns="0" rIns="0" bIns="0" rtlCol="0" anchor="t">
            <a:noAutofit/>
          </a:bodyPr>
          <a:lstStyle>
            <a:lvl1pPr>
              <a:defRPr lang="en-US" sz="3200" dirty="0">
                <a:solidFill>
                  <a:schemeClr val="accent1"/>
                </a:solidFill>
                <a:latin typeface="+mj-lt"/>
                <a:ea typeface="+mn-ea"/>
                <a:cs typeface="+mn-cs"/>
              </a:defRPr>
            </a:lvl1pPr>
          </a:lstStyle>
          <a:p>
            <a:pPr marL="0" lvl="0">
              <a:lnSpc>
                <a:spcPts val="3500"/>
              </a:lnSpc>
            </a:pPr>
            <a:r>
              <a:rPr lang="en-US" dirty="0"/>
              <a:t>Click to edit Master title style</a:t>
            </a:r>
          </a:p>
        </p:txBody>
      </p:sp>
      <p:sp>
        <p:nvSpPr>
          <p:cNvPr id="3" name="Content Placeholder 2">
            <a:extLst>
              <a:ext uri="{FF2B5EF4-FFF2-40B4-BE49-F238E27FC236}">
                <a16:creationId xmlns:a16="http://schemas.microsoft.com/office/drawing/2014/main" id="{920DE026-E858-4D27-9D29-540BEEF45469}"/>
              </a:ext>
            </a:extLst>
          </p:cNvPr>
          <p:cNvSpPr>
            <a:spLocks noGrp="1"/>
          </p:cNvSpPr>
          <p:nvPr>
            <p:ph idx="1"/>
          </p:nvPr>
        </p:nvSpPr>
        <p:spPr>
          <a:xfrm>
            <a:off x="1181100" y="2196220"/>
            <a:ext cx="4305299" cy="3823577"/>
          </a:xfrm>
          <a:noFill/>
        </p:spPr>
        <p:txBody>
          <a:bodyPr wrap="square" lIns="0" tIns="0" rIns="0" bIns="0" rtlCol="0">
            <a:noAutofit/>
          </a:bodyPr>
          <a:lstStyle>
            <a:lvl1pPr marL="0" indent="0">
              <a:lnSpc>
                <a:spcPts val="1600"/>
              </a:lnSpc>
              <a:buNone/>
              <a:defRPr lang="en-US" sz="1200" kern="1200" dirty="0">
                <a:solidFill>
                  <a:schemeClr val="tx1">
                    <a:lumMod val="50000"/>
                    <a:lumOff val="50000"/>
                  </a:schemeClr>
                </a:solidFill>
                <a:latin typeface="Univers Next Arabic Light" panose="020B0403030202020203" pitchFamily="34" charset="-78"/>
                <a:ea typeface="+mn-ea"/>
                <a:cs typeface="+mn-cs"/>
              </a:defRPr>
            </a:lvl1pPr>
            <a:lvl2pPr marL="2286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2pPr>
            <a:lvl3pPr marL="6858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3pPr>
            <a:lvl4pPr marL="11430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4pPr>
            <a:lvl5pPr marL="16002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5pPr>
          </a:lstStyle>
          <a:p>
            <a:pPr marL="0" lvl="0">
              <a:lnSpc>
                <a:spcPts val="1900"/>
              </a:lnSpc>
            </a:pPr>
            <a:r>
              <a:rPr lang="en-US"/>
              <a:t>Click to edit Master text styles</a:t>
            </a:r>
          </a:p>
        </p:txBody>
      </p:sp>
      <p:sp>
        <p:nvSpPr>
          <p:cNvPr id="4" name="Rectangle 3">
            <a:extLst>
              <a:ext uri="{FF2B5EF4-FFF2-40B4-BE49-F238E27FC236}">
                <a16:creationId xmlns:a16="http://schemas.microsoft.com/office/drawing/2014/main" id="{867FA584-716B-49E1-AFA7-AB28C21540B6}"/>
              </a:ext>
            </a:extLst>
          </p:cNvPr>
          <p:cNvSpPr>
            <a:spLocks/>
          </p:cNvSpPr>
          <p:nvPr userDrawn="1"/>
        </p:nvSpPr>
        <p:spPr>
          <a:xfrm>
            <a:off x="5905500" y="0"/>
            <a:ext cx="62865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75000"/>
                </a:schemeClr>
              </a:solidFill>
            </a:endParaRPr>
          </a:p>
        </p:txBody>
      </p:sp>
      <p:sp>
        <p:nvSpPr>
          <p:cNvPr id="13" name="Content Placeholder 2">
            <a:extLst>
              <a:ext uri="{FF2B5EF4-FFF2-40B4-BE49-F238E27FC236}">
                <a16:creationId xmlns:a16="http://schemas.microsoft.com/office/drawing/2014/main" id="{CC158F92-02DC-4599-9591-7BAE7D1C8DCA}"/>
              </a:ext>
            </a:extLst>
          </p:cNvPr>
          <p:cNvSpPr>
            <a:spLocks noGrp="1"/>
          </p:cNvSpPr>
          <p:nvPr>
            <p:ph idx="10"/>
          </p:nvPr>
        </p:nvSpPr>
        <p:spPr>
          <a:xfrm>
            <a:off x="6400801" y="1877935"/>
            <a:ext cx="4571998" cy="434734"/>
          </a:xfrm>
          <a:noFill/>
        </p:spPr>
        <p:txBody>
          <a:bodyPr wrap="square" rtlCol="0">
            <a:spAutoFit/>
          </a:bodyPr>
          <a:lstStyle>
            <a:lvl1pPr marL="0" indent="0">
              <a:buNone/>
              <a:defRPr lang="en-US" sz="2400" kern="1200" dirty="0">
                <a:solidFill>
                  <a:schemeClr val="bg1"/>
                </a:solidFill>
                <a:latin typeface="Univers Next Arabic Light" panose="020B0403030202020203" pitchFamily="34" charset="-78"/>
                <a:ea typeface="+mn-ea"/>
                <a:cs typeface="+mn-cs"/>
              </a:defRPr>
            </a:lvl1pPr>
            <a:lvl2pPr marL="228600" indent="0">
              <a:buNone/>
              <a:defRPr lang="en-US" sz="2400" kern="1200" dirty="0">
                <a:solidFill>
                  <a:schemeClr val="bg1"/>
                </a:solidFill>
                <a:latin typeface="Univers Next Arabic Light" panose="020B0403030202020203" pitchFamily="34" charset="-78"/>
                <a:ea typeface="+mn-ea"/>
                <a:cs typeface="+mn-cs"/>
              </a:defRPr>
            </a:lvl2pPr>
            <a:lvl3pPr marL="685800" indent="0">
              <a:buNone/>
              <a:defRPr lang="en-US" sz="2400" kern="1200" dirty="0">
                <a:solidFill>
                  <a:schemeClr val="bg1"/>
                </a:solidFill>
                <a:latin typeface="Univers Next Arabic Light" panose="020B0403030202020203" pitchFamily="34" charset="-78"/>
                <a:ea typeface="+mn-ea"/>
                <a:cs typeface="+mn-cs"/>
              </a:defRPr>
            </a:lvl3pPr>
            <a:lvl4pPr marL="1143000" indent="0">
              <a:buNone/>
              <a:defRPr lang="en-US" sz="2400" kern="1200" dirty="0">
                <a:solidFill>
                  <a:schemeClr val="bg1"/>
                </a:solidFill>
                <a:latin typeface="Univers Next Arabic Light" panose="020B0403030202020203" pitchFamily="34" charset="-78"/>
                <a:ea typeface="+mn-ea"/>
                <a:cs typeface="+mn-cs"/>
              </a:defRPr>
            </a:lvl4pPr>
            <a:lvl5pPr marL="1600200" indent="0">
              <a:buNone/>
              <a:defRPr lang="en-US" sz="2400" kern="1200" dirty="0">
                <a:solidFill>
                  <a:schemeClr val="bg1"/>
                </a:solidFill>
                <a:latin typeface="Univers Next Arabic Light" panose="020B0403030202020203" pitchFamily="34" charset="-78"/>
                <a:ea typeface="+mn-ea"/>
                <a:cs typeface="+mn-cs"/>
              </a:defRPr>
            </a:lvl5pPr>
          </a:lstStyle>
          <a:p>
            <a:pPr marL="0" lvl="0">
              <a:lnSpc>
                <a:spcPts val="2600"/>
              </a:lnSpc>
            </a:pPr>
            <a:r>
              <a:rPr lang="en-US"/>
              <a:t>Click to edit Master text styles</a:t>
            </a:r>
          </a:p>
        </p:txBody>
      </p:sp>
      <p:sp>
        <p:nvSpPr>
          <p:cNvPr id="5" name="TextBox 4">
            <a:extLst>
              <a:ext uri="{FF2B5EF4-FFF2-40B4-BE49-F238E27FC236}">
                <a16:creationId xmlns:a16="http://schemas.microsoft.com/office/drawing/2014/main" id="{4F36D441-26EE-7A33-51AC-681A4F893678}"/>
              </a:ext>
            </a:extLst>
          </p:cNvPr>
          <p:cNvSpPr txBox="1"/>
          <p:nvPr userDrawn="1"/>
        </p:nvSpPr>
        <p:spPr>
          <a:xfrm>
            <a:off x="-24680" y="6385023"/>
            <a:ext cx="738436" cy="307777"/>
          </a:xfrm>
          <a:prstGeom prst="rect">
            <a:avLst/>
          </a:prstGeom>
          <a:noFill/>
        </p:spPr>
        <p:txBody>
          <a:bodyPr wrap="square" rtlCol="0">
            <a:spAutoFit/>
          </a:bodyPr>
          <a:lstStyle/>
          <a:p>
            <a:pPr algn="ctr"/>
            <a:fld id="{6AC66373-F682-2943-B1A3-3F6BA258E680}" type="slidenum">
              <a:rPr lang="en-AE" sz="1400" smtClean="0">
                <a:solidFill>
                  <a:schemeClr val="accent5"/>
                </a:solidFill>
              </a:rPr>
              <a:pPr algn="ctr"/>
              <a:t>‹#›</a:t>
            </a:fld>
            <a:endParaRPr lang="en-AE" sz="1400" dirty="0">
              <a:solidFill>
                <a:schemeClr val="accent5"/>
              </a:solidFill>
            </a:endParaRPr>
          </a:p>
        </p:txBody>
      </p:sp>
    </p:spTree>
    <p:extLst>
      <p:ext uri="{BB962C8B-B14F-4D97-AF65-F5344CB8AC3E}">
        <p14:creationId xmlns:p14="http://schemas.microsoft.com/office/powerpoint/2010/main" val="1859213030"/>
      </p:ext>
    </p:extLst>
  </p:cSld>
  <p:clrMapOvr>
    <a:masterClrMapping/>
  </p:clrMapOvr>
  <p:extLst>
    <p:ext uri="{DCECCB84-F9BA-43D5-87BE-67443E8EF086}">
      <p15:sldGuideLst xmlns:p15="http://schemas.microsoft.com/office/powerpoint/2012/main">
        <p15:guide id="1" pos="480" userDrawn="1">
          <p15:clr>
            <a:srgbClr val="FBAE40"/>
          </p15:clr>
        </p15:guide>
        <p15:guide id="2" pos="7512"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9A39B3-4138-343B-1E5A-94749B3ABA4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677F7C35-A42E-D18B-1517-935D5D71FE6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7">
            <a:extLst>
              <a:ext uri="{FF2B5EF4-FFF2-40B4-BE49-F238E27FC236}">
                <a16:creationId xmlns:a16="http://schemas.microsoft.com/office/drawing/2014/main" id="{D79BA685-4D78-B10C-BD72-988CDA336793}"/>
              </a:ext>
            </a:extLst>
          </p:cNvPr>
          <p:cNvSpPr>
            <a:spLocks noGrp="1"/>
          </p:cNvSpPr>
          <p:nvPr>
            <p:ph type="body" sz="quarter" idx="14"/>
          </p:nvPr>
        </p:nvSpPr>
        <p:spPr>
          <a:xfrm>
            <a:off x="11811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7" name="Text Placeholder 7">
            <a:extLst>
              <a:ext uri="{FF2B5EF4-FFF2-40B4-BE49-F238E27FC236}">
                <a16:creationId xmlns:a16="http://schemas.microsoft.com/office/drawing/2014/main" id="{FE941210-1382-4208-77B7-389B11BCB7A4}"/>
              </a:ext>
            </a:extLst>
          </p:cNvPr>
          <p:cNvSpPr>
            <a:spLocks noGrp="1"/>
          </p:cNvSpPr>
          <p:nvPr>
            <p:ph type="body" sz="quarter" idx="15"/>
          </p:nvPr>
        </p:nvSpPr>
        <p:spPr>
          <a:xfrm>
            <a:off x="1181100" y="3109900"/>
            <a:ext cx="3162300" cy="3292948"/>
          </a:xfrm>
        </p:spPr>
        <p:txBody>
          <a:bodyPr lIns="0" tIns="0" rIns="0" bIns="0">
            <a:noAutofit/>
          </a:bodyPr>
          <a:lstStyle>
            <a:lvl1pPr marL="0" indent="0">
              <a:lnSpc>
                <a:spcPts val="1600"/>
              </a:lnSpc>
              <a:spcBef>
                <a:spcPts val="0"/>
              </a:spcBef>
              <a:buFont typeface="Arial" panose="020B0604020202020204" pitchFamily="34" charset="0"/>
              <a:buNone/>
              <a:defRPr sz="1200" b="0">
                <a:solidFill>
                  <a:srgbClr val="7F7F7F"/>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9" name="Text Placeholder 7">
            <a:extLst>
              <a:ext uri="{FF2B5EF4-FFF2-40B4-BE49-F238E27FC236}">
                <a16:creationId xmlns:a16="http://schemas.microsoft.com/office/drawing/2014/main" id="{BB03C097-84C6-5411-5708-431B27EA84DD}"/>
              </a:ext>
            </a:extLst>
          </p:cNvPr>
          <p:cNvSpPr>
            <a:spLocks noGrp="1"/>
          </p:cNvSpPr>
          <p:nvPr>
            <p:ph type="body" sz="quarter" idx="17"/>
          </p:nvPr>
        </p:nvSpPr>
        <p:spPr>
          <a:xfrm>
            <a:off x="44958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0" name="Text Placeholder 7">
            <a:extLst>
              <a:ext uri="{FF2B5EF4-FFF2-40B4-BE49-F238E27FC236}">
                <a16:creationId xmlns:a16="http://schemas.microsoft.com/office/drawing/2014/main" id="{337D2AC6-285D-1D1D-C61B-E24A165F2927}"/>
              </a:ext>
            </a:extLst>
          </p:cNvPr>
          <p:cNvSpPr>
            <a:spLocks noGrp="1"/>
          </p:cNvSpPr>
          <p:nvPr>
            <p:ph type="body" sz="quarter" idx="18"/>
          </p:nvPr>
        </p:nvSpPr>
        <p:spPr>
          <a:xfrm>
            <a:off x="44958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1" name="Text Placeholder 7">
            <a:extLst>
              <a:ext uri="{FF2B5EF4-FFF2-40B4-BE49-F238E27FC236}">
                <a16:creationId xmlns:a16="http://schemas.microsoft.com/office/drawing/2014/main" id="{95DAF1D2-A1A8-25DB-685D-567E4CAC0ABE}"/>
              </a:ext>
            </a:extLst>
          </p:cNvPr>
          <p:cNvSpPr>
            <a:spLocks noGrp="1"/>
          </p:cNvSpPr>
          <p:nvPr>
            <p:ph type="body" sz="quarter" idx="19"/>
          </p:nvPr>
        </p:nvSpPr>
        <p:spPr>
          <a:xfrm>
            <a:off x="78105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2" name="Text Placeholder 7">
            <a:extLst>
              <a:ext uri="{FF2B5EF4-FFF2-40B4-BE49-F238E27FC236}">
                <a16:creationId xmlns:a16="http://schemas.microsoft.com/office/drawing/2014/main" id="{86C09128-4278-101F-FE56-E89D02FFC28C}"/>
              </a:ext>
            </a:extLst>
          </p:cNvPr>
          <p:cNvSpPr>
            <a:spLocks noGrp="1"/>
          </p:cNvSpPr>
          <p:nvPr>
            <p:ph type="body" sz="quarter" idx="20"/>
          </p:nvPr>
        </p:nvSpPr>
        <p:spPr>
          <a:xfrm>
            <a:off x="78105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3" name="Title 1">
            <a:extLst>
              <a:ext uri="{FF2B5EF4-FFF2-40B4-BE49-F238E27FC236}">
                <a16:creationId xmlns:a16="http://schemas.microsoft.com/office/drawing/2014/main" id="{AC697CFA-9EBD-5B61-836B-FEF765B68E74}"/>
              </a:ext>
            </a:extLst>
          </p:cNvPr>
          <p:cNvSpPr>
            <a:spLocks noGrp="1"/>
          </p:cNvSpPr>
          <p:nvPr>
            <p:ph type="title"/>
          </p:nvPr>
        </p:nvSpPr>
        <p:spPr>
          <a:xfrm>
            <a:off x="1181101" y="692342"/>
            <a:ext cx="9791700" cy="495300"/>
          </a:xfrm>
          <a:prstGeom prst="rect">
            <a:avLst/>
          </a:prstGeom>
        </p:spPr>
        <p:txBody>
          <a:bodyPr lIns="0" tIns="0" rIns="0" bIns="0">
            <a:noAutofit/>
          </a:bodyPr>
          <a:lstStyle>
            <a:lvl1pPr>
              <a:defRPr sz="3200">
                <a:solidFill>
                  <a:schemeClr val="tx1"/>
                </a:solidFill>
                <a:latin typeface="+mj-lt"/>
              </a:defRPr>
            </a:lvl1pPr>
          </a:lstStyle>
          <a:p>
            <a:r>
              <a:rPr lang="en-US" dirty="0"/>
              <a:t>Click to edit Master title style</a:t>
            </a:r>
          </a:p>
        </p:txBody>
      </p:sp>
      <p:sp>
        <p:nvSpPr>
          <p:cNvPr id="15" name="Text Placeholder 2">
            <a:extLst>
              <a:ext uri="{FF2B5EF4-FFF2-40B4-BE49-F238E27FC236}">
                <a16:creationId xmlns:a16="http://schemas.microsoft.com/office/drawing/2014/main" id="{156F0FA0-3D58-6C07-EC50-A0E285A0859A}"/>
              </a:ext>
            </a:extLst>
          </p:cNvPr>
          <p:cNvSpPr>
            <a:spLocks noGrp="1"/>
          </p:cNvSpPr>
          <p:nvPr>
            <p:ph type="body" idx="21"/>
          </p:nvPr>
        </p:nvSpPr>
        <p:spPr>
          <a:xfrm>
            <a:off x="1181100" y="1402550"/>
            <a:ext cx="9791700" cy="304800"/>
          </a:xfrm>
        </p:spPr>
        <p:txBody>
          <a:bodyPr lIns="0" tIns="0" rIns="0" bIns="0" anchor="t">
            <a:noAutofit/>
          </a:bodyPr>
          <a:lstStyle>
            <a:lvl1pPr marL="0" indent="0">
              <a:spcBef>
                <a:spcPts val="0"/>
              </a:spcBef>
              <a:buNone/>
              <a:defRPr sz="1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999426217"/>
      </p:ext>
    </p:extLst>
  </p:cSld>
  <p:clrMapOvr>
    <a:masterClrMapping/>
  </p:clrMapOvr>
  <p:extLst>
    <p:ext uri="{DCECCB84-F9BA-43D5-87BE-67443E8EF086}">
      <p15:sldGuideLst xmlns:p15="http://schemas.microsoft.com/office/powerpoint/2012/main">
        <p15:guide id="1" pos="480" userDrawn="1">
          <p15:clr>
            <a:srgbClr val="FBAE40"/>
          </p15:clr>
        </p15:guide>
        <p15:guide id="2" pos="7488"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ultiple Images 1">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181101"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4" name="Content Placeholder 2">
            <a:extLst>
              <a:ext uri="{FF2B5EF4-FFF2-40B4-BE49-F238E27FC236}">
                <a16:creationId xmlns:a16="http://schemas.microsoft.com/office/drawing/2014/main" id="{3A1E14AE-05B0-48B9-824B-211B1073CD2C}"/>
              </a:ext>
            </a:extLst>
          </p:cNvPr>
          <p:cNvSpPr>
            <a:spLocks noGrp="1"/>
          </p:cNvSpPr>
          <p:nvPr>
            <p:ph idx="1"/>
          </p:nvPr>
        </p:nvSpPr>
        <p:spPr>
          <a:xfrm>
            <a:off x="1181101"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15">
            <a:extLst>
              <a:ext uri="{FF2B5EF4-FFF2-40B4-BE49-F238E27FC236}">
                <a16:creationId xmlns:a16="http://schemas.microsoft.com/office/drawing/2014/main" id="{4BC40F95-120E-43D0-8E27-82B897E05A45}"/>
              </a:ext>
            </a:extLst>
          </p:cNvPr>
          <p:cNvSpPr>
            <a:spLocks noGrp="1"/>
          </p:cNvSpPr>
          <p:nvPr>
            <p:ph type="pic" sz="quarter" idx="21"/>
          </p:nvPr>
        </p:nvSpPr>
        <p:spPr>
          <a:xfrm>
            <a:off x="3672364"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2" name="Content Placeholder 2">
            <a:extLst>
              <a:ext uri="{FF2B5EF4-FFF2-40B4-BE49-F238E27FC236}">
                <a16:creationId xmlns:a16="http://schemas.microsoft.com/office/drawing/2014/main" id="{C3799C56-8C53-4962-850F-AD3A42C081B3}"/>
              </a:ext>
            </a:extLst>
          </p:cNvPr>
          <p:cNvSpPr>
            <a:spLocks noGrp="1"/>
          </p:cNvSpPr>
          <p:nvPr>
            <p:ph idx="22"/>
          </p:nvPr>
        </p:nvSpPr>
        <p:spPr>
          <a:xfrm>
            <a:off x="3672364"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3" name="Picture Placeholder 15">
            <a:extLst>
              <a:ext uri="{FF2B5EF4-FFF2-40B4-BE49-F238E27FC236}">
                <a16:creationId xmlns:a16="http://schemas.microsoft.com/office/drawing/2014/main" id="{6BC9F217-1850-47EE-86C9-054D8E074D0C}"/>
              </a:ext>
            </a:extLst>
          </p:cNvPr>
          <p:cNvSpPr>
            <a:spLocks noGrp="1"/>
          </p:cNvSpPr>
          <p:nvPr>
            <p:ph type="pic" sz="quarter" idx="23"/>
          </p:nvPr>
        </p:nvSpPr>
        <p:spPr>
          <a:xfrm>
            <a:off x="6163625"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4" name="Content Placeholder 2">
            <a:extLst>
              <a:ext uri="{FF2B5EF4-FFF2-40B4-BE49-F238E27FC236}">
                <a16:creationId xmlns:a16="http://schemas.microsoft.com/office/drawing/2014/main" id="{4DAAC9C4-2E45-433B-8D20-D2187F06F547}"/>
              </a:ext>
            </a:extLst>
          </p:cNvPr>
          <p:cNvSpPr>
            <a:spLocks noGrp="1"/>
          </p:cNvSpPr>
          <p:nvPr>
            <p:ph idx="24"/>
          </p:nvPr>
        </p:nvSpPr>
        <p:spPr>
          <a:xfrm>
            <a:off x="6163625"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5" name="Picture Placeholder 15">
            <a:extLst>
              <a:ext uri="{FF2B5EF4-FFF2-40B4-BE49-F238E27FC236}">
                <a16:creationId xmlns:a16="http://schemas.microsoft.com/office/drawing/2014/main" id="{157F90A8-ACDF-4AC8-AF32-05D38E23A1A1}"/>
              </a:ext>
            </a:extLst>
          </p:cNvPr>
          <p:cNvSpPr>
            <a:spLocks noGrp="1"/>
          </p:cNvSpPr>
          <p:nvPr>
            <p:ph type="pic" sz="quarter" idx="25"/>
          </p:nvPr>
        </p:nvSpPr>
        <p:spPr>
          <a:xfrm>
            <a:off x="8649810"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6" name="Content Placeholder 2">
            <a:extLst>
              <a:ext uri="{FF2B5EF4-FFF2-40B4-BE49-F238E27FC236}">
                <a16:creationId xmlns:a16="http://schemas.microsoft.com/office/drawing/2014/main" id="{7A00CA9F-4D47-457E-924D-B98E94AAAF8A}"/>
              </a:ext>
            </a:extLst>
          </p:cNvPr>
          <p:cNvSpPr>
            <a:spLocks noGrp="1"/>
          </p:cNvSpPr>
          <p:nvPr>
            <p:ph idx="26"/>
          </p:nvPr>
        </p:nvSpPr>
        <p:spPr>
          <a:xfrm>
            <a:off x="8649810"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Tree>
    <p:extLst>
      <p:ext uri="{BB962C8B-B14F-4D97-AF65-F5344CB8AC3E}">
        <p14:creationId xmlns:p14="http://schemas.microsoft.com/office/powerpoint/2010/main" val="26096744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ultiple images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B7D201D-EF70-4694-9DFC-D4E3AFF42FF8}"/>
              </a:ext>
            </a:extLst>
          </p:cNvPr>
          <p:cNvSpPr/>
          <p:nvPr userDrawn="1"/>
        </p:nvSpPr>
        <p:spPr>
          <a:xfrm>
            <a:off x="0" y="6281419"/>
            <a:ext cx="5986513" cy="5765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 y="2"/>
            <a:ext cx="2916936" cy="292075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990600"/>
            <a:ext cx="4724400" cy="495300"/>
          </a:xfrm>
          <a:prstGeom prst="rect">
            <a:avLst/>
          </a:prstGeom>
        </p:spPr>
        <p:txBody>
          <a:bodyPr vert="horz" lIns="91440" tIns="45720" rIns="91440" bIns="45720" rtlCol="0" anchor="ctr">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1" y="1676400"/>
            <a:ext cx="4724400" cy="321242"/>
          </a:xfrm>
        </p:spPr>
        <p:txBody>
          <a:bodyPr vert="horz" lIns="91440" tIns="45720" rIns="91440" bIns="45720" rtlCol="0">
            <a:noAutofit/>
          </a:bodyPr>
          <a:lstStyle>
            <a:lvl1pPr marL="0" indent="0">
              <a:buNone/>
              <a:defRPr lang="en-US" sz="1800" dirty="0">
                <a:solidFill>
                  <a:schemeClr val="tx1">
                    <a:lumMod val="50000"/>
                    <a:lumOff val="50000"/>
                  </a:schemeClr>
                </a:solidFill>
                <a:latin typeface="Univers Next Arabic Light" panose="020B0403030202020203" pitchFamily="34" charset="-78"/>
              </a:defRPr>
            </a:lvl1pPr>
          </a:lstStyle>
          <a:p>
            <a:pPr lvl="0">
              <a:lnSpc>
                <a:spcPts val="1900"/>
              </a:lnSpc>
            </a:pPr>
            <a:r>
              <a:rPr lang="en-US"/>
              <a:t>Click to edit Master text styles</a:t>
            </a:r>
          </a:p>
        </p:txBody>
      </p:sp>
      <p:sp>
        <p:nvSpPr>
          <p:cNvPr id="9" name="Picture Placeholder 15">
            <a:extLst>
              <a:ext uri="{FF2B5EF4-FFF2-40B4-BE49-F238E27FC236}">
                <a16:creationId xmlns:a16="http://schemas.microsoft.com/office/drawing/2014/main" id="{C51703EF-1A26-45E9-A3C8-32AC898632A8}"/>
              </a:ext>
            </a:extLst>
          </p:cNvPr>
          <p:cNvSpPr>
            <a:spLocks noGrp="1"/>
          </p:cNvSpPr>
          <p:nvPr>
            <p:ph type="pic" sz="quarter" idx="21"/>
          </p:nvPr>
        </p:nvSpPr>
        <p:spPr>
          <a:xfrm>
            <a:off x="1" y="3062798"/>
            <a:ext cx="2916936" cy="379520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0" name="Picture Placeholder 15">
            <a:extLst>
              <a:ext uri="{FF2B5EF4-FFF2-40B4-BE49-F238E27FC236}">
                <a16:creationId xmlns:a16="http://schemas.microsoft.com/office/drawing/2014/main" id="{71500DE1-B084-4405-BAFB-9C0503C16BA7}"/>
              </a:ext>
            </a:extLst>
          </p:cNvPr>
          <p:cNvSpPr>
            <a:spLocks noGrp="1"/>
          </p:cNvSpPr>
          <p:nvPr>
            <p:ph type="pic" sz="quarter" idx="22"/>
          </p:nvPr>
        </p:nvSpPr>
        <p:spPr>
          <a:xfrm>
            <a:off x="3058981" y="0"/>
            <a:ext cx="2884618" cy="6857998"/>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3" name="Text Placeholder 2">
            <a:extLst>
              <a:ext uri="{FF2B5EF4-FFF2-40B4-BE49-F238E27FC236}">
                <a16:creationId xmlns:a16="http://schemas.microsoft.com/office/drawing/2014/main" id="{181D3B1D-9FF9-4C8C-A192-BF3DE522D489}"/>
              </a:ext>
            </a:extLst>
          </p:cNvPr>
          <p:cNvSpPr>
            <a:spLocks noGrp="1"/>
          </p:cNvSpPr>
          <p:nvPr>
            <p:ph type="body" sz="quarter" idx="24"/>
          </p:nvPr>
        </p:nvSpPr>
        <p:spPr>
          <a:xfrm>
            <a:off x="6247875" y="2196220"/>
            <a:ext cx="4724925" cy="1461380"/>
          </a:xfrm>
        </p:spPr>
        <p:txBody>
          <a:bodyPr/>
          <a:lstStyle>
            <a:lvl1pPr marL="0" indent="0">
              <a:lnSpc>
                <a:spcPts val="1600"/>
              </a:lnSpc>
              <a:spcBef>
                <a:spcPts val="0"/>
              </a:spcBef>
              <a:buNone/>
              <a:defRPr lang="en-US" sz="1200" kern="1200" dirty="0" smtClean="0">
                <a:solidFill>
                  <a:schemeClr val="tx1">
                    <a:lumMod val="50000"/>
                    <a:lumOff val="50000"/>
                  </a:schemeClr>
                </a:solidFill>
                <a:latin typeface="Univers Next Arabic Light" panose="020B0403030202020203" pitchFamily="34" charset="-78"/>
                <a:ea typeface="+mn-ea"/>
                <a:cs typeface="+mn-cs"/>
              </a:defRPr>
            </a:lvl1pPr>
            <a:lvl2pPr>
              <a:buNone/>
              <a:defRPr/>
            </a:lvl2pPr>
          </a:lstStyle>
          <a:p>
            <a:pPr marL="228600" lvl="0" indent="-228600" algn="l" defTabSz="914400" rtl="0" eaLnBrk="1" latinLnBrk="0" hangingPunct="1">
              <a:lnSpc>
                <a:spcPts val="1900"/>
              </a:lnSpc>
              <a:spcBef>
                <a:spcPts val="1000"/>
              </a:spcBef>
            </a:pPr>
            <a:r>
              <a:rPr lang="en-US"/>
              <a:t>Click to edit Master text styles</a:t>
            </a:r>
          </a:p>
        </p:txBody>
      </p:sp>
      <p:sp>
        <p:nvSpPr>
          <p:cNvPr id="18" name="Text Placeholder 4">
            <a:extLst>
              <a:ext uri="{FF2B5EF4-FFF2-40B4-BE49-F238E27FC236}">
                <a16:creationId xmlns:a16="http://schemas.microsoft.com/office/drawing/2014/main" id="{677B0DC4-38A9-4172-8300-75EB3D62FA4F}"/>
              </a:ext>
            </a:extLst>
          </p:cNvPr>
          <p:cNvSpPr>
            <a:spLocks noGrp="1"/>
          </p:cNvSpPr>
          <p:nvPr>
            <p:ph type="body" sz="quarter" idx="25" hasCustomPrompt="1"/>
          </p:nvPr>
        </p:nvSpPr>
        <p:spPr>
          <a:xfrm>
            <a:off x="6247874"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20" name="Text Placeholder 4">
            <a:extLst>
              <a:ext uri="{FF2B5EF4-FFF2-40B4-BE49-F238E27FC236}">
                <a16:creationId xmlns:a16="http://schemas.microsoft.com/office/drawing/2014/main" id="{835444AF-182E-4BF6-A1FD-370D226695A5}"/>
              </a:ext>
            </a:extLst>
          </p:cNvPr>
          <p:cNvSpPr>
            <a:spLocks noGrp="1"/>
          </p:cNvSpPr>
          <p:nvPr>
            <p:ph type="body" sz="quarter" idx="26"/>
          </p:nvPr>
        </p:nvSpPr>
        <p:spPr>
          <a:xfrm>
            <a:off x="6247874"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1" name="Text Placeholder 4">
            <a:extLst>
              <a:ext uri="{FF2B5EF4-FFF2-40B4-BE49-F238E27FC236}">
                <a16:creationId xmlns:a16="http://schemas.microsoft.com/office/drawing/2014/main" id="{EB012E54-CB11-47F6-87AE-4E5856C26E19}"/>
              </a:ext>
            </a:extLst>
          </p:cNvPr>
          <p:cNvSpPr>
            <a:spLocks noGrp="1"/>
          </p:cNvSpPr>
          <p:nvPr>
            <p:ph type="body" sz="quarter" idx="27"/>
          </p:nvPr>
        </p:nvSpPr>
        <p:spPr>
          <a:xfrm>
            <a:off x="6247875"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5" name="Text Placeholder 4">
            <a:extLst>
              <a:ext uri="{FF2B5EF4-FFF2-40B4-BE49-F238E27FC236}">
                <a16:creationId xmlns:a16="http://schemas.microsoft.com/office/drawing/2014/main" id="{944287AD-F16C-415B-9352-14C86E7F83C5}"/>
              </a:ext>
            </a:extLst>
          </p:cNvPr>
          <p:cNvSpPr>
            <a:spLocks noGrp="1"/>
          </p:cNvSpPr>
          <p:nvPr>
            <p:ph type="body" sz="quarter" idx="28" hasCustomPrompt="1"/>
          </p:nvPr>
        </p:nvSpPr>
        <p:spPr>
          <a:xfrm>
            <a:off x="8008619"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36" name="Text Placeholder 4">
            <a:extLst>
              <a:ext uri="{FF2B5EF4-FFF2-40B4-BE49-F238E27FC236}">
                <a16:creationId xmlns:a16="http://schemas.microsoft.com/office/drawing/2014/main" id="{51ECDB9A-490B-4986-9AEA-CAB43A37359F}"/>
              </a:ext>
            </a:extLst>
          </p:cNvPr>
          <p:cNvSpPr>
            <a:spLocks noGrp="1"/>
          </p:cNvSpPr>
          <p:nvPr>
            <p:ph type="body" sz="quarter" idx="29"/>
          </p:nvPr>
        </p:nvSpPr>
        <p:spPr>
          <a:xfrm>
            <a:off x="8008619"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37" name="Text Placeholder 4">
            <a:extLst>
              <a:ext uri="{FF2B5EF4-FFF2-40B4-BE49-F238E27FC236}">
                <a16:creationId xmlns:a16="http://schemas.microsoft.com/office/drawing/2014/main" id="{75BC88EA-A440-461F-828A-E11E977A84BB}"/>
              </a:ext>
            </a:extLst>
          </p:cNvPr>
          <p:cNvSpPr>
            <a:spLocks noGrp="1"/>
          </p:cNvSpPr>
          <p:nvPr>
            <p:ph type="body" sz="quarter" idx="30"/>
          </p:nvPr>
        </p:nvSpPr>
        <p:spPr>
          <a:xfrm>
            <a:off x="8008619"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8" name="Text Placeholder 4">
            <a:extLst>
              <a:ext uri="{FF2B5EF4-FFF2-40B4-BE49-F238E27FC236}">
                <a16:creationId xmlns:a16="http://schemas.microsoft.com/office/drawing/2014/main" id="{A0E03348-65D4-4684-99CE-3F6E09D7D701}"/>
              </a:ext>
            </a:extLst>
          </p:cNvPr>
          <p:cNvSpPr>
            <a:spLocks noGrp="1"/>
          </p:cNvSpPr>
          <p:nvPr>
            <p:ph type="body" sz="quarter" idx="31" hasCustomPrompt="1"/>
          </p:nvPr>
        </p:nvSpPr>
        <p:spPr>
          <a:xfrm>
            <a:off x="9769365" y="4114800"/>
            <a:ext cx="1204912" cy="685800"/>
          </a:xfrm>
        </p:spPr>
        <p:txBody>
          <a:bodyPr lIns="0" tIns="0" rIns="0" bIns="0" anchor="ctr">
            <a:noAutofit/>
          </a:bodyPr>
          <a:lstStyle>
            <a:lvl1pPr marL="0" indent="0" algn="l" rtl="0">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39" name="Text Placeholder 4">
            <a:extLst>
              <a:ext uri="{FF2B5EF4-FFF2-40B4-BE49-F238E27FC236}">
                <a16:creationId xmlns:a16="http://schemas.microsoft.com/office/drawing/2014/main" id="{3F437648-709F-4DF7-BE43-35B61C71E3A3}"/>
              </a:ext>
            </a:extLst>
          </p:cNvPr>
          <p:cNvSpPr>
            <a:spLocks noGrp="1"/>
          </p:cNvSpPr>
          <p:nvPr>
            <p:ph type="body" sz="quarter" idx="32"/>
          </p:nvPr>
        </p:nvSpPr>
        <p:spPr>
          <a:xfrm>
            <a:off x="9769365" y="4991470"/>
            <a:ext cx="1204912" cy="685800"/>
          </a:xfrm>
        </p:spPr>
        <p:txBody>
          <a:bodyPr lIns="0" tIns="0" rIns="0" bIns="0" anchor="t">
            <a:normAutofit/>
          </a:bodyPr>
          <a:lstStyle>
            <a:lvl1pPr marL="0" indent="0" algn="l" rtl="0">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40" name="Text Placeholder 4">
            <a:extLst>
              <a:ext uri="{FF2B5EF4-FFF2-40B4-BE49-F238E27FC236}">
                <a16:creationId xmlns:a16="http://schemas.microsoft.com/office/drawing/2014/main" id="{5B7C5EE1-4F95-41C4-8428-28862E0E43C5}"/>
              </a:ext>
            </a:extLst>
          </p:cNvPr>
          <p:cNvSpPr>
            <a:spLocks noGrp="1"/>
          </p:cNvSpPr>
          <p:nvPr>
            <p:ph type="body" sz="quarter" idx="33"/>
          </p:nvPr>
        </p:nvSpPr>
        <p:spPr>
          <a:xfrm>
            <a:off x="9767888" y="4617498"/>
            <a:ext cx="1204912" cy="411702"/>
          </a:xfrm>
        </p:spPr>
        <p:txBody>
          <a:bodyPr lIns="0" tIns="0" rIns="0" bIns="0" anchor="t">
            <a:normAutofit/>
          </a:bodyPr>
          <a:lstStyle>
            <a:lvl1pPr marL="0" indent="0" algn="l" rtl="0">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1527282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ngle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1"/>
            <a:ext cx="5943600" cy="6857999"/>
          </a:xfrm>
          <a:solidFill>
            <a:schemeClr val="bg1">
              <a:lumMod val="95000"/>
            </a:schemeClr>
          </a:solidFill>
        </p:spPr>
        <p:txBody>
          <a:bodyPr>
            <a:normAutofit/>
          </a:bodyPr>
          <a:lstStyle>
            <a:lvl1pPr marL="0" indent="0" algn="ctr">
              <a:lnSpc>
                <a:spcPct val="300000"/>
              </a:lnSpc>
              <a:buNone/>
              <a:defRPr sz="14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0" y="998774"/>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0" y="1972235"/>
            <a:ext cx="4724400" cy="296626"/>
          </a:xfrm>
        </p:spPr>
        <p:txBody>
          <a:bodyPr vert="horz" lIns="0" tIns="0" rIns="0" bIns="0" rtlCol="0" anchor="t">
            <a:noAutofit/>
          </a:bodyPr>
          <a:lstStyle>
            <a:lvl1pPr>
              <a:buNone/>
              <a:defRPr lang="en-US" sz="1800" b="0" dirty="0">
                <a:solidFill>
                  <a:schemeClr val="tx1">
                    <a:lumMod val="60000"/>
                    <a:lumOff val="40000"/>
                  </a:schemeClr>
                </a:solidFill>
              </a:defRPr>
            </a:lvl1pPr>
          </a:lstStyle>
          <a:p>
            <a:pPr marL="228600" lvl="0" indent="-228600"/>
            <a:r>
              <a:rPr lang="en-US"/>
              <a:t>Click to edit Master text styles</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0" y="2475708"/>
            <a:ext cx="4724400" cy="1461380"/>
          </a:xfrm>
          <a:noFill/>
        </p:spPr>
        <p:txBody>
          <a:bodyPr wrap="square" lIns="0" tIns="0" rIns="0" bIns="0" rtlCol="0">
            <a:noAutofit/>
          </a:bodyPr>
          <a:lstStyle>
            <a:lvl1pPr marL="0" indent="0">
              <a:lnSpc>
                <a:spcPts val="1600"/>
              </a:lnSpc>
              <a:buNone/>
              <a:defRPr lang="en-US" sz="1200" dirty="0">
                <a:solidFill>
                  <a:schemeClr val="tx1">
                    <a:lumMod val="50000"/>
                    <a:lumOff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5" name="Text Placeholder 4">
            <a:extLst>
              <a:ext uri="{FF2B5EF4-FFF2-40B4-BE49-F238E27FC236}">
                <a16:creationId xmlns:a16="http://schemas.microsoft.com/office/drawing/2014/main" id="{915AF0BB-A63D-4065-B2A0-63B6D02B6D46}"/>
              </a:ext>
            </a:extLst>
          </p:cNvPr>
          <p:cNvSpPr>
            <a:spLocks noGrp="1"/>
          </p:cNvSpPr>
          <p:nvPr>
            <p:ph type="body" sz="quarter" idx="21" hasCustomPrompt="1"/>
          </p:nvPr>
        </p:nvSpPr>
        <p:spPr>
          <a:xfrm>
            <a:off x="6248400"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17" name="Text Placeholder 4">
            <a:extLst>
              <a:ext uri="{FF2B5EF4-FFF2-40B4-BE49-F238E27FC236}">
                <a16:creationId xmlns:a16="http://schemas.microsoft.com/office/drawing/2014/main" id="{335A9577-18BC-4835-97F1-4C7A3DBEE63C}"/>
              </a:ext>
            </a:extLst>
          </p:cNvPr>
          <p:cNvSpPr>
            <a:spLocks noGrp="1"/>
          </p:cNvSpPr>
          <p:nvPr>
            <p:ph type="body" sz="quarter" idx="22" hasCustomPrompt="1"/>
          </p:nvPr>
        </p:nvSpPr>
        <p:spPr>
          <a:xfrm>
            <a:off x="8011139"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18" name="Text Placeholder 4">
            <a:extLst>
              <a:ext uri="{FF2B5EF4-FFF2-40B4-BE49-F238E27FC236}">
                <a16:creationId xmlns:a16="http://schemas.microsoft.com/office/drawing/2014/main" id="{7659A318-05B2-4703-A67B-166ABBBC3CEA}"/>
              </a:ext>
            </a:extLst>
          </p:cNvPr>
          <p:cNvSpPr>
            <a:spLocks noGrp="1"/>
          </p:cNvSpPr>
          <p:nvPr>
            <p:ph type="body" sz="quarter" idx="23" hasCustomPrompt="1"/>
          </p:nvPr>
        </p:nvSpPr>
        <p:spPr>
          <a:xfrm>
            <a:off x="9773878"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23" name="Text Placeholder 4">
            <a:extLst>
              <a:ext uri="{FF2B5EF4-FFF2-40B4-BE49-F238E27FC236}">
                <a16:creationId xmlns:a16="http://schemas.microsoft.com/office/drawing/2014/main" id="{081BF27A-7B75-43A5-8F12-40C7ED9462CA}"/>
              </a:ext>
            </a:extLst>
          </p:cNvPr>
          <p:cNvSpPr>
            <a:spLocks noGrp="1"/>
          </p:cNvSpPr>
          <p:nvPr>
            <p:ph type="body" sz="quarter" idx="24"/>
          </p:nvPr>
        </p:nvSpPr>
        <p:spPr>
          <a:xfrm>
            <a:off x="6248400"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4" name="Text Placeholder 4">
            <a:extLst>
              <a:ext uri="{FF2B5EF4-FFF2-40B4-BE49-F238E27FC236}">
                <a16:creationId xmlns:a16="http://schemas.microsoft.com/office/drawing/2014/main" id="{C75E90EA-96E6-4381-AC4B-45057757E7AE}"/>
              </a:ext>
            </a:extLst>
          </p:cNvPr>
          <p:cNvSpPr>
            <a:spLocks noGrp="1"/>
          </p:cNvSpPr>
          <p:nvPr>
            <p:ph type="body" sz="quarter" idx="25"/>
          </p:nvPr>
        </p:nvSpPr>
        <p:spPr>
          <a:xfrm>
            <a:off x="8011139"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5" name="Text Placeholder 4">
            <a:extLst>
              <a:ext uri="{FF2B5EF4-FFF2-40B4-BE49-F238E27FC236}">
                <a16:creationId xmlns:a16="http://schemas.microsoft.com/office/drawing/2014/main" id="{DAEFD820-502C-443C-A86D-3D27FA651044}"/>
              </a:ext>
            </a:extLst>
          </p:cNvPr>
          <p:cNvSpPr>
            <a:spLocks noGrp="1"/>
          </p:cNvSpPr>
          <p:nvPr>
            <p:ph type="body" sz="quarter" idx="26"/>
          </p:nvPr>
        </p:nvSpPr>
        <p:spPr>
          <a:xfrm>
            <a:off x="9773878"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Tree>
    <p:extLst>
      <p:ext uri="{BB962C8B-B14F-4D97-AF65-F5344CB8AC3E}">
        <p14:creationId xmlns:p14="http://schemas.microsoft.com/office/powerpoint/2010/main" val="2147345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alf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0"/>
            <a:ext cx="5943599" cy="6857999"/>
          </a:xfrm>
          <a:solidFill>
            <a:schemeClr val="bg1">
              <a:lumMod val="95000"/>
            </a:schemeClr>
          </a:solidFill>
        </p:spPr>
        <p:txBody>
          <a:bodyPr>
            <a:normAutofit/>
          </a:bodyPr>
          <a:lstStyle>
            <a:lvl1pPr marL="0" indent="0" algn="ctr">
              <a:lnSpc>
                <a:spcPct val="300000"/>
              </a:lnSpc>
              <a:buNone/>
              <a:defRPr sz="20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2944576"/>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1" y="3913424"/>
            <a:ext cx="4724400" cy="296626"/>
          </a:xfrm>
        </p:spPr>
        <p:txBody>
          <a:bodyPr lIns="0" tIns="0" rIns="0" bIns="0" anchor="t">
            <a:noAutofit/>
          </a:bodyPr>
          <a:lstStyle>
            <a:lvl1pPr marL="0" indent="0">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Text Placeholder 3">
            <a:extLst>
              <a:ext uri="{FF2B5EF4-FFF2-40B4-BE49-F238E27FC236}">
                <a16:creationId xmlns:a16="http://schemas.microsoft.com/office/drawing/2014/main" id="{36E9C480-36E3-4F00-9205-0EBFF30CCF85}"/>
              </a:ext>
            </a:extLst>
          </p:cNvPr>
          <p:cNvSpPr>
            <a:spLocks noGrp="1"/>
          </p:cNvSpPr>
          <p:nvPr>
            <p:ph type="body" sz="quarter" idx="21"/>
          </p:nvPr>
        </p:nvSpPr>
        <p:spPr>
          <a:xfrm>
            <a:off x="6248400" y="4343400"/>
            <a:ext cx="4724400" cy="1676400"/>
          </a:xfrm>
        </p:spPr>
        <p:txBody>
          <a:bodyPr lIns="0" tIns="0" rIns="0" bIns="0"/>
          <a:lstStyle>
            <a:lvl1pPr marL="0" indent="0">
              <a:lnSpc>
                <a:spcPts val="1600"/>
              </a:lnSpc>
              <a:spcBef>
                <a:spcPts val="0"/>
              </a:spcBef>
              <a:buNone/>
              <a:defRPr sz="1200">
                <a:solidFill>
                  <a:srgbClr val="7F7F7F"/>
                </a:solidFill>
              </a:defRPr>
            </a:lvl1pPr>
            <a:lvl2pPr marL="0" indent="0">
              <a:lnSpc>
                <a:spcPts val="1600"/>
              </a:lnSpc>
              <a:spcBef>
                <a:spcPts val="0"/>
              </a:spcBef>
              <a:buNone/>
              <a:defRPr sz="1200">
                <a:solidFill>
                  <a:srgbClr val="7F7F7F"/>
                </a:solidFill>
              </a:defRPr>
            </a:lvl2pPr>
            <a:lvl3pPr>
              <a:buNone/>
              <a:defRPr/>
            </a:lvl3pPr>
            <a:lvl4pPr>
              <a:buNone/>
              <a:defRPr/>
            </a:lvl4pPr>
            <a:lvl5pPr>
              <a:buNone/>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749536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alf slide / Number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45C6A4B-1439-55C2-68B2-33EB67557407}"/>
              </a:ext>
            </a:extLst>
          </p:cNvPr>
          <p:cNvSpPr>
            <a:spLocks/>
          </p:cNvSpPr>
          <p:nvPr userDrawn="1"/>
        </p:nvSpPr>
        <p:spPr>
          <a:xfrm>
            <a:off x="0" y="3870972"/>
            <a:ext cx="12192000" cy="2987028"/>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a:extLst>
              <a:ext uri="{FF2B5EF4-FFF2-40B4-BE49-F238E27FC236}">
                <a16:creationId xmlns:a16="http://schemas.microsoft.com/office/drawing/2014/main" id="{77850D74-154B-4F53-974C-B97CCD3EEB89}"/>
              </a:ext>
            </a:extLst>
          </p:cNvPr>
          <p:cNvSpPr>
            <a:spLocks noGrp="1"/>
          </p:cNvSpPr>
          <p:nvPr>
            <p:ph type="body" sz="quarter" idx="25" hasCustomPrompt="1"/>
          </p:nvPr>
        </p:nvSpPr>
        <p:spPr>
          <a:xfrm>
            <a:off x="5075376" y="2438400"/>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3" name="Text Placeholder 3">
            <a:extLst>
              <a:ext uri="{FF2B5EF4-FFF2-40B4-BE49-F238E27FC236}">
                <a16:creationId xmlns:a16="http://schemas.microsoft.com/office/drawing/2014/main" id="{96DC4E10-45EB-43AA-9912-36C180624301}"/>
              </a:ext>
            </a:extLst>
          </p:cNvPr>
          <p:cNvSpPr>
            <a:spLocks noGrp="1"/>
          </p:cNvSpPr>
          <p:nvPr>
            <p:ph type="body" sz="quarter" idx="26" hasCustomPrompt="1"/>
          </p:nvPr>
        </p:nvSpPr>
        <p:spPr>
          <a:xfrm>
            <a:off x="8412260" y="2438400"/>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4" name="Text Placeholder 3">
            <a:extLst>
              <a:ext uri="{FF2B5EF4-FFF2-40B4-BE49-F238E27FC236}">
                <a16:creationId xmlns:a16="http://schemas.microsoft.com/office/drawing/2014/main" id="{C7732B9E-2BAB-40EF-97BE-141BC09F06D4}"/>
              </a:ext>
            </a:extLst>
          </p:cNvPr>
          <p:cNvSpPr>
            <a:spLocks noGrp="1"/>
          </p:cNvSpPr>
          <p:nvPr>
            <p:ph type="body" sz="quarter" idx="27" hasCustomPrompt="1"/>
          </p:nvPr>
        </p:nvSpPr>
        <p:spPr>
          <a:xfrm>
            <a:off x="5075376" y="4098332"/>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5" name="Text Placeholder 3">
            <a:extLst>
              <a:ext uri="{FF2B5EF4-FFF2-40B4-BE49-F238E27FC236}">
                <a16:creationId xmlns:a16="http://schemas.microsoft.com/office/drawing/2014/main" id="{DE5C5389-3D4D-4836-9773-EBCC717C5AC2}"/>
              </a:ext>
            </a:extLst>
          </p:cNvPr>
          <p:cNvSpPr>
            <a:spLocks noGrp="1"/>
          </p:cNvSpPr>
          <p:nvPr>
            <p:ph type="body" sz="quarter" idx="28" hasCustomPrompt="1"/>
          </p:nvPr>
        </p:nvSpPr>
        <p:spPr>
          <a:xfrm>
            <a:off x="8412260" y="4098332"/>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5075378" y="3027715"/>
            <a:ext cx="2555716" cy="564898"/>
          </a:xfrm>
        </p:spPr>
        <p:txBody>
          <a:bodyPr numCol="1">
            <a:normAutofit/>
          </a:bodyPr>
          <a:lstStyle>
            <a:lvl1pPr marL="0" indent="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8" name="Content Placeholder 2">
            <a:extLst>
              <a:ext uri="{FF2B5EF4-FFF2-40B4-BE49-F238E27FC236}">
                <a16:creationId xmlns:a16="http://schemas.microsoft.com/office/drawing/2014/main" id="{13229DDE-4ABB-43DA-AD18-86D340DD4D4F}"/>
              </a:ext>
            </a:extLst>
          </p:cNvPr>
          <p:cNvSpPr>
            <a:spLocks noGrp="1"/>
          </p:cNvSpPr>
          <p:nvPr>
            <p:ph idx="21"/>
          </p:nvPr>
        </p:nvSpPr>
        <p:spPr>
          <a:xfrm>
            <a:off x="8412260" y="3027716"/>
            <a:ext cx="2555716" cy="564898"/>
          </a:xfrm>
        </p:spPr>
        <p:txBody>
          <a:bodyPr numCol="1">
            <a:normAutofit/>
          </a:bodyPr>
          <a:lstStyle>
            <a:lvl1pPr marL="0" indent="0" rtl="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9" name="Content Placeholder 2">
            <a:extLst>
              <a:ext uri="{FF2B5EF4-FFF2-40B4-BE49-F238E27FC236}">
                <a16:creationId xmlns:a16="http://schemas.microsoft.com/office/drawing/2014/main" id="{22CBD5BF-9FD3-4654-94F4-F150CDEA2546}"/>
              </a:ext>
            </a:extLst>
          </p:cNvPr>
          <p:cNvSpPr>
            <a:spLocks noGrp="1"/>
          </p:cNvSpPr>
          <p:nvPr>
            <p:ph idx="22"/>
          </p:nvPr>
        </p:nvSpPr>
        <p:spPr>
          <a:xfrm>
            <a:off x="5075377" y="4675389"/>
            <a:ext cx="2555716" cy="564898"/>
          </a:xfrm>
          <a:solidFill>
            <a:schemeClr val="tx1"/>
          </a:solidFill>
        </p:spPr>
        <p:txBody>
          <a:bodyPr numCol="1">
            <a:normAutofit/>
          </a:bodyPr>
          <a:lstStyle>
            <a:lvl1pPr marL="0" indent="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10" name="Content Placeholder 2">
            <a:extLst>
              <a:ext uri="{FF2B5EF4-FFF2-40B4-BE49-F238E27FC236}">
                <a16:creationId xmlns:a16="http://schemas.microsoft.com/office/drawing/2014/main" id="{698766AF-4A13-46F4-9542-DAD9CE905F4E}"/>
              </a:ext>
            </a:extLst>
          </p:cNvPr>
          <p:cNvSpPr>
            <a:spLocks noGrp="1"/>
          </p:cNvSpPr>
          <p:nvPr>
            <p:ph idx="23"/>
          </p:nvPr>
        </p:nvSpPr>
        <p:spPr>
          <a:xfrm>
            <a:off x="8412261" y="4675389"/>
            <a:ext cx="2555716" cy="564898"/>
          </a:xfrm>
          <a:solidFill>
            <a:schemeClr val="tx1"/>
          </a:solidFill>
        </p:spPr>
        <p:txBody>
          <a:bodyPr numCol="1">
            <a:normAutofit/>
          </a:bodyPr>
          <a:lstStyle>
            <a:lvl1pPr marL="0" indent="0" rtl="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3" name="Title 1">
            <a:extLst>
              <a:ext uri="{FF2B5EF4-FFF2-40B4-BE49-F238E27FC236}">
                <a16:creationId xmlns:a16="http://schemas.microsoft.com/office/drawing/2014/main" id="{9C5835C4-53DC-D683-2C0C-A62DBB3DE48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5" name="Text Placeholder 2">
            <a:extLst>
              <a:ext uri="{FF2B5EF4-FFF2-40B4-BE49-F238E27FC236}">
                <a16:creationId xmlns:a16="http://schemas.microsoft.com/office/drawing/2014/main" id="{608C0909-41D8-2B95-1CC3-8A2F5777FC39}"/>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29379434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lain page">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12705125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you ">
    <p:bg>
      <p:bgPr>
        <a:solidFill>
          <a:schemeClr val="bg1">
            <a:lumMod val="20000"/>
            <a:lumOff val="80000"/>
            <a:alpha val="44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F5C07-AA54-4FBF-BFC6-2EDFF3DF2FD1}"/>
              </a:ext>
            </a:extLst>
          </p:cNvPr>
          <p:cNvSpPr>
            <a:spLocks noGrp="1"/>
          </p:cNvSpPr>
          <p:nvPr>
            <p:ph type="title"/>
          </p:nvPr>
        </p:nvSpPr>
        <p:spPr>
          <a:xfrm>
            <a:off x="0" y="3284984"/>
            <a:ext cx="12191999" cy="495300"/>
          </a:xfrm>
        </p:spPr>
        <p:txBody>
          <a:bodyPr lIns="0" tIns="0" rIns="0" bIns="0"/>
          <a:lstStyle>
            <a:lvl1pPr algn="ctr" rtl="0">
              <a:defRPr>
                <a:solidFill>
                  <a:schemeClr val="bg1"/>
                </a:solidFill>
              </a:defRPr>
            </a:lvl1pPr>
          </a:lstStyle>
          <a:p>
            <a:r>
              <a:rPr lang="en-US" dirty="0"/>
              <a:t>Click to edit Master title style</a:t>
            </a:r>
          </a:p>
        </p:txBody>
      </p:sp>
      <p:pic>
        <p:nvPicPr>
          <p:cNvPr id="3" name="Graphic 2">
            <a:extLst>
              <a:ext uri="{FF2B5EF4-FFF2-40B4-BE49-F238E27FC236}">
                <a16:creationId xmlns:a16="http://schemas.microsoft.com/office/drawing/2014/main" id="{6A10C545-CF73-ABAA-41B8-9D946D62FFF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4428" y="6021288"/>
            <a:ext cx="1399084" cy="523361"/>
          </a:xfrm>
          <a:prstGeom prst="rect">
            <a:avLst/>
          </a:prstGeom>
        </p:spPr>
      </p:pic>
    </p:spTree>
    <p:extLst>
      <p:ext uri="{BB962C8B-B14F-4D97-AF65-F5344CB8AC3E}">
        <p14:creationId xmlns:p14="http://schemas.microsoft.com/office/powerpoint/2010/main" val="2192981101"/>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9">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3388579"/>
      </p:ext>
    </p:extLst>
  </p:cSld>
  <p:clrMapOvr>
    <a:masterClrMapping/>
  </p:clrMapOvr>
  <p:transition spd="slow" advClick="0" advTm="1000">
    <p:push/>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0">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934033"/>
      </p:ext>
    </p:extLst>
  </p:cSld>
  <p:clrMapOvr>
    <a:masterClrMapping/>
  </p:clrMapOvr>
  <p:transition spd="slow" advClick="0" advTm="1000">
    <p:push/>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All Background With Logo">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D2485FB0-F20E-B4C0-1DD4-F2D3D7A41E1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619204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8D1757-832A-4C4B-ADEB-C155F6C14315}"/>
              </a:ext>
            </a:extLst>
          </p:cNvPr>
          <p:cNvSpPr>
            <a:spLocks noGrp="1"/>
          </p:cNvSpPr>
          <p:nvPr>
            <p:ph type="title"/>
          </p:nvPr>
        </p:nvSpPr>
        <p:spPr>
          <a:xfrm>
            <a:off x="1181101" y="990600"/>
            <a:ext cx="10248900" cy="4953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3D0F56-9493-45D7-9FFB-ED7079ABC49E}"/>
              </a:ext>
            </a:extLst>
          </p:cNvPr>
          <p:cNvSpPr>
            <a:spLocks noGrp="1"/>
          </p:cNvSpPr>
          <p:nvPr>
            <p:ph type="body" idx="1"/>
          </p:nvPr>
        </p:nvSpPr>
        <p:spPr>
          <a:xfrm>
            <a:off x="1181100" y="1692748"/>
            <a:ext cx="10248897" cy="440621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57279605"/>
      </p:ext>
    </p:extLst>
  </p:cSld>
  <p:clrMap bg1="lt1" tx1="dk1" bg2="lt2" tx2="dk2" accent1="accent1" accent2="accent2" accent3="accent3" accent4="accent4" accent5="accent5" accent6="accent6" hlink="hlink" folHlink="folHlink"/>
  <p:sldLayoutIdLst>
    <p:sldLayoutId id="2147483703" r:id="rId1"/>
    <p:sldLayoutId id="2147483717" r:id="rId2"/>
    <p:sldLayoutId id="2147483666" r:id="rId3"/>
    <p:sldLayoutId id="2147483660" r:id="rId4"/>
    <p:sldLayoutId id="2147483702" r:id="rId5"/>
    <p:sldLayoutId id="2147483650" r:id="rId6"/>
    <p:sldLayoutId id="2147483652" r:id="rId7"/>
    <p:sldLayoutId id="2147483663" r:id="rId8"/>
    <p:sldLayoutId id="2147483662" r:id="rId9"/>
    <p:sldLayoutId id="2147483668" r:id="rId10"/>
    <p:sldLayoutId id="2147483667" r:id="rId11"/>
    <p:sldLayoutId id="2147483705" r:id="rId12"/>
    <p:sldLayoutId id="2147483704" r:id="rId13"/>
    <p:sldLayoutId id="2147483718" r:id="rId14"/>
    <p:sldLayoutId id="2147483719" r:id="rId15"/>
    <p:sldLayoutId id="2147483720" r:id="rId16"/>
  </p:sldLayoutIdLs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44" userDrawn="1">
          <p15:clr>
            <a:srgbClr val="F26B43"/>
          </p15:clr>
        </p15:guide>
        <p15:guide id="2" pos="6912" userDrawn="1">
          <p15:clr>
            <a:srgbClr val="F26B43"/>
          </p15:clr>
        </p15:guide>
        <p15:guide id="3" orient="horz" pos="624" userDrawn="1">
          <p15:clr>
            <a:srgbClr val="F26B43"/>
          </p15:clr>
        </p15:guide>
        <p15:guide id="5" orient="horz" pos="3792" userDrawn="1">
          <p15:clr>
            <a:srgbClr val="F26B43"/>
          </p15:clr>
        </p15:guide>
        <p15:guide id="6" orient="horz" pos="4152" userDrawn="1">
          <p15:clr>
            <a:srgbClr val="F26B43"/>
          </p15:clr>
        </p15:guide>
        <p15:guide id="8" orient="horz" pos="960" userDrawn="1">
          <p15:clr>
            <a:srgbClr val="F26B43"/>
          </p15:clr>
        </p15:guide>
        <p15:guide id="9" orient="horz" pos="1056" userDrawn="1">
          <p15:clr>
            <a:srgbClr val="F26B43"/>
          </p15:clr>
        </p15:guide>
        <p15:guide id="10" orient="horz" pos="124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slide" Target="slide3.xml"/><Relationship Id="rId1" Type="http://schemas.openxmlformats.org/officeDocument/2006/relationships/slideLayout" Target="../slideLayouts/slideLayout14.xml"/><Relationship Id="rId5" Type="http://schemas.openxmlformats.org/officeDocument/2006/relationships/slide" Target="slide20.xml"/><Relationship Id="rId4" Type="http://schemas.openxmlformats.org/officeDocument/2006/relationships/slide" Target="slide8.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hyperlink" Target="https://www.mauthor.com/present/4503828900216832" TargetMode="Externa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hyperlink" Target="https://www.mauthor.com/present/4503828900216832" TargetMode="Externa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hyperlink" Target="https://www.mauthor.com/present/6052304438820864" TargetMode="Externa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hyperlink" Target="https://www.mauthor.com/present/5125624821317632" TargetMode="Externa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hyperlink" Target="https://www.mauthor.com/present/6425246543773696" TargetMode="Externa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hyperlink" Target="https://www.mauthor.com/present/6600031999492096" TargetMode="Externa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hyperlink" Target="https://www.mauthor.com/present/5596619365548032" TargetMode="Externa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hyperlink" Target="https://www.mauthor.com/present/4799527491600384" TargetMode="Externa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hyperlink" Target="https://www.mauthor.com/present/5409904487170048" TargetMode="Externa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9487CA-65E7-84ED-8D22-37966C97868C}"/>
              </a:ext>
            </a:extLst>
          </p:cNvPr>
          <p:cNvSpPr>
            <a:spLocks noGrp="1"/>
          </p:cNvSpPr>
          <p:nvPr>
            <p:ph type="body" sz="quarter" idx="14"/>
          </p:nvPr>
        </p:nvSpPr>
        <p:spPr>
          <a:xfrm>
            <a:off x="1190625" y="1988840"/>
            <a:ext cx="9791700" cy="3960440"/>
          </a:xfrm>
        </p:spPr>
        <p:txBody>
          <a:bodyPr>
            <a:normAutofit/>
          </a:bodyPr>
          <a:lstStyle/>
          <a:p>
            <a:pPr marL="0" indent="0">
              <a:lnSpc>
                <a:spcPct val="100000"/>
              </a:lnSpc>
              <a:buNone/>
            </a:pPr>
            <a:r>
              <a:rPr lang="en-GB" sz="4000" b="1" dirty="0">
                <a:solidFill>
                  <a:srgbClr val="AC833B"/>
                </a:solidFill>
                <a:latin typeface="Helvetica" panose="020B0604020202020204" pitchFamily="34" charset="0"/>
                <a:cs typeface="Helvetica" panose="020B0604020202020204" pitchFamily="34" charset="0"/>
              </a:rPr>
              <a:t>English Language </a:t>
            </a:r>
          </a:p>
          <a:p>
            <a:pPr marL="0" indent="0">
              <a:lnSpc>
                <a:spcPct val="100000"/>
              </a:lnSpc>
              <a:buNone/>
            </a:pPr>
            <a:r>
              <a:rPr lang="en-GB" sz="4000" b="1" dirty="0">
                <a:solidFill>
                  <a:srgbClr val="AC833B"/>
                </a:solidFill>
                <a:latin typeface="Helvetica" panose="020B0604020202020204" pitchFamily="34" charset="0"/>
                <a:cs typeface="Helvetica" panose="020B0604020202020204" pitchFamily="34" charset="0"/>
              </a:rPr>
              <a:t>Coverage, Grammar and Functional Language Teaching Resource</a:t>
            </a:r>
          </a:p>
          <a:p>
            <a:pPr marL="0" indent="0">
              <a:lnSpc>
                <a:spcPct val="100000"/>
              </a:lnSpc>
              <a:buNone/>
            </a:pPr>
            <a:r>
              <a:rPr lang="en-GB" sz="2400" b="1" dirty="0">
                <a:solidFill>
                  <a:srgbClr val="5F5F5F"/>
                </a:solidFill>
                <a:latin typeface="Helvetica" panose="020B0604020202020204" pitchFamily="34" charset="0"/>
                <a:cs typeface="Helvetica" panose="020B0604020202020204" pitchFamily="34" charset="0"/>
              </a:rPr>
              <a:t>Level 9.1</a:t>
            </a:r>
            <a:endParaRPr lang="en-GB" sz="1800" b="1" dirty="0">
              <a:solidFill>
                <a:srgbClr val="5F5F5F"/>
              </a:solidFill>
              <a:highlight>
                <a:srgbClr val="FFFF00"/>
              </a:highlight>
              <a:latin typeface="Helvetica" panose="020B0604020202020204" pitchFamily="34" charset="0"/>
              <a:cs typeface="Helvetica" panose="020B0604020202020204" pitchFamily="34" charset="0"/>
            </a:endParaRPr>
          </a:p>
          <a:p>
            <a:pPr marL="0" indent="0">
              <a:lnSpc>
                <a:spcPct val="100000"/>
              </a:lnSpc>
              <a:buNone/>
            </a:pPr>
            <a:r>
              <a:rPr lang="en-GB" sz="1800" b="1" dirty="0">
                <a:solidFill>
                  <a:srgbClr val="5F5F5F"/>
                </a:solidFill>
                <a:latin typeface="Helvetica" panose="020B0604020202020204" pitchFamily="34" charset="0"/>
                <a:cs typeface="Helvetica" panose="020B0604020202020204" pitchFamily="34" charset="0"/>
              </a:rPr>
              <a:t>Term 3</a:t>
            </a:r>
          </a:p>
          <a:p>
            <a:pPr marL="0" indent="0">
              <a:lnSpc>
                <a:spcPct val="100000"/>
              </a:lnSpc>
              <a:buNone/>
            </a:pPr>
            <a:r>
              <a:rPr lang="en-GB" sz="1800" b="1" dirty="0">
                <a:solidFill>
                  <a:srgbClr val="9A9C9B"/>
                </a:solidFill>
                <a:latin typeface="Helvetica" panose="020B0604020202020204" pitchFamily="34" charset="0"/>
                <a:cs typeface="Helvetica" panose="020B0604020202020204" pitchFamily="34" charset="0"/>
              </a:rPr>
              <a:t>2024 - 2025</a:t>
            </a:r>
          </a:p>
        </p:txBody>
      </p:sp>
    </p:spTree>
    <p:extLst>
      <p:ext uri="{BB962C8B-B14F-4D97-AF65-F5344CB8AC3E}">
        <p14:creationId xmlns:p14="http://schemas.microsoft.com/office/powerpoint/2010/main" val="2623750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15776" y="0"/>
            <a:ext cx="12207776" cy="6879266"/>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1495174"/>
            <a:ext cx="9351818"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8" name="Text Placeholder 12">
            <a:extLst>
              <a:ext uri="{FF2B5EF4-FFF2-40B4-BE49-F238E27FC236}">
                <a16:creationId xmlns:a16="http://schemas.microsoft.com/office/drawing/2014/main" id="{9008E426-17FC-91F7-427A-190ED49E816F}"/>
              </a:ext>
            </a:extLst>
          </p:cNvPr>
          <p:cNvSpPr txBox="1">
            <a:spLocks/>
          </p:cNvSpPr>
          <p:nvPr/>
        </p:nvSpPr>
        <p:spPr>
          <a:xfrm>
            <a:off x="320022" y="1832106"/>
            <a:ext cx="5115578" cy="451277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600" b="1" dirty="0">
                <a:solidFill>
                  <a:srgbClr val="AC833B"/>
                </a:solidFill>
                <a:latin typeface="Helvetica" pitchFamily="2" charset="0"/>
              </a:rPr>
              <a:t>03</a:t>
            </a:r>
          </a:p>
          <a:p>
            <a:pPr marL="0" indent="0">
              <a:lnSpc>
                <a:spcPct val="100000"/>
              </a:lnSpc>
              <a:buNone/>
            </a:pPr>
            <a:r>
              <a:rPr lang="en-US" sz="3600" b="1" dirty="0">
                <a:solidFill>
                  <a:srgbClr val="AC833B"/>
                </a:solidFill>
                <a:latin typeface="Helvetica" pitchFamily="2" charset="0"/>
              </a:rPr>
              <a:t>06</a:t>
            </a:r>
          </a:p>
          <a:p>
            <a:pPr marL="0" indent="0">
              <a:lnSpc>
                <a:spcPct val="100000"/>
              </a:lnSpc>
              <a:buNone/>
            </a:pPr>
            <a:r>
              <a:rPr lang="en-US" sz="3600" b="1" dirty="0">
                <a:solidFill>
                  <a:srgbClr val="AC833B"/>
                </a:solidFill>
                <a:latin typeface="Helvetica" pitchFamily="2" charset="0"/>
              </a:rPr>
              <a:t>08</a:t>
            </a:r>
          </a:p>
          <a:p>
            <a:pPr marL="0" indent="0">
              <a:lnSpc>
                <a:spcPct val="100000"/>
              </a:lnSpc>
              <a:buNone/>
            </a:pPr>
            <a:r>
              <a:rPr lang="en-US" sz="3600" b="1" dirty="0">
                <a:solidFill>
                  <a:srgbClr val="AC833B"/>
                </a:solidFill>
                <a:latin typeface="Helvetica" pitchFamily="2" charset="0"/>
              </a:rPr>
              <a:t>15</a:t>
            </a:r>
          </a:p>
        </p:txBody>
      </p:sp>
      <p:sp>
        <p:nvSpPr>
          <p:cNvPr id="35" name="مربع نص 34">
            <a:extLst>
              <a:ext uri="{FF2B5EF4-FFF2-40B4-BE49-F238E27FC236}">
                <a16:creationId xmlns:a16="http://schemas.microsoft.com/office/drawing/2014/main" id="{B56BE51F-9F50-53CF-CFBC-2F24AC2EF669}"/>
              </a:ext>
            </a:extLst>
          </p:cNvPr>
          <p:cNvSpPr txBox="1"/>
          <p:nvPr/>
        </p:nvSpPr>
        <p:spPr>
          <a:xfrm>
            <a:off x="1057384" y="1928628"/>
            <a:ext cx="5115577" cy="461665"/>
          </a:xfrm>
          <a:prstGeom prst="rect">
            <a:avLst/>
          </a:prstGeom>
          <a:noFill/>
        </p:spPr>
        <p:txBody>
          <a:bodyPr wrap="square" rtlCol="0">
            <a:spAutoFit/>
          </a:bodyPr>
          <a:lstStyle/>
          <a:p>
            <a:r>
              <a:rPr lang="en-US" altLang="ru-RU" sz="2400" u="sng" dirty="0">
                <a:solidFill>
                  <a:srgbClr val="AC833B"/>
                </a:solidFill>
                <a:latin typeface="Helvetica" pitchFamily="2" charset="0"/>
                <a:hlinkClick r:id="rId2" action="ppaction://hlinksldjump">
                  <a:extLst>
                    <a:ext uri="{A12FA001-AC4F-418D-AE19-62706E023703}">
                      <ahyp:hlinkClr xmlns:ahyp="http://schemas.microsoft.com/office/drawing/2018/hyperlinkcolor" val="tx"/>
                    </a:ext>
                  </a:extLst>
                </a:hlinkClick>
              </a:rPr>
              <a:t>How to use this resource</a:t>
            </a:r>
            <a:endParaRPr lang="en-US" altLang="ru-RU" sz="2400" u="sng" dirty="0">
              <a:solidFill>
                <a:srgbClr val="AC833B"/>
              </a:solidFill>
              <a:latin typeface="Helvetica" pitchFamily="2" charset="0"/>
            </a:endParaRPr>
          </a:p>
        </p:txBody>
      </p:sp>
      <p:sp>
        <p:nvSpPr>
          <p:cNvPr id="36" name="مربع نص 35">
            <a:extLst>
              <a:ext uri="{FF2B5EF4-FFF2-40B4-BE49-F238E27FC236}">
                <a16:creationId xmlns:a16="http://schemas.microsoft.com/office/drawing/2014/main" id="{ECAB7932-4E59-3F32-BBB5-1E43865CDD50}"/>
              </a:ext>
            </a:extLst>
          </p:cNvPr>
          <p:cNvSpPr txBox="1"/>
          <p:nvPr/>
        </p:nvSpPr>
        <p:spPr>
          <a:xfrm>
            <a:off x="1086057" y="2586282"/>
            <a:ext cx="5287115"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3" action="ppaction://hlinksldjump">
                  <a:extLst>
                    <a:ext uri="{A12FA001-AC4F-418D-AE19-62706E023703}">
                      <ahyp:hlinkClr xmlns:ahyp="http://schemas.microsoft.com/office/drawing/2018/hyperlinkcolor" val="tx"/>
                    </a:ext>
                  </a:extLst>
                </a:hlinkClick>
              </a:rPr>
              <a:t>Assessment Coverage</a:t>
            </a:r>
            <a:endParaRPr lang="en-US" altLang="ru-RU" sz="2400" dirty="0">
              <a:solidFill>
                <a:srgbClr val="AC833B"/>
              </a:solidFill>
              <a:latin typeface="Helvetica" pitchFamily="2" charset="0"/>
            </a:endParaRPr>
          </a:p>
        </p:txBody>
      </p:sp>
      <p:sp>
        <p:nvSpPr>
          <p:cNvPr id="37" name="مربع نص 36">
            <a:extLst>
              <a:ext uri="{FF2B5EF4-FFF2-40B4-BE49-F238E27FC236}">
                <a16:creationId xmlns:a16="http://schemas.microsoft.com/office/drawing/2014/main" id="{33877E01-C1E9-C468-5ABC-DCB3D8031BE0}"/>
              </a:ext>
            </a:extLst>
          </p:cNvPr>
          <p:cNvSpPr txBox="1"/>
          <p:nvPr/>
        </p:nvSpPr>
        <p:spPr>
          <a:xfrm>
            <a:off x="1057384" y="3304523"/>
            <a:ext cx="4985994"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4" action="ppaction://hlinksldjump">
                  <a:extLst>
                    <a:ext uri="{A12FA001-AC4F-418D-AE19-62706E023703}">
                      <ahyp:hlinkClr xmlns:ahyp="http://schemas.microsoft.com/office/drawing/2018/hyperlinkcolor" val="tx"/>
                    </a:ext>
                  </a:extLst>
                </a:hlinkClick>
              </a:rPr>
              <a:t>Preparation - Grammar</a:t>
            </a:r>
            <a:endParaRPr lang="en-US" altLang="ru-RU" sz="2400" dirty="0">
              <a:solidFill>
                <a:srgbClr val="AC833B"/>
              </a:solidFill>
              <a:latin typeface="Helvetica" pitchFamily="2" charset="0"/>
            </a:endParaRPr>
          </a:p>
        </p:txBody>
      </p:sp>
      <p:sp>
        <p:nvSpPr>
          <p:cNvPr id="38" name="مربع نص 37">
            <a:extLst>
              <a:ext uri="{FF2B5EF4-FFF2-40B4-BE49-F238E27FC236}">
                <a16:creationId xmlns:a16="http://schemas.microsoft.com/office/drawing/2014/main" id="{EA2E8846-59E3-E656-9993-ACBE46D7B3E4}"/>
              </a:ext>
            </a:extLst>
          </p:cNvPr>
          <p:cNvSpPr txBox="1"/>
          <p:nvPr/>
        </p:nvSpPr>
        <p:spPr>
          <a:xfrm>
            <a:off x="1057384" y="3956388"/>
            <a:ext cx="5263166"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5" action="ppaction://hlinksldjump">
                  <a:extLst>
                    <a:ext uri="{A12FA001-AC4F-418D-AE19-62706E023703}">
                      <ahyp:hlinkClr xmlns:ahyp="http://schemas.microsoft.com/office/drawing/2018/hyperlinkcolor" val="tx"/>
                    </a:ext>
                  </a:extLst>
                </a:hlinkClick>
              </a:rPr>
              <a:t>Preparation – Functional language</a:t>
            </a:r>
            <a:endParaRPr lang="en-US" altLang="ru-RU" sz="2400" dirty="0">
              <a:solidFill>
                <a:srgbClr val="AC833B"/>
              </a:solidFill>
              <a:latin typeface="Helvetica" pitchFamily="2" charset="0"/>
            </a:endParaRPr>
          </a:p>
        </p:txBody>
      </p:sp>
      <p:sp>
        <p:nvSpPr>
          <p:cNvPr id="2" name="Content Placeholder 12">
            <a:extLst>
              <a:ext uri="{FF2B5EF4-FFF2-40B4-BE49-F238E27FC236}">
                <a16:creationId xmlns:a16="http://schemas.microsoft.com/office/drawing/2014/main" id="{9885574A-6A85-0DC1-674E-544AA6151B69}"/>
              </a:ext>
            </a:extLst>
          </p:cNvPr>
          <p:cNvSpPr txBox="1">
            <a:spLocks/>
          </p:cNvSpPr>
          <p:nvPr/>
        </p:nvSpPr>
        <p:spPr>
          <a:xfrm>
            <a:off x="618624" y="369034"/>
            <a:ext cx="4493587" cy="8819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5600" b="1" dirty="0">
                <a:solidFill>
                  <a:schemeClr val="bg1"/>
                </a:solidFill>
                <a:latin typeface="Helvetica" pitchFamily="2" charset="0"/>
              </a:rPr>
              <a:t>INDEX</a:t>
            </a:r>
          </a:p>
        </p:txBody>
      </p:sp>
    </p:spTree>
    <p:extLst>
      <p:ext uri="{BB962C8B-B14F-4D97-AF65-F5344CB8AC3E}">
        <p14:creationId xmlns:p14="http://schemas.microsoft.com/office/powerpoint/2010/main" val="20005629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rgbClr val="AC833B"/>
                </a:solidFill>
                <a:latin typeface="Helvetica" panose="020B0604020202020204" pitchFamily="34" charset="0"/>
                <a:cs typeface="Helvetica" panose="020B0604020202020204" pitchFamily="34" charset="0"/>
              </a:rPr>
              <a:t>How to use this resource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19109615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6"/>
          <a:stretch/>
        </p:blipFill>
        <p:spPr>
          <a:xfrm>
            <a:off x="0" y="0"/>
            <a:ext cx="4935682" cy="6858000"/>
          </a:xfrm>
          <a:prstGeom prst="rect">
            <a:avLst/>
          </a:prstGeom>
          <a:solidFill>
            <a:srgbClr val="CAD9F2"/>
          </a:solidFill>
        </p:spPr>
      </p:pic>
      <p:sp>
        <p:nvSpPr>
          <p:cNvPr id="8" name="مربع نص 7">
            <a:extLst>
              <a:ext uri="{FF2B5EF4-FFF2-40B4-BE49-F238E27FC236}">
                <a16:creationId xmlns:a16="http://schemas.microsoft.com/office/drawing/2014/main" id="{3D929B9B-AC52-FEF8-CE15-990206DA5D95}"/>
              </a:ext>
            </a:extLst>
          </p:cNvPr>
          <p:cNvSpPr txBox="1"/>
          <p:nvPr/>
        </p:nvSpPr>
        <p:spPr>
          <a:xfrm>
            <a:off x="5494116" y="1903943"/>
            <a:ext cx="5935884" cy="4770537"/>
          </a:xfrm>
          <a:prstGeom prst="rect">
            <a:avLst/>
          </a:prstGeom>
          <a:noFill/>
        </p:spPr>
        <p:txBody>
          <a:bodyPr wrap="square" rtlCol="0">
            <a:spAutoFit/>
          </a:bodyPr>
          <a:lstStyle/>
          <a:p>
            <a:pPr algn="just"/>
            <a:r>
              <a:rPr lang="en-US" altLang="ru-RU" dirty="0">
                <a:latin typeface="Helvetica" pitchFamily="2" charset="0"/>
              </a:rPr>
              <a:t>The slides within this resource, although detailed, are designed as a starting point for teachers. You can:</a:t>
            </a:r>
          </a:p>
          <a:p>
            <a:endParaRPr lang="en-US" altLang="ru-RU" dirty="0">
              <a:latin typeface="Helvetica" pitchFamily="2" charset="0"/>
            </a:endParaRPr>
          </a:p>
          <a:p>
            <a:pPr marL="541338" indent="-184150">
              <a:buFont typeface="Arial" panose="020B0604020202020204" pitchFamily="34" charset="0"/>
              <a:buChar char="•"/>
            </a:pPr>
            <a:r>
              <a:rPr lang="en-US" altLang="ru-RU" dirty="0">
                <a:latin typeface="Helvetica" pitchFamily="2" charset="0"/>
              </a:rPr>
              <a:t>construct lessons around the language points explored in them. </a:t>
            </a:r>
          </a:p>
          <a:p>
            <a:pPr marL="541338" indent="-184150">
              <a:buFont typeface="Arial" panose="020B0604020202020204" pitchFamily="34" charset="0"/>
              <a:buChar char="•"/>
            </a:pPr>
            <a:r>
              <a:rPr lang="en-US" altLang="ru-RU" dirty="0">
                <a:latin typeface="Helvetica" pitchFamily="2" charset="0"/>
              </a:rPr>
              <a:t>use the slides individually as a resource within a lesson. </a:t>
            </a:r>
          </a:p>
          <a:p>
            <a:pPr marL="541338" indent="-184150">
              <a:buFont typeface="Arial" panose="020B0604020202020204" pitchFamily="34" charset="0"/>
              <a:buChar char="•"/>
            </a:pPr>
            <a:r>
              <a:rPr lang="en-US" altLang="ru-RU" dirty="0">
                <a:latin typeface="Helvetica" pitchFamily="2" charset="0"/>
              </a:rPr>
              <a:t>incorporate them gradually in lessons throughout the term (rather than the whole PowerPoint at once).</a:t>
            </a:r>
          </a:p>
          <a:p>
            <a:pPr marL="541338" indent="-184150">
              <a:buFont typeface="Arial" panose="020B0604020202020204" pitchFamily="34" charset="0"/>
              <a:buChar char="•"/>
            </a:pPr>
            <a:r>
              <a:rPr lang="en-US" altLang="ru-RU" dirty="0">
                <a:latin typeface="Helvetica" pitchFamily="2" charset="0"/>
              </a:rPr>
              <a:t>combine functional language and grammar slides which overlap.</a:t>
            </a:r>
          </a:p>
          <a:p>
            <a:pPr marL="285750" indent="-285750" algn="just">
              <a:buFont typeface="Arial" panose="020B0604020202020204" pitchFamily="34" charset="0"/>
              <a:buChar char="•"/>
            </a:pPr>
            <a:endParaRPr lang="en-US" altLang="ru-RU" dirty="0">
              <a:latin typeface="Helvetica" pitchFamily="2" charset="0"/>
            </a:endParaRPr>
          </a:p>
          <a:p>
            <a:pPr algn="just"/>
            <a:r>
              <a:rPr lang="en-US" altLang="ru-RU" dirty="0">
                <a:latin typeface="Helvetica" pitchFamily="2" charset="0"/>
              </a:rPr>
              <a:t>Ensure that students have been exposed to all the language points in the coverage ahead of their end of term exam.</a:t>
            </a:r>
          </a:p>
          <a:p>
            <a:endParaRPr lang="en-AE" sz="1600" dirty="0">
              <a:solidFill>
                <a:schemeClr val="bg1"/>
              </a:solidFill>
              <a:latin typeface="Helvetica" pitchFamily="2" charset="0"/>
            </a:endParaRPr>
          </a:p>
        </p:txBody>
      </p:sp>
      <p:sp>
        <p:nvSpPr>
          <p:cNvPr id="9" name="TextBox 35">
            <a:extLst>
              <a:ext uri="{FF2B5EF4-FFF2-40B4-BE49-F238E27FC236}">
                <a16:creationId xmlns:a16="http://schemas.microsoft.com/office/drawing/2014/main" id="{1960B302-AD3F-F9EB-CEC3-62D89A8E6E11}"/>
              </a:ext>
            </a:extLst>
          </p:cNvPr>
          <p:cNvSpPr txBox="1"/>
          <p:nvPr/>
        </p:nvSpPr>
        <p:spPr>
          <a:xfrm>
            <a:off x="5494116" y="889427"/>
            <a:ext cx="6266084" cy="830997"/>
          </a:xfrm>
          <a:prstGeom prst="rect">
            <a:avLst/>
          </a:prstGeom>
          <a:noFill/>
        </p:spPr>
        <p:txBody>
          <a:bodyPr wrap="square" rtlCol="0">
            <a:spAutoFit/>
          </a:bodyPr>
          <a:lstStyle/>
          <a:p>
            <a:r>
              <a:rPr lang="en-US" sz="2400" b="1" dirty="0">
                <a:latin typeface="Helvetica" pitchFamily="2" charset="0"/>
              </a:rPr>
              <a:t>The Coverage, Grammar and Functional Language Teaching Resource</a:t>
            </a:r>
          </a:p>
        </p:txBody>
      </p:sp>
    </p:spTree>
    <p:extLst>
      <p:ext uri="{BB962C8B-B14F-4D97-AF65-F5344CB8AC3E}">
        <p14:creationId xmlns:p14="http://schemas.microsoft.com/office/powerpoint/2010/main" val="217367617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375079" y="0"/>
            <a:ext cx="4935682" cy="6861276"/>
          </a:xfrm>
          <a:prstGeom prst="rect">
            <a:avLst/>
          </a:prstGeom>
        </p:spPr>
      </p:pic>
      <p:sp>
        <p:nvSpPr>
          <p:cNvPr id="8" name="مربع نص 7">
            <a:extLst>
              <a:ext uri="{FF2B5EF4-FFF2-40B4-BE49-F238E27FC236}">
                <a16:creationId xmlns:a16="http://schemas.microsoft.com/office/drawing/2014/main" id="{3D929B9B-AC52-FEF8-CE15-990206DA5D95}"/>
              </a:ext>
            </a:extLst>
          </p:cNvPr>
          <p:cNvSpPr txBox="1"/>
          <p:nvPr/>
        </p:nvSpPr>
        <p:spPr>
          <a:xfrm>
            <a:off x="537940" y="119331"/>
            <a:ext cx="6299200" cy="6463308"/>
          </a:xfrm>
          <a:prstGeom prst="rect">
            <a:avLst/>
          </a:prstGeom>
          <a:noFill/>
        </p:spPr>
        <p:txBody>
          <a:bodyPr wrap="square" lIns="91440" tIns="45720" rIns="91440" bIns="45720" rtlCol="0" anchor="t">
            <a:spAutoFit/>
          </a:bodyPr>
          <a:lstStyle/>
          <a:p>
            <a:pPr algn="just"/>
            <a:r>
              <a:rPr lang="en-GB" dirty="0">
                <a:latin typeface="Helvetica" pitchFamily="2" charset="0"/>
                <a:cs typeface="Arial" panose="020B0604020202020204" pitchFamily="34" charset="0"/>
              </a:rPr>
              <a:t>Within this document, you will find information about:</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coverage for this term.</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lexis families that assessments will contain.</a:t>
            </a:r>
          </a:p>
          <a:p>
            <a:pPr marL="541338" indent="-184150">
              <a:buFont typeface="Arial" panose="020B0604020202020204" pitchFamily="34" charset="0"/>
              <a:buChar char="•"/>
            </a:pPr>
            <a:r>
              <a:rPr lang="en-GB" dirty="0">
                <a:latin typeface="Helvetica" pitchFamily="2" charset="0"/>
                <a:cs typeface="Arial" panose="020B0604020202020204" pitchFamily="34" charset="0"/>
              </a:rPr>
              <a:t>particular grammatical and functional language points that will be tested in the exams.</a:t>
            </a:r>
          </a:p>
          <a:p>
            <a:pPr algn="just"/>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In the preparation sections, you will find examples and explanations for the grammatical and functional language points that will be assessed this term.</a:t>
            </a:r>
          </a:p>
          <a:p>
            <a:pPr algn="just"/>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The grammar preparation sections contain:</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sample concept checking questions.</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specific grammatical structure used within the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links to further resources. </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explanation of the circumstances under which the structure is used.</a:t>
            </a:r>
          </a:p>
          <a:p>
            <a:pPr marL="541338" indent="-184150">
              <a:buFont typeface="Arial" panose="020B0604020202020204" pitchFamily="34" charset="0"/>
              <a:buChar char="•"/>
            </a:pPr>
            <a:r>
              <a:rPr lang="en-GB" dirty="0">
                <a:latin typeface="Helvetica" pitchFamily="2" charset="0"/>
                <a:cs typeface="Arial" panose="020B0604020202020204" pitchFamily="34" charset="0"/>
              </a:rPr>
              <a:t>more example sentences.</a:t>
            </a:r>
          </a:p>
          <a:p>
            <a:pPr marL="285750" indent="-285750" algn="just">
              <a:buFont typeface="Arial" panose="020B0604020202020204" pitchFamily="34" charset="0"/>
              <a:buChar char="•"/>
            </a:pPr>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In the functional language preparation section, there are examples and explanation of how the functional language is used, as well as relevant associated grammar points.  </a:t>
            </a:r>
          </a:p>
        </p:txBody>
      </p:sp>
    </p:spTree>
    <p:extLst>
      <p:ext uri="{BB962C8B-B14F-4D97-AF65-F5344CB8AC3E}">
        <p14:creationId xmlns:p14="http://schemas.microsoft.com/office/powerpoint/2010/main" val="414059026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1244601" y="3145921"/>
            <a:ext cx="7248672" cy="4608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chemeClr val="bg1"/>
                </a:solidFill>
                <a:latin typeface="Helvetica" pitchFamily="2" charset="0"/>
              </a:rPr>
              <a:t>Term 3 Assessment Coverage</a:t>
            </a:r>
          </a:p>
        </p:txBody>
      </p:sp>
    </p:spTree>
    <p:extLst>
      <p:ext uri="{BB962C8B-B14F-4D97-AF65-F5344CB8AC3E}">
        <p14:creationId xmlns:p14="http://schemas.microsoft.com/office/powerpoint/2010/main" val="237865096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7DF674FA-FF49-D09C-20B0-5BA484D989DE}"/>
              </a:ext>
            </a:extLst>
          </p:cNvPr>
          <p:cNvGraphicFramePr>
            <a:graphicFrameLocks noGrp="1"/>
          </p:cNvGraphicFramePr>
          <p:nvPr>
            <p:extLst>
              <p:ext uri="{D42A27DB-BD31-4B8C-83A1-F6EECF244321}">
                <p14:modId xmlns:p14="http://schemas.microsoft.com/office/powerpoint/2010/main" val="321091905"/>
              </p:ext>
            </p:extLst>
          </p:nvPr>
        </p:nvGraphicFramePr>
        <p:xfrm>
          <a:off x="0" y="1"/>
          <a:ext cx="12192000" cy="6858000"/>
        </p:xfrm>
        <a:graphic>
          <a:graphicData uri="http://schemas.openxmlformats.org/drawingml/2006/table">
            <a:tbl>
              <a:tblPr firstRow="1" firstCol="1" bandRow="1"/>
              <a:tblGrid>
                <a:gridCol w="2490352">
                  <a:extLst>
                    <a:ext uri="{9D8B030D-6E8A-4147-A177-3AD203B41FA5}">
                      <a16:colId xmlns:a16="http://schemas.microsoft.com/office/drawing/2014/main" val="2914872695"/>
                    </a:ext>
                  </a:extLst>
                </a:gridCol>
                <a:gridCol w="2963787">
                  <a:extLst>
                    <a:ext uri="{9D8B030D-6E8A-4147-A177-3AD203B41FA5}">
                      <a16:colId xmlns:a16="http://schemas.microsoft.com/office/drawing/2014/main" val="2992089045"/>
                    </a:ext>
                  </a:extLst>
                </a:gridCol>
                <a:gridCol w="4674309">
                  <a:extLst>
                    <a:ext uri="{9D8B030D-6E8A-4147-A177-3AD203B41FA5}">
                      <a16:colId xmlns:a16="http://schemas.microsoft.com/office/drawing/2014/main" val="2979611404"/>
                    </a:ext>
                  </a:extLst>
                </a:gridCol>
                <a:gridCol w="2063552">
                  <a:extLst>
                    <a:ext uri="{9D8B030D-6E8A-4147-A177-3AD203B41FA5}">
                      <a16:colId xmlns:a16="http://schemas.microsoft.com/office/drawing/2014/main" val="4135529639"/>
                    </a:ext>
                  </a:extLst>
                </a:gridCol>
              </a:tblGrid>
              <a:tr h="330835">
                <a:tc gridSpan="4">
                  <a:txBody>
                    <a:bodyPr/>
                    <a:lstStyle/>
                    <a:p>
                      <a:pPr marL="0" marR="0" indent="0" algn="ctr" defTabSz="914400" rtl="0" eaLnBrk="1" fontAlgn="auto" latinLnBrk="0" hangingPunct="1">
                        <a:lnSpc>
                          <a:spcPct val="107000"/>
                        </a:lnSpc>
                        <a:spcBef>
                          <a:spcPts val="0"/>
                        </a:spcBef>
                        <a:spcAft>
                          <a:spcPts val="800"/>
                        </a:spcAft>
                        <a:buClrTx/>
                        <a:buSzTx/>
                        <a:buFontTx/>
                        <a:buNone/>
                        <a:tabLst/>
                        <a:defRPr/>
                      </a:pPr>
                      <a:r>
                        <a:rPr lang="en-AE" sz="1400" b="1" dirty="0">
                          <a:solidFill>
                            <a:srgbClr val="FFFFFF"/>
                          </a:solidFill>
                          <a:effectLst/>
                          <a:latin typeface="Arial" panose="020B0604020202020204" pitchFamily="34" charset="0"/>
                          <a:ea typeface="Arial" panose="020B0604020202020204" pitchFamily="34" charset="0"/>
                          <a:cs typeface="Arial" panose="020B0604020202020204" pitchFamily="34" charset="0"/>
                        </a:rPr>
                        <a:t>Topic(s): Money, people, crime.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A8C41"/>
                    </a:solid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4190786680"/>
                  </a:ext>
                </a:extLst>
              </a:tr>
              <a:tr h="224607">
                <a:tc>
                  <a:txBody>
                    <a:bodyPr/>
                    <a:lstStyle/>
                    <a:p>
                      <a:pPr algn="ctr">
                        <a:lnSpc>
                          <a:spcPct val="107000"/>
                        </a:lnSpc>
                        <a:spcAft>
                          <a:spcPts val="800"/>
                        </a:spcAft>
                      </a:pPr>
                      <a:r>
                        <a:rPr lang="en-US" sz="1400" b="1">
                          <a:solidFill>
                            <a:srgbClr val="FFFFFF"/>
                          </a:solidFill>
                          <a:effectLst/>
                          <a:latin typeface="Arial" panose="020B0604020202020204" pitchFamily="34" charset="0"/>
                          <a:ea typeface="Arial" panose="020B0604020202020204" pitchFamily="34" charset="0"/>
                          <a:cs typeface="Arial" panose="020B0604020202020204" pitchFamily="34" charset="0"/>
                        </a:rPr>
                        <a:t>ECFE Grammar</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2341"/>
                    </a:solidFill>
                  </a:tcPr>
                </a:tc>
                <a:tc>
                  <a:txBody>
                    <a:bodyPr/>
                    <a:lstStyle/>
                    <a:p>
                      <a:pPr marL="25400" algn="ctr">
                        <a:lnSpc>
                          <a:spcPct val="107000"/>
                        </a:lnSpc>
                        <a:spcAft>
                          <a:spcPts val="800"/>
                        </a:spcAft>
                      </a:pPr>
                      <a:r>
                        <a:rPr lang="en-US" sz="1400" b="1">
                          <a:solidFill>
                            <a:srgbClr val="FFFFFF"/>
                          </a:solidFill>
                          <a:effectLst/>
                          <a:latin typeface="Arial" panose="020B0604020202020204" pitchFamily="34" charset="0"/>
                          <a:ea typeface="Arial" panose="020B0604020202020204" pitchFamily="34" charset="0"/>
                          <a:cs typeface="Arial" panose="020B0604020202020204" pitchFamily="34" charset="0"/>
                        </a:rPr>
                        <a:t>Prerequisite</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447"/>
                    </a:solidFill>
                  </a:tcPr>
                </a:tc>
                <a:tc>
                  <a:txBody>
                    <a:bodyPr/>
                    <a:lstStyle/>
                    <a:p>
                      <a:pPr algn="ctr">
                        <a:lnSpc>
                          <a:spcPct val="107000"/>
                        </a:lnSpc>
                        <a:spcAft>
                          <a:spcPts val="800"/>
                        </a:spcAft>
                      </a:pPr>
                      <a:r>
                        <a:rPr lang="en-US" sz="1400" b="1">
                          <a:solidFill>
                            <a:srgbClr val="000000"/>
                          </a:solidFill>
                          <a:effectLst/>
                          <a:latin typeface="Arial" panose="020B0604020202020204" pitchFamily="34" charset="0"/>
                          <a:ea typeface="Arial" panose="020B0604020202020204" pitchFamily="34" charset="0"/>
                          <a:cs typeface="Arial" panose="020B0604020202020204" pitchFamily="34" charset="0"/>
                        </a:rPr>
                        <a:t>GSE Grammar</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CACE"/>
                    </a:solidFill>
                  </a:tcPr>
                </a:tc>
                <a:tc>
                  <a:txBody>
                    <a:bodyPr/>
                    <a:lstStyle/>
                    <a:p>
                      <a:pPr marL="15240" algn="ctr">
                        <a:lnSpc>
                          <a:spcPct val="107000"/>
                        </a:lnSpc>
                        <a:spcAft>
                          <a:spcPts val="800"/>
                        </a:spcAft>
                      </a:pPr>
                      <a:r>
                        <a:rPr lang="en-US" sz="1400" b="1" dirty="0">
                          <a:solidFill>
                            <a:srgbClr val="FFFFFF"/>
                          </a:solidFill>
                          <a:effectLst/>
                          <a:latin typeface="Arial" panose="020B0604020202020204" pitchFamily="34" charset="0"/>
                          <a:ea typeface="Arial" panose="020B0604020202020204" pitchFamily="34" charset="0"/>
                          <a:cs typeface="Arial" panose="020B0604020202020204" pitchFamily="34" charset="0"/>
                        </a:rPr>
                        <a:t>Functional Language</a:t>
                      </a:r>
                      <a:endParaRPr lang="en-GB"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2787606642"/>
                  </a:ext>
                </a:extLst>
              </a:tr>
              <a:tr h="1489451">
                <a:tc>
                  <a:txBody>
                    <a:bodyPr/>
                    <a:lstStyle/>
                    <a:p>
                      <a:pPr marL="0" marR="0" algn="ctr">
                        <a:lnSpc>
                          <a:spcPct val="107000"/>
                        </a:lnSpc>
                        <a:spcBef>
                          <a:spcPts val="0"/>
                        </a:spcBef>
                        <a:spcAft>
                          <a:spcPts val="0"/>
                        </a:spcAft>
                      </a:pPr>
                      <a:r>
                        <a:rPr lang="en-US" sz="1400">
                          <a:solidFill>
                            <a:srgbClr val="000000"/>
                          </a:solidFill>
                          <a:effectLst/>
                          <a:latin typeface="Helvetica" panose="020B0604020202020204" pitchFamily="34" charset="0"/>
                          <a:ea typeface="Arial" panose="020B0604020202020204" pitchFamily="34" charset="0"/>
                          <a:cs typeface="Helvetica" panose="020B0604020202020204" pitchFamily="34" charset="0"/>
                        </a:rPr>
                        <a:t>Conditionals: third conditional</a:t>
                      </a:r>
                      <a:endParaRPr lang="en-US" sz="1400">
                        <a:effectLst/>
                        <a:latin typeface="Helvetica" panose="020B0604020202020204" pitchFamily="34" charset="0"/>
                        <a:ea typeface="Calibri" panose="020F0502020204030204" pitchFamily="34" charset="0"/>
                        <a:cs typeface="Helvetica" panose="020B0604020202020204" pitchFamily="34" charset="0"/>
                      </a:endParaRPr>
                    </a:p>
                  </a:txBody>
                  <a:tcPr marL="53801" marR="538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0" marR="0" algn="ctr">
                        <a:lnSpc>
                          <a:spcPct val="107000"/>
                        </a:lnSpc>
                        <a:spcBef>
                          <a:spcPts val="0"/>
                        </a:spcBef>
                        <a:spcAft>
                          <a:spcPts val="0"/>
                        </a:spcAft>
                      </a:pPr>
                      <a:r>
                        <a:rPr lang="en-US" sz="1400" dirty="0">
                          <a:solidFill>
                            <a:srgbClr val="000000"/>
                          </a:solidFill>
                          <a:effectLst/>
                          <a:latin typeface="Helvetica" panose="020B0604020202020204" pitchFamily="34" charset="0"/>
                          <a:ea typeface="Calibri" panose="020F0502020204030204" pitchFamily="34" charset="0"/>
                          <a:cs typeface="Helvetica" panose="020B0604020202020204" pitchFamily="34" charset="0"/>
                        </a:rPr>
                        <a:t>Can describe possible future outcomes of a present action or situation using the first conditional. (46)</a:t>
                      </a:r>
                      <a:endParaRPr lang="en-US" sz="1400" dirty="0">
                        <a:effectLst/>
                        <a:latin typeface="Helvetica" panose="020B0604020202020204" pitchFamily="34" charset="0"/>
                        <a:ea typeface="Calibri" panose="020F0502020204030204" pitchFamily="34" charset="0"/>
                        <a:cs typeface="Helvetica" panose="020B0604020202020204" pitchFamily="34" charset="0"/>
                      </a:endParaRPr>
                    </a:p>
                  </a:txBody>
                  <a:tcPr marL="53801" marR="538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0" marR="0" algn="ctr">
                        <a:lnSpc>
                          <a:spcPct val="107000"/>
                        </a:lnSpc>
                        <a:spcBef>
                          <a:spcPts val="0"/>
                        </a:spcBef>
                        <a:spcAft>
                          <a:spcPts val="400"/>
                        </a:spcAft>
                      </a:pPr>
                      <a:r>
                        <a:rPr lang="en-US" sz="1400" dirty="0">
                          <a:solidFill>
                            <a:srgbClr val="000000"/>
                          </a:solidFill>
                          <a:effectLst/>
                          <a:latin typeface="Helvetica" panose="020B0604020202020204" pitchFamily="34" charset="0"/>
                          <a:ea typeface="Calibri" panose="020F0502020204030204" pitchFamily="34" charset="0"/>
                          <a:cs typeface="Helvetica" panose="020B0604020202020204" pitchFamily="34" charset="0"/>
                        </a:rPr>
                        <a:t>Can replace past conditionals with ‘but for’ in formal statements. (77)</a:t>
                      </a:r>
                      <a:endParaRPr lang="en-US" sz="1400" dirty="0">
                        <a:effectLst/>
                        <a:latin typeface="Helvetica" panose="020B0604020202020204" pitchFamily="34" charset="0"/>
                        <a:ea typeface="Calibri" panose="020F0502020204030204" pitchFamily="34" charset="0"/>
                        <a:cs typeface="Helvetica" panose="020B0604020202020204" pitchFamily="34" charset="0"/>
                      </a:endParaRPr>
                    </a:p>
                    <a:p>
                      <a:pPr marL="0" marR="0" algn="ctr">
                        <a:lnSpc>
                          <a:spcPct val="107000"/>
                        </a:lnSpc>
                        <a:spcBef>
                          <a:spcPts val="0"/>
                        </a:spcBef>
                        <a:spcAft>
                          <a:spcPts val="400"/>
                        </a:spcAft>
                      </a:pPr>
                      <a:r>
                        <a:rPr lang="en-US" sz="1400" dirty="0">
                          <a:solidFill>
                            <a:srgbClr val="000000"/>
                          </a:solidFill>
                          <a:effectLst/>
                          <a:latin typeface="Helvetica" panose="020B0604020202020204" pitchFamily="34" charset="0"/>
                          <a:ea typeface="Calibri" panose="020F0502020204030204" pitchFamily="34" charset="0"/>
                          <a:cs typeface="Helvetica" panose="020B0604020202020204" pitchFamily="34" charset="0"/>
                        </a:rPr>
                        <a:t>Can form conditional subordinate clauses with 'if' + the past perfect simple and modal verb + 'have' + '-ed' in the main clause, to talk about imagined situations in the past, often with regret. (see English Grammar Profile)</a:t>
                      </a:r>
                      <a:endParaRPr lang="en-US" sz="1400" dirty="0">
                        <a:effectLst/>
                        <a:latin typeface="Helvetica" panose="020B0604020202020204" pitchFamily="34" charset="0"/>
                        <a:ea typeface="Calibri" panose="020F0502020204030204" pitchFamily="34" charset="0"/>
                        <a:cs typeface="Helvetica" panose="020B0604020202020204" pitchFamily="34" charset="0"/>
                      </a:endParaRPr>
                    </a:p>
                  </a:txBody>
                  <a:tcPr marL="53801" marR="538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6">
                  <a:txBody>
                    <a:bodyPr/>
                    <a:lstStyle/>
                    <a:p>
                      <a:pPr marL="0" marR="0" algn="ctr">
                        <a:spcBef>
                          <a:spcPts val="0"/>
                        </a:spcBef>
                        <a:spcAft>
                          <a:spcPts val="0"/>
                        </a:spcAft>
                      </a:pPr>
                      <a:r>
                        <a:rPr lang="en-AE" sz="1400" dirty="0">
                          <a:solidFill>
                            <a:srgbClr val="000000"/>
                          </a:solidFill>
                          <a:effectLst/>
                          <a:latin typeface="Helvetica" panose="020B0604020202020204" pitchFamily="34" charset="0"/>
                          <a:ea typeface="Calibri" panose="020F0502020204030204" pitchFamily="34" charset="0"/>
                          <a:cs typeface="Helvetica" panose="020B0604020202020204" pitchFamily="34" charset="0"/>
                        </a:rPr>
                        <a:t>Describing hopes and plans</a:t>
                      </a:r>
                    </a:p>
                    <a:p>
                      <a:pPr marL="0" marR="0" algn="ctr">
                        <a:spcBef>
                          <a:spcPts val="0"/>
                        </a:spcBef>
                        <a:spcAft>
                          <a:spcPts val="0"/>
                        </a:spcAft>
                      </a:pPr>
                      <a:endParaRPr lang="en-AE" sz="1400" dirty="0">
                        <a:solidFill>
                          <a:srgbClr val="000000"/>
                        </a:solidFill>
                        <a:effectLst/>
                        <a:latin typeface="Helvetica" panose="020B0604020202020204" pitchFamily="34" charset="0"/>
                        <a:ea typeface="Calibri" panose="020F0502020204030204" pitchFamily="34" charset="0"/>
                        <a:cs typeface="Helvetica" panose="020B0604020202020204" pitchFamily="34" charset="0"/>
                      </a:endParaRPr>
                    </a:p>
                    <a:p>
                      <a:pPr marL="0" marR="0" algn="ctr">
                        <a:spcBef>
                          <a:spcPts val="0"/>
                        </a:spcBef>
                        <a:spcAft>
                          <a:spcPts val="0"/>
                        </a:spcAft>
                      </a:pPr>
                      <a:r>
                        <a:rPr lang="en-AE" sz="1400" dirty="0">
                          <a:solidFill>
                            <a:srgbClr val="000000"/>
                          </a:solidFill>
                          <a:effectLst/>
                          <a:latin typeface="Helvetica" panose="020B0604020202020204" pitchFamily="34" charset="0"/>
                          <a:ea typeface="Calibri" panose="020F0502020204030204" pitchFamily="34" charset="0"/>
                          <a:cs typeface="Helvetica" panose="020B0604020202020204" pitchFamily="34" charset="0"/>
                        </a:rPr>
                        <a:t>Making predictions and</a:t>
                      </a:r>
                    </a:p>
                    <a:p>
                      <a:pPr marL="0" marR="0" algn="ctr">
                        <a:spcBef>
                          <a:spcPts val="0"/>
                        </a:spcBef>
                        <a:spcAft>
                          <a:spcPts val="0"/>
                        </a:spcAft>
                      </a:pPr>
                      <a:r>
                        <a:rPr lang="en-AE" sz="1400" dirty="0">
                          <a:solidFill>
                            <a:srgbClr val="000000"/>
                          </a:solidFill>
                          <a:effectLst/>
                          <a:latin typeface="Helvetica" panose="020B0604020202020204" pitchFamily="34" charset="0"/>
                          <a:ea typeface="Calibri" panose="020F0502020204030204" pitchFamily="34" charset="0"/>
                          <a:cs typeface="Helvetica" panose="020B0604020202020204" pitchFamily="34" charset="0"/>
                        </a:rPr>
                        <a:t>hypothesising</a:t>
                      </a:r>
                    </a:p>
                    <a:p>
                      <a:pPr marL="0" marR="0" algn="ctr">
                        <a:spcBef>
                          <a:spcPts val="0"/>
                        </a:spcBef>
                        <a:spcAft>
                          <a:spcPts val="0"/>
                        </a:spcAft>
                      </a:pPr>
                      <a:r>
                        <a:rPr lang="en-GB" sz="1400" dirty="0">
                          <a:solidFill>
                            <a:srgbClr val="000000"/>
                          </a:solidFill>
                          <a:effectLst/>
                          <a:latin typeface="Helvetica" panose="020B0604020202020204" pitchFamily="34" charset="0"/>
                          <a:ea typeface="Calibri" panose="020F0502020204030204" pitchFamily="34" charset="0"/>
                          <a:cs typeface="Helvetica" panose="020B0604020202020204" pitchFamily="34" charset="0"/>
                        </a:rPr>
                        <a:t> </a:t>
                      </a:r>
                      <a:endParaRPr lang="en-US" sz="1400" dirty="0">
                        <a:solidFill>
                          <a:srgbClr val="000000"/>
                        </a:solidFill>
                        <a:effectLst/>
                        <a:latin typeface="Helvetica" panose="020B0604020202020204" pitchFamily="34" charset="0"/>
                        <a:ea typeface="Calibri" panose="020F0502020204030204" pitchFamily="34" charset="0"/>
                        <a:cs typeface="Helvetica" panose="020B0604020202020204" pitchFamily="34" charset="0"/>
                      </a:endParaRPr>
                    </a:p>
                    <a:p>
                      <a:pPr marL="0" marR="0" algn="ctr">
                        <a:spcBef>
                          <a:spcPts val="0"/>
                        </a:spcBef>
                        <a:spcAft>
                          <a:spcPts val="0"/>
                        </a:spcAft>
                      </a:pPr>
                      <a:r>
                        <a:rPr lang="en-US" sz="1400" dirty="0">
                          <a:solidFill>
                            <a:srgbClr val="000000"/>
                          </a:solidFill>
                          <a:effectLst/>
                          <a:latin typeface="Helvetica" panose="020B0604020202020204" pitchFamily="34" charset="0"/>
                          <a:ea typeface="Calibri" panose="020F0502020204030204" pitchFamily="34" charset="0"/>
                          <a:cs typeface="Helvetica" panose="020B0604020202020204" pitchFamily="34" charset="0"/>
                        </a:rPr>
                        <a:t>Expressing regret</a:t>
                      </a:r>
                    </a:p>
                  </a:txBody>
                  <a:tcPr marL="53801" marR="538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530588864"/>
                  </a:ext>
                </a:extLst>
              </a:tr>
              <a:tr h="1100135">
                <a:tc>
                  <a:txBody>
                    <a:bodyPr/>
                    <a:lstStyle/>
                    <a:p>
                      <a:pPr marL="0" marR="0" algn="ctr">
                        <a:lnSpc>
                          <a:spcPct val="107000"/>
                        </a:lnSpc>
                        <a:spcBef>
                          <a:spcPts val="0"/>
                        </a:spcBef>
                        <a:spcAft>
                          <a:spcPts val="0"/>
                        </a:spcAft>
                      </a:pPr>
                      <a:r>
                        <a:rPr lang="en-US" sz="1400">
                          <a:solidFill>
                            <a:srgbClr val="000000"/>
                          </a:solidFill>
                          <a:effectLst/>
                          <a:latin typeface="Helvetica" panose="020B0604020202020204" pitchFamily="34" charset="0"/>
                          <a:ea typeface="Arial" panose="020B0604020202020204" pitchFamily="34" charset="0"/>
                          <a:cs typeface="Helvetica" panose="020B0604020202020204" pitchFamily="34" charset="0"/>
                        </a:rPr>
                        <a:t>Conjunctions: correlative</a:t>
                      </a:r>
                      <a:endParaRPr lang="en-US" sz="1400">
                        <a:effectLst/>
                        <a:latin typeface="Helvetica" panose="020B0604020202020204" pitchFamily="34" charset="0"/>
                        <a:ea typeface="Calibri" panose="020F0502020204030204" pitchFamily="34" charset="0"/>
                        <a:cs typeface="Helvetica" panose="020B0604020202020204" pitchFamily="34" charset="0"/>
                      </a:endParaRPr>
                    </a:p>
                  </a:txBody>
                  <a:tcPr marL="53801" marR="538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0" marR="0" algn="ctr">
                        <a:lnSpc>
                          <a:spcPct val="107000"/>
                        </a:lnSpc>
                        <a:spcBef>
                          <a:spcPts val="0"/>
                        </a:spcBef>
                        <a:spcAft>
                          <a:spcPts val="0"/>
                        </a:spcAft>
                      </a:pPr>
                      <a:r>
                        <a:rPr lang="en-US" sz="1400">
                          <a:solidFill>
                            <a:srgbClr val="000000"/>
                          </a:solidFill>
                          <a:effectLst/>
                          <a:latin typeface="Helvetica" panose="020B0604020202020204" pitchFamily="34" charset="0"/>
                          <a:ea typeface="Arial" panose="020B0604020202020204" pitchFamily="34" charset="0"/>
                          <a:cs typeface="Helvetica" panose="020B0604020202020204" pitchFamily="34" charset="0"/>
                        </a:rPr>
                        <a:t>Can link clauses and sentences with a range of basic connectors. (32)</a:t>
                      </a:r>
                      <a:endParaRPr lang="en-US" sz="1400">
                        <a:effectLst/>
                        <a:latin typeface="Helvetica" panose="020B0604020202020204" pitchFamily="34" charset="0"/>
                        <a:ea typeface="Calibri" panose="020F0502020204030204" pitchFamily="34" charset="0"/>
                        <a:cs typeface="Helvetica" panose="020B0604020202020204" pitchFamily="34" charset="0"/>
                      </a:endParaRPr>
                    </a:p>
                  </a:txBody>
                  <a:tcPr marL="53801" marR="538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0" marR="0" algn="ctr">
                        <a:lnSpc>
                          <a:spcPct val="107000"/>
                        </a:lnSpc>
                        <a:spcBef>
                          <a:spcPts val="0"/>
                        </a:spcBef>
                        <a:spcAft>
                          <a:spcPts val="400"/>
                        </a:spcAft>
                      </a:pPr>
                      <a:r>
                        <a:rPr lang="en-US" sz="1400" dirty="0">
                          <a:solidFill>
                            <a:srgbClr val="000000"/>
                          </a:solidFill>
                          <a:effectLst/>
                          <a:latin typeface="Helvetica" panose="020B0604020202020204" pitchFamily="34" charset="0"/>
                          <a:ea typeface="Calibri" panose="020F0502020204030204" pitchFamily="34" charset="0"/>
                          <a:cs typeface="Helvetica" panose="020B0604020202020204" pitchFamily="34" charset="0"/>
                        </a:rPr>
                        <a:t>Can use inverted auxiliary 'do' + the subject after 'not only', to give focus. (see English Grammar Profile)</a:t>
                      </a:r>
                      <a:endParaRPr lang="en-US" sz="1400" dirty="0">
                        <a:effectLst/>
                        <a:latin typeface="Helvetica" panose="020B0604020202020204" pitchFamily="34" charset="0"/>
                        <a:ea typeface="Calibri" panose="020F0502020204030204" pitchFamily="34" charset="0"/>
                        <a:cs typeface="Helvetica" panose="020B0604020202020204" pitchFamily="34" charset="0"/>
                      </a:endParaRPr>
                    </a:p>
                  </a:txBody>
                  <a:tcPr marL="53801" marR="538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US"/>
                    </a:p>
                  </a:txBody>
                  <a:tcPr/>
                </a:tc>
                <a:extLst>
                  <a:ext uri="{0D108BD9-81ED-4DB2-BD59-A6C34878D82A}">
                    <a16:rowId xmlns:a16="http://schemas.microsoft.com/office/drawing/2014/main" val="1958441044"/>
                  </a:ext>
                </a:extLst>
              </a:tr>
              <a:tr h="951177">
                <a:tc>
                  <a:txBody>
                    <a:bodyPr/>
                    <a:lstStyle/>
                    <a:p>
                      <a:pPr marL="0" marR="0" algn="ctr">
                        <a:lnSpc>
                          <a:spcPct val="107000"/>
                        </a:lnSpc>
                        <a:spcBef>
                          <a:spcPts val="0"/>
                        </a:spcBef>
                        <a:spcAft>
                          <a:spcPts val="0"/>
                        </a:spcAft>
                      </a:pPr>
                      <a:r>
                        <a:rPr lang="en-AE" sz="1400" dirty="0">
                          <a:solidFill>
                            <a:srgbClr val="000000"/>
                          </a:solidFill>
                          <a:effectLst/>
                          <a:latin typeface="Helvetica" panose="020B0604020202020204" pitchFamily="34" charset="0"/>
                          <a:ea typeface="Arial" panose="020B0604020202020204" pitchFamily="34" charset="0"/>
                          <a:cs typeface="Helvetica" panose="020B0604020202020204" pitchFamily="34" charset="0"/>
                        </a:rPr>
                        <a:t>Present time: present</a:t>
                      </a:r>
                    </a:p>
                    <a:p>
                      <a:pPr marL="0" marR="0" algn="ctr">
                        <a:lnSpc>
                          <a:spcPct val="107000"/>
                        </a:lnSpc>
                        <a:spcBef>
                          <a:spcPts val="0"/>
                        </a:spcBef>
                        <a:spcAft>
                          <a:spcPts val="0"/>
                        </a:spcAft>
                      </a:pPr>
                      <a:r>
                        <a:rPr lang="en-AE" sz="1400" dirty="0">
                          <a:solidFill>
                            <a:srgbClr val="000000"/>
                          </a:solidFill>
                          <a:effectLst/>
                          <a:latin typeface="Helvetica" panose="020B0604020202020204" pitchFamily="34" charset="0"/>
                          <a:ea typeface="Arial" panose="020B0604020202020204" pitchFamily="34" charset="0"/>
                          <a:cs typeface="Helvetica" panose="020B0604020202020204" pitchFamily="34" charset="0"/>
                        </a:rPr>
                        <a:t>perfect simple</a:t>
                      </a:r>
                    </a:p>
                  </a:txBody>
                  <a:tcPr marL="53801" marR="538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0" marR="0" algn="ctr" fontAlgn="base">
                        <a:lnSpc>
                          <a:spcPct val="107000"/>
                        </a:lnSpc>
                        <a:spcBef>
                          <a:spcPts val="0"/>
                        </a:spcBef>
                        <a:spcAft>
                          <a:spcPts val="0"/>
                        </a:spcAft>
                      </a:pPr>
                      <a:r>
                        <a:rPr lang="en-AE" sz="1400" dirty="0">
                          <a:solidFill>
                            <a:srgbClr val="000000"/>
                          </a:solidFill>
                          <a:effectLst/>
                          <a:latin typeface="Helvetica" panose="020B0604020202020204" pitchFamily="34" charset="0"/>
                          <a:ea typeface="Arial" panose="020B0604020202020204" pitchFamily="34" charset="0"/>
                          <a:cs typeface="Helvetica" panose="020B0604020202020204" pitchFamily="34" charset="0"/>
                        </a:rPr>
                        <a:t>differences between present</a:t>
                      </a:r>
                    </a:p>
                    <a:p>
                      <a:pPr marL="0" marR="0" algn="ctr" fontAlgn="base">
                        <a:lnSpc>
                          <a:spcPct val="107000"/>
                        </a:lnSpc>
                        <a:spcBef>
                          <a:spcPts val="0"/>
                        </a:spcBef>
                        <a:spcAft>
                          <a:spcPts val="0"/>
                        </a:spcAft>
                      </a:pPr>
                      <a:r>
                        <a:rPr lang="en-AE" sz="1400" dirty="0">
                          <a:solidFill>
                            <a:srgbClr val="000000"/>
                          </a:solidFill>
                          <a:effectLst/>
                          <a:latin typeface="Helvetica" panose="020B0604020202020204" pitchFamily="34" charset="0"/>
                          <a:ea typeface="Arial" panose="020B0604020202020204" pitchFamily="34" charset="0"/>
                          <a:cs typeface="Helvetica" panose="020B0604020202020204" pitchFamily="34" charset="0"/>
                        </a:rPr>
                        <a:t>perfect simple and continuous</a:t>
                      </a:r>
                    </a:p>
                    <a:p>
                      <a:pPr marL="0" marR="0" algn="ctr" fontAlgn="base">
                        <a:lnSpc>
                          <a:spcPct val="107000"/>
                        </a:lnSpc>
                        <a:spcBef>
                          <a:spcPts val="0"/>
                        </a:spcBef>
                        <a:spcAft>
                          <a:spcPts val="0"/>
                        </a:spcAft>
                      </a:pPr>
                      <a:r>
                        <a:rPr lang="en-AE" sz="1400" dirty="0">
                          <a:solidFill>
                            <a:srgbClr val="000000"/>
                          </a:solidFill>
                          <a:effectLst/>
                          <a:latin typeface="Helvetica" panose="020B0604020202020204" pitchFamily="34" charset="0"/>
                          <a:ea typeface="Arial" panose="020B0604020202020204" pitchFamily="34" charset="0"/>
                          <a:cs typeface="Helvetica" panose="020B0604020202020204" pitchFamily="34" charset="0"/>
                        </a:rPr>
                        <a:t>(47)</a:t>
                      </a:r>
                    </a:p>
                  </a:txBody>
                  <a:tcPr marL="53801" marR="538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0" marR="0" algn="ctr">
                        <a:lnSpc>
                          <a:spcPct val="107000"/>
                        </a:lnSpc>
                        <a:spcBef>
                          <a:spcPts val="0"/>
                        </a:spcBef>
                        <a:spcAft>
                          <a:spcPts val="0"/>
                        </a:spcAft>
                      </a:pPr>
                      <a:r>
                        <a:rPr lang="en-AE" sz="1400" dirty="0">
                          <a:solidFill>
                            <a:srgbClr val="000000"/>
                          </a:solidFill>
                          <a:effectLst/>
                          <a:latin typeface="Helvetica" panose="020B0604020202020204" pitchFamily="34" charset="0"/>
                          <a:ea typeface="Arial" panose="020B0604020202020204" pitchFamily="34" charset="0"/>
                          <a:cs typeface="Helvetica" panose="020B0604020202020204" pitchFamily="34" charset="0"/>
                        </a:rPr>
                        <a:t>present perfect simple with the full</a:t>
                      </a:r>
                    </a:p>
                    <a:p>
                      <a:pPr marL="0" marR="0" algn="ctr">
                        <a:lnSpc>
                          <a:spcPct val="107000"/>
                        </a:lnSpc>
                        <a:spcBef>
                          <a:spcPts val="0"/>
                        </a:spcBef>
                        <a:spcAft>
                          <a:spcPts val="0"/>
                        </a:spcAft>
                      </a:pPr>
                      <a:r>
                        <a:rPr lang="en-AE" sz="1400" dirty="0">
                          <a:solidFill>
                            <a:srgbClr val="000000"/>
                          </a:solidFill>
                          <a:effectLst/>
                          <a:latin typeface="Helvetica" panose="020B0604020202020204" pitchFamily="34" charset="0"/>
                          <a:ea typeface="Arial" panose="020B0604020202020204" pitchFamily="34" charset="0"/>
                          <a:cs typeface="Helvetica" panose="020B0604020202020204" pitchFamily="34" charset="0"/>
                        </a:rPr>
                        <a:t>negative forms with a wide range of verbs,</a:t>
                      </a:r>
                    </a:p>
                    <a:p>
                      <a:pPr marL="0" marR="0" algn="ctr">
                        <a:lnSpc>
                          <a:spcPct val="107000"/>
                        </a:lnSpc>
                        <a:spcBef>
                          <a:spcPts val="0"/>
                        </a:spcBef>
                        <a:spcAft>
                          <a:spcPts val="0"/>
                        </a:spcAft>
                      </a:pPr>
                      <a:r>
                        <a:rPr lang="en-AE" sz="1400" dirty="0">
                          <a:solidFill>
                            <a:srgbClr val="000000"/>
                          </a:solidFill>
                          <a:effectLst/>
                          <a:latin typeface="Helvetica" panose="020B0604020202020204" pitchFamily="34" charset="0"/>
                          <a:ea typeface="Arial" panose="020B0604020202020204" pitchFamily="34" charset="0"/>
                          <a:cs typeface="Helvetica" panose="020B0604020202020204" pitchFamily="34" charset="0"/>
                        </a:rPr>
                        <a:t>often in formal contexts (see English</a:t>
                      </a:r>
                    </a:p>
                    <a:p>
                      <a:pPr marL="0" marR="0" algn="ctr">
                        <a:lnSpc>
                          <a:spcPct val="107000"/>
                        </a:lnSpc>
                        <a:spcBef>
                          <a:spcPts val="0"/>
                        </a:spcBef>
                        <a:spcAft>
                          <a:spcPts val="0"/>
                        </a:spcAft>
                      </a:pPr>
                      <a:r>
                        <a:rPr lang="en-AE" sz="1400" dirty="0">
                          <a:solidFill>
                            <a:srgbClr val="000000"/>
                          </a:solidFill>
                          <a:effectLst/>
                          <a:latin typeface="Helvetica" panose="020B0604020202020204" pitchFamily="34" charset="0"/>
                          <a:ea typeface="Arial" panose="020B0604020202020204" pitchFamily="34" charset="0"/>
                          <a:cs typeface="Helvetica" panose="020B0604020202020204" pitchFamily="34" charset="0"/>
                        </a:rPr>
                        <a:t>Grammar Profile)</a:t>
                      </a:r>
                      <a:endParaRPr lang="en-US" sz="1400" dirty="0">
                        <a:effectLst/>
                        <a:latin typeface="Helvetica" panose="020B0604020202020204" pitchFamily="34" charset="0"/>
                        <a:ea typeface="Calibri" panose="020F0502020204030204" pitchFamily="34" charset="0"/>
                        <a:cs typeface="Helvetica" panose="020B0604020202020204" pitchFamily="34" charset="0"/>
                      </a:endParaRPr>
                    </a:p>
                  </a:txBody>
                  <a:tcPr marL="53801" marR="538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US"/>
                    </a:p>
                  </a:txBody>
                  <a:tcPr/>
                </a:tc>
                <a:extLst>
                  <a:ext uri="{0D108BD9-81ED-4DB2-BD59-A6C34878D82A}">
                    <a16:rowId xmlns:a16="http://schemas.microsoft.com/office/drawing/2014/main" val="794020637"/>
                  </a:ext>
                </a:extLst>
              </a:tr>
              <a:tr h="932750">
                <a:tc>
                  <a:txBody>
                    <a:bodyPr/>
                    <a:lstStyle/>
                    <a:p>
                      <a:pPr marL="0" marR="0" algn="ctr">
                        <a:lnSpc>
                          <a:spcPct val="107000"/>
                        </a:lnSpc>
                        <a:spcBef>
                          <a:spcPts val="0"/>
                        </a:spcBef>
                        <a:spcAft>
                          <a:spcPts val="0"/>
                        </a:spcAft>
                      </a:pPr>
                      <a:r>
                        <a:rPr lang="en-US" sz="1400">
                          <a:solidFill>
                            <a:srgbClr val="000000"/>
                          </a:solidFill>
                          <a:effectLst/>
                          <a:latin typeface="Helvetica" panose="020B0604020202020204" pitchFamily="34" charset="0"/>
                          <a:ea typeface="Arial" panose="020B0604020202020204" pitchFamily="34" charset="0"/>
                          <a:cs typeface="Helvetica" panose="020B0604020202020204" pitchFamily="34" charset="0"/>
                        </a:rPr>
                        <a:t>Passives: present continuous</a:t>
                      </a:r>
                      <a:endParaRPr lang="en-US" sz="1400">
                        <a:effectLst/>
                        <a:latin typeface="Helvetica" panose="020B0604020202020204" pitchFamily="34" charset="0"/>
                        <a:ea typeface="Calibri" panose="020F0502020204030204" pitchFamily="34" charset="0"/>
                        <a:cs typeface="Helvetica" panose="020B0604020202020204" pitchFamily="34" charset="0"/>
                      </a:endParaRPr>
                    </a:p>
                  </a:txBody>
                  <a:tcPr marL="53801" marR="538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0" marR="0" algn="ctr">
                        <a:lnSpc>
                          <a:spcPct val="107000"/>
                        </a:lnSpc>
                        <a:spcBef>
                          <a:spcPts val="0"/>
                        </a:spcBef>
                        <a:spcAft>
                          <a:spcPts val="0"/>
                        </a:spcAft>
                      </a:pPr>
                      <a:r>
                        <a:rPr lang="en-US" sz="1400" dirty="0">
                          <a:solidFill>
                            <a:srgbClr val="000000"/>
                          </a:solidFill>
                          <a:effectLst/>
                          <a:latin typeface="Helvetica" panose="020B0604020202020204" pitchFamily="34" charset="0"/>
                          <a:ea typeface="Arial" panose="020B0604020202020204" pitchFamily="34" charset="0"/>
                          <a:cs typeface="Helvetica" panose="020B0604020202020204" pitchFamily="34" charset="0"/>
                        </a:rPr>
                        <a:t>Can use the present simple passive. (48)</a:t>
                      </a:r>
                      <a:endParaRPr lang="en-US" sz="1400" dirty="0">
                        <a:effectLst/>
                        <a:latin typeface="Helvetica" panose="020B0604020202020204" pitchFamily="34" charset="0"/>
                        <a:ea typeface="Calibri" panose="020F0502020204030204" pitchFamily="34" charset="0"/>
                        <a:cs typeface="Helvetica" panose="020B0604020202020204" pitchFamily="34" charset="0"/>
                      </a:endParaRPr>
                    </a:p>
                  </a:txBody>
                  <a:tcPr marL="53801" marR="538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0" marR="0" algn="ctr">
                        <a:lnSpc>
                          <a:spcPct val="107000"/>
                        </a:lnSpc>
                        <a:spcBef>
                          <a:spcPts val="0"/>
                        </a:spcBef>
                        <a:spcAft>
                          <a:spcPts val="400"/>
                        </a:spcAft>
                      </a:pPr>
                      <a:r>
                        <a:rPr lang="en-US" sz="1400" dirty="0">
                          <a:solidFill>
                            <a:srgbClr val="000000"/>
                          </a:solidFill>
                          <a:effectLst/>
                          <a:latin typeface="Helvetica" panose="020B0604020202020204" pitchFamily="34" charset="0"/>
                          <a:ea typeface="Calibri" panose="020F0502020204030204" pitchFamily="34" charset="0"/>
                          <a:cs typeface="Helvetica" panose="020B0604020202020204" pitchFamily="34" charset="0"/>
                        </a:rPr>
                        <a:t>Can use the present continuous passive negative form to refer to ongoing situations in the present. (see English Grammar Profile)</a:t>
                      </a:r>
                      <a:endParaRPr lang="en-US" sz="1400" dirty="0">
                        <a:effectLst/>
                        <a:latin typeface="Helvetica" panose="020B0604020202020204" pitchFamily="34" charset="0"/>
                        <a:ea typeface="Calibri" panose="020F0502020204030204" pitchFamily="34" charset="0"/>
                        <a:cs typeface="Helvetica" panose="020B0604020202020204" pitchFamily="34" charset="0"/>
                      </a:endParaRPr>
                    </a:p>
                  </a:txBody>
                  <a:tcPr marL="53801" marR="538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US"/>
                    </a:p>
                  </a:txBody>
                  <a:tcPr/>
                </a:tc>
                <a:extLst>
                  <a:ext uri="{0D108BD9-81ED-4DB2-BD59-A6C34878D82A}">
                    <a16:rowId xmlns:a16="http://schemas.microsoft.com/office/drawing/2014/main" val="3310229766"/>
                  </a:ext>
                </a:extLst>
              </a:tr>
              <a:tr h="951177">
                <a:tc>
                  <a:txBody>
                    <a:bodyPr/>
                    <a:lstStyle/>
                    <a:p>
                      <a:pPr marL="0" marR="0" algn="ctr">
                        <a:lnSpc>
                          <a:spcPct val="107000"/>
                        </a:lnSpc>
                        <a:spcBef>
                          <a:spcPts val="0"/>
                        </a:spcBef>
                        <a:spcAft>
                          <a:spcPts val="0"/>
                        </a:spcAft>
                      </a:pPr>
                      <a:r>
                        <a:rPr lang="en-US" sz="1400">
                          <a:solidFill>
                            <a:srgbClr val="000000"/>
                          </a:solidFill>
                          <a:effectLst/>
                          <a:latin typeface="Helvetica" panose="020B0604020202020204" pitchFamily="34" charset="0"/>
                          <a:ea typeface="Arial" panose="020B0604020202020204" pitchFamily="34" charset="0"/>
                          <a:cs typeface="Helvetica" panose="020B0604020202020204" pitchFamily="34" charset="0"/>
                        </a:rPr>
                        <a:t>Conditionals: all types</a:t>
                      </a:r>
                      <a:endParaRPr lang="en-US" sz="1400">
                        <a:effectLst/>
                        <a:latin typeface="Helvetica" panose="020B0604020202020204" pitchFamily="34" charset="0"/>
                        <a:ea typeface="Calibri" panose="020F0502020204030204" pitchFamily="34" charset="0"/>
                        <a:cs typeface="Helvetica" panose="020B0604020202020204" pitchFamily="34" charset="0"/>
                      </a:endParaRPr>
                    </a:p>
                  </a:txBody>
                  <a:tcPr marL="53801" marR="538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0" marR="0" algn="ctr">
                        <a:lnSpc>
                          <a:spcPct val="107000"/>
                        </a:lnSpc>
                        <a:spcBef>
                          <a:spcPts val="0"/>
                        </a:spcBef>
                        <a:spcAft>
                          <a:spcPts val="0"/>
                        </a:spcAft>
                      </a:pPr>
                      <a:r>
                        <a:rPr lang="en-US" sz="1400">
                          <a:solidFill>
                            <a:srgbClr val="000000"/>
                          </a:solidFill>
                          <a:effectLst/>
                          <a:latin typeface="Helvetica" panose="020B0604020202020204" pitchFamily="34" charset="0"/>
                          <a:ea typeface="Arial" panose="020B0604020202020204" pitchFamily="34" charset="0"/>
                          <a:cs typeface="Helvetica" panose="020B0604020202020204" pitchFamily="34" charset="0"/>
                        </a:rPr>
                        <a:t>Can describe hypothetical (counterfactual) results of a current action or situation using the second conditional. (48)</a:t>
                      </a:r>
                      <a:endParaRPr lang="en-US" sz="1400">
                        <a:effectLst/>
                        <a:latin typeface="Helvetica" panose="020B0604020202020204" pitchFamily="34" charset="0"/>
                        <a:ea typeface="Calibri" panose="020F0502020204030204" pitchFamily="34" charset="0"/>
                        <a:cs typeface="Helvetica" panose="020B0604020202020204" pitchFamily="34" charset="0"/>
                      </a:endParaRPr>
                    </a:p>
                  </a:txBody>
                  <a:tcPr marL="53801" marR="538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0" marR="0" algn="ctr">
                        <a:lnSpc>
                          <a:spcPct val="107000"/>
                        </a:lnSpc>
                        <a:spcBef>
                          <a:spcPts val="0"/>
                        </a:spcBef>
                        <a:spcAft>
                          <a:spcPts val="400"/>
                        </a:spcAft>
                      </a:pPr>
                      <a:r>
                        <a:rPr lang="en-US" sz="1400" dirty="0">
                          <a:solidFill>
                            <a:srgbClr val="000000"/>
                          </a:solidFill>
                          <a:effectLst/>
                          <a:latin typeface="Helvetica" panose="020B0604020202020204" pitchFamily="34" charset="0"/>
                          <a:ea typeface="Calibri" panose="020F0502020204030204" pitchFamily="34" charset="0"/>
                          <a:cs typeface="Helvetica" panose="020B0604020202020204" pitchFamily="34" charset="0"/>
                        </a:rPr>
                        <a:t>Can form ellipted 'if' clauses with 'if' + '-ed' form. (see English Grammar Profile)</a:t>
                      </a:r>
                      <a:endParaRPr lang="en-US" sz="1400" dirty="0">
                        <a:effectLst/>
                        <a:latin typeface="Helvetica" panose="020B0604020202020204" pitchFamily="34" charset="0"/>
                        <a:ea typeface="Calibri" panose="020F0502020204030204" pitchFamily="34" charset="0"/>
                        <a:cs typeface="Helvetica" panose="020B0604020202020204" pitchFamily="34" charset="0"/>
                      </a:endParaRPr>
                    </a:p>
                  </a:txBody>
                  <a:tcPr marL="53801" marR="538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US"/>
                    </a:p>
                  </a:txBody>
                  <a:tcPr/>
                </a:tc>
                <a:extLst>
                  <a:ext uri="{0D108BD9-81ED-4DB2-BD59-A6C34878D82A}">
                    <a16:rowId xmlns:a16="http://schemas.microsoft.com/office/drawing/2014/main" val="2493155533"/>
                  </a:ext>
                </a:extLst>
              </a:tr>
              <a:tr h="877868">
                <a:tc>
                  <a:txBody>
                    <a:bodyPr/>
                    <a:lstStyle/>
                    <a:p>
                      <a:pPr marL="0" marR="0" algn="ctr">
                        <a:lnSpc>
                          <a:spcPct val="107000"/>
                        </a:lnSpc>
                        <a:spcBef>
                          <a:spcPts val="0"/>
                        </a:spcBef>
                        <a:spcAft>
                          <a:spcPts val="0"/>
                        </a:spcAft>
                      </a:pPr>
                      <a:r>
                        <a:rPr lang="en-US" sz="1400" dirty="0">
                          <a:solidFill>
                            <a:srgbClr val="000000"/>
                          </a:solidFill>
                          <a:effectLst/>
                          <a:latin typeface="Helvetica" panose="020B0604020202020204" pitchFamily="34" charset="0"/>
                          <a:ea typeface="Arial" panose="020B0604020202020204" pitchFamily="34" charset="0"/>
                          <a:cs typeface="Helvetica" panose="020B0604020202020204" pitchFamily="34" charset="0"/>
                        </a:rPr>
                        <a:t>Clauses and phrases: subordinate clauses</a:t>
                      </a:r>
                      <a:endParaRPr lang="en-US" sz="1400" dirty="0">
                        <a:effectLst/>
                        <a:latin typeface="Helvetica" panose="020B0604020202020204" pitchFamily="34" charset="0"/>
                        <a:ea typeface="Calibri" panose="020F0502020204030204" pitchFamily="34" charset="0"/>
                        <a:cs typeface="Helvetica" panose="020B0604020202020204" pitchFamily="34" charset="0"/>
                      </a:endParaRPr>
                    </a:p>
                  </a:txBody>
                  <a:tcPr marL="53801" marR="538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0" marR="0" algn="ctr">
                        <a:lnSpc>
                          <a:spcPct val="107000"/>
                        </a:lnSpc>
                        <a:spcBef>
                          <a:spcPts val="0"/>
                        </a:spcBef>
                        <a:spcAft>
                          <a:spcPts val="0"/>
                        </a:spcAft>
                      </a:pPr>
                      <a:r>
                        <a:rPr lang="en-US" sz="1400" dirty="0">
                          <a:solidFill>
                            <a:srgbClr val="000000"/>
                          </a:solidFill>
                          <a:effectLst/>
                          <a:latin typeface="Helvetica" panose="020B0604020202020204" pitchFamily="34" charset="0"/>
                          <a:ea typeface="Arial" panose="020B0604020202020204" pitchFamily="34" charset="0"/>
                          <a:cs typeface="Helvetica" panose="020B0604020202020204" pitchFamily="34" charset="0"/>
                        </a:rPr>
                        <a:t>Can use conjunctions such as 'when' and 'before' with the present simple, with future reference. (48)</a:t>
                      </a:r>
                      <a:endParaRPr lang="en-US" sz="1400" dirty="0">
                        <a:effectLst/>
                        <a:latin typeface="Helvetica" panose="020B0604020202020204" pitchFamily="34" charset="0"/>
                        <a:ea typeface="Calibri" panose="020F0502020204030204" pitchFamily="34" charset="0"/>
                        <a:cs typeface="Helvetica" panose="020B0604020202020204" pitchFamily="34" charset="0"/>
                      </a:endParaRPr>
                    </a:p>
                  </a:txBody>
                  <a:tcPr marL="53801" marR="538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0" marR="0" algn="ctr">
                        <a:lnSpc>
                          <a:spcPct val="107000"/>
                        </a:lnSpc>
                        <a:spcBef>
                          <a:spcPts val="0"/>
                        </a:spcBef>
                        <a:spcAft>
                          <a:spcPts val="400"/>
                        </a:spcAft>
                      </a:pPr>
                      <a:r>
                        <a:rPr lang="en-US" sz="1400" dirty="0">
                          <a:solidFill>
                            <a:srgbClr val="000000"/>
                          </a:solidFill>
                          <a:effectLst/>
                          <a:latin typeface="Helvetica" panose="020B0604020202020204" pitchFamily="34" charset="0"/>
                          <a:ea typeface="Arial" panose="020B0604020202020204" pitchFamily="34" charset="0"/>
                          <a:cs typeface="Helvetica" panose="020B0604020202020204" pitchFamily="34" charset="0"/>
                        </a:rPr>
                        <a:t>Can use a non-finite subordinate clause with an '-ed' form, before a main clause, for focus, often in formal, academic or business contexts. (see English Grammar Profile)</a:t>
                      </a:r>
                      <a:endParaRPr lang="en-US" sz="1400" dirty="0">
                        <a:effectLst/>
                        <a:latin typeface="Helvetica" panose="020B0604020202020204" pitchFamily="34" charset="0"/>
                        <a:ea typeface="Calibri" panose="020F0502020204030204" pitchFamily="34" charset="0"/>
                        <a:cs typeface="Helvetica" panose="020B0604020202020204" pitchFamily="34" charset="0"/>
                      </a:endParaRPr>
                    </a:p>
                  </a:txBody>
                  <a:tcPr marL="53801" marR="538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US"/>
                    </a:p>
                  </a:txBody>
                  <a:tcPr/>
                </a:tc>
                <a:extLst>
                  <a:ext uri="{0D108BD9-81ED-4DB2-BD59-A6C34878D82A}">
                    <a16:rowId xmlns:a16="http://schemas.microsoft.com/office/drawing/2014/main" val="310427171"/>
                  </a:ext>
                </a:extLst>
              </a:tr>
            </a:tbl>
          </a:graphicData>
        </a:graphic>
      </p:graphicFrame>
    </p:spTree>
    <p:extLst>
      <p:ext uri="{BB962C8B-B14F-4D97-AF65-F5344CB8AC3E}">
        <p14:creationId xmlns:p14="http://schemas.microsoft.com/office/powerpoint/2010/main" val="104367817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id="{B8325CAE-AE48-2FC1-A66A-0642C70EB38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503486" y="17158"/>
            <a:ext cx="6688514" cy="6858000"/>
          </a:xfrm>
          <a:prstGeom prst="rect">
            <a:avLst/>
          </a:prstGeom>
          <a:solidFill>
            <a:srgbClr val="CAD9F2"/>
          </a:solidFill>
        </p:spPr>
      </p:pic>
      <p:sp>
        <p:nvSpPr>
          <p:cNvPr id="17" name="TextBox 35">
            <a:extLst>
              <a:ext uri="{FF2B5EF4-FFF2-40B4-BE49-F238E27FC236}">
                <a16:creationId xmlns:a16="http://schemas.microsoft.com/office/drawing/2014/main" id="{E4A89B44-3D4C-30DF-043F-AA96F228FAE5}"/>
              </a:ext>
            </a:extLst>
          </p:cNvPr>
          <p:cNvSpPr txBox="1"/>
          <p:nvPr/>
        </p:nvSpPr>
        <p:spPr>
          <a:xfrm>
            <a:off x="689481" y="3274462"/>
            <a:ext cx="4589152" cy="1077218"/>
          </a:xfrm>
          <a:prstGeom prst="rect">
            <a:avLst/>
          </a:prstGeom>
          <a:noFill/>
        </p:spPr>
        <p:txBody>
          <a:bodyPr wrap="square" rtlCol="0">
            <a:spAutoFit/>
          </a:bodyPr>
          <a:lstStyle/>
          <a:p>
            <a:r>
              <a:rPr lang="en-GB" sz="3200" b="1" dirty="0">
                <a:solidFill>
                  <a:schemeClr val="tx2"/>
                </a:solidFill>
                <a:latin typeface="Helvetica" pitchFamily="2" charset="0"/>
              </a:rPr>
              <a:t>Term 3 preparation: Grammar</a:t>
            </a:r>
          </a:p>
        </p:txBody>
      </p:sp>
      <p:cxnSp>
        <p:nvCxnSpPr>
          <p:cNvPr id="13" name="Straight Connector 7">
            <a:extLst>
              <a:ext uri="{FF2B5EF4-FFF2-40B4-BE49-F238E27FC236}">
                <a16:creationId xmlns:a16="http://schemas.microsoft.com/office/drawing/2014/main" id="{667C3293-6C02-BB42-858B-5AC74FF49B92}"/>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5" name="Straight Connector 7">
            <a:extLst>
              <a:ext uri="{FF2B5EF4-FFF2-40B4-BE49-F238E27FC236}">
                <a16:creationId xmlns:a16="http://schemas.microsoft.com/office/drawing/2014/main" id="{261CBF84-02FA-BA41-B05E-60A20AA1F4ED}"/>
              </a:ext>
            </a:extLst>
          </p:cNvPr>
          <p:cNvCxnSpPr>
            <a:cxnSpLocks/>
          </p:cNvCxnSpPr>
          <p:nvPr/>
        </p:nvCxnSpPr>
        <p:spPr>
          <a:xfrm>
            <a:off x="3119667"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23386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3061301075"/>
              </p:ext>
            </p:extLst>
          </p:nvPr>
        </p:nvGraphicFramePr>
        <p:xfrm>
          <a:off x="1" y="0"/>
          <a:ext cx="12192000" cy="6857999"/>
        </p:xfrm>
        <a:graphic>
          <a:graphicData uri="http://schemas.openxmlformats.org/drawingml/2006/table">
            <a:tbl>
              <a:tblPr firstRow="1" bandRow="1">
                <a:tableStyleId>{5940675A-B579-460E-94D1-54222C63F5DA}</a:tableStyleId>
              </a:tblPr>
              <a:tblGrid>
                <a:gridCol w="2103942">
                  <a:extLst>
                    <a:ext uri="{9D8B030D-6E8A-4147-A177-3AD203B41FA5}">
                      <a16:colId xmlns:a16="http://schemas.microsoft.com/office/drawing/2014/main" val="460172098"/>
                    </a:ext>
                  </a:extLst>
                </a:gridCol>
                <a:gridCol w="10088058">
                  <a:extLst>
                    <a:ext uri="{9D8B030D-6E8A-4147-A177-3AD203B41FA5}">
                      <a16:colId xmlns:a16="http://schemas.microsoft.com/office/drawing/2014/main" val="960561992"/>
                    </a:ext>
                  </a:extLst>
                </a:gridCol>
              </a:tblGrid>
              <a:tr h="1391065">
                <a:tc gridSpan="2">
                  <a:txBody>
                    <a:bodyPr/>
                    <a:lstStyle/>
                    <a:p>
                      <a:pPr marL="0" marR="0" lvl="0" indent="0" algn="l" defTabSz="914400" rtl="0" eaLnBrk="1" fontAlgn="auto" latinLnBrk="0" hangingPunct="1">
                        <a:lnSpc>
                          <a:spcPct val="100000"/>
                        </a:lnSpc>
                        <a:spcBef>
                          <a:spcPts val="400"/>
                        </a:spcBef>
                        <a:spcAft>
                          <a:spcPts val="400"/>
                        </a:spcAft>
                        <a:buClrTx/>
                        <a:buSzTx/>
                        <a:buFontTx/>
                        <a:buNone/>
                        <a:tabLst/>
                        <a:defRPr/>
                      </a:pPr>
                      <a:r>
                        <a:rPr lang="en-GB" sz="1800" b="1" i="0" u="sng" dirty="0">
                          <a:solidFill>
                            <a:schemeClr val="tx2">
                              <a:lumMod val="75000"/>
                            </a:schemeClr>
                          </a:solidFill>
                          <a:latin typeface="Helvetica" pitchFamily="2" charset="0"/>
                          <a:ea typeface="AppleMyungjo" pitchFamily="2" charset="-127"/>
                          <a:cs typeface="PF Din Text Universal Light" panose="02000506000000020004" pitchFamily="2" charset="0"/>
                        </a:rPr>
                        <a:t>But for</a:t>
                      </a:r>
                      <a:r>
                        <a:rPr lang="en-GB" sz="1800" b="1" i="0" u="none" dirty="0">
                          <a:solidFill>
                            <a:schemeClr val="tx2">
                              <a:lumMod val="75000"/>
                            </a:schemeClr>
                          </a:solidFill>
                          <a:latin typeface="Helvetica" pitchFamily="2" charset="0"/>
                          <a:ea typeface="AppleMyungjo" pitchFamily="2" charset="-127"/>
                          <a:cs typeface="PF Din Text Universal Light" panose="02000506000000020004" pitchFamily="2" charset="0"/>
                        </a:rPr>
                        <a:t> </a:t>
                      </a:r>
                      <a:r>
                        <a:rPr lang="en-GB" sz="1800" b="1" i="0" dirty="0">
                          <a:solidFill>
                            <a:schemeClr val="tx2">
                              <a:lumMod val="75000"/>
                            </a:schemeClr>
                          </a:solidFill>
                          <a:latin typeface="Helvetica" pitchFamily="2" charset="0"/>
                          <a:ea typeface="AppleMyungjo" pitchFamily="2" charset="-127"/>
                          <a:cs typeface="PF Din Text Universal Light" panose="02000506000000020004" pitchFamily="2" charset="0"/>
                        </a:rPr>
                        <a:t>legislation preventing phishing scams, many more people </a:t>
                      </a:r>
                      <a:r>
                        <a:rPr lang="en-GB" sz="1800" b="1" i="0" u="sng" dirty="0">
                          <a:solidFill>
                            <a:schemeClr val="tx2">
                              <a:lumMod val="75000"/>
                            </a:schemeClr>
                          </a:solidFill>
                          <a:latin typeface="Helvetica" pitchFamily="2" charset="0"/>
                          <a:ea typeface="AppleMyungjo" pitchFamily="2" charset="-127"/>
                          <a:cs typeface="PF Din Text Universal Light" panose="02000506000000020004" pitchFamily="2" charset="0"/>
                        </a:rPr>
                        <a:t>would have</a:t>
                      </a:r>
                      <a:r>
                        <a:rPr lang="en-GB" sz="1800" b="1" i="0" u="none" dirty="0">
                          <a:solidFill>
                            <a:schemeClr val="tx2">
                              <a:lumMod val="75000"/>
                            </a:schemeClr>
                          </a:solidFill>
                          <a:latin typeface="Helvetica" pitchFamily="2" charset="0"/>
                          <a:ea typeface="AppleMyungjo" pitchFamily="2" charset="-127"/>
                          <a:cs typeface="PF Din Text Universal Light" panose="02000506000000020004" pitchFamily="2" charset="0"/>
                        </a:rPr>
                        <a:t> </a:t>
                      </a:r>
                      <a:r>
                        <a:rPr lang="en-GB" sz="1800" b="1" i="0" dirty="0">
                          <a:solidFill>
                            <a:schemeClr val="tx2">
                              <a:lumMod val="75000"/>
                            </a:schemeClr>
                          </a:solidFill>
                          <a:latin typeface="Helvetica" pitchFamily="2" charset="0"/>
                          <a:ea typeface="AppleMyungjo" pitchFamily="2" charset="-127"/>
                          <a:cs typeface="PF Din Text Universal Light" panose="02000506000000020004" pitchFamily="2" charset="0"/>
                        </a:rPr>
                        <a:t>lost their money.</a:t>
                      </a:r>
                    </a:p>
                  </a:txBody>
                  <a:tcPr marL="86106" marR="86106" marT="43053" marB="43053" anchor="ctr">
                    <a:solidFill>
                      <a:schemeClr val="accent2"/>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992166">
                <a:tc>
                  <a:txBody>
                    <a:bodyPr/>
                    <a:lstStyle/>
                    <a:p>
                      <a:pPr algn="ctr"/>
                      <a:r>
                        <a:rPr lang="en-GB" sz="1600" b="1" dirty="0">
                          <a:solidFill>
                            <a:schemeClr val="accent5">
                              <a:lumMod val="50000"/>
                            </a:schemeClr>
                          </a:solidFill>
                          <a:latin typeface="Helvetica" pitchFamily="2" charset="0"/>
                          <a:cs typeface="Arial" panose="020B0604020202020204" pitchFamily="34" charset="0"/>
                        </a:rPr>
                        <a:t>Meaning</a:t>
                      </a:r>
                    </a:p>
                  </a:txBody>
                  <a:tcPr anchor="ctr">
                    <a:solidFill>
                      <a:schemeClr val="accent5"/>
                    </a:solidFill>
                  </a:tcPr>
                </a:tc>
                <a:tc>
                  <a:txBody>
                    <a:bodyPr/>
                    <a:lstStyle/>
                    <a:p>
                      <a:r>
                        <a:rPr lang="en-GB" sz="1600" dirty="0">
                          <a:solidFill>
                            <a:srgbClr val="405168"/>
                          </a:solidFill>
                          <a:latin typeface="Helvetica" pitchFamily="2" charset="0"/>
                          <a:cs typeface="Arial" panose="020B0604020202020204" pitchFamily="34" charset="0"/>
                        </a:rPr>
                        <a:t>Because laws exists against email fraud, fewer people are the victims of it.</a:t>
                      </a:r>
                    </a:p>
                  </a:txBody>
                  <a:tcPr anchor="ctr"/>
                </a:tc>
                <a:extLst>
                  <a:ext uri="{0D108BD9-81ED-4DB2-BD59-A6C34878D82A}">
                    <a16:rowId xmlns:a16="http://schemas.microsoft.com/office/drawing/2014/main" val="1865912953"/>
                  </a:ext>
                </a:extLst>
              </a:tr>
              <a:tr h="992166">
                <a:tc>
                  <a:txBody>
                    <a:bodyPr/>
                    <a:lstStyle/>
                    <a:p>
                      <a:pPr algn="ctr"/>
                      <a:r>
                        <a:rPr lang="en-GB" sz="1600" b="1" dirty="0">
                          <a:solidFill>
                            <a:schemeClr val="accent5">
                              <a:lumMod val="50000"/>
                            </a:schemeClr>
                          </a:solidFill>
                          <a:latin typeface="Helvetica" pitchFamily="2" charset="0"/>
                          <a:cs typeface="Arial" panose="020B0604020202020204" pitchFamily="34" charset="0"/>
                        </a:rPr>
                        <a:t>Grammatical structure</a:t>
                      </a:r>
                    </a:p>
                  </a:txBody>
                  <a:tcPr anchor="ctr">
                    <a:solidFill>
                      <a:schemeClr val="accent5"/>
                    </a:solidFill>
                  </a:tcPr>
                </a:tc>
                <a:tc>
                  <a:txBody>
                    <a:bodyPr/>
                    <a:lstStyle/>
                    <a:p>
                      <a:r>
                        <a:rPr lang="en-GB" sz="1600" dirty="0">
                          <a:solidFill>
                            <a:schemeClr val="tx2"/>
                          </a:solidFill>
                          <a:latin typeface="Helvetica" pitchFamily="2" charset="0"/>
                          <a:cs typeface="Arial" panose="020B0604020202020204" pitchFamily="34" charset="0"/>
                          <a:hlinkClick r:id="rId2">
                            <a:extLst>
                              <a:ext uri="{A12FA001-AC4F-418D-AE19-62706E023703}">
                                <ahyp:hlinkClr xmlns:ahyp="http://schemas.microsoft.com/office/drawing/2018/hyperlinkcolor" val="tx"/>
                              </a:ext>
                            </a:extLst>
                          </a:hlinkClick>
                        </a:rPr>
                        <a:t>Conditionals: third conditional</a:t>
                      </a:r>
                      <a:endParaRPr lang="en-GB" sz="1600" dirty="0">
                        <a:solidFill>
                          <a:schemeClr val="tx2"/>
                        </a:solidFill>
                        <a:latin typeface="Helvetica" pitchFamily="2"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600" dirty="0">
                          <a:solidFill>
                            <a:srgbClr val="405168"/>
                          </a:solidFill>
                          <a:latin typeface="Helvetica" pitchFamily="2" charset="0"/>
                          <a:cs typeface="Arial" panose="020B0604020202020204" pitchFamily="34" charset="0"/>
                        </a:rPr>
                        <a:t>'but for' + NP, 'would have' clause (third conditional)</a:t>
                      </a:r>
                    </a:p>
                  </a:txBody>
                  <a:tcPr anchor="ctr"/>
                </a:tc>
                <a:extLst>
                  <a:ext uri="{0D108BD9-81ED-4DB2-BD59-A6C34878D82A}">
                    <a16:rowId xmlns:a16="http://schemas.microsoft.com/office/drawing/2014/main" val="3077485391"/>
                  </a:ext>
                </a:extLst>
              </a:tr>
              <a:tr h="2065264">
                <a:tc>
                  <a:txBody>
                    <a:bodyPr/>
                    <a:lstStyle/>
                    <a:p>
                      <a:pPr algn="ctr"/>
                      <a:r>
                        <a:rPr lang="en-GB" sz="1600" b="1" dirty="0">
                          <a:solidFill>
                            <a:schemeClr val="accent5">
                              <a:lumMod val="50000"/>
                            </a:schemeClr>
                          </a:solidFill>
                          <a:latin typeface="Helvetica" pitchFamily="2" charset="0"/>
                          <a:cs typeface="Arial" panose="020B0604020202020204" pitchFamily="34" charset="0"/>
                        </a:rPr>
                        <a:t>Usage</a:t>
                      </a:r>
                    </a:p>
                  </a:txBody>
                  <a:tcPr anchor="ctr">
                    <a:solidFill>
                      <a:schemeClr val="accent5"/>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405168"/>
                          </a:solidFill>
                          <a:effectLst/>
                          <a:uLnTx/>
                          <a:uFillTx/>
                          <a:latin typeface="Helvetica" pitchFamily="2" charset="0"/>
                          <a:ea typeface="+mn-ea"/>
                          <a:cs typeface="Arial" panose="020B0604020202020204" pitchFamily="34" charset="0"/>
                        </a:rPr>
                        <a:t>We can use ‘but for’ in a conditional structure to describe an action in the past that had a direct effect on a situation in the present. It talks about the reasons why something happened. The past action is nominalised and comes after ‘but for’. The situation that it has affected is introduced in the other clause in a hypothetical with ‘would have’. The clause describes the situation that did not happen because of the past action. In the example above, more people ‘would have’ lost money – i.e. less people lost money. This was because laws are in place against the scams.</a:t>
                      </a:r>
                    </a:p>
                  </a:txBody>
                  <a:tcPr anchor="ctr"/>
                </a:tc>
                <a:extLst>
                  <a:ext uri="{0D108BD9-81ED-4DB2-BD59-A6C34878D82A}">
                    <a16:rowId xmlns:a16="http://schemas.microsoft.com/office/drawing/2014/main" val="2593415053"/>
                  </a:ext>
                </a:extLst>
              </a:tr>
              <a:tr h="1417338">
                <a:tc>
                  <a:txBody>
                    <a:bodyPr/>
                    <a:lstStyle/>
                    <a:p>
                      <a:pPr algn="ctr"/>
                      <a:r>
                        <a:rPr lang="en-GB" sz="1600" b="1" dirty="0">
                          <a:solidFill>
                            <a:schemeClr val="accent5">
                              <a:lumMod val="50000"/>
                            </a:schemeClr>
                          </a:solidFill>
                          <a:latin typeface="Helvetica" pitchFamily="2" charset="0"/>
                          <a:cs typeface="Arial" panose="020B0604020202020204" pitchFamily="34" charset="0"/>
                        </a:rPr>
                        <a:t>Other examples</a:t>
                      </a:r>
                    </a:p>
                  </a:txBody>
                  <a:tcPr anchor="ctr">
                    <a:solidFill>
                      <a:schemeClr val="accent5"/>
                    </a:solidFill>
                  </a:tcPr>
                </a:tc>
                <a:tc>
                  <a:txBody>
                    <a:bodyPr/>
                    <a:lstStyle/>
                    <a:p>
                      <a:r>
                        <a:rPr lang="en-GB" sz="1600" dirty="0">
                          <a:solidFill>
                            <a:srgbClr val="405168"/>
                          </a:solidFill>
                          <a:latin typeface="Helvetica" pitchFamily="2" charset="0"/>
                          <a:cs typeface="Arial" panose="020B0604020202020204" pitchFamily="34" charset="0"/>
                        </a:rPr>
                        <a:t>I </a:t>
                      </a:r>
                      <a:r>
                        <a:rPr lang="en-GB" sz="1600" u="sng" dirty="0">
                          <a:solidFill>
                            <a:srgbClr val="405168"/>
                          </a:solidFill>
                          <a:latin typeface="Helvetica" pitchFamily="2" charset="0"/>
                          <a:cs typeface="Arial" panose="020B0604020202020204" pitchFamily="34" charset="0"/>
                        </a:rPr>
                        <a:t>wouldn’t have</a:t>
                      </a:r>
                      <a:r>
                        <a:rPr lang="en-GB" sz="1600" dirty="0">
                          <a:solidFill>
                            <a:srgbClr val="405168"/>
                          </a:solidFill>
                          <a:latin typeface="Helvetica" pitchFamily="2" charset="0"/>
                          <a:cs typeface="Arial" panose="020B0604020202020204" pitchFamily="34" charset="0"/>
                        </a:rPr>
                        <a:t> become a defence attorney, </a:t>
                      </a:r>
                      <a:r>
                        <a:rPr lang="en-GB" sz="1600" u="sng" dirty="0">
                          <a:solidFill>
                            <a:srgbClr val="405168"/>
                          </a:solidFill>
                          <a:latin typeface="Helvetica" pitchFamily="2" charset="0"/>
                          <a:cs typeface="Arial" panose="020B0604020202020204" pitchFamily="34" charset="0"/>
                        </a:rPr>
                        <a:t>but for</a:t>
                      </a:r>
                      <a:r>
                        <a:rPr lang="en-GB" sz="1600" dirty="0">
                          <a:solidFill>
                            <a:srgbClr val="405168"/>
                          </a:solidFill>
                          <a:latin typeface="Helvetica" pitchFamily="2" charset="0"/>
                          <a:cs typeface="Arial" panose="020B0604020202020204" pitchFamily="34" charset="0"/>
                        </a:rPr>
                        <a:t> the advice of my lecturer.</a:t>
                      </a:r>
                    </a:p>
                    <a:p>
                      <a:r>
                        <a:rPr lang="en-GB" sz="1600" u="sng" dirty="0">
                          <a:solidFill>
                            <a:srgbClr val="405168"/>
                          </a:solidFill>
                          <a:latin typeface="Helvetica" pitchFamily="2" charset="0"/>
                          <a:cs typeface="Arial" panose="020B0604020202020204" pitchFamily="34" charset="0"/>
                        </a:rPr>
                        <a:t>But for</a:t>
                      </a:r>
                      <a:r>
                        <a:rPr lang="en-GB" sz="1600" u="none" dirty="0">
                          <a:solidFill>
                            <a:srgbClr val="405168"/>
                          </a:solidFill>
                          <a:latin typeface="Helvetica" pitchFamily="2" charset="0"/>
                          <a:cs typeface="Arial" panose="020B0604020202020204" pitchFamily="34" charset="0"/>
                        </a:rPr>
                        <a:t> </a:t>
                      </a:r>
                      <a:r>
                        <a:rPr lang="en-GB" sz="1600" dirty="0">
                          <a:solidFill>
                            <a:srgbClr val="405168"/>
                          </a:solidFill>
                          <a:latin typeface="Helvetica" pitchFamily="2" charset="0"/>
                          <a:cs typeface="Arial" panose="020B0604020202020204" pitchFamily="34" charset="0"/>
                        </a:rPr>
                        <a:t>the evidence of the witness, the perpetrator </a:t>
                      </a:r>
                      <a:r>
                        <a:rPr lang="en-GB" sz="1600" u="sng" dirty="0">
                          <a:solidFill>
                            <a:srgbClr val="405168"/>
                          </a:solidFill>
                          <a:latin typeface="Helvetica" pitchFamily="2" charset="0"/>
                          <a:cs typeface="Arial" panose="020B0604020202020204" pitchFamily="34" charset="0"/>
                        </a:rPr>
                        <a:t>would have</a:t>
                      </a:r>
                      <a:r>
                        <a:rPr lang="en-GB" sz="1600" dirty="0">
                          <a:solidFill>
                            <a:srgbClr val="405168"/>
                          </a:solidFill>
                          <a:latin typeface="Helvetica" pitchFamily="2" charset="0"/>
                          <a:cs typeface="Arial" panose="020B0604020202020204" pitchFamily="34" charset="0"/>
                        </a:rPr>
                        <a:t> remained free.</a:t>
                      </a:r>
                    </a:p>
                    <a:p>
                      <a:r>
                        <a:rPr lang="en-GB" sz="1600" u="sng" dirty="0">
                          <a:solidFill>
                            <a:srgbClr val="405168"/>
                          </a:solidFill>
                          <a:latin typeface="Helvetica" pitchFamily="2" charset="0"/>
                          <a:cs typeface="Arial" panose="020B0604020202020204" pitchFamily="34" charset="0"/>
                        </a:rPr>
                        <a:t>But for</a:t>
                      </a:r>
                      <a:r>
                        <a:rPr lang="en-GB" sz="1600" dirty="0">
                          <a:solidFill>
                            <a:srgbClr val="405168"/>
                          </a:solidFill>
                          <a:latin typeface="Helvetica" pitchFamily="2" charset="0"/>
                          <a:cs typeface="Arial" panose="020B0604020202020204" pitchFamily="34" charset="0"/>
                        </a:rPr>
                        <a:t> the quick actions of the fraud department, the scammers </a:t>
                      </a:r>
                      <a:r>
                        <a:rPr lang="en-GB" sz="1600" u="sng" dirty="0">
                          <a:solidFill>
                            <a:srgbClr val="405168"/>
                          </a:solidFill>
                          <a:latin typeface="Helvetica" pitchFamily="2" charset="0"/>
                          <a:cs typeface="Arial" panose="020B0604020202020204" pitchFamily="34" charset="0"/>
                        </a:rPr>
                        <a:t>would have</a:t>
                      </a:r>
                      <a:r>
                        <a:rPr lang="en-GB" sz="1600" dirty="0">
                          <a:solidFill>
                            <a:srgbClr val="405168"/>
                          </a:solidFill>
                          <a:latin typeface="Helvetica" pitchFamily="2" charset="0"/>
                          <a:cs typeface="Arial" panose="020B0604020202020204" pitchFamily="34" charset="0"/>
                        </a:rPr>
                        <a:t> stolen several million dirhams.</a:t>
                      </a:r>
                    </a:p>
                  </a:txBody>
                  <a:tcPr anchor="ctr"/>
                </a:tc>
                <a:extLst>
                  <a:ext uri="{0D108BD9-81ED-4DB2-BD59-A6C34878D82A}">
                    <a16:rowId xmlns:a16="http://schemas.microsoft.com/office/drawing/2014/main" val="648162505"/>
                  </a:ext>
                </a:extLst>
              </a:tr>
            </a:tbl>
          </a:graphicData>
        </a:graphic>
      </p:graphicFrame>
    </p:spTree>
    <p:extLst>
      <p:ext uri="{BB962C8B-B14F-4D97-AF65-F5344CB8AC3E}">
        <p14:creationId xmlns:p14="http://schemas.microsoft.com/office/powerpoint/2010/main" val="138825497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2705883167"/>
              </p:ext>
            </p:extLst>
          </p:nvPr>
        </p:nvGraphicFramePr>
        <p:xfrm>
          <a:off x="1" y="1"/>
          <a:ext cx="12192000" cy="6857998"/>
        </p:xfrm>
        <a:graphic>
          <a:graphicData uri="http://schemas.openxmlformats.org/drawingml/2006/table">
            <a:tbl>
              <a:tblPr firstRow="1" bandRow="1">
                <a:tableStyleId>{5940675A-B579-460E-94D1-54222C63F5DA}</a:tableStyleId>
              </a:tblPr>
              <a:tblGrid>
                <a:gridCol w="2103942">
                  <a:extLst>
                    <a:ext uri="{9D8B030D-6E8A-4147-A177-3AD203B41FA5}">
                      <a16:colId xmlns:a16="http://schemas.microsoft.com/office/drawing/2014/main" val="460172098"/>
                    </a:ext>
                  </a:extLst>
                </a:gridCol>
                <a:gridCol w="10088058">
                  <a:extLst>
                    <a:ext uri="{9D8B030D-6E8A-4147-A177-3AD203B41FA5}">
                      <a16:colId xmlns:a16="http://schemas.microsoft.com/office/drawing/2014/main" val="960561992"/>
                    </a:ext>
                  </a:extLst>
                </a:gridCol>
              </a:tblGrid>
              <a:tr h="1536201">
                <a:tc gridSpan="2">
                  <a:txBody>
                    <a:bodyPr/>
                    <a:lstStyle/>
                    <a:p>
                      <a:pPr marL="0" marR="0" lvl="0" indent="0" algn="l" defTabSz="914400" rtl="0" eaLnBrk="1" fontAlgn="auto" latinLnBrk="0" hangingPunct="1">
                        <a:lnSpc>
                          <a:spcPct val="100000"/>
                        </a:lnSpc>
                        <a:spcBef>
                          <a:spcPts val="400"/>
                        </a:spcBef>
                        <a:spcAft>
                          <a:spcPts val="400"/>
                        </a:spcAft>
                        <a:buClrTx/>
                        <a:buSzTx/>
                        <a:buFontTx/>
                        <a:buNone/>
                        <a:tabLst/>
                        <a:defRPr/>
                      </a:pPr>
                      <a:r>
                        <a:rPr lang="en-GB" sz="1800" b="1" i="0" dirty="0">
                          <a:solidFill>
                            <a:schemeClr val="tx2">
                              <a:lumMod val="75000"/>
                            </a:schemeClr>
                          </a:solidFill>
                          <a:latin typeface="Helvetica" pitchFamily="2" charset="0"/>
                          <a:ea typeface="AppleMyungjo" pitchFamily="2" charset="-127"/>
                          <a:cs typeface="PF Din Text Universal Light" panose="02000506000000020004" pitchFamily="2" charset="0"/>
                        </a:rPr>
                        <a:t>This disaster </a:t>
                      </a:r>
                      <a:r>
                        <a:rPr lang="en-GB" sz="1800" b="1" i="0" u="sng" dirty="0">
                          <a:solidFill>
                            <a:schemeClr val="tx2">
                              <a:lumMod val="75000"/>
                            </a:schemeClr>
                          </a:solidFill>
                          <a:latin typeface="Helvetica" pitchFamily="2" charset="0"/>
                          <a:ea typeface="AppleMyungjo" pitchFamily="2" charset="-127"/>
                          <a:cs typeface="PF Din Text Universal Light" panose="02000506000000020004" pitchFamily="2" charset="0"/>
                        </a:rPr>
                        <a:t>could have been</a:t>
                      </a:r>
                      <a:r>
                        <a:rPr lang="en-GB" sz="1800" b="1" i="0" dirty="0">
                          <a:solidFill>
                            <a:schemeClr val="tx2">
                              <a:lumMod val="75000"/>
                            </a:schemeClr>
                          </a:solidFill>
                          <a:latin typeface="Helvetica" pitchFamily="2" charset="0"/>
                          <a:ea typeface="AppleMyungjo" pitchFamily="2" charset="-127"/>
                          <a:cs typeface="PF Din Text Universal Light" panose="02000506000000020004" pitchFamily="2" charset="0"/>
                        </a:rPr>
                        <a:t> avoided </a:t>
                      </a:r>
                      <a:r>
                        <a:rPr lang="en-GB" sz="1800" b="1" i="0" u="sng" dirty="0">
                          <a:solidFill>
                            <a:schemeClr val="tx2">
                              <a:lumMod val="75000"/>
                            </a:schemeClr>
                          </a:solidFill>
                          <a:latin typeface="Helvetica" pitchFamily="2" charset="0"/>
                          <a:ea typeface="AppleMyungjo" pitchFamily="2" charset="-127"/>
                          <a:cs typeface="PF Din Text Universal Light" panose="02000506000000020004" pitchFamily="2" charset="0"/>
                        </a:rPr>
                        <a:t>if</a:t>
                      </a:r>
                      <a:r>
                        <a:rPr lang="en-GB" sz="1800" b="1" i="0" dirty="0">
                          <a:solidFill>
                            <a:schemeClr val="tx2">
                              <a:lumMod val="75000"/>
                            </a:schemeClr>
                          </a:solidFill>
                          <a:latin typeface="Helvetica" pitchFamily="2" charset="0"/>
                          <a:ea typeface="AppleMyungjo" pitchFamily="2" charset="-127"/>
                          <a:cs typeface="PF Din Text Universal Light" panose="02000506000000020004" pitchFamily="2" charset="0"/>
                        </a:rPr>
                        <a:t> the investigation </a:t>
                      </a:r>
                      <a:r>
                        <a:rPr lang="en-GB" sz="1800" b="1" i="0" u="sng" dirty="0">
                          <a:solidFill>
                            <a:schemeClr val="tx2">
                              <a:lumMod val="75000"/>
                            </a:schemeClr>
                          </a:solidFill>
                          <a:latin typeface="Helvetica" pitchFamily="2" charset="0"/>
                          <a:ea typeface="AppleMyungjo" pitchFamily="2" charset="-127"/>
                          <a:cs typeface="PF Din Text Universal Light" panose="02000506000000020004" pitchFamily="2" charset="0"/>
                        </a:rPr>
                        <a:t>had been</a:t>
                      </a:r>
                      <a:r>
                        <a:rPr lang="en-GB" sz="1800" b="1" i="0" dirty="0">
                          <a:solidFill>
                            <a:schemeClr val="tx2">
                              <a:lumMod val="75000"/>
                            </a:schemeClr>
                          </a:solidFill>
                          <a:latin typeface="Helvetica" pitchFamily="2" charset="0"/>
                          <a:ea typeface="AppleMyungjo" pitchFamily="2" charset="-127"/>
                          <a:cs typeface="PF Din Text Universal Light" panose="02000506000000020004" pitchFamily="2" charset="0"/>
                        </a:rPr>
                        <a:t> more thorough.</a:t>
                      </a:r>
                    </a:p>
                  </a:txBody>
                  <a:tcPr marL="86106" marR="86106" marT="43053" marB="43053" anchor="ctr">
                    <a:solidFill>
                      <a:schemeClr val="accent2"/>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1095683">
                <a:tc>
                  <a:txBody>
                    <a:bodyPr/>
                    <a:lstStyle/>
                    <a:p>
                      <a:pPr algn="ctr"/>
                      <a:r>
                        <a:rPr lang="en-GB" sz="1600" b="1" dirty="0">
                          <a:solidFill>
                            <a:schemeClr val="accent5">
                              <a:lumMod val="50000"/>
                            </a:schemeClr>
                          </a:solidFill>
                          <a:latin typeface="Helvetica" pitchFamily="2" charset="0"/>
                          <a:cs typeface="Arial" panose="020B0604020202020204" pitchFamily="34" charset="0"/>
                        </a:rPr>
                        <a:t>Meaning</a:t>
                      </a:r>
                    </a:p>
                  </a:txBody>
                  <a:tcPr anchor="ctr">
                    <a:solidFill>
                      <a:schemeClr val="accent5"/>
                    </a:solidFill>
                  </a:tcPr>
                </a:tc>
                <a:tc>
                  <a:txBody>
                    <a:bodyPr/>
                    <a:lstStyle/>
                    <a:p>
                      <a:r>
                        <a:rPr lang="en-GB" sz="1600" dirty="0">
                          <a:solidFill>
                            <a:srgbClr val="405168"/>
                          </a:solidFill>
                          <a:latin typeface="Helvetica" pitchFamily="2" charset="0"/>
                          <a:cs typeface="Arial" panose="020B0604020202020204" pitchFamily="34" charset="0"/>
                        </a:rPr>
                        <a:t>The speaker regrets the current situation and suggests that the investigation is to blame for it.</a:t>
                      </a:r>
                    </a:p>
                  </a:txBody>
                  <a:tcPr anchor="ctr"/>
                </a:tc>
                <a:extLst>
                  <a:ext uri="{0D108BD9-81ED-4DB2-BD59-A6C34878D82A}">
                    <a16:rowId xmlns:a16="http://schemas.microsoft.com/office/drawing/2014/main" val="1865912953"/>
                  </a:ext>
                </a:extLst>
              </a:tr>
              <a:tr h="1095683">
                <a:tc>
                  <a:txBody>
                    <a:bodyPr/>
                    <a:lstStyle/>
                    <a:p>
                      <a:pPr algn="ctr"/>
                      <a:r>
                        <a:rPr lang="en-GB" sz="1600" b="1" dirty="0">
                          <a:solidFill>
                            <a:schemeClr val="accent5">
                              <a:lumMod val="50000"/>
                            </a:schemeClr>
                          </a:solidFill>
                          <a:latin typeface="Helvetica" pitchFamily="2" charset="0"/>
                          <a:cs typeface="Arial" panose="020B0604020202020204" pitchFamily="34" charset="0"/>
                        </a:rPr>
                        <a:t>Grammatical structure</a:t>
                      </a:r>
                    </a:p>
                  </a:txBody>
                  <a:tcPr anchor="ctr">
                    <a:solidFill>
                      <a:schemeClr val="accent5"/>
                    </a:solidFill>
                  </a:tcPr>
                </a:tc>
                <a:tc>
                  <a:txBody>
                    <a:bodyPr/>
                    <a:lstStyle/>
                    <a:p>
                      <a:r>
                        <a:rPr lang="en-GB" sz="1600" dirty="0">
                          <a:solidFill>
                            <a:schemeClr val="tx2">
                              <a:lumMod val="75000"/>
                            </a:schemeClr>
                          </a:solidFill>
                          <a:latin typeface="Helvetica" pitchFamily="2" charset="0"/>
                          <a:cs typeface="Arial" panose="020B0604020202020204" pitchFamily="34" charset="0"/>
                          <a:hlinkClick r:id="rId2">
                            <a:extLst>
                              <a:ext uri="{A12FA001-AC4F-418D-AE19-62706E023703}">
                                <ahyp:hlinkClr xmlns:ahyp="http://schemas.microsoft.com/office/drawing/2018/hyperlinkcolor" val="tx"/>
                              </a:ext>
                            </a:extLst>
                          </a:hlinkClick>
                        </a:rPr>
                        <a:t>Conditionals: third conditional</a:t>
                      </a:r>
                      <a:endParaRPr lang="en-GB" sz="1600" dirty="0">
                        <a:solidFill>
                          <a:schemeClr val="tx2">
                            <a:lumMod val="75000"/>
                          </a:schemeClr>
                        </a:solidFill>
                        <a:latin typeface="Helvetica" pitchFamily="2" charset="0"/>
                        <a:cs typeface="Arial" panose="020B0604020202020204" pitchFamily="34" charset="0"/>
                      </a:endParaRPr>
                    </a:p>
                    <a:p>
                      <a:r>
                        <a:rPr lang="en-GB" sz="1600" dirty="0">
                          <a:solidFill>
                            <a:srgbClr val="405168"/>
                          </a:solidFill>
                          <a:latin typeface="Helvetica" pitchFamily="2" charset="0"/>
                          <a:cs typeface="Arial" panose="020B0604020202020204" pitchFamily="34" charset="0"/>
                        </a:rPr>
                        <a:t>'If' + past perfect + modal verbs (imagined situation, regret)</a:t>
                      </a:r>
                    </a:p>
                  </a:txBody>
                  <a:tcPr anchor="ctr"/>
                </a:tc>
                <a:extLst>
                  <a:ext uri="{0D108BD9-81ED-4DB2-BD59-A6C34878D82A}">
                    <a16:rowId xmlns:a16="http://schemas.microsoft.com/office/drawing/2014/main" val="3077485391"/>
                  </a:ext>
                </a:extLst>
              </a:tr>
              <a:tr h="1922979">
                <a:tc>
                  <a:txBody>
                    <a:bodyPr/>
                    <a:lstStyle/>
                    <a:p>
                      <a:pPr algn="ctr"/>
                      <a:r>
                        <a:rPr lang="en-GB" sz="1600" b="1" dirty="0">
                          <a:solidFill>
                            <a:schemeClr val="accent5">
                              <a:lumMod val="50000"/>
                            </a:schemeClr>
                          </a:solidFill>
                          <a:latin typeface="Helvetica" pitchFamily="2" charset="0"/>
                          <a:cs typeface="Arial" panose="020B0604020202020204" pitchFamily="34" charset="0"/>
                        </a:rPr>
                        <a:t>Usage</a:t>
                      </a:r>
                    </a:p>
                  </a:txBody>
                  <a:tcPr anchor="ctr">
                    <a:solidFill>
                      <a:schemeClr val="accent5"/>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405168"/>
                          </a:solidFill>
                          <a:effectLst/>
                          <a:uLnTx/>
                          <a:uFillTx/>
                          <a:latin typeface="Helvetica" pitchFamily="2" charset="0"/>
                          <a:ea typeface="+mn-ea"/>
                          <a:cs typeface="Arial" panose="020B0604020202020204" pitchFamily="34" charset="0"/>
                        </a:rPr>
                        <a:t>We can use ‘if’ with past perfect in one clause and a modal in the other clause to talk about our regrets about past actions and imagine how a different past action would have led to a different present. The modal clause is used to talk about the potential possibilities of an action – in the example above, the situation being different. The ‘if’ clause imagines what would have made the situation different - the reason for the current situation.</a:t>
                      </a:r>
                    </a:p>
                  </a:txBody>
                  <a:tcPr anchor="ctr"/>
                </a:tc>
                <a:extLst>
                  <a:ext uri="{0D108BD9-81ED-4DB2-BD59-A6C34878D82A}">
                    <a16:rowId xmlns:a16="http://schemas.microsoft.com/office/drawing/2014/main" val="2593415053"/>
                  </a:ext>
                </a:extLst>
              </a:tr>
              <a:tr h="1207452">
                <a:tc>
                  <a:txBody>
                    <a:bodyPr/>
                    <a:lstStyle/>
                    <a:p>
                      <a:pPr algn="ctr"/>
                      <a:r>
                        <a:rPr lang="en-GB" sz="1600" b="1" dirty="0">
                          <a:solidFill>
                            <a:schemeClr val="accent5">
                              <a:lumMod val="50000"/>
                            </a:schemeClr>
                          </a:solidFill>
                          <a:latin typeface="Helvetica" pitchFamily="2" charset="0"/>
                          <a:cs typeface="Arial" panose="020B0604020202020204" pitchFamily="34" charset="0"/>
                        </a:rPr>
                        <a:t>Other examples</a:t>
                      </a:r>
                    </a:p>
                  </a:txBody>
                  <a:tcPr anchor="ctr">
                    <a:solidFill>
                      <a:schemeClr val="accent5"/>
                    </a:solidFill>
                  </a:tcPr>
                </a:tc>
                <a:tc>
                  <a:txBody>
                    <a:bodyPr/>
                    <a:lstStyle/>
                    <a:p>
                      <a:r>
                        <a:rPr lang="en-GB" sz="1600" u="sng" dirty="0">
                          <a:solidFill>
                            <a:srgbClr val="405168"/>
                          </a:solidFill>
                          <a:latin typeface="Helvetica" pitchFamily="2" charset="0"/>
                          <a:cs typeface="Arial" panose="020B0604020202020204" pitchFamily="34" charset="0"/>
                        </a:rPr>
                        <a:t>If</a:t>
                      </a:r>
                      <a:r>
                        <a:rPr lang="en-GB" sz="1600" dirty="0">
                          <a:solidFill>
                            <a:srgbClr val="405168"/>
                          </a:solidFill>
                          <a:latin typeface="Helvetica" pitchFamily="2" charset="0"/>
                          <a:cs typeface="Arial" panose="020B0604020202020204" pitchFamily="34" charset="0"/>
                        </a:rPr>
                        <a:t> we </a:t>
                      </a:r>
                      <a:r>
                        <a:rPr lang="en-GB" sz="1600" u="sng" dirty="0">
                          <a:solidFill>
                            <a:srgbClr val="405168"/>
                          </a:solidFill>
                          <a:latin typeface="Helvetica" pitchFamily="2" charset="0"/>
                          <a:cs typeface="Arial" panose="020B0604020202020204" pitchFamily="34" charset="0"/>
                        </a:rPr>
                        <a:t>had been</a:t>
                      </a:r>
                      <a:r>
                        <a:rPr lang="en-GB" sz="1600" dirty="0">
                          <a:solidFill>
                            <a:srgbClr val="405168"/>
                          </a:solidFill>
                          <a:latin typeface="Helvetica" pitchFamily="2" charset="0"/>
                          <a:cs typeface="Arial" panose="020B0604020202020204" pitchFamily="34" charset="0"/>
                        </a:rPr>
                        <a:t> able to scrape together more funds, we </a:t>
                      </a:r>
                      <a:r>
                        <a:rPr lang="en-GB" sz="1600" u="sng" dirty="0">
                          <a:solidFill>
                            <a:srgbClr val="405168"/>
                          </a:solidFill>
                          <a:latin typeface="Helvetica" pitchFamily="2" charset="0"/>
                          <a:cs typeface="Arial" panose="020B0604020202020204" pitchFamily="34" charset="0"/>
                        </a:rPr>
                        <a:t>might have been</a:t>
                      </a:r>
                      <a:r>
                        <a:rPr lang="en-GB" sz="1600" dirty="0">
                          <a:solidFill>
                            <a:srgbClr val="405168"/>
                          </a:solidFill>
                          <a:latin typeface="Helvetica" pitchFamily="2" charset="0"/>
                          <a:cs typeface="Arial" panose="020B0604020202020204" pitchFamily="34" charset="0"/>
                        </a:rPr>
                        <a:t> able to go on holiday.</a:t>
                      </a:r>
                    </a:p>
                    <a:p>
                      <a:r>
                        <a:rPr lang="en-GB" sz="1600" dirty="0">
                          <a:solidFill>
                            <a:srgbClr val="405168"/>
                          </a:solidFill>
                          <a:latin typeface="Helvetica" pitchFamily="2" charset="0"/>
                          <a:cs typeface="Arial" panose="020B0604020202020204" pitchFamily="34" charset="0"/>
                        </a:rPr>
                        <a:t>I </a:t>
                      </a:r>
                      <a:r>
                        <a:rPr lang="en-GB" sz="1600" u="sng" dirty="0">
                          <a:solidFill>
                            <a:srgbClr val="405168"/>
                          </a:solidFill>
                          <a:latin typeface="Helvetica" pitchFamily="2" charset="0"/>
                          <a:cs typeface="Arial" panose="020B0604020202020204" pitchFamily="34" charset="0"/>
                        </a:rPr>
                        <a:t>would have been</a:t>
                      </a:r>
                      <a:r>
                        <a:rPr lang="en-GB" sz="1600" dirty="0">
                          <a:solidFill>
                            <a:srgbClr val="405168"/>
                          </a:solidFill>
                          <a:latin typeface="Helvetica" pitchFamily="2" charset="0"/>
                          <a:cs typeface="Arial" panose="020B0604020202020204" pitchFamily="34" charset="0"/>
                        </a:rPr>
                        <a:t> more suspicious </a:t>
                      </a:r>
                      <a:r>
                        <a:rPr lang="en-GB" sz="1600" u="sng" dirty="0">
                          <a:solidFill>
                            <a:srgbClr val="405168"/>
                          </a:solidFill>
                          <a:latin typeface="Helvetica" pitchFamily="2" charset="0"/>
                          <a:cs typeface="Arial" panose="020B0604020202020204" pitchFamily="34" charset="0"/>
                        </a:rPr>
                        <a:t>if I’d known</a:t>
                      </a:r>
                      <a:r>
                        <a:rPr lang="en-GB" sz="1600" dirty="0">
                          <a:solidFill>
                            <a:srgbClr val="405168"/>
                          </a:solidFill>
                          <a:latin typeface="Helvetica" pitchFamily="2" charset="0"/>
                          <a:cs typeface="Arial" panose="020B0604020202020204" pitchFamily="34" charset="0"/>
                        </a:rPr>
                        <a:t> about the bogus charities he’d set up.</a:t>
                      </a:r>
                    </a:p>
                    <a:p>
                      <a:r>
                        <a:rPr lang="en-GB" sz="1600" dirty="0">
                          <a:solidFill>
                            <a:srgbClr val="405168"/>
                          </a:solidFill>
                          <a:latin typeface="Helvetica" pitchFamily="2" charset="0"/>
                          <a:cs typeface="Arial" panose="020B0604020202020204" pitchFamily="34" charset="0"/>
                        </a:rPr>
                        <a:t>They </a:t>
                      </a:r>
                      <a:r>
                        <a:rPr lang="en-GB" sz="1600" u="sng" dirty="0">
                          <a:solidFill>
                            <a:srgbClr val="405168"/>
                          </a:solidFill>
                          <a:latin typeface="Helvetica" pitchFamily="2" charset="0"/>
                          <a:cs typeface="Arial" panose="020B0604020202020204" pitchFamily="34" charset="0"/>
                        </a:rPr>
                        <a:t>could have learned</a:t>
                      </a:r>
                      <a:r>
                        <a:rPr lang="en-GB" sz="1600" dirty="0">
                          <a:solidFill>
                            <a:srgbClr val="405168"/>
                          </a:solidFill>
                          <a:latin typeface="Helvetica" pitchFamily="2" charset="0"/>
                          <a:cs typeface="Arial" panose="020B0604020202020204" pitchFamily="34" charset="0"/>
                        </a:rPr>
                        <a:t> more </a:t>
                      </a:r>
                      <a:r>
                        <a:rPr lang="en-GB" sz="1600" u="sng" dirty="0">
                          <a:solidFill>
                            <a:srgbClr val="405168"/>
                          </a:solidFill>
                          <a:latin typeface="Helvetica" pitchFamily="2" charset="0"/>
                          <a:cs typeface="Arial" panose="020B0604020202020204" pitchFamily="34" charset="0"/>
                        </a:rPr>
                        <a:t>if</a:t>
                      </a:r>
                      <a:r>
                        <a:rPr lang="en-GB" sz="1600" dirty="0">
                          <a:solidFill>
                            <a:srgbClr val="405168"/>
                          </a:solidFill>
                          <a:latin typeface="Helvetica" pitchFamily="2" charset="0"/>
                          <a:cs typeface="Arial" panose="020B0604020202020204" pitchFamily="34" charset="0"/>
                        </a:rPr>
                        <a:t> they </a:t>
                      </a:r>
                      <a:r>
                        <a:rPr lang="en-GB" sz="1600" u="sng" dirty="0">
                          <a:solidFill>
                            <a:srgbClr val="405168"/>
                          </a:solidFill>
                          <a:latin typeface="Helvetica" pitchFamily="2" charset="0"/>
                          <a:cs typeface="Arial" panose="020B0604020202020204" pitchFamily="34" charset="0"/>
                        </a:rPr>
                        <a:t>had read</a:t>
                      </a:r>
                      <a:r>
                        <a:rPr lang="en-GB" sz="1600" dirty="0">
                          <a:solidFill>
                            <a:srgbClr val="405168"/>
                          </a:solidFill>
                          <a:latin typeface="Helvetica" pitchFamily="2" charset="0"/>
                          <a:cs typeface="Arial" panose="020B0604020202020204" pitchFamily="34" charset="0"/>
                        </a:rPr>
                        <a:t> around the subject before attending the lecture.</a:t>
                      </a:r>
                    </a:p>
                  </a:txBody>
                  <a:tcPr anchor="ctr"/>
                </a:tc>
                <a:extLst>
                  <a:ext uri="{0D108BD9-81ED-4DB2-BD59-A6C34878D82A}">
                    <a16:rowId xmlns:a16="http://schemas.microsoft.com/office/drawing/2014/main" val="648162505"/>
                  </a:ext>
                </a:extLst>
              </a:tr>
            </a:tbl>
          </a:graphicData>
        </a:graphic>
      </p:graphicFrame>
    </p:spTree>
    <p:extLst>
      <p:ext uri="{BB962C8B-B14F-4D97-AF65-F5344CB8AC3E}">
        <p14:creationId xmlns:p14="http://schemas.microsoft.com/office/powerpoint/2010/main" val="265268284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816218888"/>
              </p:ext>
            </p:extLst>
          </p:nvPr>
        </p:nvGraphicFramePr>
        <p:xfrm>
          <a:off x="0" y="0"/>
          <a:ext cx="12192000" cy="6857998"/>
        </p:xfrm>
        <a:graphic>
          <a:graphicData uri="http://schemas.openxmlformats.org/drawingml/2006/table">
            <a:tbl>
              <a:tblPr firstRow="1" bandRow="1">
                <a:tableStyleId>{5940675A-B579-460E-94D1-54222C63F5DA}</a:tableStyleId>
              </a:tblPr>
              <a:tblGrid>
                <a:gridCol w="2127500">
                  <a:extLst>
                    <a:ext uri="{9D8B030D-6E8A-4147-A177-3AD203B41FA5}">
                      <a16:colId xmlns:a16="http://schemas.microsoft.com/office/drawing/2014/main" val="460172098"/>
                    </a:ext>
                  </a:extLst>
                </a:gridCol>
                <a:gridCol w="10064500">
                  <a:extLst>
                    <a:ext uri="{9D8B030D-6E8A-4147-A177-3AD203B41FA5}">
                      <a16:colId xmlns:a16="http://schemas.microsoft.com/office/drawing/2014/main" val="960561992"/>
                    </a:ext>
                  </a:extLst>
                </a:gridCol>
              </a:tblGrid>
              <a:tr h="1460035">
                <a:tc gridSpan="2">
                  <a:txBody>
                    <a:bodyPr/>
                    <a:lstStyle/>
                    <a:p>
                      <a:pPr marL="0" marR="0" lvl="0" indent="0" algn="l" defTabSz="914400" rtl="0" eaLnBrk="1" fontAlgn="auto" latinLnBrk="0" hangingPunct="1">
                        <a:lnSpc>
                          <a:spcPct val="100000"/>
                        </a:lnSpc>
                        <a:spcBef>
                          <a:spcPts val="400"/>
                        </a:spcBef>
                        <a:spcAft>
                          <a:spcPts val="400"/>
                        </a:spcAft>
                        <a:buClrTx/>
                        <a:buSzTx/>
                        <a:buFontTx/>
                        <a:buNone/>
                        <a:tabLst/>
                        <a:defRPr/>
                      </a:pPr>
                      <a:r>
                        <a:rPr lang="en-GB" sz="1800" b="1" u="sng" dirty="0">
                          <a:solidFill>
                            <a:schemeClr val="tx2">
                              <a:lumMod val="75000"/>
                            </a:schemeClr>
                          </a:solidFill>
                          <a:latin typeface="Helvetica" pitchFamily="2" charset="0"/>
                          <a:cs typeface="Arial" panose="020B0604020202020204" pitchFamily="34" charset="0"/>
                        </a:rPr>
                        <a:t>Not only</a:t>
                      </a:r>
                      <a:r>
                        <a:rPr lang="en-GB" sz="1800" b="1" dirty="0">
                          <a:solidFill>
                            <a:schemeClr val="tx2">
                              <a:lumMod val="75000"/>
                            </a:schemeClr>
                          </a:solidFill>
                          <a:latin typeface="Helvetica" pitchFamily="2" charset="0"/>
                          <a:cs typeface="Arial" panose="020B0604020202020204" pitchFamily="34" charset="0"/>
                        </a:rPr>
                        <a:t> does he find it difficult to find time to write a novel, </a:t>
                      </a:r>
                      <a:r>
                        <a:rPr lang="en-GB" sz="1800" b="1" u="sng" dirty="0">
                          <a:solidFill>
                            <a:schemeClr val="tx2">
                              <a:lumMod val="75000"/>
                            </a:schemeClr>
                          </a:solidFill>
                          <a:latin typeface="Helvetica" pitchFamily="2" charset="0"/>
                          <a:cs typeface="Arial" panose="020B0604020202020204" pitchFamily="34" charset="0"/>
                        </a:rPr>
                        <a:t>but</a:t>
                      </a:r>
                      <a:r>
                        <a:rPr lang="en-GB" sz="1800" b="1" dirty="0">
                          <a:solidFill>
                            <a:schemeClr val="tx2">
                              <a:lumMod val="75000"/>
                            </a:schemeClr>
                          </a:solidFill>
                          <a:latin typeface="Helvetica" pitchFamily="2" charset="0"/>
                          <a:cs typeface="Arial" panose="020B0604020202020204" pitchFamily="34" charset="0"/>
                        </a:rPr>
                        <a:t> he says the writing process is </a:t>
                      </a:r>
                      <a:r>
                        <a:rPr lang="en-GB" sz="1800" b="1" u="sng" dirty="0">
                          <a:solidFill>
                            <a:schemeClr val="tx2">
                              <a:lumMod val="75000"/>
                            </a:schemeClr>
                          </a:solidFill>
                          <a:latin typeface="Helvetica" pitchFamily="2" charset="0"/>
                          <a:cs typeface="Arial" panose="020B0604020202020204" pitchFamily="34" charset="0"/>
                        </a:rPr>
                        <a:t>also</a:t>
                      </a:r>
                      <a:r>
                        <a:rPr lang="en-GB" sz="1800" b="1" dirty="0">
                          <a:solidFill>
                            <a:schemeClr val="tx2">
                              <a:lumMod val="75000"/>
                            </a:schemeClr>
                          </a:solidFill>
                          <a:latin typeface="Helvetica" pitchFamily="2" charset="0"/>
                          <a:cs typeface="Arial" panose="020B0604020202020204" pitchFamily="34" charset="0"/>
                        </a:rPr>
                        <a:t> arduous.</a:t>
                      </a:r>
                      <a:endParaRPr lang="en-AE" sz="1800" b="1" dirty="0">
                        <a:solidFill>
                          <a:schemeClr val="tx2">
                            <a:lumMod val="75000"/>
                          </a:schemeClr>
                        </a:solidFill>
                        <a:latin typeface="Helvetica" pitchFamily="2" charset="0"/>
                        <a:cs typeface="Arial" panose="020B0604020202020204" pitchFamily="34" charset="0"/>
                      </a:endParaRPr>
                    </a:p>
                  </a:txBody>
                  <a:tcPr marL="86106" marR="86106" marT="43053" marB="43053" anchor="ctr">
                    <a:solidFill>
                      <a:schemeClr val="accent2"/>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1041358">
                <a:tc>
                  <a:txBody>
                    <a:bodyPr/>
                    <a:lstStyle/>
                    <a:p>
                      <a:pPr algn="ctr"/>
                      <a:r>
                        <a:rPr lang="en-GB" sz="1600" b="1" dirty="0">
                          <a:solidFill>
                            <a:schemeClr val="accent5">
                              <a:lumMod val="50000"/>
                            </a:schemeClr>
                          </a:solidFill>
                          <a:latin typeface="Helvetica" pitchFamily="2" charset="0"/>
                          <a:cs typeface="Arial" panose="020B0604020202020204" pitchFamily="34" charset="0"/>
                        </a:rPr>
                        <a:t>Meaning</a:t>
                      </a:r>
                    </a:p>
                  </a:txBody>
                  <a:tcPr anchor="ctr">
                    <a:solidFill>
                      <a:schemeClr val="accent5"/>
                    </a:solidFill>
                  </a:tcPr>
                </a:tc>
                <a:tc>
                  <a:txBody>
                    <a:bodyPr/>
                    <a:lstStyle/>
                    <a:p>
                      <a:r>
                        <a:rPr lang="en-GB" sz="1600" dirty="0">
                          <a:solidFill>
                            <a:srgbClr val="405168"/>
                          </a:solidFill>
                          <a:latin typeface="Helvetica" pitchFamily="2" charset="0"/>
                          <a:cs typeface="Arial" panose="020B0604020202020204" pitchFamily="34" charset="0"/>
                        </a:rPr>
                        <a:t>The speaker is saying how hard the author thinks writing is and is drawing a parallel between finding the time and putting words on the page, saying they are equally as difficult.</a:t>
                      </a:r>
                      <a:endParaRPr lang="en-AE" sz="16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1865912953"/>
                  </a:ext>
                </a:extLst>
              </a:tr>
              <a:tr h="1041358">
                <a:tc>
                  <a:txBody>
                    <a:bodyPr/>
                    <a:lstStyle/>
                    <a:p>
                      <a:pPr algn="ctr"/>
                      <a:r>
                        <a:rPr lang="en-GB" sz="1600" b="1" dirty="0">
                          <a:solidFill>
                            <a:schemeClr val="accent5">
                              <a:lumMod val="50000"/>
                            </a:schemeClr>
                          </a:solidFill>
                          <a:latin typeface="Helvetica" pitchFamily="2" charset="0"/>
                          <a:cs typeface="Arial" panose="020B0604020202020204" pitchFamily="34" charset="0"/>
                        </a:rPr>
                        <a:t>Grammatical structure</a:t>
                      </a:r>
                    </a:p>
                  </a:txBody>
                  <a:tcPr anchor="ctr">
                    <a:solidFill>
                      <a:schemeClr val="accent5"/>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ru-RU" sz="1600" dirty="0">
                          <a:solidFill>
                            <a:schemeClr val="tx2">
                              <a:lumMod val="75000"/>
                            </a:schemeClr>
                          </a:solidFill>
                          <a:latin typeface="Helvetica" pitchFamily="2" charset="0"/>
                          <a:hlinkClick r:id="rId2">
                            <a:extLst>
                              <a:ext uri="{A12FA001-AC4F-418D-AE19-62706E023703}">
                                <ahyp:hlinkClr xmlns:ahyp="http://schemas.microsoft.com/office/drawing/2018/hyperlinkcolor" val="tx"/>
                              </a:ext>
                            </a:extLst>
                          </a:hlinkClick>
                        </a:rPr>
                        <a:t>Conjunctions: correlative</a:t>
                      </a:r>
                      <a:endParaRPr lang="en-US" altLang="ru-RU" sz="1600" dirty="0">
                        <a:solidFill>
                          <a:schemeClr val="tx2">
                            <a:lumMod val="75000"/>
                          </a:schemeClr>
                        </a:solidFill>
                        <a:latin typeface="Helvetica" pitchFamily="2" charset="0"/>
                      </a:endParaRPr>
                    </a:p>
                    <a:p>
                      <a:r>
                        <a:rPr lang="en-GB" sz="1600" dirty="0">
                          <a:solidFill>
                            <a:srgbClr val="405168"/>
                          </a:solidFill>
                          <a:latin typeface="Helvetica" pitchFamily="2" charset="0"/>
                          <a:cs typeface="Arial" panose="020B0604020202020204" pitchFamily="34" charset="0"/>
                        </a:rPr>
                        <a:t>'Not only do/did... (but) also' with inversion</a:t>
                      </a:r>
                      <a:endParaRPr lang="en-AE" sz="16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3077485391"/>
                  </a:ext>
                </a:extLst>
              </a:tr>
              <a:tr h="1487611">
                <a:tc>
                  <a:txBody>
                    <a:bodyPr/>
                    <a:lstStyle/>
                    <a:p>
                      <a:pPr algn="ctr"/>
                      <a:r>
                        <a:rPr lang="en-GB" sz="1600" b="1" dirty="0">
                          <a:solidFill>
                            <a:schemeClr val="accent5">
                              <a:lumMod val="50000"/>
                            </a:schemeClr>
                          </a:solidFill>
                          <a:latin typeface="Helvetica" pitchFamily="2" charset="0"/>
                          <a:cs typeface="Arial" panose="020B0604020202020204" pitchFamily="34" charset="0"/>
                        </a:rPr>
                        <a:t>Usage</a:t>
                      </a:r>
                    </a:p>
                  </a:txBody>
                  <a:tcPr anchor="ctr">
                    <a:solidFill>
                      <a:schemeClr val="accent5"/>
                    </a:solidFill>
                  </a:tcPr>
                </a:tc>
                <a:tc>
                  <a:txBody>
                    <a:bodyPr/>
                    <a:lstStyle/>
                    <a:p>
                      <a:r>
                        <a:rPr lang="en-GB" sz="1600" dirty="0">
                          <a:solidFill>
                            <a:srgbClr val="405168"/>
                          </a:solidFill>
                          <a:latin typeface="Helvetica" pitchFamily="2" charset="0"/>
                          <a:cs typeface="Arial" panose="020B0604020202020204" pitchFamily="34" charset="0"/>
                        </a:rPr>
                        <a:t>We use the correlative conjunction structure ‘not only... but also’ to draw a connection between two pieces of information about the subject, saying that they are balanced in importance. The emphasis is placed on the second clause as it expresses the more unexpected or surprising information (although both pieces of information are unexpected – the second is more unexpected).</a:t>
                      </a:r>
                      <a:endParaRPr lang="en-AE" sz="16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2593415053"/>
                  </a:ext>
                </a:extLst>
              </a:tr>
              <a:tr h="1827636">
                <a:tc>
                  <a:txBody>
                    <a:bodyPr/>
                    <a:lstStyle/>
                    <a:p>
                      <a:pPr algn="ctr"/>
                      <a:r>
                        <a:rPr lang="en-GB" sz="1600" b="1" dirty="0">
                          <a:solidFill>
                            <a:schemeClr val="accent5">
                              <a:lumMod val="50000"/>
                            </a:schemeClr>
                          </a:solidFill>
                          <a:latin typeface="Helvetica" pitchFamily="2" charset="0"/>
                          <a:cs typeface="Arial" panose="020B0604020202020204" pitchFamily="34" charset="0"/>
                        </a:rPr>
                        <a:t>Other examples</a:t>
                      </a:r>
                    </a:p>
                  </a:txBody>
                  <a:tcPr anchor="ctr">
                    <a:solidFill>
                      <a:schemeClr val="accent5"/>
                    </a:solidFill>
                  </a:tcPr>
                </a:tc>
                <a:tc>
                  <a:txBody>
                    <a:bodyPr/>
                    <a:lstStyle/>
                    <a:p>
                      <a:r>
                        <a:rPr lang="en-GB" sz="1600" u="sng" dirty="0">
                          <a:solidFill>
                            <a:srgbClr val="405168"/>
                          </a:solidFill>
                          <a:latin typeface="Helvetica" pitchFamily="2" charset="0"/>
                          <a:cs typeface="Arial" panose="020B0604020202020204" pitchFamily="34" charset="0"/>
                        </a:rPr>
                        <a:t>Not only</a:t>
                      </a:r>
                      <a:r>
                        <a:rPr lang="en-GB" sz="1600" dirty="0">
                          <a:solidFill>
                            <a:srgbClr val="405168"/>
                          </a:solidFill>
                          <a:latin typeface="Helvetica" pitchFamily="2" charset="0"/>
                          <a:cs typeface="Arial" panose="020B0604020202020204" pitchFamily="34" charset="0"/>
                        </a:rPr>
                        <a:t> did the criminal commit a foolish crime, </a:t>
                      </a:r>
                      <a:r>
                        <a:rPr lang="en-GB" sz="1600" u="sng" dirty="0">
                          <a:solidFill>
                            <a:srgbClr val="405168"/>
                          </a:solidFill>
                          <a:latin typeface="Helvetica" pitchFamily="2" charset="0"/>
                          <a:cs typeface="Arial" panose="020B0604020202020204" pitchFamily="34" charset="0"/>
                        </a:rPr>
                        <a:t>but</a:t>
                      </a:r>
                      <a:r>
                        <a:rPr lang="en-GB" sz="1600" dirty="0">
                          <a:solidFill>
                            <a:srgbClr val="405168"/>
                          </a:solidFill>
                          <a:latin typeface="Helvetica" pitchFamily="2" charset="0"/>
                          <a:cs typeface="Arial" panose="020B0604020202020204" pitchFamily="34" charset="0"/>
                        </a:rPr>
                        <a:t> he </a:t>
                      </a:r>
                      <a:r>
                        <a:rPr lang="en-GB" sz="1600" u="sng" dirty="0">
                          <a:solidFill>
                            <a:srgbClr val="405168"/>
                          </a:solidFill>
                          <a:latin typeface="Helvetica" pitchFamily="2" charset="0"/>
                          <a:cs typeface="Arial" panose="020B0604020202020204" pitchFamily="34" charset="0"/>
                        </a:rPr>
                        <a:t>also</a:t>
                      </a:r>
                      <a:r>
                        <a:rPr lang="en-GB" sz="1600" dirty="0">
                          <a:solidFill>
                            <a:srgbClr val="405168"/>
                          </a:solidFill>
                          <a:latin typeface="Helvetica" pitchFamily="2" charset="0"/>
                          <a:cs typeface="Arial" panose="020B0604020202020204" pitchFamily="34" charset="0"/>
                        </a:rPr>
                        <a:t> lost his freedom when he was caught.</a:t>
                      </a:r>
                    </a:p>
                    <a:p>
                      <a:r>
                        <a:rPr lang="en-GB" sz="1600" u="sng" dirty="0">
                          <a:solidFill>
                            <a:srgbClr val="405168"/>
                          </a:solidFill>
                          <a:latin typeface="Helvetica" pitchFamily="2" charset="0"/>
                          <a:cs typeface="Arial" panose="020B0604020202020204" pitchFamily="34" charset="0"/>
                        </a:rPr>
                        <a:t>Not only</a:t>
                      </a:r>
                      <a:r>
                        <a:rPr lang="en-GB" sz="1600" dirty="0">
                          <a:solidFill>
                            <a:srgbClr val="405168"/>
                          </a:solidFill>
                          <a:latin typeface="Helvetica" pitchFamily="2" charset="0"/>
                          <a:cs typeface="Arial" panose="020B0604020202020204" pitchFamily="34" charset="0"/>
                        </a:rPr>
                        <a:t> do we have a wide choice of organic food nowadays, </a:t>
                      </a:r>
                      <a:r>
                        <a:rPr lang="en-GB" sz="1600" u="sng" dirty="0">
                          <a:solidFill>
                            <a:srgbClr val="405168"/>
                          </a:solidFill>
                          <a:latin typeface="Helvetica" pitchFamily="2" charset="0"/>
                          <a:cs typeface="Arial" panose="020B0604020202020204" pitchFamily="34" charset="0"/>
                        </a:rPr>
                        <a:t>but</a:t>
                      </a:r>
                      <a:r>
                        <a:rPr lang="en-GB" sz="1600" dirty="0">
                          <a:solidFill>
                            <a:srgbClr val="405168"/>
                          </a:solidFill>
                          <a:latin typeface="Helvetica" pitchFamily="2" charset="0"/>
                          <a:cs typeface="Arial" panose="020B0604020202020204" pitchFamily="34" charset="0"/>
                        </a:rPr>
                        <a:t> most people are </a:t>
                      </a:r>
                      <a:r>
                        <a:rPr lang="en-GB" sz="1600" u="sng" dirty="0">
                          <a:solidFill>
                            <a:srgbClr val="405168"/>
                          </a:solidFill>
                          <a:latin typeface="Helvetica" pitchFamily="2" charset="0"/>
                          <a:cs typeface="Arial" panose="020B0604020202020204" pitchFamily="34" charset="0"/>
                        </a:rPr>
                        <a:t>also</a:t>
                      </a:r>
                      <a:r>
                        <a:rPr lang="en-GB" sz="1600" dirty="0">
                          <a:solidFill>
                            <a:srgbClr val="405168"/>
                          </a:solidFill>
                          <a:latin typeface="Helvetica" pitchFamily="2" charset="0"/>
                          <a:cs typeface="Arial" panose="020B0604020202020204" pitchFamily="34" charset="0"/>
                        </a:rPr>
                        <a:t> more conscious of the origins of what they eat.</a:t>
                      </a:r>
                    </a:p>
                    <a:p>
                      <a:r>
                        <a:rPr lang="en-GB" sz="1600" u="sng" dirty="0">
                          <a:solidFill>
                            <a:srgbClr val="405168"/>
                          </a:solidFill>
                          <a:latin typeface="Helvetica" pitchFamily="2" charset="0"/>
                          <a:cs typeface="Arial" panose="020B0604020202020204" pitchFamily="34" charset="0"/>
                        </a:rPr>
                        <a:t>Not only</a:t>
                      </a:r>
                      <a:r>
                        <a:rPr lang="en-GB" sz="1600" dirty="0">
                          <a:solidFill>
                            <a:srgbClr val="405168"/>
                          </a:solidFill>
                          <a:latin typeface="Helvetica" pitchFamily="2" charset="0"/>
                          <a:cs typeface="Arial" panose="020B0604020202020204" pitchFamily="34" charset="0"/>
                        </a:rPr>
                        <a:t> did they get excited about putting a down payment on their first home, </a:t>
                      </a:r>
                      <a:r>
                        <a:rPr lang="en-GB" sz="1600" u="sng" dirty="0">
                          <a:solidFill>
                            <a:srgbClr val="405168"/>
                          </a:solidFill>
                          <a:latin typeface="Helvetica" pitchFamily="2" charset="0"/>
                          <a:cs typeface="Arial" panose="020B0604020202020204" pitchFamily="34" charset="0"/>
                        </a:rPr>
                        <a:t>but</a:t>
                      </a:r>
                      <a:r>
                        <a:rPr lang="en-GB" sz="1600" dirty="0">
                          <a:solidFill>
                            <a:srgbClr val="405168"/>
                          </a:solidFill>
                          <a:latin typeface="Helvetica" pitchFamily="2" charset="0"/>
                          <a:cs typeface="Arial" panose="020B0604020202020204" pitchFamily="34" charset="0"/>
                        </a:rPr>
                        <a:t> they were </a:t>
                      </a:r>
                      <a:r>
                        <a:rPr lang="en-GB" sz="1600" u="sng" dirty="0">
                          <a:solidFill>
                            <a:srgbClr val="405168"/>
                          </a:solidFill>
                          <a:latin typeface="Helvetica" pitchFamily="2" charset="0"/>
                          <a:cs typeface="Arial" panose="020B0604020202020204" pitchFamily="34" charset="0"/>
                        </a:rPr>
                        <a:t>also</a:t>
                      </a:r>
                      <a:r>
                        <a:rPr lang="en-GB" sz="1600" dirty="0">
                          <a:solidFill>
                            <a:srgbClr val="405168"/>
                          </a:solidFill>
                          <a:latin typeface="Helvetica" pitchFamily="2" charset="0"/>
                          <a:cs typeface="Arial" panose="020B0604020202020204" pitchFamily="34" charset="0"/>
                        </a:rPr>
                        <a:t> relieved that they had saved enough money in time.</a:t>
                      </a:r>
                      <a:endParaRPr lang="en-AE" sz="16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648162505"/>
                  </a:ext>
                </a:extLst>
              </a:tr>
            </a:tbl>
          </a:graphicData>
        </a:graphic>
      </p:graphicFrame>
    </p:spTree>
    <p:extLst>
      <p:ext uri="{BB962C8B-B14F-4D97-AF65-F5344CB8AC3E}">
        <p14:creationId xmlns:p14="http://schemas.microsoft.com/office/powerpoint/2010/main" val="273390497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2218496760"/>
              </p:ext>
            </p:extLst>
          </p:nvPr>
        </p:nvGraphicFramePr>
        <p:xfrm>
          <a:off x="1" y="0"/>
          <a:ext cx="12192000" cy="6857999"/>
        </p:xfrm>
        <a:graphic>
          <a:graphicData uri="http://schemas.openxmlformats.org/drawingml/2006/table">
            <a:tbl>
              <a:tblPr firstRow="1" bandRow="1">
                <a:tableStyleId>{5940675A-B579-460E-94D1-54222C63F5DA}</a:tableStyleId>
              </a:tblPr>
              <a:tblGrid>
                <a:gridCol w="1864016">
                  <a:extLst>
                    <a:ext uri="{9D8B030D-6E8A-4147-A177-3AD203B41FA5}">
                      <a16:colId xmlns:a16="http://schemas.microsoft.com/office/drawing/2014/main" val="460172098"/>
                    </a:ext>
                  </a:extLst>
                </a:gridCol>
                <a:gridCol w="10327984">
                  <a:extLst>
                    <a:ext uri="{9D8B030D-6E8A-4147-A177-3AD203B41FA5}">
                      <a16:colId xmlns:a16="http://schemas.microsoft.com/office/drawing/2014/main" val="960561992"/>
                    </a:ext>
                  </a:extLst>
                </a:gridCol>
              </a:tblGrid>
              <a:tr h="1460029">
                <a:tc gridSpan="2">
                  <a:txBody>
                    <a:bodyPr/>
                    <a:lstStyle/>
                    <a:p>
                      <a:pPr marL="0" marR="0" lvl="0" indent="0" algn="l" defTabSz="914400" rtl="0" eaLnBrk="1" fontAlgn="auto" latinLnBrk="0" hangingPunct="1">
                        <a:lnSpc>
                          <a:spcPct val="100000"/>
                        </a:lnSpc>
                        <a:spcBef>
                          <a:spcPts val="400"/>
                        </a:spcBef>
                        <a:spcAft>
                          <a:spcPts val="400"/>
                        </a:spcAft>
                        <a:buClrTx/>
                        <a:buSzTx/>
                        <a:buFontTx/>
                        <a:buNone/>
                        <a:tabLst/>
                        <a:defRPr/>
                      </a:pPr>
                      <a:r>
                        <a:rPr lang="en-AE" sz="1800" b="1" u="none" dirty="0">
                          <a:solidFill>
                            <a:schemeClr val="tx2">
                              <a:lumMod val="75000"/>
                            </a:schemeClr>
                          </a:solidFill>
                          <a:latin typeface="Helvetica" pitchFamily="2" charset="0"/>
                          <a:cs typeface="Arial" panose="020B0604020202020204" pitchFamily="34" charset="0"/>
                        </a:rPr>
                        <a:t>He</a:t>
                      </a:r>
                      <a:r>
                        <a:rPr lang="en-AE" sz="1800" b="1" u="sng" dirty="0">
                          <a:solidFill>
                            <a:schemeClr val="tx2">
                              <a:lumMod val="75000"/>
                            </a:schemeClr>
                          </a:solidFill>
                          <a:latin typeface="Helvetica" pitchFamily="2" charset="0"/>
                          <a:cs typeface="Arial" panose="020B0604020202020204" pitchFamily="34" charset="0"/>
                        </a:rPr>
                        <a:t> has not offended</a:t>
                      </a:r>
                      <a:r>
                        <a:rPr lang="en-AE" sz="1800" b="1" u="none" dirty="0">
                          <a:solidFill>
                            <a:schemeClr val="tx2">
                              <a:lumMod val="75000"/>
                            </a:schemeClr>
                          </a:solidFill>
                          <a:latin typeface="Helvetica" pitchFamily="2" charset="0"/>
                          <a:cs typeface="Arial" panose="020B0604020202020204" pitchFamily="34" charset="0"/>
                        </a:rPr>
                        <a:t> since his release from custody.</a:t>
                      </a:r>
                      <a:endParaRPr lang="en-US" sz="1800" b="1" u="none" dirty="0">
                        <a:solidFill>
                          <a:schemeClr val="tx2">
                            <a:lumMod val="75000"/>
                          </a:schemeClr>
                        </a:solidFill>
                        <a:latin typeface="Helvetica" pitchFamily="2" charset="0"/>
                        <a:cs typeface="Arial" panose="020B0604020202020204" pitchFamily="34" charset="0"/>
                      </a:endParaRPr>
                    </a:p>
                  </a:txBody>
                  <a:tcPr marL="86106" marR="86106" marT="43053" marB="43053" anchor="ctr">
                    <a:solidFill>
                      <a:schemeClr val="accent2"/>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1041354">
                <a:tc>
                  <a:txBody>
                    <a:bodyPr/>
                    <a:lstStyle/>
                    <a:p>
                      <a:pPr algn="ctr"/>
                      <a:r>
                        <a:rPr lang="en-GB" sz="1600" b="1" dirty="0">
                          <a:solidFill>
                            <a:schemeClr val="accent5">
                              <a:lumMod val="50000"/>
                            </a:schemeClr>
                          </a:solidFill>
                          <a:latin typeface="Helvetica" pitchFamily="2" charset="0"/>
                          <a:cs typeface="Arial" panose="020B0604020202020204" pitchFamily="34" charset="0"/>
                        </a:rPr>
                        <a:t>Meaning</a:t>
                      </a:r>
                    </a:p>
                  </a:txBody>
                  <a:tcPr anchor="ctr">
                    <a:solidFill>
                      <a:schemeClr val="accent5"/>
                    </a:solidFill>
                  </a:tcPr>
                </a:tc>
                <a:tc>
                  <a:txBody>
                    <a:bodyPr/>
                    <a:lstStyle/>
                    <a:p>
                      <a:pPr rtl="0"/>
                      <a:r>
                        <a:rPr lang="en-US" sz="1600" b="0" i="0" u="none" strike="noStrike" kern="1200" dirty="0">
                          <a:solidFill>
                            <a:srgbClr val="405168"/>
                          </a:solidFill>
                          <a:effectLst/>
                          <a:latin typeface="Helvetica" pitchFamily="2" charset="0"/>
                          <a:ea typeface="+mn-ea"/>
                          <a:cs typeface="Arial" panose="020B0604020202020204" pitchFamily="34" charset="0"/>
                        </a:rPr>
                        <a:t>From the time of his release, until the present moment, the action is not done. From the structure and word choice, we see this as formal reporting of the fact. </a:t>
                      </a:r>
                      <a:endParaRPr lang="en-US" sz="1600" b="0" dirty="0">
                        <a:solidFill>
                          <a:srgbClr val="405168"/>
                        </a:solidFill>
                        <a:effectLst/>
                        <a:latin typeface="Helvetica" pitchFamily="2" charset="0"/>
                        <a:cs typeface="Arial" panose="020B0604020202020204" pitchFamily="34" charset="0"/>
                      </a:endParaRPr>
                    </a:p>
                  </a:txBody>
                  <a:tcPr marL="91450" marR="91450" marT="45725" marB="45725" anchor="ctr"/>
                </a:tc>
                <a:extLst>
                  <a:ext uri="{0D108BD9-81ED-4DB2-BD59-A6C34878D82A}">
                    <a16:rowId xmlns:a16="http://schemas.microsoft.com/office/drawing/2014/main" val="1865912953"/>
                  </a:ext>
                </a:extLst>
              </a:tr>
              <a:tr h="1041354">
                <a:tc>
                  <a:txBody>
                    <a:bodyPr/>
                    <a:lstStyle/>
                    <a:p>
                      <a:pPr algn="ctr"/>
                      <a:r>
                        <a:rPr lang="en-GB" sz="1600" b="1" dirty="0">
                          <a:solidFill>
                            <a:schemeClr val="accent5">
                              <a:lumMod val="50000"/>
                            </a:schemeClr>
                          </a:solidFill>
                          <a:latin typeface="Helvetica" pitchFamily="2" charset="0"/>
                          <a:cs typeface="Arial" panose="020B0604020202020204" pitchFamily="34" charset="0"/>
                        </a:rPr>
                        <a:t>Grammatical structure</a:t>
                      </a:r>
                    </a:p>
                  </a:txBody>
                  <a:tcPr anchor="ctr">
                    <a:solidFill>
                      <a:schemeClr val="accent5"/>
                    </a:solidFill>
                  </a:tcPr>
                </a:tc>
                <a:tc>
                  <a:txBody>
                    <a:bodyPr/>
                    <a:lstStyle/>
                    <a:p>
                      <a:r>
                        <a:rPr lang="en-GB" sz="1600" b="1" u="sng" dirty="0">
                          <a:solidFill>
                            <a:schemeClr val="tx2">
                              <a:lumMod val="75000"/>
                            </a:schemeClr>
                          </a:solidFill>
                          <a:latin typeface="Helvetica" pitchFamily="2" charset="0"/>
                          <a:cs typeface="Arial" panose="020B0604020202020204" pitchFamily="34" charset="0"/>
                          <a:hlinkClick r:id="rId2">
                            <a:extLst>
                              <a:ext uri="{A12FA001-AC4F-418D-AE19-62706E023703}">
                                <ahyp:hlinkClr xmlns:ahyp="http://schemas.microsoft.com/office/drawing/2018/hyperlinkcolor" val="tx"/>
                              </a:ext>
                            </a:extLst>
                          </a:hlinkClick>
                        </a:rPr>
                        <a:t>Present time: present perfect simple (negative form)</a:t>
                      </a:r>
                      <a:endParaRPr lang="en-GB" sz="1600" b="1" u="sng" dirty="0">
                        <a:solidFill>
                          <a:schemeClr val="tx2">
                            <a:lumMod val="75000"/>
                          </a:schemeClr>
                        </a:solidFill>
                        <a:latin typeface="Helvetica" pitchFamily="2" charset="0"/>
                        <a:cs typeface="Arial" panose="020B0604020202020204" pitchFamily="34" charset="0"/>
                      </a:endParaRPr>
                    </a:p>
                    <a:p>
                      <a:pPr rtl="0"/>
                      <a:r>
                        <a:rPr lang="en-US" sz="1600" b="0" i="1" u="none" strike="noStrike" kern="1200" dirty="0">
                          <a:solidFill>
                            <a:srgbClr val="405168"/>
                          </a:solidFill>
                          <a:effectLst/>
                          <a:latin typeface="Helvetica" pitchFamily="2" charset="0"/>
                          <a:ea typeface="+mn-ea"/>
                          <a:cs typeface="Arial" panose="020B0604020202020204" pitchFamily="34" charset="0"/>
                        </a:rPr>
                        <a:t>(subject) + have/has + not + (past participle) – with a wide range of formal verbs  </a:t>
                      </a:r>
                      <a:endParaRPr lang="en-AE" sz="1600" dirty="0">
                        <a:solidFill>
                          <a:srgbClr val="405168"/>
                        </a:solidFill>
                        <a:latin typeface="Helvetica" pitchFamily="2" charset="0"/>
                        <a:cs typeface="Arial" panose="020B0604020202020204" pitchFamily="34" charset="0"/>
                      </a:endParaRPr>
                    </a:p>
                  </a:txBody>
                  <a:tcPr marL="91450" marR="91450" marT="45725" marB="45725" anchor="ctr"/>
                </a:tc>
                <a:extLst>
                  <a:ext uri="{0D108BD9-81ED-4DB2-BD59-A6C34878D82A}">
                    <a16:rowId xmlns:a16="http://schemas.microsoft.com/office/drawing/2014/main" val="3077485391"/>
                  </a:ext>
                </a:extLst>
              </a:tr>
              <a:tr h="2167667">
                <a:tc>
                  <a:txBody>
                    <a:bodyPr/>
                    <a:lstStyle/>
                    <a:p>
                      <a:pPr algn="ctr"/>
                      <a:r>
                        <a:rPr lang="en-GB" sz="1600" b="1" dirty="0">
                          <a:solidFill>
                            <a:schemeClr val="accent5">
                              <a:lumMod val="50000"/>
                            </a:schemeClr>
                          </a:solidFill>
                          <a:latin typeface="Helvetica" pitchFamily="2" charset="0"/>
                          <a:cs typeface="Arial" panose="020B0604020202020204" pitchFamily="34" charset="0"/>
                        </a:rPr>
                        <a:t>Usage</a:t>
                      </a:r>
                    </a:p>
                  </a:txBody>
                  <a:tcPr anchor="ctr">
                    <a:solidFill>
                      <a:schemeClr val="accent5"/>
                    </a:solidFill>
                  </a:tcPr>
                </a:tc>
                <a:tc>
                  <a:txBody>
                    <a:bodyPr/>
                    <a:lstStyle/>
                    <a:p>
                      <a:pPr rtl="0"/>
                      <a:r>
                        <a:rPr lang="en-US" sz="1600" b="0" i="0" u="none" strike="noStrike" kern="1200" dirty="0">
                          <a:solidFill>
                            <a:srgbClr val="405168"/>
                          </a:solidFill>
                          <a:effectLst/>
                          <a:latin typeface="Helvetica" pitchFamily="2" charset="0"/>
                          <a:ea typeface="+mn-ea"/>
                          <a:cs typeface="Arial" panose="020B0604020202020204" pitchFamily="34" charset="0"/>
                        </a:rPr>
                        <a:t>We use present perfect simple to describe a state or repeated action from the past and continuing until now. In the case of the negative form, it of course states that an action or condition has not happened or is not met until now. </a:t>
                      </a:r>
                    </a:p>
                    <a:p>
                      <a:pPr rtl="0"/>
                      <a:r>
                        <a:rPr lang="en-US" sz="1600" b="0" i="0" u="none" strike="noStrike" kern="1200" dirty="0">
                          <a:solidFill>
                            <a:srgbClr val="405168"/>
                          </a:solidFill>
                          <a:effectLst/>
                          <a:latin typeface="Helvetica" pitchFamily="2" charset="0"/>
                          <a:ea typeface="+mn-ea"/>
                          <a:cs typeface="Arial" panose="020B0604020202020204" pitchFamily="34" charset="0"/>
                        </a:rPr>
                        <a:t>Since we are using this with formal verbs an language, we are more likely to avoid the contracted form and use the full “have/has not” form. </a:t>
                      </a:r>
                    </a:p>
                    <a:p>
                      <a:pPr rtl="0"/>
                      <a:r>
                        <a:rPr lang="en-US" sz="1600" b="0" i="0" u="none" strike="noStrike" kern="1200" dirty="0">
                          <a:solidFill>
                            <a:srgbClr val="405168"/>
                          </a:solidFill>
                          <a:effectLst/>
                          <a:latin typeface="Helvetica" pitchFamily="2" charset="0"/>
                          <a:ea typeface="+mn-ea"/>
                          <a:cs typeface="Arial" panose="020B0604020202020204" pitchFamily="34" charset="0"/>
                        </a:rPr>
                        <a:t>.</a:t>
                      </a:r>
                      <a:endParaRPr lang="en-AE" sz="1600" dirty="0">
                        <a:solidFill>
                          <a:srgbClr val="405168"/>
                        </a:solidFill>
                        <a:latin typeface="Helvetica" pitchFamily="2" charset="0"/>
                        <a:cs typeface="Arial" panose="020B0604020202020204" pitchFamily="34" charset="0"/>
                      </a:endParaRPr>
                    </a:p>
                  </a:txBody>
                  <a:tcPr marL="91450" marR="91450" marT="45725" marB="45725" anchor="ctr"/>
                </a:tc>
                <a:extLst>
                  <a:ext uri="{0D108BD9-81ED-4DB2-BD59-A6C34878D82A}">
                    <a16:rowId xmlns:a16="http://schemas.microsoft.com/office/drawing/2014/main" val="2593415053"/>
                  </a:ext>
                </a:extLst>
              </a:tr>
              <a:tr h="1147595">
                <a:tc>
                  <a:txBody>
                    <a:bodyPr/>
                    <a:lstStyle/>
                    <a:p>
                      <a:pPr algn="ctr"/>
                      <a:r>
                        <a:rPr lang="en-GB" sz="1600" b="1" dirty="0">
                          <a:solidFill>
                            <a:schemeClr val="accent5">
                              <a:lumMod val="50000"/>
                            </a:schemeClr>
                          </a:solidFill>
                          <a:latin typeface="Helvetica" pitchFamily="2" charset="0"/>
                          <a:cs typeface="Arial" panose="020B0604020202020204" pitchFamily="34" charset="0"/>
                        </a:rPr>
                        <a:t>Other examples</a:t>
                      </a:r>
                    </a:p>
                  </a:txBody>
                  <a:tcPr anchor="ctr">
                    <a:solidFill>
                      <a:schemeClr val="accent5"/>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0" kern="1200" dirty="0">
                          <a:solidFill>
                            <a:srgbClr val="405168"/>
                          </a:solidFill>
                          <a:effectLst/>
                          <a:latin typeface="Helvetica" pitchFamily="2" charset="0"/>
                          <a:ea typeface="+mn-ea"/>
                          <a:cs typeface="Arial" panose="020B0604020202020204" pitchFamily="34" charset="0"/>
                        </a:rPr>
                        <a:t>The court concluded that the website has not violated any financial codes.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0" kern="1200" dirty="0">
                          <a:solidFill>
                            <a:srgbClr val="405168"/>
                          </a:solidFill>
                          <a:effectLst/>
                          <a:latin typeface="Helvetica" pitchFamily="2" charset="0"/>
                          <a:ea typeface="+mn-ea"/>
                          <a:cs typeface="Arial" panose="020B0604020202020204" pitchFamily="34" charset="0"/>
                        </a:rPr>
                        <a:t>Police have not yet prosecuted anyone in connection with the case.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0" kern="1200" dirty="0">
                          <a:solidFill>
                            <a:srgbClr val="405168"/>
                          </a:solidFill>
                          <a:effectLst/>
                          <a:latin typeface="Helvetica" pitchFamily="2" charset="0"/>
                          <a:ea typeface="+mn-ea"/>
                          <a:cs typeface="Arial" panose="020B0604020202020204" pitchFamily="34" charset="0"/>
                        </a:rPr>
                        <a:t>They have not forged any signatures but have used other fraudulent measures. </a:t>
                      </a:r>
                    </a:p>
                  </a:txBody>
                  <a:tcPr marL="91450" marR="91450" marT="45725" marB="45725" anchor="ctr"/>
                </a:tc>
                <a:extLst>
                  <a:ext uri="{0D108BD9-81ED-4DB2-BD59-A6C34878D82A}">
                    <a16:rowId xmlns:a16="http://schemas.microsoft.com/office/drawing/2014/main" val="648162505"/>
                  </a:ext>
                </a:extLst>
              </a:tr>
            </a:tbl>
          </a:graphicData>
        </a:graphic>
      </p:graphicFrame>
    </p:spTree>
    <p:extLst>
      <p:ext uri="{BB962C8B-B14F-4D97-AF65-F5344CB8AC3E}">
        <p14:creationId xmlns:p14="http://schemas.microsoft.com/office/powerpoint/2010/main" val="10908050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2107160765"/>
              </p:ext>
            </p:extLst>
          </p:nvPr>
        </p:nvGraphicFramePr>
        <p:xfrm>
          <a:off x="1" y="1"/>
          <a:ext cx="12192000" cy="6857999"/>
        </p:xfrm>
        <a:graphic>
          <a:graphicData uri="http://schemas.openxmlformats.org/drawingml/2006/table">
            <a:tbl>
              <a:tblPr firstRow="1" bandRow="1">
                <a:tableStyleId>{5940675A-B579-460E-94D1-54222C63F5DA}</a:tableStyleId>
              </a:tblPr>
              <a:tblGrid>
                <a:gridCol w="2103942">
                  <a:extLst>
                    <a:ext uri="{9D8B030D-6E8A-4147-A177-3AD203B41FA5}">
                      <a16:colId xmlns:a16="http://schemas.microsoft.com/office/drawing/2014/main" val="460172098"/>
                    </a:ext>
                  </a:extLst>
                </a:gridCol>
                <a:gridCol w="10088058">
                  <a:extLst>
                    <a:ext uri="{9D8B030D-6E8A-4147-A177-3AD203B41FA5}">
                      <a16:colId xmlns:a16="http://schemas.microsoft.com/office/drawing/2014/main" val="960561992"/>
                    </a:ext>
                  </a:extLst>
                </a:gridCol>
              </a:tblGrid>
              <a:tr h="1370834">
                <a:tc gridSpan="2">
                  <a:txBody>
                    <a:bodyPr/>
                    <a:lstStyle/>
                    <a:p>
                      <a:pPr rtl="0"/>
                      <a:r>
                        <a:rPr lang="en-US" b="1" u="none" dirty="0">
                          <a:solidFill>
                            <a:schemeClr val="tx2">
                              <a:lumMod val="75000"/>
                            </a:schemeClr>
                          </a:solidFill>
                          <a:effectLst/>
                          <a:latin typeface="Helvetica" pitchFamily="2" charset="0"/>
                          <a:cs typeface="Arial" panose="020B0604020202020204" pitchFamily="34" charset="0"/>
                        </a:rPr>
                        <a:t>Victims’ online identities </a:t>
                      </a:r>
                      <a:r>
                        <a:rPr lang="en-US" b="1" u="sng" dirty="0">
                          <a:solidFill>
                            <a:schemeClr val="tx2">
                              <a:lumMod val="75000"/>
                            </a:schemeClr>
                          </a:solidFill>
                          <a:effectLst/>
                          <a:latin typeface="Helvetica" pitchFamily="2" charset="0"/>
                          <a:cs typeface="Arial" panose="020B0604020202020204" pitchFamily="34" charset="0"/>
                        </a:rPr>
                        <a:t>are not being</a:t>
                      </a:r>
                      <a:r>
                        <a:rPr lang="en-US" b="1" u="none" dirty="0">
                          <a:solidFill>
                            <a:schemeClr val="tx2">
                              <a:lumMod val="75000"/>
                            </a:schemeClr>
                          </a:solidFill>
                          <a:effectLst/>
                          <a:latin typeface="Helvetica" pitchFamily="2" charset="0"/>
                          <a:cs typeface="Arial" panose="020B0604020202020204" pitchFamily="34" charset="0"/>
                        </a:rPr>
                        <a:t> adequately </a:t>
                      </a:r>
                      <a:r>
                        <a:rPr lang="en-US" b="1" u="sng" dirty="0">
                          <a:solidFill>
                            <a:schemeClr val="tx2">
                              <a:lumMod val="75000"/>
                            </a:schemeClr>
                          </a:solidFill>
                          <a:effectLst/>
                          <a:latin typeface="Helvetica" pitchFamily="2" charset="0"/>
                          <a:cs typeface="Arial" panose="020B0604020202020204" pitchFamily="34" charset="0"/>
                        </a:rPr>
                        <a:t>protected</a:t>
                      </a:r>
                      <a:r>
                        <a:rPr lang="en-US" b="1" u="none" dirty="0">
                          <a:solidFill>
                            <a:schemeClr val="tx2">
                              <a:lumMod val="75000"/>
                            </a:schemeClr>
                          </a:solidFill>
                          <a:effectLst/>
                          <a:latin typeface="Helvetica" pitchFamily="2" charset="0"/>
                          <a:cs typeface="Arial" panose="020B0604020202020204" pitchFamily="34" charset="0"/>
                        </a:rPr>
                        <a:t> by current software.</a:t>
                      </a:r>
                    </a:p>
                  </a:txBody>
                  <a:tcPr marL="86106" marR="86106" marT="43053" marB="43053" anchor="ctr">
                    <a:solidFill>
                      <a:schemeClr val="accent2"/>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1396726">
                <a:tc>
                  <a:txBody>
                    <a:bodyPr/>
                    <a:lstStyle/>
                    <a:p>
                      <a:pPr algn="ctr"/>
                      <a:r>
                        <a:rPr lang="en-GB" sz="1600" b="1" dirty="0">
                          <a:solidFill>
                            <a:schemeClr val="accent5">
                              <a:lumMod val="50000"/>
                            </a:schemeClr>
                          </a:solidFill>
                          <a:latin typeface="Helvetica" pitchFamily="2" charset="0"/>
                          <a:cs typeface="Arial" panose="020B0604020202020204" pitchFamily="34" charset="0"/>
                        </a:rPr>
                        <a:t>Meaning</a:t>
                      </a:r>
                    </a:p>
                  </a:txBody>
                  <a:tcPr anchor="ctr">
                    <a:solidFill>
                      <a:schemeClr val="accent5"/>
                    </a:solidFill>
                  </a:tcPr>
                </a:tc>
                <a:tc>
                  <a:txBody>
                    <a:bodyPr/>
                    <a:lstStyle/>
                    <a:p>
                      <a:pPr rtl="0"/>
                      <a:r>
                        <a:rPr lang="en-US" sz="1600" b="0" dirty="0">
                          <a:solidFill>
                            <a:srgbClr val="405168"/>
                          </a:solidFill>
                          <a:effectLst/>
                          <a:latin typeface="Helvetica" pitchFamily="2" charset="0"/>
                          <a:cs typeface="Arial" panose="020B0604020202020204" pitchFamily="34" charset="0"/>
                        </a:rPr>
                        <a:t>At the moment of speaking, information about people’s online identities is being taken due to the failure of the action of the software. However, as it is the fact that information is stolen that is more important to the sentence than the doer of the action (the software that is not working properly) the doer is moved to the end of the sentence.</a:t>
                      </a:r>
                    </a:p>
                  </a:txBody>
                  <a:tcPr anchor="ctr"/>
                </a:tc>
                <a:extLst>
                  <a:ext uri="{0D108BD9-81ED-4DB2-BD59-A6C34878D82A}">
                    <a16:rowId xmlns:a16="http://schemas.microsoft.com/office/drawing/2014/main" val="1865912953"/>
                  </a:ext>
                </a:extLst>
              </a:tr>
              <a:tr h="977737">
                <a:tc>
                  <a:txBody>
                    <a:bodyPr/>
                    <a:lstStyle/>
                    <a:p>
                      <a:pPr algn="ctr"/>
                      <a:r>
                        <a:rPr lang="en-GB" sz="1600" b="1" dirty="0">
                          <a:solidFill>
                            <a:schemeClr val="accent5">
                              <a:lumMod val="50000"/>
                            </a:schemeClr>
                          </a:solidFill>
                          <a:latin typeface="Helvetica" pitchFamily="2" charset="0"/>
                          <a:cs typeface="Arial" panose="020B0604020202020204" pitchFamily="34" charset="0"/>
                        </a:rPr>
                        <a:t>Grammatical structure</a:t>
                      </a:r>
                    </a:p>
                  </a:txBody>
                  <a:tcPr anchor="ctr">
                    <a:solidFill>
                      <a:schemeClr val="accent5"/>
                    </a:solidFill>
                  </a:tcPr>
                </a:tc>
                <a:tc>
                  <a:txBody>
                    <a:bodyPr/>
                    <a:lstStyle/>
                    <a:p>
                      <a:pPr rtl="0"/>
                      <a:r>
                        <a:rPr lang="en-US" sz="1600" b="0" i="0" u="none" strike="noStrike" kern="1200" dirty="0">
                          <a:solidFill>
                            <a:schemeClr val="tx2">
                              <a:lumMod val="75000"/>
                            </a:schemeClr>
                          </a:solidFill>
                          <a:effectLst/>
                          <a:latin typeface="Helvetica" pitchFamily="2" charset="0"/>
                          <a:ea typeface="+mn-ea"/>
                          <a:cs typeface="Arial" panose="020B0604020202020204" pitchFamily="34" charset="0"/>
                          <a:hlinkClick r:id="rId2">
                            <a:extLst>
                              <a:ext uri="{A12FA001-AC4F-418D-AE19-62706E023703}">
                                <ahyp:hlinkClr xmlns:ahyp="http://schemas.microsoft.com/office/drawing/2018/hyperlinkcolor" val="tx"/>
                              </a:ext>
                            </a:extLst>
                          </a:hlinkClick>
                        </a:rPr>
                        <a:t>Passives</a:t>
                      </a:r>
                      <a:r>
                        <a:rPr lang="en-US" sz="1600" b="0" i="0" u="none" strike="noStrike" kern="1200" dirty="0">
                          <a:solidFill>
                            <a:srgbClr val="FFFFFF"/>
                          </a:solidFill>
                          <a:effectLst/>
                          <a:latin typeface="Helvetica" pitchFamily="2" charset="0"/>
                          <a:ea typeface="+mn-ea"/>
                          <a:cs typeface="Arial" panose="020B0604020202020204" pitchFamily="34" charset="0"/>
                          <a:hlinkClick r:id="rId2">
                            <a:extLst>
                              <a:ext uri="{A12FA001-AC4F-418D-AE19-62706E023703}">
                                <ahyp:hlinkClr xmlns:ahyp="http://schemas.microsoft.com/office/drawing/2018/hyperlinkcolor" val="tx"/>
                              </a:ext>
                            </a:extLst>
                          </a:hlinkClick>
                        </a:rPr>
                        <a:t>: present continuous</a:t>
                      </a:r>
                      <a:endParaRPr lang="en-US" sz="1600" b="0" i="0" u="none" strike="noStrike" kern="1200" dirty="0">
                        <a:solidFill>
                          <a:srgbClr val="405168"/>
                        </a:solidFill>
                        <a:effectLst/>
                        <a:latin typeface="Helvetica" pitchFamily="2" charset="0"/>
                        <a:ea typeface="+mn-ea"/>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600" b="0" i="0" u="none" strike="noStrike" kern="1200" dirty="0">
                          <a:solidFill>
                            <a:srgbClr val="405168"/>
                          </a:solidFill>
                          <a:effectLst/>
                          <a:latin typeface="Helvetica" pitchFamily="2" charset="0"/>
                          <a:ea typeface="+mn-ea"/>
                          <a:cs typeface="Arial" panose="020B0604020202020204" pitchFamily="34" charset="0"/>
                        </a:rPr>
                        <a:t>is/are not being + past participle</a:t>
                      </a:r>
                    </a:p>
                  </a:txBody>
                  <a:tcPr anchor="ctr"/>
                </a:tc>
                <a:extLst>
                  <a:ext uri="{0D108BD9-81ED-4DB2-BD59-A6C34878D82A}">
                    <a16:rowId xmlns:a16="http://schemas.microsoft.com/office/drawing/2014/main" val="3077485391"/>
                  </a:ext>
                </a:extLst>
              </a:tr>
              <a:tr h="2035228">
                <a:tc>
                  <a:txBody>
                    <a:bodyPr/>
                    <a:lstStyle/>
                    <a:p>
                      <a:pPr algn="ctr"/>
                      <a:r>
                        <a:rPr lang="en-GB" sz="1600" b="1" dirty="0">
                          <a:solidFill>
                            <a:schemeClr val="accent5">
                              <a:lumMod val="50000"/>
                            </a:schemeClr>
                          </a:solidFill>
                          <a:latin typeface="Helvetica" pitchFamily="2" charset="0"/>
                          <a:cs typeface="Arial" panose="020B0604020202020204" pitchFamily="34" charset="0"/>
                        </a:rPr>
                        <a:t>Usage</a:t>
                      </a:r>
                    </a:p>
                  </a:txBody>
                  <a:tcPr anchor="ctr">
                    <a:solidFill>
                      <a:schemeClr val="accent5"/>
                    </a:solidFill>
                  </a:tcPr>
                </a:tc>
                <a:tc>
                  <a:txBody>
                    <a:bodyPr/>
                    <a:lstStyle/>
                    <a:p>
                      <a:pPr rtl="0"/>
                      <a:r>
                        <a:rPr lang="en-GB" sz="1600" dirty="0">
                          <a:solidFill>
                            <a:srgbClr val="405168"/>
                          </a:solidFill>
                          <a:latin typeface="Helvetica" pitchFamily="2" charset="0"/>
                          <a:cs typeface="Arial" panose="020B0604020202020204" pitchFamily="34" charset="0"/>
                        </a:rPr>
                        <a:t>We use present continuous passive to talk about an action that is in progress at the time of speaking. As the receiver of the action (in the above case, the victim’s information) is the focus of the sentence rather than the doer of the action (the software), the object (receiver) is moved to the beginning of the sentence to emphasise it over the doer (the software) that is moved out of the main clause and into the complement. It is also possible to omit the doer entirely in a passive sentence.</a:t>
                      </a:r>
                      <a:endParaRPr lang="en-AE" sz="16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2593415053"/>
                  </a:ext>
                </a:extLst>
              </a:tr>
              <a:tr h="1077474">
                <a:tc>
                  <a:txBody>
                    <a:bodyPr/>
                    <a:lstStyle/>
                    <a:p>
                      <a:pPr algn="ctr"/>
                      <a:r>
                        <a:rPr lang="en-GB" sz="1600" b="1" dirty="0">
                          <a:solidFill>
                            <a:schemeClr val="accent5">
                              <a:lumMod val="50000"/>
                            </a:schemeClr>
                          </a:solidFill>
                          <a:latin typeface="Helvetica" pitchFamily="2" charset="0"/>
                          <a:cs typeface="Arial" panose="020B0604020202020204" pitchFamily="34" charset="0"/>
                        </a:rPr>
                        <a:t>Other examples</a:t>
                      </a:r>
                    </a:p>
                  </a:txBody>
                  <a:tcPr anchor="ctr">
                    <a:solidFill>
                      <a:schemeClr val="accent5"/>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0" kern="1200" dirty="0">
                          <a:solidFill>
                            <a:srgbClr val="405168"/>
                          </a:solidFill>
                          <a:effectLst/>
                          <a:latin typeface="Helvetica" pitchFamily="2" charset="0"/>
                          <a:ea typeface="+mn-ea"/>
                          <a:cs typeface="Arial" panose="020B0604020202020204" pitchFamily="34" charset="0"/>
                        </a:rPr>
                        <a:t>Environmental damage </a:t>
                      </a:r>
                      <a:r>
                        <a:rPr lang="en-US" sz="1600" b="0" i="0" u="sng" kern="1200" dirty="0">
                          <a:solidFill>
                            <a:srgbClr val="405168"/>
                          </a:solidFill>
                          <a:effectLst/>
                          <a:latin typeface="Helvetica" pitchFamily="2" charset="0"/>
                          <a:ea typeface="+mn-ea"/>
                          <a:cs typeface="Arial" panose="020B0604020202020204" pitchFamily="34" charset="0"/>
                        </a:rPr>
                        <a:t>is not being permitted</a:t>
                      </a:r>
                      <a:r>
                        <a:rPr lang="en-US" sz="1600" b="0" i="0" kern="1200" dirty="0">
                          <a:solidFill>
                            <a:srgbClr val="405168"/>
                          </a:solidFill>
                          <a:effectLst/>
                          <a:latin typeface="Helvetica" pitchFamily="2" charset="0"/>
                          <a:ea typeface="+mn-ea"/>
                          <a:cs typeface="Arial" panose="020B0604020202020204" pitchFamily="34" charset="0"/>
                        </a:rPr>
                        <a:t> under recent legislation.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0" kern="1200" dirty="0">
                          <a:solidFill>
                            <a:srgbClr val="405168"/>
                          </a:solidFill>
                          <a:effectLst/>
                          <a:latin typeface="Helvetica" pitchFamily="2" charset="0"/>
                          <a:ea typeface="+mn-ea"/>
                          <a:cs typeface="Arial" panose="020B0604020202020204" pitchFamily="34" charset="0"/>
                        </a:rPr>
                        <a:t>This type of fraud </a:t>
                      </a:r>
                      <a:r>
                        <a:rPr lang="en-US" sz="1600" b="0" i="0" u="sng" kern="1200" dirty="0">
                          <a:solidFill>
                            <a:srgbClr val="405168"/>
                          </a:solidFill>
                          <a:effectLst/>
                          <a:latin typeface="Helvetica" pitchFamily="2" charset="0"/>
                          <a:ea typeface="+mn-ea"/>
                          <a:cs typeface="Arial" panose="020B0604020202020204" pitchFamily="34" charset="0"/>
                        </a:rPr>
                        <a:t>is not being committed </a:t>
                      </a:r>
                      <a:r>
                        <a:rPr lang="en-US" sz="1600" b="0" i="0" u="none" kern="1200" dirty="0">
                          <a:solidFill>
                            <a:srgbClr val="405168"/>
                          </a:solidFill>
                          <a:effectLst/>
                          <a:latin typeface="Helvetica" pitchFamily="2" charset="0"/>
                          <a:ea typeface="+mn-ea"/>
                          <a:cs typeface="Arial" panose="020B0604020202020204" pitchFamily="34" charset="0"/>
                        </a:rPr>
                        <a:t>much since the measures were introduced.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0" kern="1200" dirty="0">
                          <a:solidFill>
                            <a:srgbClr val="405168"/>
                          </a:solidFill>
                          <a:effectLst/>
                          <a:latin typeface="Helvetica" pitchFamily="2" charset="0"/>
                          <a:ea typeface="+mn-ea"/>
                          <a:cs typeface="Arial" panose="020B0604020202020204" pitchFamily="34" charset="0"/>
                        </a:rPr>
                        <a:t>Despite his attempts at appeal, it seems </a:t>
                      </a:r>
                      <a:r>
                        <a:rPr lang="en-US" sz="1600" b="0" i="0" u="none" kern="1200" dirty="0">
                          <a:solidFill>
                            <a:srgbClr val="405168"/>
                          </a:solidFill>
                          <a:effectLst/>
                          <a:latin typeface="Helvetica" pitchFamily="2" charset="0"/>
                          <a:ea typeface="+mn-ea"/>
                          <a:cs typeface="Arial" panose="020B0604020202020204" pitchFamily="34" charset="0"/>
                        </a:rPr>
                        <a:t>he </a:t>
                      </a:r>
                      <a:r>
                        <a:rPr lang="en-US" sz="1600" b="0" i="0" u="sng" kern="1200" dirty="0">
                          <a:solidFill>
                            <a:srgbClr val="405168"/>
                          </a:solidFill>
                          <a:effectLst/>
                          <a:latin typeface="Helvetica" pitchFamily="2" charset="0"/>
                          <a:ea typeface="+mn-ea"/>
                          <a:cs typeface="Arial" panose="020B0604020202020204" pitchFamily="34" charset="0"/>
                        </a:rPr>
                        <a:t>is not being released </a:t>
                      </a:r>
                      <a:r>
                        <a:rPr lang="en-US" sz="1600" b="0" i="0" kern="1200" dirty="0">
                          <a:solidFill>
                            <a:srgbClr val="405168"/>
                          </a:solidFill>
                          <a:effectLst/>
                          <a:latin typeface="Helvetica" pitchFamily="2" charset="0"/>
                          <a:ea typeface="+mn-ea"/>
                          <a:cs typeface="Arial" panose="020B0604020202020204" pitchFamily="34" charset="0"/>
                        </a:rPr>
                        <a:t>any time soon. </a:t>
                      </a:r>
                    </a:p>
                  </a:txBody>
                  <a:tcPr anchor="ctr"/>
                </a:tc>
                <a:extLst>
                  <a:ext uri="{0D108BD9-81ED-4DB2-BD59-A6C34878D82A}">
                    <a16:rowId xmlns:a16="http://schemas.microsoft.com/office/drawing/2014/main" val="648162505"/>
                  </a:ext>
                </a:extLst>
              </a:tr>
            </a:tbl>
          </a:graphicData>
        </a:graphic>
      </p:graphicFrame>
    </p:spTree>
    <p:extLst>
      <p:ext uri="{BB962C8B-B14F-4D97-AF65-F5344CB8AC3E}">
        <p14:creationId xmlns:p14="http://schemas.microsoft.com/office/powerpoint/2010/main" val="64938785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4215922237"/>
              </p:ext>
            </p:extLst>
          </p:nvPr>
        </p:nvGraphicFramePr>
        <p:xfrm>
          <a:off x="1" y="1"/>
          <a:ext cx="12192000" cy="6858000"/>
        </p:xfrm>
        <a:graphic>
          <a:graphicData uri="http://schemas.openxmlformats.org/drawingml/2006/table">
            <a:tbl>
              <a:tblPr firstRow="1" bandRow="1">
                <a:tableStyleId>{5940675A-B579-460E-94D1-54222C63F5DA}</a:tableStyleId>
              </a:tblPr>
              <a:tblGrid>
                <a:gridCol w="2103942">
                  <a:extLst>
                    <a:ext uri="{9D8B030D-6E8A-4147-A177-3AD203B41FA5}">
                      <a16:colId xmlns:a16="http://schemas.microsoft.com/office/drawing/2014/main" val="460172098"/>
                    </a:ext>
                  </a:extLst>
                </a:gridCol>
                <a:gridCol w="10088058">
                  <a:extLst>
                    <a:ext uri="{9D8B030D-6E8A-4147-A177-3AD203B41FA5}">
                      <a16:colId xmlns:a16="http://schemas.microsoft.com/office/drawing/2014/main" val="960561992"/>
                    </a:ext>
                  </a:extLst>
                </a:gridCol>
              </a:tblGrid>
              <a:tr h="1604189">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tx2">
                              <a:lumMod val="75000"/>
                            </a:schemeClr>
                          </a:solidFill>
                          <a:latin typeface="Helvetica" pitchFamily="2" charset="0"/>
                        </a:rPr>
                        <a:t>The jury could be sequestered overnight, </a:t>
                      </a:r>
                      <a:r>
                        <a:rPr lang="en-US" b="1" u="sng" dirty="0">
                          <a:solidFill>
                            <a:schemeClr val="tx2">
                              <a:lumMod val="75000"/>
                            </a:schemeClr>
                          </a:solidFill>
                          <a:latin typeface="Helvetica" pitchFamily="2" charset="0"/>
                        </a:rPr>
                        <a:t>if required</a:t>
                      </a:r>
                      <a:r>
                        <a:rPr lang="en-US" b="1" dirty="0">
                          <a:solidFill>
                            <a:schemeClr val="tx2">
                              <a:lumMod val="75000"/>
                            </a:schemeClr>
                          </a:solidFill>
                          <a:latin typeface="Helvetica" pitchFamily="2" charset="0"/>
                        </a:rPr>
                        <a:t>, until they reach a verdict.</a:t>
                      </a:r>
                    </a:p>
                  </a:txBody>
                  <a:tcPr marL="86106" marR="86106" marT="43053" marB="43053" anchor="ctr">
                    <a:solidFill>
                      <a:schemeClr val="accent2"/>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1144175">
                <a:tc>
                  <a:txBody>
                    <a:bodyPr/>
                    <a:lstStyle/>
                    <a:p>
                      <a:pPr algn="ctr"/>
                      <a:r>
                        <a:rPr lang="en-GB" sz="1800" dirty="0">
                          <a:solidFill>
                            <a:schemeClr val="accent5">
                              <a:lumMod val="50000"/>
                            </a:schemeClr>
                          </a:solidFill>
                          <a:latin typeface="Helvetica" pitchFamily="2" charset="0"/>
                          <a:cs typeface="Arial" panose="020B0604020202020204" pitchFamily="34" charset="0"/>
                        </a:rPr>
                        <a:t>Meaning</a:t>
                      </a:r>
                    </a:p>
                  </a:txBody>
                  <a:tcPr anchor="ctr">
                    <a:solidFill>
                      <a:schemeClr val="accent5"/>
                    </a:solidFill>
                  </a:tcPr>
                </a:tc>
                <a:tc>
                  <a:txBody>
                    <a:bodyPr/>
                    <a:lstStyle/>
                    <a:p>
                      <a:pPr lvl="0" algn="l">
                        <a:lnSpc>
                          <a:spcPct val="100000"/>
                        </a:lnSpc>
                        <a:spcBef>
                          <a:spcPts val="0"/>
                        </a:spcBef>
                        <a:spcAft>
                          <a:spcPts val="0"/>
                        </a:spcAft>
                        <a:buNone/>
                      </a:pPr>
                      <a:r>
                        <a:rPr lang="en-US" dirty="0">
                          <a:solidFill>
                            <a:srgbClr val="405168"/>
                          </a:solidFill>
                          <a:latin typeface="Helvetica" pitchFamily="2" charset="0"/>
                        </a:rPr>
                        <a:t>Sometimes, it is possible for the jury to be made to stay away from everyone, even overnight, until they decide the trial outcome if they haven’t agreed a decision before.</a:t>
                      </a:r>
                    </a:p>
                  </a:txBody>
                  <a:tcPr anchor="ctr"/>
                </a:tc>
                <a:extLst>
                  <a:ext uri="{0D108BD9-81ED-4DB2-BD59-A6C34878D82A}">
                    <a16:rowId xmlns:a16="http://schemas.microsoft.com/office/drawing/2014/main" val="1865912953"/>
                  </a:ext>
                </a:extLst>
              </a:tr>
              <a:tr h="1144175">
                <a:tc>
                  <a:txBody>
                    <a:bodyPr/>
                    <a:lstStyle/>
                    <a:p>
                      <a:pPr algn="ctr"/>
                      <a:r>
                        <a:rPr lang="en-GB" sz="1800" dirty="0">
                          <a:solidFill>
                            <a:schemeClr val="accent5">
                              <a:lumMod val="50000"/>
                            </a:schemeClr>
                          </a:solidFill>
                          <a:latin typeface="Helvetica" pitchFamily="2" charset="0"/>
                          <a:cs typeface="Arial" panose="020B0604020202020204" pitchFamily="34" charset="0"/>
                        </a:rPr>
                        <a:t>Grammatical structure</a:t>
                      </a:r>
                    </a:p>
                  </a:txBody>
                  <a:tcPr anchor="ctr">
                    <a:solidFill>
                      <a:schemeClr val="accent5"/>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ru-RU" sz="1800" dirty="0">
                          <a:solidFill>
                            <a:schemeClr val="tx2">
                              <a:lumMod val="75000"/>
                            </a:schemeClr>
                          </a:solidFill>
                          <a:latin typeface="Helvetica" pitchFamily="2" charset="0"/>
                          <a:hlinkClick r:id="rId2">
                            <a:extLst>
                              <a:ext uri="{A12FA001-AC4F-418D-AE19-62706E023703}">
                                <ahyp:hlinkClr xmlns:ahyp="http://schemas.microsoft.com/office/drawing/2018/hyperlinkcolor" val="tx"/>
                              </a:ext>
                            </a:extLst>
                          </a:hlinkClick>
                        </a:rPr>
                        <a:t>Conditionals</a:t>
                      </a:r>
                      <a:r>
                        <a:rPr lang="en-US" altLang="ru-RU" sz="1800" dirty="0">
                          <a:solidFill>
                            <a:srgbClr val="FFFFFF"/>
                          </a:solidFill>
                          <a:latin typeface="Helvetica" pitchFamily="2" charset="0"/>
                          <a:hlinkClick r:id="rId2">
                            <a:extLst>
                              <a:ext uri="{A12FA001-AC4F-418D-AE19-62706E023703}">
                                <ahyp:hlinkClr xmlns:ahyp="http://schemas.microsoft.com/office/drawing/2018/hyperlinkcolor" val="tx"/>
                              </a:ext>
                            </a:extLst>
                          </a:hlinkClick>
                        </a:rPr>
                        <a:t>: all types</a:t>
                      </a:r>
                      <a:endParaRPr lang="en-US" altLang="ru-RU" sz="1800" dirty="0">
                        <a:solidFill>
                          <a:srgbClr val="405168"/>
                        </a:solidFill>
                        <a:latin typeface="Helvetica" pitchFamily="2" charset="0"/>
                      </a:endParaRPr>
                    </a:p>
                    <a:p>
                      <a:pPr lvl="0" algn="l">
                        <a:lnSpc>
                          <a:spcPct val="100000"/>
                        </a:lnSpc>
                        <a:spcBef>
                          <a:spcPts val="0"/>
                        </a:spcBef>
                        <a:spcAft>
                          <a:spcPts val="0"/>
                        </a:spcAft>
                        <a:buNone/>
                      </a:pPr>
                      <a:r>
                        <a:rPr lang="en-GB" dirty="0">
                          <a:solidFill>
                            <a:srgbClr val="405168"/>
                          </a:solidFill>
                          <a:latin typeface="Helvetica" pitchFamily="2" charset="0"/>
                        </a:rPr>
                        <a:t>conditional with ellipted ‘if’ clause – if + ‘-ed’</a:t>
                      </a:r>
                      <a:endParaRPr lang="en-AE" dirty="0">
                        <a:solidFill>
                          <a:srgbClr val="405168"/>
                        </a:solidFill>
                        <a:latin typeface="Helvetica" pitchFamily="2" charset="0"/>
                      </a:endParaRPr>
                    </a:p>
                  </a:txBody>
                  <a:tcPr anchor="ctr"/>
                </a:tc>
                <a:extLst>
                  <a:ext uri="{0D108BD9-81ED-4DB2-BD59-A6C34878D82A}">
                    <a16:rowId xmlns:a16="http://schemas.microsoft.com/office/drawing/2014/main" val="3077485391"/>
                  </a:ext>
                </a:extLst>
              </a:tr>
              <a:tr h="1144175">
                <a:tc>
                  <a:txBody>
                    <a:bodyPr/>
                    <a:lstStyle/>
                    <a:p>
                      <a:pPr algn="ctr"/>
                      <a:r>
                        <a:rPr lang="en-GB" sz="1800" dirty="0">
                          <a:solidFill>
                            <a:schemeClr val="accent5">
                              <a:lumMod val="50000"/>
                            </a:schemeClr>
                          </a:solidFill>
                          <a:latin typeface="Helvetica" pitchFamily="2" charset="0"/>
                          <a:cs typeface="Arial" panose="020B0604020202020204" pitchFamily="34" charset="0"/>
                        </a:rPr>
                        <a:t>Usage</a:t>
                      </a:r>
                    </a:p>
                  </a:txBody>
                  <a:tcPr anchor="ctr">
                    <a:solidFill>
                      <a:schemeClr val="accent5"/>
                    </a:solidFill>
                  </a:tcPr>
                </a:tc>
                <a:tc>
                  <a:txBody>
                    <a:bodyPr/>
                    <a:lstStyle/>
                    <a:p>
                      <a:pPr lvl="0" algn="l">
                        <a:lnSpc>
                          <a:spcPct val="100000"/>
                        </a:lnSpc>
                        <a:spcBef>
                          <a:spcPts val="0"/>
                        </a:spcBef>
                        <a:spcAft>
                          <a:spcPts val="0"/>
                        </a:spcAft>
                        <a:buNone/>
                      </a:pPr>
                      <a:r>
                        <a:rPr lang="en-US" dirty="0">
                          <a:solidFill>
                            <a:srgbClr val="405168"/>
                          </a:solidFill>
                          <a:latin typeface="Helvetica" pitchFamily="2" charset="0"/>
                        </a:rPr>
                        <a:t>The ‘if’ clause of conditional sentences can be reduced to ‘if’ plus the past participle of the verb in formal contexts.</a:t>
                      </a:r>
                    </a:p>
                  </a:txBody>
                  <a:tcPr anchor="ctr"/>
                </a:tc>
                <a:extLst>
                  <a:ext uri="{0D108BD9-81ED-4DB2-BD59-A6C34878D82A}">
                    <a16:rowId xmlns:a16="http://schemas.microsoft.com/office/drawing/2014/main" val="2593415053"/>
                  </a:ext>
                </a:extLst>
              </a:tr>
              <a:tr h="1821286">
                <a:tc>
                  <a:txBody>
                    <a:bodyPr/>
                    <a:lstStyle/>
                    <a:p>
                      <a:pPr algn="ctr"/>
                      <a:r>
                        <a:rPr lang="en-GB" sz="1800" dirty="0">
                          <a:solidFill>
                            <a:schemeClr val="accent5">
                              <a:lumMod val="50000"/>
                            </a:schemeClr>
                          </a:solidFill>
                          <a:latin typeface="Helvetica" pitchFamily="2" charset="0"/>
                          <a:cs typeface="Arial" panose="020B0604020202020204" pitchFamily="34" charset="0"/>
                        </a:rPr>
                        <a:t>Other examples</a:t>
                      </a:r>
                    </a:p>
                  </a:txBody>
                  <a:tcPr anchor="ctr">
                    <a:solidFill>
                      <a:schemeClr val="accent5"/>
                    </a:solidFill>
                  </a:tcPr>
                </a:tc>
                <a:tc>
                  <a:txBody>
                    <a:bodyPr/>
                    <a:lstStyle/>
                    <a:p>
                      <a:pPr lvl="0" algn="l">
                        <a:lnSpc>
                          <a:spcPct val="100000"/>
                        </a:lnSpc>
                        <a:spcBef>
                          <a:spcPts val="0"/>
                        </a:spcBef>
                        <a:spcAft>
                          <a:spcPts val="0"/>
                        </a:spcAft>
                        <a:buNone/>
                      </a:pPr>
                      <a:r>
                        <a:rPr lang="en-GB" u="sng" dirty="0">
                          <a:solidFill>
                            <a:srgbClr val="405168"/>
                          </a:solidFill>
                          <a:latin typeface="Helvetica" pitchFamily="2" charset="0"/>
                        </a:rPr>
                        <a:t>If needed</a:t>
                      </a:r>
                      <a:r>
                        <a:rPr lang="en-GB" dirty="0">
                          <a:solidFill>
                            <a:srgbClr val="405168"/>
                          </a:solidFill>
                          <a:latin typeface="Helvetica" pitchFamily="2" charset="0"/>
                        </a:rPr>
                        <a:t>, the number of hackers attacking the database could be calculated from their pings.</a:t>
                      </a:r>
                    </a:p>
                    <a:p>
                      <a:pPr lvl="0" algn="l">
                        <a:lnSpc>
                          <a:spcPct val="100000"/>
                        </a:lnSpc>
                        <a:spcBef>
                          <a:spcPts val="0"/>
                        </a:spcBef>
                        <a:spcAft>
                          <a:spcPts val="0"/>
                        </a:spcAft>
                        <a:buNone/>
                      </a:pPr>
                      <a:r>
                        <a:rPr lang="en-GB" dirty="0">
                          <a:solidFill>
                            <a:srgbClr val="405168"/>
                          </a:solidFill>
                          <a:latin typeface="Helvetica" pitchFamily="2" charset="0"/>
                        </a:rPr>
                        <a:t>Plastic cutlery would be provided, </a:t>
                      </a:r>
                      <a:r>
                        <a:rPr lang="en-GB" u="sng" dirty="0">
                          <a:solidFill>
                            <a:srgbClr val="405168"/>
                          </a:solidFill>
                          <a:latin typeface="Helvetica" pitchFamily="2" charset="0"/>
                        </a:rPr>
                        <a:t>if requested</a:t>
                      </a:r>
                      <a:r>
                        <a:rPr lang="en-GB" dirty="0">
                          <a:solidFill>
                            <a:srgbClr val="405168"/>
                          </a:solidFill>
                          <a:latin typeface="Helvetica" pitchFamily="2" charset="0"/>
                        </a:rPr>
                        <a:t>, unless it is deemed unnecessary.</a:t>
                      </a:r>
                    </a:p>
                    <a:p>
                      <a:pPr lvl="0" algn="l">
                        <a:lnSpc>
                          <a:spcPct val="100000"/>
                        </a:lnSpc>
                        <a:spcBef>
                          <a:spcPts val="0"/>
                        </a:spcBef>
                        <a:spcAft>
                          <a:spcPts val="0"/>
                        </a:spcAft>
                        <a:buNone/>
                      </a:pPr>
                      <a:r>
                        <a:rPr lang="en-GB" u="none" dirty="0">
                          <a:solidFill>
                            <a:srgbClr val="405168"/>
                          </a:solidFill>
                          <a:latin typeface="Helvetica" pitchFamily="2" charset="0"/>
                        </a:rPr>
                        <a:t>M</a:t>
                      </a:r>
                      <a:r>
                        <a:rPr lang="en-GB" dirty="0">
                          <a:solidFill>
                            <a:srgbClr val="405168"/>
                          </a:solidFill>
                          <a:latin typeface="Helvetica" pitchFamily="2" charset="0"/>
                        </a:rPr>
                        <a:t>any criminals will call their attorney from the police station, </a:t>
                      </a:r>
                      <a:r>
                        <a:rPr lang="en-GB" u="sng" dirty="0">
                          <a:solidFill>
                            <a:srgbClr val="405168"/>
                          </a:solidFill>
                          <a:latin typeface="Helvetica" pitchFamily="2" charset="0"/>
                        </a:rPr>
                        <a:t>if apprehended</a:t>
                      </a:r>
                      <a:r>
                        <a:rPr lang="en-GB" dirty="0">
                          <a:solidFill>
                            <a:srgbClr val="405168"/>
                          </a:solidFill>
                          <a:latin typeface="Helvetica" pitchFamily="2" charset="0"/>
                        </a:rPr>
                        <a:t>.</a:t>
                      </a:r>
                      <a:endParaRPr lang="en-AE" dirty="0">
                        <a:solidFill>
                          <a:srgbClr val="405168"/>
                        </a:solidFill>
                        <a:latin typeface="Helvetica" pitchFamily="2" charset="0"/>
                      </a:endParaRPr>
                    </a:p>
                  </a:txBody>
                  <a:tcPr anchor="ctr"/>
                </a:tc>
                <a:extLst>
                  <a:ext uri="{0D108BD9-81ED-4DB2-BD59-A6C34878D82A}">
                    <a16:rowId xmlns:a16="http://schemas.microsoft.com/office/drawing/2014/main" val="648162505"/>
                  </a:ext>
                </a:extLst>
              </a:tr>
            </a:tbl>
          </a:graphicData>
        </a:graphic>
      </p:graphicFrame>
    </p:spTree>
    <p:extLst>
      <p:ext uri="{BB962C8B-B14F-4D97-AF65-F5344CB8AC3E}">
        <p14:creationId xmlns:p14="http://schemas.microsoft.com/office/powerpoint/2010/main" val="358750912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2405906840"/>
              </p:ext>
            </p:extLst>
          </p:nvPr>
        </p:nvGraphicFramePr>
        <p:xfrm>
          <a:off x="1" y="0"/>
          <a:ext cx="12192000" cy="6858000"/>
        </p:xfrm>
        <a:graphic>
          <a:graphicData uri="http://schemas.openxmlformats.org/drawingml/2006/table">
            <a:tbl>
              <a:tblPr firstRow="1" bandRow="1">
                <a:tableStyleId>{5940675A-B579-460E-94D1-54222C63F5DA}</a:tableStyleId>
              </a:tblPr>
              <a:tblGrid>
                <a:gridCol w="2103942">
                  <a:extLst>
                    <a:ext uri="{9D8B030D-6E8A-4147-A177-3AD203B41FA5}">
                      <a16:colId xmlns:a16="http://schemas.microsoft.com/office/drawing/2014/main" val="460172098"/>
                    </a:ext>
                  </a:extLst>
                </a:gridCol>
                <a:gridCol w="10088058">
                  <a:extLst>
                    <a:ext uri="{9D8B030D-6E8A-4147-A177-3AD203B41FA5}">
                      <a16:colId xmlns:a16="http://schemas.microsoft.com/office/drawing/2014/main" val="960561992"/>
                    </a:ext>
                  </a:extLst>
                </a:gridCol>
              </a:tblGrid>
              <a:tr h="127437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u="sng" strike="noStrike" noProof="0" dirty="0">
                          <a:solidFill>
                            <a:schemeClr val="tx2">
                              <a:lumMod val="75000"/>
                            </a:schemeClr>
                          </a:solidFill>
                          <a:latin typeface="Helvetica" pitchFamily="2" charset="0"/>
                        </a:rPr>
                        <a:t>Compared to</a:t>
                      </a:r>
                      <a:r>
                        <a:rPr lang="en-US" sz="1800" b="1" i="0" u="none" strike="noStrike" noProof="0" dirty="0">
                          <a:solidFill>
                            <a:schemeClr val="tx2">
                              <a:lumMod val="75000"/>
                            </a:schemeClr>
                          </a:solidFill>
                          <a:latin typeface="Helvetica" pitchFamily="2" charset="0"/>
                        </a:rPr>
                        <a:t> most countries, the UAE has a much lower crime rate.</a:t>
                      </a:r>
                    </a:p>
                  </a:txBody>
                  <a:tcPr marL="86106" marR="86106" marT="43053" marB="43053" anchor="ctr">
                    <a:solidFill>
                      <a:schemeClr val="accent2"/>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908934">
                <a:tc>
                  <a:txBody>
                    <a:bodyPr/>
                    <a:lstStyle/>
                    <a:p>
                      <a:pPr algn="ctr"/>
                      <a:r>
                        <a:rPr lang="en-GB" sz="1600" b="1" dirty="0">
                          <a:solidFill>
                            <a:schemeClr val="accent5">
                              <a:lumMod val="50000"/>
                            </a:schemeClr>
                          </a:solidFill>
                          <a:latin typeface="Helvetica" pitchFamily="2" charset="0"/>
                          <a:cs typeface="Arial" panose="020B0604020202020204" pitchFamily="34" charset="0"/>
                        </a:rPr>
                        <a:t>Meaning</a:t>
                      </a:r>
                    </a:p>
                  </a:txBody>
                  <a:tcPr anchor="ctr">
                    <a:solidFill>
                      <a:schemeClr val="accent5"/>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u="none" strike="noStrike" cap="none" dirty="0">
                          <a:solidFill>
                            <a:srgbClr val="405168"/>
                          </a:solidFill>
                          <a:latin typeface="Helvetica" pitchFamily="2" charset="0"/>
                        </a:rPr>
                        <a:t>The UAE has less crime than most other countries.</a:t>
                      </a:r>
                    </a:p>
                  </a:txBody>
                  <a:tcPr anchor="ctr"/>
                </a:tc>
                <a:extLst>
                  <a:ext uri="{0D108BD9-81ED-4DB2-BD59-A6C34878D82A}">
                    <a16:rowId xmlns:a16="http://schemas.microsoft.com/office/drawing/2014/main" val="1865912953"/>
                  </a:ext>
                </a:extLst>
              </a:tr>
              <a:tr h="908934">
                <a:tc>
                  <a:txBody>
                    <a:bodyPr/>
                    <a:lstStyle/>
                    <a:p>
                      <a:pPr algn="ctr"/>
                      <a:r>
                        <a:rPr lang="en-GB" sz="1600" b="1" dirty="0">
                          <a:solidFill>
                            <a:schemeClr val="accent5">
                              <a:lumMod val="50000"/>
                            </a:schemeClr>
                          </a:solidFill>
                          <a:latin typeface="Helvetica" pitchFamily="2" charset="0"/>
                          <a:cs typeface="Arial" panose="020B0604020202020204" pitchFamily="34" charset="0"/>
                        </a:rPr>
                        <a:t>Grammatical structure</a:t>
                      </a:r>
                    </a:p>
                  </a:txBody>
                  <a:tcPr anchor="ctr">
                    <a:solidFill>
                      <a:schemeClr val="accent5"/>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i="0" u="none" strike="noStrike" cap="none" dirty="0">
                          <a:solidFill>
                            <a:srgbClr val="405168"/>
                          </a:solidFill>
                          <a:latin typeface="Helvetica" pitchFamily="2" charset="0"/>
                          <a:ea typeface="Arial"/>
                          <a:cs typeface="Arial"/>
                          <a:sym typeface="Arial"/>
                        </a:rPr>
                        <a:t>Clauses and phrases: subordinate clauses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i="0" u="none" strike="noStrike" cap="none" dirty="0">
                          <a:solidFill>
                            <a:srgbClr val="405168"/>
                          </a:solidFill>
                          <a:latin typeface="Helvetica" pitchFamily="2" charset="0"/>
                          <a:ea typeface="Arial"/>
                          <a:cs typeface="Arial"/>
                          <a:sym typeface="Arial"/>
                        </a:rPr>
                        <a:t>Non-finite with '-ed' clauses</a:t>
                      </a:r>
                    </a:p>
                  </a:txBody>
                  <a:tcPr anchor="ctr"/>
                </a:tc>
                <a:extLst>
                  <a:ext uri="{0D108BD9-81ED-4DB2-BD59-A6C34878D82A}">
                    <a16:rowId xmlns:a16="http://schemas.microsoft.com/office/drawing/2014/main" val="3077485391"/>
                  </a:ext>
                </a:extLst>
              </a:tr>
              <a:tr h="1391475">
                <a:tc>
                  <a:txBody>
                    <a:bodyPr/>
                    <a:lstStyle/>
                    <a:p>
                      <a:pPr algn="ctr"/>
                      <a:r>
                        <a:rPr lang="en-GB" sz="1600" b="1" dirty="0">
                          <a:solidFill>
                            <a:schemeClr val="accent5">
                              <a:lumMod val="50000"/>
                            </a:schemeClr>
                          </a:solidFill>
                          <a:latin typeface="Helvetica" pitchFamily="2" charset="0"/>
                          <a:cs typeface="Arial" panose="020B0604020202020204" pitchFamily="34" charset="0"/>
                        </a:rPr>
                        <a:t>Usage</a:t>
                      </a:r>
                    </a:p>
                  </a:txBody>
                  <a:tcPr anchor="ctr">
                    <a:solidFill>
                      <a:schemeClr val="accent5"/>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u="none" strike="noStrike" cap="none" dirty="0">
                          <a:solidFill>
                            <a:srgbClr val="405168"/>
                          </a:solidFill>
                          <a:latin typeface="Helvetica" pitchFamily="2" charset="0"/>
                          <a:ea typeface="Arial"/>
                          <a:cs typeface="Arial"/>
                          <a:sym typeface="Arial"/>
                        </a:rPr>
                        <a:t>We can use a subordinate (dependent) clause with a past participle or infinitive to give more information about the noun in the other clause. In the example above, the subordinate clause provides background information about the crime rate of the UAE. They can also be used to give reasons for something or indicate the manner in which an action is performed.</a:t>
                      </a:r>
                    </a:p>
                  </a:txBody>
                  <a:tcPr anchor="ctr"/>
                </a:tc>
                <a:extLst>
                  <a:ext uri="{0D108BD9-81ED-4DB2-BD59-A6C34878D82A}">
                    <a16:rowId xmlns:a16="http://schemas.microsoft.com/office/drawing/2014/main" val="2593415053"/>
                  </a:ext>
                </a:extLst>
              </a:tr>
              <a:tr h="2374287">
                <a:tc>
                  <a:txBody>
                    <a:bodyPr/>
                    <a:lstStyle/>
                    <a:p>
                      <a:pPr algn="ctr"/>
                      <a:r>
                        <a:rPr lang="en-GB" sz="1600" b="1" dirty="0">
                          <a:solidFill>
                            <a:schemeClr val="accent5">
                              <a:lumMod val="50000"/>
                            </a:schemeClr>
                          </a:solidFill>
                          <a:latin typeface="Helvetica" pitchFamily="2" charset="0"/>
                          <a:cs typeface="Arial" panose="020B0604020202020204" pitchFamily="34" charset="0"/>
                        </a:rPr>
                        <a:t>Other examples</a:t>
                      </a:r>
                    </a:p>
                  </a:txBody>
                  <a:tcPr anchor="ctr">
                    <a:solidFill>
                      <a:schemeClr val="accent5"/>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600" u="sng" strike="noStrike" cap="none" dirty="0">
                          <a:solidFill>
                            <a:srgbClr val="405168"/>
                          </a:solidFill>
                          <a:latin typeface="Helvetica" pitchFamily="2" charset="0"/>
                        </a:rPr>
                        <a:t>Established</a:t>
                      </a:r>
                      <a:r>
                        <a:rPr lang="en-US" sz="1600" u="none" strike="noStrike" cap="none" dirty="0">
                          <a:solidFill>
                            <a:srgbClr val="405168"/>
                          </a:solidFill>
                          <a:latin typeface="Helvetica" pitchFamily="2" charset="0"/>
                        </a:rPr>
                        <a:t> in multiple countries, the new taskforce seeks to combat international crimes. </a:t>
                      </a:r>
                    </a:p>
                    <a:p>
                      <a:pPr marL="0" marR="0" lvl="0" indent="0" algn="l" rtl="0">
                        <a:lnSpc>
                          <a:spcPct val="100000"/>
                        </a:lnSpc>
                        <a:spcBef>
                          <a:spcPts val="0"/>
                        </a:spcBef>
                        <a:spcAft>
                          <a:spcPts val="0"/>
                        </a:spcAft>
                        <a:buClr>
                          <a:srgbClr val="000000"/>
                        </a:buClr>
                        <a:buSzPts val="1800"/>
                        <a:buFont typeface="Arial"/>
                        <a:buNone/>
                      </a:pPr>
                      <a:r>
                        <a:rPr lang="en-US" sz="1600" u="sng" strike="noStrike" cap="none" dirty="0">
                          <a:solidFill>
                            <a:srgbClr val="405168"/>
                          </a:solidFill>
                          <a:latin typeface="Helvetica" pitchFamily="2" charset="0"/>
                        </a:rPr>
                        <a:t>Given</a:t>
                      </a:r>
                      <a:r>
                        <a:rPr lang="en-US" sz="1600" u="none" strike="noStrike" cap="none" dirty="0">
                          <a:solidFill>
                            <a:srgbClr val="405168"/>
                          </a:solidFill>
                          <a:latin typeface="Helvetica" pitchFamily="2" charset="0"/>
                        </a:rPr>
                        <a:t> the opportunity to turn his life around, he now teaches others about how to manage anger and avoid violence.</a:t>
                      </a:r>
                    </a:p>
                    <a:p>
                      <a:pPr marL="0" marR="0" lvl="0" indent="0" algn="l" rtl="0">
                        <a:lnSpc>
                          <a:spcPct val="100000"/>
                        </a:lnSpc>
                        <a:spcBef>
                          <a:spcPts val="0"/>
                        </a:spcBef>
                        <a:spcAft>
                          <a:spcPts val="0"/>
                        </a:spcAft>
                        <a:buClr>
                          <a:srgbClr val="000000"/>
                        </a:buClr>
                        <a:buSzPts val="1800"/>
                        <a:buFont typeface="Arial"/>
                        <a:buNone/>
                      </a:pPr>
                      <a:r>
                        <a:rPr lang="en-US" sz="1600" u="sng" strike="noStrike" cap="none" dirty="0">
                          <a:solidFill>
                            <a:srgbClr val="405168"/>
                          </a:solidFill>
                          <a:latin typeface="Helvetica" pitchFamily="2" charset="0"/>
                        </a:rPr>
                        <a:t>Found</a:t>
                      </a:r>
                      <a:r>
                        <a:rPr lang="en-US" sz="1600" u="none" strike="noStrike" cap="none" dirty="0">
                          <a:solidFill>
                            <a:srgbClr val="405168"/>
                          </a:solidFill>
                          <a:latin typeface="Helvetica" pitchFamily="2" charset="0"/>
                        </a:rPr>
                        <a:t> mostly in rivers near their biggest factory, it was clear that the company was the source of the pollution. </a:t>
                      </a:r>
                    </a:p>
                  </a:txBody>
                  <a:tcPr anchor="ctr"/>
                </a:tc>
                <a:extLst>
                  <a:ext uri="{0D108BD9-81ED-4DB2-BD59-A6C34878D82A}">
                    <a16:rowId xmlns:a16="http://schemas.microsoft.com/office/drawing/2014/main" val="648162505"/>
                  </a:ext>
                </a:extLst>
              </a:tr>
            </a:tbl>
          </a:graphicData>
        </a:graphic>
      </p:graphicFrame>
    </p:spTree>
    <p:extLst>
      <p:ext uri="{BB962C8B-B14F-4D97-AF65-F5344CB8AC3E}">
        <p14:creationId xmlns:p14="http://schemas.microsoft.com/office/powerpoint/2010/main" val="264907768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4"/>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3200" b="1" dirty="0">
                <a:solidFill>
                  <a:schemeClr val="bg1"/>
                </a:solidFill>
                <a:latin typeface="Helvetica" pitchFamily="2" charset="0"/>
              </a:rPr>
              <a:t>Term 2 preparation:</a:t>
            </a:r>
          </a:p>
          <a:p>
            <a:pPr marL="0" indent="0">
              <a:lnSpc>
                <a:spcPct val="100000"/>
              </a:lnSpc>
              <a:buNone/>
            </a:pPr>
            <a:r>
              <a:rPr lang="en-GB" sz="3200" b="1" dirty="0">
                <a:solidFill>
                  <a:schemeClr val="bg1"/>
                </a:solidFill>
                <a:latin typeface="Helvetica" pitchFamily="2" charset="0"/>
              </a:rPr>
              <a:t>Functional language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35303854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DFD28-BC3A-A393-BA3B-7CF576392380}"/>
            </a:ext>
          </a:extLst>
        </p:cNvPr>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23924D70-69AB-16FF-0DEF-A74C11909153}"/>
              </a:ext>
            </a:extLst>
          </p:cNvPr>
          <p:cNvGraphicFramePr>
            <a:graphicFrameLocks noGrp="1"/>
          </p:cNvGraphicFramePr>
          <p:nvPr>
            <p:extLst>
              <p:ext uri="{D42A27DB-BD31-4B8C-83A1-F6EECF244321}">
                <p14:modId xmlns:p14="http://schemas.microsoft.com/office/powerpoint/2010/main" val="2721492224"/>
              </p:ext>
            </p:extLst>
          </p:nvPr>
        </p:nvGraphicFramePr>
        <p:xfrm>
          <a:off x="0" y="0"/>
          <a:ext cx="12192000" cy="6858000"/>
        </p:xfrm>
        <a:graphic>
          <a:graphicData uri="http://schemas.openxmlformats.org/drawingml/2006/table">
            <a:tbl>
              <a:tblPr firstRow="1" bandRow="1">
                <a:tableStyleId>{5940675A-B579-460E-94D1-54222C63F5DA}</a:tableStyleId>
              </a:tblPr>
              <a:tblGrid>
                <a:gridCol w="2909493">
                  <a:extLst>
                    <a:ext uri="{9D8B030D-6E8A-4147-A177-3AD203B41FA5}">
                      <a16:colId xmlns:a16="http://schemas.microsoft.com/office/drawing/2014/main" val="460172098"/>
                    </a:ext>
                  </a:extLst>
                </a:gridCol>
                <a:gridCol w="9282507">
                  <a:extLst>
                    <a:ext uri="{9D8B030D-6E8A-4147-A177-3AD203B41FA5}">
                      <a16:colId xmlns:a16="http://schemas.microsoft.com/office/drawing/2014/main" val="960561992"/>
                    </a:ext>
                  </a:extLst>
                </a:gridCol>
              </a:tblGrid>
              <a:tr h="4657318">
                <a:tc gridSpan="2">
                  <a:txBody>
                    <a:bodyPr/>
                    <a:lstStyle/>
                    <a:p>
                      <a:pPr algn="l" rtl="0">
                        <a:lnSpc>
                          <a:spcPct val="100000"/>
                        </a:lnSpc>
                      </a:pPr>
                      <a:r>
                        <a:rPr lang="en-US" sz="1800" b="1" u="none" dirty="0">
                          <a:solidFill>
                            <a:schemeClr val="tx1"/>
                          </a:solidFill>
                          <a:latin typeface="Arial" panose="020B0604020202020204" pitchFamily="34" charset="0"/>
                          <a:cs typeface="Arial" panose="020B0604020202020204" pitchFamily="34" charset="0"/>
                        </a:rPr>
                        <a:t>I was planning on reporting the email to our IT security department. </a:t>
                      </a:r>
                    </a:p>
                    <a:p>
                      <a:pPr algn="l" rtl="0">
                        <a:lnSpc>
                          <a:spcPct val="100000"/>
                        </a:lnSpc>
                      </a:pPr>
                      <a:endParaRPr lang="en-US" sz="1800" b="1" u="none" dirty="0">
                        <a:solidFill>
                          <a:schemeClr val="tx1"/>
                        </a:solidFill>
                        <a:latin typeface="Arial" panose="020B0604020202020204" pitchFamily="34" charset="0"/>
                        <a:cs typeface="Arial" panose="020B0604020202020204" pitchFamily="34" charset="0"/>
                      </a:endParaRPr>
                    </a:p>
                    <a:p>
                      <a:pPr algn="l" rtl="0">
                        <a:lnSpc>
                          <a:spcPct val="100000"/>
                        </a:lnSpc>
                      </a:pPr>
                      <a:r>
                        <a:rPr lang="en-US" sz="1800" b="1" u="none" dirty="0">
                          <a:solidFill>
                            <a:schemeClr val="tx1"/>
                          </a:solidFill>
                          <a:latin typeface="Arial" panose="020B0604020202020204" pitchFamily="34" charset="0"/>
                          <a:cs typeface="Arial" panose="020B0604020202020204" pitchFamily="34" charset="0"/>
                        </a:rPr>
                        <a:t>I was hoping to learn more about how different prison systems work; I was thinking of making my dissertation around this. </a:t>
                      </a:r>
                    </a:p>
                    <a:p>
                      <a:pPr algn="l" rtl="0">
                        <a:lnSpc>
                          <a:spcPct val="100000"/>
                        </a:lnSpc>
                      </a:pPr>
                      <a:endParaRPr lang="en-US" sz="1800" b="1" u="none" dirty="0">
                        <a:solidFill>
                          <a:schemeClr val="tx1"/>
                        </a:solidFill>
                        <a:latin typeface="Arial" panose="020B0604020202020204" pitchFamily="34" charset="0"/>
                        <a:cs typeface="Arial" panose="020B0604020202020204" pitchFamily="34" charset="0"/>
                      </a:endParaRPr>
                    </a:p>
                    <a:p>
                      <a:pPr algn="l" rtl="0">
                        <a:lnSpc>
                          <a:spcPct val="100000"/>
                        </a:lnSpc>
                      </a:pPr>
                      <a:r>
                        <a:rPr lang="en-US" sz="1800" b="1" u="none" dirty="0">
                          <a:solidFill>
                            <a:schemeClr val="tx1"/>
                          </a:solidFill>
                          <a:latin typeface="Arial" panose="020B0604020202020204" pitchFamily="34" charset="0"/>
                          <a:cs typeface="Arial" panose="020B0604020202020204" pitchFamily="34" charset="0"/>
                        </a:rPr>
                        <a:t>I would very much like to finish the rest of that Sherlock Holmes story. </a:t>
                      </a:r>
                    </a:p>
                    <a:p>
                      <a:pPr algn="l" rtl="0">
                        <a:lnSpc>
                          <a:spcPct val="100000"/>
                        </a:lnSpc>
                      </a:pPr>
                      <a:endParaRPr lang="en-US" sz="1800" b="1" u="none" dirty="0">
                        <a:solidFill>
                          <a:schemeClr val="tx1"/>
                        </a:solidFill>
                        <a:latin typeface="Arial" panose="020B0604020202020204" pitchFamily="34" charset="0"/>
                        <a:cs typeface="Arial" panose="020B0604020202020204" pitchFamily="34" charset="0"/>
                      </a:endParaRPr>
                    </a:p>
                    <a:p>
                      <a:pPr algn="l" rtl="0">
                        <a:lnSpc>
                          <a:spcPct val="100000"/>
                        </a:lnSpc>
                      </a:pPr>
                      <a:r>
                        <a:rPr lang="en-US" sz="1800" b="1" u="none" dirty="0">
                          <a:solidFill>
                            <a:schemeClr val="tx1"/>
                          </a:solidFill>
                          <a:latin typeface="Arial" panose="020B0604020202020204" pitchFamily="34" charset="0"/>
                          <a:cs typeface="Arial" panose="020B0604020202020204" pitchFamily="34" charset="0"/>
                        </a:rPr>
                        <a:t>We will be visiting the museum next Sunday, we are catching the 6am bus in the morning. </a:t>
                      </a: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1100341">
                <a:tc>
                  <a:txBody>
                    <a:bodyPr/>
                    <a:lstStyle/>
                    <a:p>
                      <a:pPr algn="ctr" rtl="0"/>
                      <a:r>
                        <a:rPr lang="en-GB" sz="1800" b="1" dirty="0">
                          <a:solidFill>
                            <a:schemeClr val="tx1"/>
                          </a:solidFill>
                          <a:latin typeface="Arial" panose="020B0604020202020204" pitchFamily="34" charset="0"/>
                          <a:cs typeface="Arial" panose="020B0604020202020204" pitchFamily="34" charset="0"/>
                        </a:rPr>
                        <a:t>Functional language</a:t>
                      </a:r>
                      <a:r>
                        <a:rPr lang="en-AE" sz="1800" b="1">
                          <a:solidFill>
                            <a:schemeClr val="tx1"/>
                          </a:solidFill>
                          <a:latin typeface="Arial" panose="020B0604020202020204" pitchFamily="34" charset="0"/>
                          <a:cs typeface="Arial" panose="020B0604020202020204" pitchFamily="34" charset="0"/>
                        </a:rPr>
                        <a:t> </a:t>
                      </a:r>
                      <a:r>
                        <a:rPr lang="en-GB" sz="1800" b="1" dirty="0">
                          <a:solidFill>
                            <a:schemeClr val="tx1"/>
                          </a:solidFill>
                          <a:latin typeface="Arial" panose="020B0604020202020204" pitchFamily="34" charset="0"/>
                          <a:cs typeface="Arial" panose="020B0604020202020204" pitchFamily="34" charset="0"/>
                        </a:rPr>
                        <a:t>point</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kern="1200" dirty="0">
                          <a:solidFill>
                            <a:schemeClr val="tx2">
                              <a:lumMod val="75000"/>
                            </a:schemeClr>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Describing hopes and plans</a:t>
                      </a:r>
                      <a:endParaRPr lang="en-US" sz="1800" b="1"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tc>
                <a:extLst>
                  <a:ext uri="{0D108BD9-81ED-4DB2-BD59-A6C34878D82A}">
                    <a16:rowId xmlns:a16="http://schemas.microsoft.com/office/drawing/2014/main" val="1865912953"/>
                  </a:ext>
                </a:extLst>
              </a:tr>
              <a:tr h="1100341">
                <a:tc>
                  <a:txBody>
                    <a:bodyPr/>
                    <a:lstStyle/>
                    <a:p>
                      <a:pPr algn="ctr" rtl="0"/>
                      <a:r>
                        <a:rPr lang="en-GB" sz="1800" b="1" dirty="0">
                          <a:solidFill>
                            <a:schemeClr val="tx1"/>
                          </a:solidFill>
                          <a:latin typeface="Arial" panose="020B0604020202020204" pitchFamily="34" charset="0"/>
                          <a:cs typeface="Arial" panose="020B0604020202020204" pitchFamily="34" charset="0"/>
                        </a:rPr>
                        <a:t>Associated grammar</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rtl="0"/>
                      <a:r>
                        <a:rPr lang="en-GB" sz="1800" noProof="0" dirty="0">
                          <a:solidFill>
                            <a:schemeClr val="tx1"/>
                          </a:solidFill>
                          <a:latin typeface="Arial" panose="020B0604020202020204" pitchFamily="34" charset="0"/>
                          <a:cs typeface="Arial" panose="020B0604020202020204" pitchFamily="34" charset="0"/>
                        </a:rPr>
                        <a:t>was/were + (thinking of / planning on / hoping to) + (gerund / infinitive); future tenses; various modals</a:t>
                      </a: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217143547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C6DDE5BD-6E0F-574E-9FE0-9E16AE2F1BFB}"/>
              </a:ext>
            </a:extLst>
          </p:cNvPr>
          <p:cNvGraphicFramePr>
            <a:graphicFrameLocks noGrp="1"/>
          </p:cNvGraphicFramePr>
          <p:nvPr>
            <p:extLst>
              <p:ext uri="{D42A27DB-BD31-4B8C-83A1-F6EECF244321}">
                <p14:modId xmlns:p14="http://schemas.microsoft.com/office/powerpoint/2010/main" val="3389029354"/>
              </p:ext>
            </p:extLst>
          </p:nvPr>
        </p:nvGraphicFramePr>
        <p:xfrm>
          <a:off x="0" y="0"/>
          <a:ext cx="12192000" cy="6858000"/>
        </p:xfrm>
        <a:graphic>
          <a:graphicData uri="http://schemas.openxmlformats.org/drawingml/2006/table">
            <a:tbl>
              <a:tblPr firstRow="1" bandRow="1">
                <a:tableStyleId>{5940675A-B579-460E-94D1-54222C63F5DA}</a:tableStyleId>
              </a:tblPr>
              <a:tblGrid>
                <a:gridCol w="2909493">
                  <a:extLst>
                    <a:ext uri="{9D8B030D-6E8A-4147-A177-3AD203B41FA5}">
                      <a16:colId xmlns:a16="http://schemas.microsoft.com/office/drawing/2014/main" val="460172098"/>
                    </a:ext>
                  </a:extLst>
                </a:gridCol>
                <a:gridCol w="9282507">
                  <a:extLst>
                    <a:ext uri="{9D8B030D-6E8A-4147-A177-3AD203B41FA5}">
                      <a16:colId xmlns:a16="http://schemas.microsoft.com/office/drawing/2014/main" val="960561992"/>
                    </a:ext>
                  </a:extLst>
                </a:gridCol>
              </a:tblGrid>
              <a:tr h="4657318">
                <a:tc gridSpan="2">
                  <a:txBody>
                    <a:bodyPr/>
                    <a:lstStyle/>
                    <a:p>
                      <a:pPr algn="l" rtl="0">
                        <a:lnSpc>
                          <a:spcPct val="100000"/>
                        </a:lnSpc>
                        <a:spcAft>
                          <a:spcPts val="0"/>
                        </a:spcAft>
                      </a:pPr>
                      <a:r>
                        <a:rPr lang="en-GB" sz="1800" b="1" u="none" dirty="0">
                          <a:solidFill>
                            <a:schemeClr val="tx1"/>
                          </a:solidFill>
                          <a:latin typeface="Arial"/>
                          <a:cs typeface="Arial"/>
                        </a:rPr>
                        <a:t>If we were to focus more on rehabilitation, we may reduce the rates of repeat crimes. </a:t>
                      </a:r>
                    </a:p>
                    <a:p>
                      <a:pPr algn="l" rtl="0">
                        <a:lnSpc>
                          <a:spcPct val="100000"/>
                        </a:lnSpc>
                        <a:spcAft>
                          <a:spcPts val="0"/>
                        </a:spcAft>
                      </a:pPr>
                      <a:endParaRPr lang="en-GB" sz="1800" b="1" u="none" dirty="0">
                        <a:solidFill>
                          <a:schemeClr val="tx1"/>
                        </a:solidFill>
                        <a:latin typeface="Arial"/>
                        <a:cs typeface="Arial"/>
                      </a:endParaRPr>
                    </a:p>
                    <a:p>
                      <a:pPr algn="l" rtl="0">
                        <a:lnSpc>
                          <a:spcPct val="100000"/>
                        </a:lnSpc>
                        <a:spcAft>
                          <a:spcPts val="0"/>
                        </a:spcAft>
                      </a:pPr>
                      <a:r>
                        <a:rPr lang="en-GB" sz="1800" b="1" u="none" dirty="0">
                          <a:solidFill>
                            <a:schemeClr val="tx1"/>
                          </a:solidFill>
                          <a:latin typeface="Arial"/>
                          <a:cs typeface="Arial"/>
                        </a:rPr>
                        <a:t>We are on the lookout since we anticipate that more sophisticated phishing techniques might be coming in the future. </a:t>
                      </a:r>
                    </a:p>
                    <a:p>
                      <a:pPr algn="l" rtl="0">
                        <a:lnSpc>
                          <a:spcPct val="100000"/>
                        </a:lnSpc>
                        <a:spcAft>
                          <a:spcPts val="0"/>
                        </a:spcAft>
                      </a:pPr>
                      <a:r>
                        <a:rPr lang="en-GB" sz="1800" b="1" u="none" dirty="0">
                          <a:solidFill>
                            <a:schemeClr val="tx1"/>
                          </a:solidFill>
                          <a:latin typeface="Arial"/>
                          <a:cs typeface="Arial"/>
                        </a:rPr>
                        <a:t>​​</a:t>
                      </a:r>
                    </a:p>
                    <a:p>
                      <a:pPr algn="l" rtl="0">
                        <a:lnSpc>
                          <a:spcPct val="100000"/>
                        </a:lnSpc>
                        <a:spcAft>
                          <a:spcPts val="0"/>
                        </a:spcAft>
                      </a:pPr>
                      <a:r>
                        <a:rPr lang="en-GB" sz="1800" b="1" u="none" dirty="0">
                          <a:solidFill>
                            <a:schemeClr val="tx1"/>
                          </a:solidFill>
                          <a:latin typeface="Arial"/>
                          <a:cs typeface="Arial"/>
                        </a:rPr>
                        <a:t>We expect that by the end of the year, around 95% of our bank transactions will have been conducted online. </a:t>
                      </a: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1100341">
                <a:tc>
                  <a:txBody>
                    <a:bodyPr/>
                    <a:lstStyle/>
                    <a:p>
                      <a:pPr algn="ctr" rtl="0"/>
                      <a:r>
                        <a:rPr lang="en-GB" sz="1800" b="1" dirty="0">
                          <a:solidFill>
                            <a:srgbClr val="5F5F5F"/>
                          </a:solidFill>
                          <a:latin typeface="Arial" panose="020B0604020202020204" pitchFamily="34" charset="0"/>
                          <a:cs typeface="Arial" panose="020B0604020202020204" pitchFamily="34" charset="0"/>
                        </a:rPr>
                        <a:t>Functional language</a:t>
                      </a:r>
                      <a:r>
                        <a:rPr lang="en-AE" sz="1800" b="1" dirty="0">
                          <a:solidFill>
                            <a:srgbClr val="5F5F5F"/>
                          </a:solidFill>
                          <a:latin typeface="Arial" panose="020B0604020202020204" pitchFamily="34" charset="0"/>
                          <a:cs typeface="Arial" panose="020B0604020202020204" pitchFamily="34" charset="0"/>
                        </a:rPr>
                        <a:t> </a:t>
                      </a:r>
                      <a:r>
                        <a:rPr lang="en-GB" sz="1800" b="1" dirty="0">
                          <a:solidFill>
                            <a:srgbClr val="5F5F5F"/>
                          </a:solidFill>
                          <a:latin typeface="Arial" panose="020B0604020202020204" pitchFamily="34" charset="0"/>
                          <a:cs typeface="Arial" panose="020B0604020202020204" pitchFamily="34" charset="0"/>
                        </a:rPr>
                        <a:t>point</a:t>
                      </a:r>
                      <a:endParaRPr lang="en-AE" sz="1800" b="1" dirty="0">
                        <a:solidFill>
                          <a:srgbClr val="5F5F5F"/>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dirty="0">
                          <a:solidFill>
                            <a:schemeClr val="accent1"/>
                          </a:solidFill>
                          <a:effectLst/>
                          <a:latin typeface="Arial" panose="020B0604020202020204" pitchFamily="34" charset="0"/>
                          <a:hlinkClick r:id="rId2">
                            <a:extLst>
                              <a:ext uri="{A12FA001-AC4F-418D-AE19-62706E023703}">
                                <ahyp:hlinkClr xmlns:ahyp="http://schemas.microsoft.com/office/drawing/2018/hyperlinkcolor" val="tx"/>
                              </a:ext>
                            </a:extLst>
                          </a:hlinkClick>
                        </a:rPr>
                        <a:t>Making predictions and </a:t>
                      </a:r>
                      <a:r>
                        <a:rPr lang="en-US" sz="1800" b="1" i="0" dirty="0" err="1">
                          <a:solidFill>
                            <a:schemeClr val="accent1"/>
                          </a:solidFill>
                          <a:effectLst/>
                          <a:latin typeface="Arial" panose="020B0604020202020204" pitchFamily="34" charset="0"/>
                          <a:hlinkClick r:id="rId2">
                            <a:extLst>
                              <a:ext uri="{A12FA001-AC4F-418D-AE19-62706E023703}">
                                <ahyp:hlinkClr xmlns:ahyp="http://schemas.microsoft.com/office/drawing/2018/hyperlinkcolor" val="tx"/>
                              </a:ext>
                            </a:extLst>
                          </a:hlinkClick>
                        </a:rPr>
                        <a:t>hypothesising</a:t>
                      </a:r>
                      <a:r>
                        <a:rPr lang="en-US" sz="1800" b="1" i="0" dirty="0">
                          <a:solidFill>
                            <a:schemeClr val="accent1"/>
                          </a:solidFill>
                          <a:effectLst/>
                          <a:latin typeface="Arial" panose="020B0604020202020204" pitchFamily="34" charset="0"/>
                          <a:hlinkClick r:id="rId2">
                            <a:extLst>
                              <a:ext uri="{A12FA001-AC4F-418D-AE19-62706E023703}">
                                <ahyp:hlinkClr xmlns:ahyp="http://schemas.microsoft.com/office/drawing/2018/hyperlinkcolor" val="tx"/>
                              </a:ext>
                            </a:extLst>
                          </a:hlinkClick>
                        </a:rPr>
                        <a:t> ​</a:t>
                      </a:r>
                      <a:endParaRPr lang="en-US" b="1" i="0" dirty="0">
                        <a:solidFill>
                          <a:schemeClr val="tx2">
                            <a:lumMod val="75000"/>
                          </a:schemeClr>
                        </a:solidFill>
                        <a:effectLst/>
                      </a:endParaRPr>
                    </a:p>
                  </a:txBody>
                  <a:tcPr anchor="ctr"/>
                </a:tc>
                <a:extLst>
                  <a:ext uri="{0D108BD9-81ED-4DB2-BD59-A6C34878D82A}">
                    <a16:rowId xmlns:a16="http://schemas.microsoft.com/office/drawing/2014/main" val="1865912953"/>
                  </a:ext>
                </a:extLst>
              </a:tr>
              <a:tr h="1100341">
                <a:tc>
                  <a:txBody>
                    <a:bodyPr/>
                    <a:lstStyle/>
                    <a:p>
                      <a:pPr algn="ctr" rtl="0"/>
                      <a:r>
                        <a:rPr lang="en-GB" sz="1800" b="1" dirty="0">
                          <a:solidFill>
                            <a:srgbClr val="5F5F5F"/>
                          </a:solidFill>
                          <a:latin typeface="Arial" panose="020B0604020202020204" pitchFamily="34" charset="0"/>
                          <a:cs typeface="Arial" panose="020B0604020202020204" pitchFamily="34" charset="0"/>
                        </a:rPr>
                        <a:t>Associated grammar</a:t>
                      </a:r>
                      <a:endParaRPr lang="en-AE" sz="1800" b="1" dirty="0">
                        <a:solidFill>
                          <a:srgbClr val="5F5F5F"/>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Arial" panose="020B0604020202020204" pitchFamily="34" charset="0"/>
                          <a:cs typeface="Arial" panose="020B0604020202020204" pitchFamily="34" charset="0"/>
                        </a:rPr>
                        <a:t>Modal verbs; future tenses (including future perfect and continuous); conditional structures </a:t>
                      </a:r>
                      <a:endParaRPr lang="en-US" b="0" i="0" dirty="0">
                        <a:solidFill>
                          <a:srgbClr val="000000"/>
                        </a:solidFill>
                        <a:effectLst/>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2570809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5FA4D-BA14-5015-1F9B-72BB6250E432}"/>
            </a:ext>
          </a:extLst>
        </p:cNvPr>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D37FE2EB-4AF9-57F2-46B0-61F42CBE3F67}"/>
              </a:ext>
            </a:extLst>
          </p:cNvPr>
          <p:cNvGraphicFramePr>
            <a:graphicFrameLocks noGrp="1"/>
          </p:cNvGraphicFramePr>
          <p:nvPr>
            <p:extLst>
              <p:ext uri="{D42A27DB-BD31-4B8C-83A1-F6EECF244321}">
                <p14:modId xmlns:p14="http://schemas.microsoft.com/office/powerpoint/2010/main" val="968723309"/>
              </p:ext>
            </p:extLst>
          </p:nvPr>
        </p:nvGraphicFramePr>
        <p:xfrm>
          <a:off x="0" y="0"/>
          <a:ext cx="12192000" cy="6858000"/>
        </p:xfrm>
        <a:graphic>
          <a:graphicData uri="http://schemas.openxmlformats.org/drawingml/2006/table">
            <a:tbl>
              <a:tblPr firstRow="1" bandRow="1">
                <a:tableStyleId>{5940675A-B579-460E-94D1-54222C63F5DA}</a:tableStyleId>
              </a:tblPr>
              <a:tblGrid>
                <a:gridCol w="2909493">
                  <a:extLst>
                    <a:ext uri="{9D8B030D-6E8A-4147-A177-3AD203B41FA5}">
                      <a16:colId xmlns:a16="http://schemas.microsoft.com/office/drawing/2014/main" val="460172098"/>
                    </a:ext>
                  </a:extLst>
                </a:gridCol>
                <a:gridCol w="9282507">
                  <a:extLst>
                    <a:ext uri="{9D8B030D-6E8A-4147-A177-3AD203B41FA5}">
                      <a16:colId xmlns:a16="http://schemas.microsoft.com/office/drawing/2014/main" val="960561992"/>
                    </a:ext>
                  </a:extLst>
                </a:gridCol>
              </a:tblGrid>
              <a:tr h="4657318">
                <a:tc gridSpan="2">
                  <a:txBody>
                    <a:bodyPr/>
                    <a:lstStyle/>
                    <a:p>
                      <a:pPr algn="l" rtl="0" fontAlgn="base"/>
                      <a:r>
                        <a:rPr lang="en-AE" sz="1800" b="1" i="0" kern="1200" dirty="0">
                          <a:solidFill>
                            <a:schemeClr val="tx1"/>
                          </a:solidFill>
                          <a:effectLst/>
                          <a:latin typeface="Arial" panose="020B0604020202020204" pitchFamily="34" charset="0"/>
                          <a:ea typeface="+mn-ea"/>
                          <a:cs typeface="Arial" panose="020B0604020202020204" pitchFamily="34" charset="0"/>
                        </a:rPr>
                        <a:t>If I’d known the signs of such phishing scams before, I wouldn’t have fallen for such an obvious case of identity theft. </a:t>
                      </a:r>
                    </a:p>
                    <a:p>
                      <a:pPr algn="l" rtl="0" fontAlgn="base"/>
                      <a:r>
                        <a:rPr lang="en-AE" sz="1800" b="1" i="0" kern="1200" dirty="0">
                          <a:solidFill>
                            <a:schemeClr val="tx1"/>
                          </a:solidFill>
                          <a:effectLst/>
                          <a:latin typeface="Arial" panose="020B0604020202020204" pitchFamily="34" charset="0"/>
                          <a:ea typeface="+mn-ea"/>
                          <a:cs typeface="Arial" panose="020B0604020202020204" pitchFamily="34" charset="0"/>
                        </a:rPr>
                        <a:t>​</a:t>
                      </a:r>
                    </a:p>
                    <a:p>
                      <a:pPr algn="l" rtl="0" fontAlgn="base"/>
                      <a:r>
                        <a:rPr lang="en-AE" sz="1800" b="1" i="0" kern="1200" dirty="0">
                          <a:solidFill>
                            <a:schemeClr val="tx1"/>
                          </a:solidFill>
                          <a:effectLst/>
                          <a:latin typeface="Arial" panose="020B0604020202020204" pitchFamily="34" charset="0"/>
                          <a:ea typeface="+mn-ea"/>
                          <a:cs typeface="Arial" panose="020B0604020202020204" pitchFamily="34" charset="0"/>
                        </a:rPr>
                        <a:t>I wish I had studied harder for the macroeconomics exam. If only I hadn’t got food poisoning during the revision period!</a:t>
                      </a:r>
                    </a:p>
                    <a:p>
                      <a:pPr algn="l" rtl="0" fontAlgn="base"/>
                      <a:endParaRPr lang="en-AE" sz="1800" b="1" i="0" kern="1200" dirty="0">
                        <a:solidFill>
                          <a:schemeClr val="tx1"/>
                        </a:solidFill>
                        <a:effectLst/>
                        <a:latin typeface="Arial" panose="020B0604020202020204" pitchFamily="34" charset="0"/>
                        <a:ea typeface="+mn-ea"/>
                        <a:cs typeface="Arial" panose="020B0604020202020204" pitchFamily="34" charset="0"/>
                      </a:endParaRPr>
                    </a:p>
                    <a:p>
                      <a:pPr algn="l" rtl="0" fontAlgn="base"/>
                      <a:r>
                        <a:rPr lang="en-AE" sz="1800" b="1" i="0" kern="1200" dirty="0">
                          <a:solidFill>
                            <a:schemeClr val="tx1"/>
                          </a:solidFill>
                          <a:effectLst/>
                          <a:latin typeface="Arial" panose="020B0604020202020204" pitchFamily="34" charset="0"/>
                          <a:ea typeface="+mn-ea"/>
                          <a:cs typeface="Arial" panose="020B0604020202020204" pitchFamily="34" charset="0"/>
                        </a:rPr>
                        <a:t>I regret not doing my best to steer him away from a life of crime. </a:t>
                      </a: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1100341">
                <a:tc>
                  <a:txBody>
                    <a:bodyPr/>
                    <a:lstStyle/>
                    <a:p>
                      <a:pPr algn="ctr" rtl="0"/>
                      <a:r>
                        <a:rPr lang="en-GB" sz="1800" b="1" dirty="0">
                          <a:solidFill>
                            <a:schemeClr val="tx1"/>
                          </a:solidFill>
                          <a:latin typeface="Arial" panose="020B0604020202020204" pitchFamily="34" charset="0"/>
                          <a:cs typeface="Arial" panose="020B0604020202020204" pitchFamily="34" charset="0"/>
                        </a:rPr>
                        <a:t>Functional language</a:t>
                      </a:r>
                      <a:r>
                        <a:rPr lang="en-AE" sz="1800" b="1">
                          <a:solidFill>
                            <a:schemeClr val="tx1"/>
                          </a:solidFill>
                          <a:latin typeface="Arial" panose="020B0604020202020204" pitchFamily="34" charset="0"/>
                          <a:cs typeface="Arial" panose="020B0604020202020204" pitchFamily="34" charset="0"/>
                        </a:rPr>
                        <a:t> </a:t>
                      </a:r>
                      <a:r>
                        <a:rPr lang="en-GB" sz="1800" b="1" dirty="0">
                          <a:solidFill>
                            <a:schemeClr val="tx1"/>
                          </a:solidFill>
                          <a:latin typeface="Arial" panose="020B0604020202020204" pitchFamily="34" charset="0"/>
                          <a:cs typeface="Arial" panose="020B0604020202020204" pitchFamily="34" charset="0"/>
                        </a:rPr>
                        <a:t>point</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rtl="0" fontAlgn="base"/>
                      <a:r>
                        <a:rPr lang="en-US" sz="1800" b="1" i="0" dirty="0">
                          <a:solidFill>
                            <a:schemeClr val="tx2"/>
                          </a:solidFill>
                          <a:effectLst/>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Expressing regret​</a:t>
                      </a:r>
                      <a:endParaRPr lang="en-US" b="1" i="0" dirty="0">
                        <a:solidFill>
                          <a:schemeClr val="tx2"/>
                        </a:solidFill>
                        <a:effectLst/>
                        <a:latin typeface="Helvetica" panose="020B0604020202020204" pitchFamily="34" charset="0"/>
                        <a:cs typeface="Helvetica" panose="020B0604020202020204" pitchFamily="34" charset="0"/>
                      </a:endParaRPr>
                    </a:p>
                  </a:txBody>
                  <a:tcPr anchor="ctr"/>
                </a:tc>
                <a:extLst>
                  <a:ext uri="{0D108BD9-81ED-4DB2-BD59-A6C34878D82A}">
                    <a16:rowId xmlns:a16="http://schemas.microsoft.com/office/drawing/2014/main" val="1865912953"/>
                  </a:ext>
                </a:extLst>
              </a:tr>
              <a:tr h="1100341">
                <a:tc>
                  <a:txBody>
                    <a:bodyPr/>
                    <a:lstStyle/>
                    <a:p>
                      <a:pPr algn="ctr" rtl="0"/>
                      <a:r>
                        <a:rPr lang="en-GB" sz="1800" b="1" dirty="0">
                          <a:solidFill>
                            <a:schemeClr val="tx1"/>
                          </a:solidFill>
                          <a:latin typeface="Arial" panose="020B0604020202020204" pitchFamily="34" charset="0"/>
                          <a:cs typeface="Arial" panose="020B0604020202020204" pitchFamily="34" charset="0"/>
                        </a:rPr>
                        <a:t>Associated grammar</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E" sz="1800" b="0" i="0" kern="1200" dirty="0">
                          <a:solidFill>
                            <a:schemeClr val="tx1"/>
                          </a:solidFill>
                          <a:effectLst/>
                          <a:latin typeface="Arial" panose="020B0604020202020204" pitchFamily="34" charset="0"/>
                          <a:ea typeface="+mn-ea"/>
                          <a:cs typeface="Arial" panose="020B0604020202020204" pitchFamily="34" charset="0"/>
                        </a:rPr>
                        <a:t>Pronouns, third and mixed conditionals, past perfect​; if only; I wish; regret + (gerund)</a:t>
                      </a: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50681074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56D79B-812E-5294-42EB-39AB43560288}"/>
              </a:ext>
            </a:extLst>
          </p:cNvPr>
          <p:cNvSpPr>
            <a:spLocks noGrp="1"/>
          </p:cNvSpPr>
          <p:nvPr>
            <p:ph type="title"/>
          </p:nvPr>
        </p:nvSpPr>
        <p:spPr/>
        <p:txBody>
          <a:bodyPr/>
          <a:lstStyle/>
          <a:p>
            <a:pPr algn="ctr"/>
            <a:r>
              <a:rPr lang="en-US" dirty="0"/>
              <a:t>Thank you</a:t>
            </a:r>
            <a:endParaRPr lang="en-AE" dirty="0"/>
          </a:p>
        </p:txBody>
      </p:sp>
    </p:spTree>
    <p:extLst>
      <p:ext uri="{BB962C8B-B14F-4D97-AF65-F5344CB8AC3E}">
        <p14:creationId xmlns:p14="http://schemas.microsoft.com/office/powerpoint/2010/main" val="3581349234"/>
      </p:ext>
    </p:extLst>
  </p:cSld>
  <p:clrMapOvr>
    <a:masterClrMapping/>
  </p:clrMapOvr>
</p:sld>
</file>

<file path=ppt/theme/theme1.xml><?xml version="1.0" encoding="utf-8"?>
<a:theme xmlns:a="http://schemas.openxmlformats.org/drawingml/2006/main" name="Office Theme">
  <a:themeElements>
    <a:clrScheme name="Moe PPT__">
      <a:dk1>
        <a:srgbClr val="5E5E5E"/>
      </a:dk1>
      <a:lt1>
        <a:srgbClr val="FFFFFF"/>
      </a:lt1>
      <a:dk2>
        <a:srgbClr val="AB833A"/>
      </a:dk2>
      <a:lt2>
        <a:srgbClr val="FFFFFF"/>
      </a:lt2>
      <a:accent1>
        <a:srgbClr val="AC833B"/>
      </a:accent1>
      <a:accent2>
        <a:srgbClr val="D0AB74"/>
      </a:accent2>
      <a:accent3>
        <a:srgbClr val="595959"/>
      </a:accent3>
      <a:accent4>
        <a:srgbClr val="CECECE"/>
      </a:accent4>
      <a:accent5>
        <a:srgbClr val="A9A9A9"/>
      </a:accent5>
      <a:accent6>
        <a:srgbClr val="5F5F5F"/>
      </a:accent6>
      <a:hlink>
        <a:srgbClr val="FFFFFF"/>
      </a:hlink>
      <a:folHlink>
        <a:srgbClr val="5E5E5E"/>
      </a:folHlink>
    </a:clrScheme>
    <a:fontScheme name="Custom 2">
      <a:majorFont>
        <a:latin typeface="Univers Next Arabic "/>
        <a:ea typeface=""/>
        <a:cs typeface=""/>
      </a:majorFont>
      <a:minorFont>
        <a:latin typeface="Univers Next Arabic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N EN" id="{0CC10CF4-144F-E948-A769-77F915408196}" vid="{D06F57A7-07F5-C84F-83D9-2A31E67FE68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10B0BF13B97DD4BB8CF62CFB1A9CDD2" ma:contentTypeVersion="10" ma:contentTypeDescription="Create a new document." ma:contentTypeScope="" ma:versionID="9d3933e53dcabb94610d316ca27d63b4">
  <xsd:schema xmlns:xsd="http://www.w3.org/2001/XMLSchema" xmlns:xs="http://www.w3.org/2001/XMLSchema" xmlns:p="http://schemas.microsoft.com/office/2006/metadata/properties" xmlns:ns2="9e9750b4-5bba-45f3-b196-96a2c6b5604b" xmlns:ns3="32e4c5a6-a30f-402c-a4de-1974d13e36c6" targetNamespace="http://schemas.microsoft.com/office/2006/metadata/properties" ma:root="true" ma:fieldsID="e69ff950d7f9c46a637cca37ee33dfbe" ns2:_="" ns3:_="">
    <xsd:import namespace="9e9750b4-5bba-45f3-b196-96a2c6b5604b"/>
    <xsd:import namespace="32e4c5a6-a30f-402c-a4de-1974d13e36c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SearchProperties" minOccurs="0"/>
                <xsd:element ref="ns2:MediaServiceObjectDetectorVersion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9750b4-5bba-45f3-b196-96a2c6b560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2e4c5a6-a30f-402c-a4de-1974d13e36c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C19CDEE-AFC6-4EE2-B4F7-8CA37066090B}">
  <ds:schemaRefs>
    <ds:schemaRef ds:uri="http://purl.org/dc/dcmitype/"/>
    <ds:schemaRef ds:uri="http://purl.org/dc/terms/"/>
    <ds:schemaRef ds:uri="http://schemas.microsoft.com/office/2006/metadata/properties"/>
    <ds:schemaRef ds:uri="http://schemas.microsoft.com/office/infopath/2007/PartnerControls"/>
    <ds:schemaRef ds:uri="http://schemas.microsoft.com/office/2006/documentManagement/types"/>
    <ds:schemaRef ds:uri="ed98f769-9929-4a8c-b4e0-3b1d78562470"/>
    <ds:schemaRef ds:uri="http://www.w3.org/XML/1998/namespace"/>
    <ds:schemaRef ds:uri="http://schemas.openxmlformats.org/package/2006/metadata/core-properties"/>
    <ds:schemaRef ds:uri="4a090edc-7a12-48de-8ccc-e297ffa550e8"/>
    <ds:schemaRef ds:uri="http://purl.org/dc/elements/1.1/"/>
  </ds:schemaRefs>
</ds:datastoreItem>
</file>

<file path=customXml/itemProps2.xml><?xml version="1.0" encoding="utf-8"?>
<ds:datastoreItem xmlns:ds="http://schemas.openxmlformats.org/officeDocument/2006/customXml" ds:itemID="{F81099B7-B8BF-41D5-82E9-06FB6C4AF209}">
  <ds:schemaRefs>
    <ds:schemaRef ds:uri="http://schemas.microsoft.com/sharepoint/v3/contenttype/forms"/>
  </ds:schemaRefs>
</ds:datastoreItem>
</file>

<file path=customXml/itemProps3.xml><?xml version="1.0" encoding="utf-8"?>
<ds:datastoreItem xmlns:ds="http://schemas.openxmlformats.org/officeDocument/2006/customXml" ds:itemID="{C7835488-058A-4BC2-801B-E86BA83CCD11}"/>
</file>

<file path=docProps/app.xml><?xml version="1.0" encoding="utf-8"?>
<Properties xmlns="http://schemas.openxmlformats.org/officeDocument/2006/extended-properties" xmlns:vt="http://schemas.openxmlformats.org/officeDocument/2006/docPropsVTypes">
  <Template>Office Theme</Template>
  <TotalTime>17076</TotalTime>
  <Words>2326</Words>
  <Application>Microsoft Macintosh PowerPoint</Application>
  <PresentationFormat>Widescreen</PresentationFormat>
  <Paragraphs>197</Paragraphs>
  <Slides>20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Univers Next Arabic </vt:lpstr>
      <vt:lpstr>Univers Next Arabic Bold</vt:lpstr>
      <vt:lpstr>Univers Next Arabic Light</vt:lpstr>
      <vt:lpstr>Arial</vt:lpstr>
      <vt:lpstr>Calibri</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Haya Abu Ruka</dc:creator>
  <cp:lastModifiedBy>Thomasin Hazelden</cp:lastModifiedBy>
  <cp:revision>111</cp:revision>
  <dcterms:created xsi:type="dcterms:W3CDTF">2024-07-05T04:49:36Z</dcterms:created>
  <dcterms:modified xsi:type="dcterms:W3CDTF">2025-05-22T05:30:21Z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0x010100810B0BF13B97DD4BB8CF62CFB1A9CDD2</vt:lpwstr>
  </property>
  <property fmtid="{D5CDD505-2E9C-101B-9397-08002B2CF9AE}" pid="3" name="MediaServiceImageTags">
    <vt:lpwstr/>
  </property>
</Properties>
</file>