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3" r:id="rId2"/>
    <p:sldId id="274" r:id="rId3"/>
    <p:sldId id="275" r:id="rId4"/>
    <p:sldId id="276" r:id="rId5"/>
    <p:sldId id="263" r:id="rId6"/>
    <p:sldId id="279" r:id="rId7"/>
    <p:sldId id="280" r:id="rId8"/>
    <p:sldId id="281" r:id="rId9"/>
    <p:sldId id="282" r:id="rId10"/>
    <p:sldId id="283" r:id="rId11"/>
    <p:sldId id="287" r:id="rId12"/>
    <p:sldId id="284" r:id="rId13"/>
    <p:sldId id="28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FD"/>
    <a:srgbClr val="FFE5FB"/>
    <a:srgbClr val="FB8869"/>
    <a:srgbClr val="F4B6F4"/>
    <a:srgbClr val="A4F2F0"/>
    <a:srgbClr val="F2D2E3"/>
    <a:srgbClr val="F7C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88" autoAdjust="0"/>
  </p:normalViewPr>
  <p:slideViewPr>
    <p:cSldViewPr snapToGrid="0">
      <p:cViewPr varScale="1">
        <p:scale>
          <a:sx n="68" d="100"/>
          <a:sy n="68" d="100"/>
        </p:scale>
        <p:origin x="8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66854-DCF4-45E0-8A19-AD68EA88ED6A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074EC-E911-4218-B8F8-30FFA759A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8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074EC-E911-4218-B8F8-30FFA759A98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24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AADDE-3536-4676-95D3-F640FA686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27A396-4EA0-4993-8903-88A8238279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A446-A11D-4B39-AC90-D1B6E4A9A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5EC38-DE3A-4022-B433-4A1250477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80B79-2BED-475A-B41C-6A822B88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51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9E60B-AACD-4DBA-8A88-B14F3B769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696EC-6A0B-4A74-84CA-60FAEB336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F7669-0D68-4CD0-82F6-04C0D67EF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4CA5A-78D6-492A-A102-5DDF0FE82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EDDF2-4676-43BE-A711-0EF74025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69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C243D-B321-427C-B0A4-7EFFB5FEA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208DA-392C-4FD9-90AA-27E6C4D9D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D028A-7C30-4F5D-BD8D-7C6DAD5D1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778BF-2E55-4187-B382-0E992776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6CA07-1C1F-41A2-AD13-E440F7CFA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2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DD8FA-6268-41CB-B37A-0697D3C0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E9355-A64E-4748-8910-037BE2A86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F7DC1A-9C00-4576-9FFE-2B893CA92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CA163-86B2-45C2-9F4A-AED154F9C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1634F-9898-4E6E-B998-DB2A85B20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505775-0D28-438A-AD5B-2F1AF89E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43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3A8FD-566B-4A9F-ABCF-29AF756DE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7DE73B-E640-453A-915D-43BB73B15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189034-1AC0-4D6E-BE76-F48C04AAA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F5802-CFAB-4018-B504-2D154ACBB8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A1BEC9-12A0-4228-A00C-608779F5FC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F3C87-A662-4226-9A02-D3AEDBB5E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B29AAD-54E6-4BAC-A861-2F7ABE72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0DD681-F7AD-4557-8C4F-C8E400880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81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2791D-F3A4-4744-8842-90E654AC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484D6A-A1E5-4C17-A22D-E58A0AB4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483F0-C27E-45B7-81ED-D706B332A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096A6B-134D-4D99-A2D4-038A6865A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1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35F6E-7F3D-432F-AB95-0EFDB08BE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A58DA9-A760-4618-9188-4E1D60EA6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1AD33-A61D-4B22-BB77-5E90ED40C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23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65D54-D8C1-46CA-A22D-E11557C9E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E8143-58B3-46C8-966E-5600707BB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D7259-6A73-4CF4-9D3C-930188150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CC9B2-056C-4C08-B1DB-618DA2B88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7ED94A-4F28-499F-90B7-3AA1DAEF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2D8E2-75BD-4D0C-AEB9-58A59B0AA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4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6638D-EB46-43B6-AF39-A7AACCA96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257414-C268-40E5-88E9-1DEFA19C9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FB5B3-B353-4EF3-803D-A1B0F9710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3A2120-A33D-43F3-BAFC-EA8331EC8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53084-254E-45EC-8573-37CF31BFF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B6ED44-2ECF-4C55-8D8A-957ACD484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50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F89DE-60FB-4978-87BE-C6C922C9C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22A7A9-2DFF-45C8-8796-7C77CCA33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76926-6856-4D64-91E5-B1EB3007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9344B-1449-4974-BEA0-EDBC49E4E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E7651-A4E7-4070-920D-DE6C610CF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16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D80058-4456-4F4A-9D14-A7DAA6406A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455D67-27D9-409C-9D6F-5BF99C5A5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58D4D-9CE7-4028-81E1-F9A9F04F1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F4A68-7A29-4469-9A65-6C9FA9FF5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E99BF-F1B1-4731-9847-536AACF46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88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32CEF5-404A-40EC-BE7F-FD42E0E82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2EECE-86B2-42D6-93AB-841DBA3D3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87C53-E83C-454E-85D8-D2C7C6F1D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BBBEC-BC8D-4776-B8BD-6522E3B89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B7C4D-4CC2-46D1-A156-BE5E5916E1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22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5" Type="http://schemas.microsoft.com/office/2007/relationships/hdphoto" Target="../media/hdphoto2.wdp" /><Relationship Id="rId4" Type="http://schemas.openxmlformats.org/officeDocument/2006/relationships/image" Target="../media/image3.png" 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Relationship Id="rId4" Type="http://schemas.microsoft.com/office/2007/relationships/hdphoto" Target="../media/hdphoto4.wdp" 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7.wdp" /><Relationship Id="rId3" Type="http://schemas.openxmlformats.org/officeDocument/2006/relationships/image" Target="../media/image7.png" /><Relationship Id="rId7" Type="http://schemas.openxmlformats.org/officeDocument/2006/relationships/image" Target="../media/image9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microsoft.com/office/2007/relationships/hdphoto" Target="../media/hdphoto6.wdp" /><Relationship Id="rId5" Type="http://schemas.openxmlformats.org/officeDocument/2006/relationships/image" Target="../media/image8.png" /><Relationship Id="rId4" Type="http://schemas.microsoft.com/office/2007/relationships/hdphoto" Target="../media/hdphoto5.wdp" /><Relationship Id="rId9" Type="http://schemas.openxmlformats.org/officeDocument/2006/relationships/image" Target="../media/image10.png" 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8.wdp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9.wdp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0.wdp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Relationship Id="rId5" Type="http://schemas.microsoft.com/office/2007/relationships/hdphoto" Target="../media/hdphoto11.wdp" /><Relationship Id="rId4" Type="http://schemas.openxmlformats.org/officeDocument/2006/relationships/image" Target="../media/image14.png" 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2.wdp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Relationship Id="rId6" Type="http://schemas.microsoft.com/office/2007/relationships/hdphoto" Target="../media/hdphoto13.wdp" /><Relationship Id="rId5" Type="http://schemas.openxmlformats.org/officeDocument/2006/relationships/image" Target="../media/image17.png" /><Relationship Id="rId4" Type="http://schemas.openxmlformats.org/officeDocument/2006/relationships/image" Target="../media/image16.png" 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4.wdp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microsoft.com/office/2007/relationships/hdphoto" Target="../media/hdphoto15.wdp" /><Relationship Id="rId4" Type="http://schemas.openxmlformats.org/officeDocument/2006/relationships/image" Target="../media/image19.png" 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6.wdp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3.png" /><Relationship Id="rId4" Type="http://schemas.openxmlformats.org/officeDocument/2006/relationships/image" Target="../media/image22.png" 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7.wdp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D396313F-1828-45E9-A999-B6D81E222450}"/>
              </a:ext>
            </a:extLst>
          </p:cNvPr>
          <p:cNvSpPr/>
          <p:nvPr/>
        </p:nvSpPr>
        <p:spPr>
          <a:xfrm rot="21073194">
            <a:off x="884144" y="438388"/>
            <a:ext cx="4181219" cy="9989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6000" dirty="0">
                <a:solidFill>
                  <a:srgbClr val="C00000"/>
                </a:solidFill>
                <a:latin typeface="Aldhabi" panose="01000000000000000000" pitchFamily="2" charset="-78"/>
                <a:ea typeface="+mj-ea"/>
                <a:cs typeface="Aldhabi" panose="01000000000000000000" pitchFamily="2" charset="-78"/>
              </a:rPr>
              <a:t>من كتاب سرد الذات 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D685AB66-4523-494E-BBA8-4582E186DF7F}"/>
              </a:ext>
            </a:extLst>
          </p:cNvPr>
          <p:cNvSpPr txBox="1">
            <a:spLocks/>
          </p:cNvSpPr>
          <p:nvPr/>
        </p:nvSpPr>
        <p:spPr bwMode="auto">
          <a:xfrm>
            <a:off x="449705" y="3940420"/>
            <a:ext cx="4796852" cy="74515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indent="-228600" algn="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4800" dirty="0">
                <a:latin typeface="+mn-lt"/>
                <a:cs typeface="(AH) Manal Black" pitchFamily="2" charset="-78"/>
              </a:rPr>
              <a:t>أحداث جرت في الشارقة </a:t>
            </a:r>
          </a:p>
        </p:txBody>
      </p:sp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FC3DB3A1-141A-4D51-8238-5355F0DA8B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766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C52C72E5-7D6D-442A-AA02-1F9D30E3FEEC}"/>
              </a:ext>
            </a:extLst>
          </p:cNvPr>
          <p:cNvSpPr txBox="1"/>
          <p:nvPr/>
        </p:nvSpPr>
        <p:spPr>
          <a:xfrm>
            <a:off x="1497143" y="2957049"/>
            <a:ext cx="2701976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الرؤية الثانية</a:t>
            </a:r>
          </a:p>
        </p:txBody>
      </p:sp>
    </p:spTree>
    <p:extLst>
      <p:ext uri="{BB962C8B-B14F-4D97-AF65-F5344CB8AC3E}">
        <p14:creationId xmlns:p14="http://schemas.microsoft.com/office/powerpoint/2010/main" val="2945829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المرحلة الأولى">
            <a:extLst>
              <a:ext uri="{FF2B5EF4-FFF2-40B4-BE49-F238E27FC236}">
                <a16:creationId xmlns:a16="http://schemas.microsoft.com/office/drawing/2014/main" id="{7B952F84-FEC6-4C7A-87BB-2300C60085E7}"/>
              </a:ext>
            </a:extLst>
          </p:cNvPr>
          <p:cNvSpPr txBox="1"/>
          <p:nvPr/>
        </p:nvSpPr>
        <p:spPr>
          <a:xfrm>
            <a:off x="9601200" y="1948114"/>
            <a:ext cx="1946055" cy="4719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50800" tIns="50800" rIns="50800" bIns="50800" anchor="ctr">
            <a:spAutoFit/>
          </a:bodyPr>
          <a:lstStyle>
            <a:lvl1pPr algn="ctr">
              <a:defRPr sz="3200">
                <a:solidFill>
                  <a:srgbClr val="0096FF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rtl="0">
              <a:defRPr/>
            </a:pPr>
            <a:r>
              <a:rPr lang="ar-AE" sz="2400" dirty="0">
                <a:solidFill>
                  <a:srgbClr val="FF0000"/>
                </a:solidFill>
                <a:latin typeface="Sakkal Majalla" panose="02000000000000000000" pitchFamily="2" charset="-78"/>
                <a:cs typeface="PT Bold Heading" panose="02010400000000000000" pitchFamily="2" charset="-78"/>
              </a:rPr>
              <a:t>ـ </a:t>
            </a:r>
            <a:r>
              <a:rPr lang="ar-EG" sz="2400" dirty="0">
                <a:solidFill>
                  <a:srgbClr val="FF0000"/>
                </a:solidFill>
                <a:latin typeface="Sakkal Majalla" panose="02000000000000000000" pitchFamily="2" charset="-78"/>
                <a:cs typeface="PT Bold Heading" panose="02010400000000000000" pitchFamily="2" charset="-78"/>
              </a:rPr>
              <a:t>نواتج التعلم</a:t>
            </a:r>
            <a:r>
              <a:rPr lang="ar-AE" sz="2400" dirty="0">
                <a:solidFill>
                  <a:srgbClr val="FF0000"/>
                </a:solidFill>
                <a:latin typeface="Sakkal Majalla" panose="02000000000000000000" pitchFamily="2" charset="-78"/>
                <a:cs typeface="PT Bold Heading" panose="02010400000000000000" pitchFamily="2" charset="-78"/>
              </a:rPr>
              <a:t>:</a:t>
            </a:r>
            <a:endParaRPr sz="2400" dirty="0">
              <a:solidFill>
                <a:srgbClr val="FF0000"/>
              </a:solidFill>
              <a:latin typeface="Sakkal Majalla" panose="02000000000000000000" pitchFamily="2" charset="-78"/>
              <a:cs typeface="PT Bold Heading" panose="02010400000000000000" pitchFamily="2" charset="-78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71AED51D-A0FE-4C4B-A6AA-ECEA30DA3462}"/>
              </a:ext>
            </a:extLst>
          </p:cNvPr>
          <p:cNvSpPr/>
          <p:nvPr/>
        </p:nvSpPr>
        <p:spPr>
          <a:xfrm>
            <a:off x="644745" y="2504792"/>
            <a:ext cx="10902510" cy="4001093"/>
          </a:xfrm>
          <a:prstGeom prst="rect">
            <a:avLst/>
          </a:prstGeom>
          <a:noFill/>
          <a:ln w="28575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r" rtl="1"/>
            <a:endParaRPr lang="ar-AE" sz="1200" b="1" dirty="0">
              <a:solidFill>
                <a:srgbClr val="292828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2200" b="1" dirty="0"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يفسر المفاهيم والمصطلحات الواردة في الرؤية.</a:t>
            </a:r>
          </a:p>
          <a:p>
            <a:pPr algn="r" rtl="1"/>
            <a:endParaRPr lang="ar-AE" sz="22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2200" b="1" dirty="0"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يتتبع مجريات أحداث تقليص عدد المعلمين.</a:t>
            </a:r>
          </a:p>
          <a:p>
            <a:pPr algn="r" rtl="1"/>
            <a:endParaRPr lang="ar-AE" sz="22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2200" b="1" dirty="0"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يستخلص الهدف من قيام صاحب السمو الشيخ الدكتور سلطان بن محمد القاسمي بدور في مسرحية "المروءة المقنعة".</a:t>
            </a:r>
          </a:p>
          <a:p>
            <a:pPr algn="r" rtl="1"/>
            <a:endParaRPr lang="ar-AE" sz="22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2200" b="1" dirty="0"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يستخلص الصعوبات التي واجهت صاحب السمو  الشيخ الدكتور سلطان بن محمد القاسمي في رحلته لامتحان المتوسط بالكويت.</a:t>
            </a:r>
          </a:p>
          <a:p>
            <a:pPr algn="r" rtl="1"/>
            <a:endParaRPr lang="ar-AE" sz="22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2200" b="1" dirty="0">
                <a:effectLst/>
                <a:uFill>
                  <a:solidFill>
                    <a:srgbClr val="000000"/>
                  </a:solidFill>
                </a:uFill>
                <a:latin typeface="Sakkal Majalla" panose="02000000000000000000" pitchFamily="2" charset="-78"/>
                <a:cs typeface="Sakkal Majalla" panose="02000000000000000000" pitchFamily="2" charset="-78"/>
                <a:sym typeface="Calibri"/>
              </a:rPr>
              <a:t>يحلل المشكلة التي تعرضت لها مدينة الشارقة في أواخر سنة 1958م.</a:t>
            </a:r>
          </a:p>
          <a:p>
            <a:pPr algn="r" rtl="1"/>
            <a:endParaRPr lang="ar-AE" sz="2200" b="1" dirty="0">
              <a:effectLst/>
              <a:uFill>
                <a:solidFill>
                  <a:srgbClr val="000000"/>
                </a:solidFill>
              </a:uFill>
              <a:latin typeface="Sakkal Majalla" panose="02000000000000000000" pitchFamily="2" charset="-78"/>
              <a:cs typeface="Sakkal Majalla" panose="02000000000000000000" pitchFamily="2" charset="-78"/>
              <a:sym typeface="Calibri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2200" b="1" dirty="0">
                <a:effectLst/>
                <a:uFill>
                  <a:solidFill>
                    <a:srgbClr val="000000"/>
                  </a:solidFill>
                </a:uFill>
                <a:latin typeface="Sakkal Majalla" panose="02000000000000000000" pitchFamily="2" charset="-78"/>
                <a:cs typeface="Sakkal Majalla" panose="02000000000000000000" pitchFamily="2" charset="-78"/>
                <a:sym typeface="Calibri"/>
              </a:rPr>
              <a:t>يقدر  قيمة وجود الوالدين في حياة الانسان.</a:t>
            </a:r>
            <a:endParaRPr lang="en-US" sz="2200" dirty="0">
              <a:effectLst/>
              <a:uFill>
                <a:solidFill>
                  <a:srgbClr val="000000"/>
                </a:solidFill>
              </a:uFill>
              <a:latin typeface="Sakkal Majalla" panose="02000000000000000000" pitchFamily="2" charset="-78"/>
              <a:cs typeface="Sakkal Majalla" panose="02000000000000000000" pitchFamily="2" charset="-78"/>
              <a:sym typeface="Calibri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25AD551A-F8DB-4894-AFE1-3459C34E156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22498" y="726414"/>
            <a:ext cx="3678702" cy="549155"/>
          </a:xfrm>
          <a:custGeom>
            <a:avLst/>
            <a:gdLst>
              <a:gd name="connsiteX0" fmla="*/ 0 w 3678702"/>
              <a:gd name="connsiteY0" fmla="*/ 0 h 549155"/>
              <a:gd name="connsiteX1" fmla="*/ 613117 w 3678702"/>
              <a:gd name="connsiteY1" fmla="*/ 0 h 549155"/>
              <a:gd name="connsiteX2" fmla="*/ 1226234 w 3678702"/>
              <a:gd name="connsiteY2" fmla="*/ 0 h 549155"/>
              <a:gd name="connsiteX3" fmla="*/ 1839351 w 3678702"/>
              <a:gd name="connsiteY3" fmla="*/ 0 h 549155"/>
              <a:gd name="connsiteX4" fmla="*/ 2415681 w 3678702"/>
              <a:gd name="connsiteY4" fmla="*/ 0 h 549155"/>
              <a:gd name="connsiteX5" fmla="*/ 3065585 w 3678702"/>
              <a:gd name="connsiteY5" fmla="*/ 0 h 549155"/>
              <a:gd name="connsiteX6" fmla="*/ 3678702 w 3678702"/>
              <a:gd name="connsiteY6" fmla="*/ 0 h 549155"/>
              <a:gd name="connsiteX7" fmla="*/ 3678702 w 3678702"/>
              <a:gd name="connsiteY7" fmla="*/ 549155 h 549155"/>
              <a:gd name="connsiteX8" fmla="*/ 2992011 w 3678702"/>
              <a:gd name="connsiteY8" fmla="*/ 549155 h 549155"/>
              <a:gd name="connsiteX9" fmla="*/ 2452468 w 3678702"/>
              <a:gd name="connsiteY9" fmla="*/ 549155 h 549155"/>
              <a:gd name="connsiteX10" fmla="*/ 1949712 w 3678702"/>
              <a:gd name="connsiteY10" fmla="*/ 549155 h 549155"/>
              <a:gd name="connsiteX11" fmla="*/ 1263021 w 3678702"/>
              <a:gd name="connsiteY11" fmla="*/ 549155 h 549155"/>
              <a:gd name="connsiteX12" fmla="*/ 723478 w 3678702"/>
              <a:gd name="connsiteY12" fmla="*/ 549155 h 549155"/>
              <a:gd name="connsiteX13" fmla="*/ 0 w 3678702"/>
              <a:gd name="connsiteY13" fmla="*/ 549155 h 549155"/>
              <a:gd name="connsiteX14" fmla="*/ 0 w 3678702"/>
              <a:gd name="connsiteY14" fmla="*/ 0 h 54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78702" h="549155" fill="none" extrusionOk="0">
                <a:moveTo>
                  <a:pt x="0" y="0"/>
                </a:moveTo>
                <a:cubicBezTo>
                  <a:pt x="283298" y="228"/>
                  <a:pt x="435631" y="-15214"/>
                  <a:pt x="613117" y="0"/>
                </a:cubicBezTo>
                <a:cubicBezTo>
                  <a:pt x="790603" y="15214"/>
                  <a:pt x="960920" y="22125"/>
                  <a:pt x="1226234" y="0"/>
                </a:cubicBezTo>
                <a:cubicBezTo>
                  <a:pt x="1491548" y="-22125"/>
                  <a:pt x="1650417" y="-26521"/>
                  <a:pt x="1839351" y="0"/>
                </a:cubicBezTo>
                <a:cubicBezTo>
                  <a:pt x="2028285" y="26521"/>
                  <a:pt x="2130842" y="24478"/>
                  <a:pt x="2415681" y="0"/>
                </a:cubicBezTo>
                <a:cubicBezTo>
                  <a:pt x="2700520" y="-24478"/>
                  <a:pt x="2910107" y="-15603"/>
                  <a:pt x="3065585" y="0"/>
                </a:cubicBezTo>
                <a:cubicBezTo>
                  <a:pt x="3221063" y="15603"/>
                  <a:pt x="3460124" y="2524"/>
                  <a:pt x="3678702" y="0"/>
                </a:cubicBezTo>
                <a:cubicBezTo>
                  <a:pt x="3682554" y="269251"/>
                  <a:pt x="3686905" y="378377"/>
                  <a:pt x="3678702" y="549155"/>
                </a:cubicBezTo>
                <a:cubicBezTo>
                  <a:pt x="3462173" y="557655"/>
                  <a:pt x="3202713" y="561197"/>
                  <a:pt x="2992011" y="549155"/>
                </a:cubicBezTo>
                <a:cubicBezTo>
                  <a:pt x="2781309" y="537113"/>
                  <a:pt x="2580101" y="546761"/>
                  <a:pt x="2452468" y="549155"/>
                </a:cubicBezTo>
                <a:cubicBezTo>
                  <a:pt x="2324835" y="551549"/>
                  <a:pt x="2126778" y="570560"/>
                  <a:pt x="1949712" y="549155"/>
                </a:cubicBezTo>
                <a:cubicBezTo>
                  <a:pt x="1772646" y="527750"/>
                  <a:pt x="1586829" y="520243"/>
                  <a:pt x="1263021" y="549155"/>
                </a:cubicBezTo>
                <a:cubicBezTo>
                  <a:pt x="939213" y="578067"/>
                  <a:pt x="952624" y="552450"/>
                  <a:pt x="723478" y="549155"/>
                </a:cubicBezTo>
                <a:cubicBezTo>
                  <a:pt x="494332" y="545860"/>
                  <a:pt x="307610" y="549200"/>
                  <a:pt x="0" y="549155"/>
                </a:cubicBezTo>
                <a:cubicBezTo>
                  <a:pt x="19068" y="282195"/>
                  <a:pt x="-2238" y="263576"/>
                  <a:pt x="0" y="0"/>
                </a:cubicBezTo>
                <a:close/>
              </a:path>
              <a:path w="3678702" h="549155" stroke="0" extrusionOk="0">
                <a:moveTo>
                  <a:pt x="0" y="0"/>
                </a:moveTo>
                <a:cubicBezTo>
                  <a:pt x="212565" y="647"/>
                  <a:pt x="328878" y="26471"/>
                  <a:pt x="576330" y="0"/>
                </a:cubicBezTo>
                <a:cubicBezTo>
                  <a:pt x="823782" y="-26471"/>
                  <a:pt x="959356" y="6743"/>
                  <a:pt x="1263021" y="0"/>
                </a:cubicBezTo>
                <a:cubicBezTo>
                  <a:pt x="1566686" y="-6743"/>
                  <a:pt x="1551910" y="20277"/>
                  <a:pt x="1765777" y="0"/>
                </a:cubicBezTo>
                <a:cubicBezTo>
                  <a:pt x="1979644" y="-20277"/>
                  <a:pt x="2222851" y="-18308"/>
                  <a:pt x="2452468" y="0"/>
                </a:cubicBezTo>
                <a:cubicBezTo>
                  <a:pt x="2682085" y="18308"/>
                  <a:pt x="2881541" y="25981"/>
                  <a:pt x="3028798" y="0"/>
                </a:cubicBezTo>
                <a:cubicBezTo>
                  <a:pt x="3176055" y="-25981"/>
                  <a:pt x="3369973" y="-22195"/>
                  <a:pt x="3678702" y="0"/>
                </a:cubicBezTo>
                <a:cubicBezTo>
                  <a:pt x="3664189" y="176016"/>
                  <a:pt x="3653189" y="333293"/>
                  <a:pt x="3678702" y="549155"/>
                </a:cubicBezTo>
                <a:cubicBezTo>
                  <a:pt x="3481428" y="527693"/>
                  <a:pt x="3331214" y="539442"/>
                  <a:pt x="3028798" y="549155"/>
                </a:cubicBezTo>
                <a:cubicBezTo>
                  <a:pt x="2726382" y="558868"/>
                  <a:pt x="2668500" y="526423"/>
                  <a:pt x="2489255" y="549155"/>
                </a:cubicBezTo>
                <a:cubicBezTo>
                  <a:pt x="2310010" y="571887"/>
                  <a:pt x="2128748" y="535746"/>
                  <a:pt x="1949712" y="549155"/>
                </a:cubicBezTo>
                <a:cubicBezTo>
                  <a:pt x="1770676" y="562564"/>
                  <a:pt x="1495323" y="574679"/>
                  <a:pt x="1373382" y="549155"/>
                </a:cubicBezTo>
                <a:cubicBezTo>
                  <a:pt x="1251441" y="523632"/>
                  <a:pt x="1035530" y="533603"/>
                  <a:pt x="797052" y="549155"/>
                </a:cubicBezTo>
                <a:cubicBezTo>
                  <a:pt x="558574" y="564708"/>
                  <a:pt x="211609" y="583734"/>
                  <a:pt x="0" y="549155"/>
                </a:cubicBezTo>
                <a:cubicBezTo>
                  <a:pt x="-1282" y="438357"/>
                  <a:pt x="-2566" y="237036"/>
                  <a:pt x="0" y="0"/>
                </a:cubicBezTo>
                <a:close/>
              </a:path>
            </a:pathLst>
          </a:custGeom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989112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3DEAB63B-B378-4D48-B69A-EA964132D6A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01200" y="199716"/>
            <a:ext cx="2420053" cy="523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4069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CD8CCF8E-06EF-498F-B8C8-846B6C4D9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6256" y="1335632"/>
            <a:ext cx="11796440" cy="28016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66772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47E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C718D4E4-DEFA-4E80-A407-9BAE8B5B00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9073" y="1232941"/>
            <a:ext cx="10693853" cy="439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28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4C21185-41A9-443F-9609-69E5320A1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1243"/>
            <a:ext cx="12192000" cy="676275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4D3A7070-B32A-426C-B982-662085753D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7895" y="879577"/>
            <a:ext cx="8740673" cy="5967179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E431171F-B0EF-448C-8EAC-AE20E98B01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234" y="1125930"/>
            <a:ext cx="2964463" cy="5311330"/>
          </a:xfrm>
          <a:prstGeom prst="rect">
            <a:avLst/>
          </a:prstGeom>
        </p:spPr>
      </p:pic>
      <p:sp>
        <p:nvSpPr>
          <p:cNvPr id="9" name="Rectangle 24">
            <a:extLst>
              <a:ext uri="{FF2B5EF4-FFF2-40B4-BE49-F238E27FC236}">
                <a16:creationId xmlns:a16="http://schemas.microsoft.com/office/drawing/2014/main" id="{419AEA65-D58C-4A4A-B4D6-A77E12A66770}"/>
              </a:ext>
            </a:extLst>
          </p:cNvPr>
          <p:cNvSpPr/>
          <p:nvPr/>
        </p:nvSpPr>
        <p:spPr>
          <a:xfrm>
            <a:off x="9639946" y="5269305"/>
            <a:ext cx="1903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ابعاد المدرسين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2" name="Rectangle 24">
            <a:extLst>
              <a:ext uri="{FF2B5EF4-FFF2-40B4-BE49-F238E27FC236}">
                <a16:creationId xmlns:a16="http://schemas.microsoft.com/office/drawing/2014/main" id="{9CAE43BF-5B86-437D-8D9E-FCC8B02EB917}"/>
              </a:ext>
            </a:extLst>
          </p:cNvPr>
          <p:cNvSpPr/>
          <p:nvPr/>
        </p:nvSpPr>
        <p:spPr>
          <a:xfrm>
            <a:off x="7492032" y="5007695"/>
            <a:ext cx="1903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1957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3" name="Rectangle 24">
            <a:extLst>
              <a:ext uri="{FF2B5EF4-FFF2-40B4-BE49-F238E27FC236}">
                <a16:creationId xmlns:a16="http://schemas.microsoft.com/office/drawing/2014/main" id="{5C2F5621-DC31-407F-A23F-7C1A1E10937C}"/>
              </a:ext>
            </a:extLst>
          </p:cNvPr>
          <p:cNvSpPr/>
          <p:nvPr/>
        </p:nvSpPr>
        <p:spPr>
          <a:xfrm>
            <a:off x="5801452" y="4162541"/>
            <a:ext cx="19034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خوف بريطانيا من تعليم وتثقيف أبناء الامارات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4" name="Rectangle 24">
            <a:extLst>
              <a:ext uri="{FF2B5EF4-FFF2-40B4-BE49-F238E27FC236}">
                <a16:creationId xmlns:a16="http://schemas.microsoft.com/office/drawing/2014/main" id="{71415063-0383-4ADD-851F-F82005521266}"/>
              </a:ext>
            </a:extLst>
          </p:cNvPr>
          <p:cNvSpPr/>
          <p:nvPr/>
        </p:nvSpPr>
        <p:spPr>
          <a:xfrm>
            <a:off x="3378869" y="4181840"/>
            <a:ext cx="19034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بدأ العام الدراسي بدون ناظر المدرسة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045C444A-F604-4946-9881-F897610552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9905" y="15088"/>
            <a:ext cx="9808563" cy="687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695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139D1AA6-D1AE-48F4-975B-7FC525852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284" y="1409075"/>
            <a:ext cx="12067084" cy="4047345"/>
          </a:xfrm>
          <a:prstGeom prst="rect">
            <a:avLst/>
          </a:prstGeom>
        </p:spPr>
      </p:pic>
      <p:sp>
        <p:nvSpPr>
          <p:cNvPr id="7" name="Rectangle 24">
            <a:extLst>
              <a:ext uri="{FF2B5EF4-FFF2-40B4-BE49-F238E27FC236}">
                <a16:creationId xmlns:a16="http://schemas.microsoft.com/office/drawing/2014/main" id="{2BE016AF-D321-45A9-A449-AEC747155612}"/>
              </a:ext>
            </a:extLst>
          </p:cNvPr>
          <p:cNvSpPr/>
          <p:nvPr/>
        </p:nvSpPr>
        <p:spPr>
          <a:xfrm>
            <a:off x="9864798" y="4414866"/>
            <a:ext cx="1903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محمود غنيم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3E0DB30C-9042-4F09-8F32-AE4FEEF5E76E}"/>
              </a:ext>
            </a:extLst>
          </p:cNvPr>
          <p:cNvSpPr/>
          <p:nvPr/>
        </p:nvSpPr>
        <p:spPr>
          <a:xfrm>
            <a:off x="6956706" y="4584646"/>
            <a:ext cx="2318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جابر عثرات الكرام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9" name="Rectangle 24">
            <a:extLst>
              <a:ext uri="{FF2B5EF4-FFF2-40B4-BE49-F238E27FC236}">
                <a16:creationId xmlns:a16="http://schemas.microsoft.com/office/drawing/2014/main" id="{CBD186F5-1660-4E41-B8B8-D28865BBC1A1}"/>
              </a:ext>
            </a:extLst>
          </p:cNvPr>
          <p:cNvSpPr/>
          <p:nvPr/>
        </p:nvSpPr>
        <p:spPr>
          <a:xfrm>
            <a:off x="4293100" y="4414866"/>
            <a:ext cx="25434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جمع التبرعات لبناء فصول دراسية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352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8FAE2AB3-49F3-48ED-9BC3-90F4CCB36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1829" y="332896"/>
            <a:ext cx="10148341" cy="619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72045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9A78A042-398F-4146-9004-4CA4102B9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2313" y="81056"/>
            <a:ext cx="10479878" cy="6776944"/>
          </a:xfrm>
          <a:prstGeom prst="rect">
            <a:avLst/>
          </a:prstGeom>
        </p:spPr>
      </p:pic>
      <p:sp>
        <p:nvSpPr>
          <p:cNvPr id="5" name="Rectangle 24">
            <a:extLst>
              <a:ext uri="{FF2B5EF4-FFF2-40B4-BE49-F238E27FC236}">
                <a16:creationId xmlns:a16="http://schemas.microsoft.com/office/drawing/2014/main" id="{1277B027-1D45-4DE9-94CB-D3E249E93765}"/>
              </a:ext>
            </a:extLst>
          </p:cNvPr>
          <p:cNvSpPr/>
          <p:nvPr/>
        </p:nvSpPr>
        <p:spPr>
          <a:xfrm>
            <a:off x="6539384" y="2619219"/>
            <a:ext cx="2157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سهولة الامتحان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2F913CCA-788A-4288-ADCA-2E6ABA91F721}"/>
              </a:ext>
            </a:extLst>
          </p:cNvPr>
          <p:cNvSpPr/>
          <p:nvPr/>
        </p:nvSpPr>
        <p:spPr>
          <a:xfrm>
            <a:off x="7555044" y="4436471"/>
            <a:ext cx="30892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ضحك موظف الجوازات في مطار الكويت بسبب ان كل الطلاب </a:t>
            </a:r>
            <a:r>
              <a:rPr lang="ar-AE" sz="2800" b="1" dirty="0" err="1">
                <a:solidFill>
                  <a:srgbClr val="FF0000"/>
                </a:solidFill>
                <a:latin typeface="Arabic Typesetting" panose="03020402040406030203" pitchFamily="66" charset="-78"/>
              </a:rPr>
              <a:t>مولودون</a:t>
            </a:r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 في يوم واحد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4C685299-AD73-49FC-A3E0-2B9A32C6D7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8841" y="24058"/>
            <a:ext cx="4878422" cy="676897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887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18951ED6-754D-4C3A-8AC4-518811D58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773587" cy="6710833"/>
          </a:xfrm>
          <a:prstGeom prst="rect">
            <a:avLst/>
          </a:prstGeom>
        </p:spPr>
      </p:pic>
      <p:sp>
        <p:nvSpPr>
          <p:cNvPr id="10" name="Rectangle 24">
            <a:extLst>
              <a:ext uri="{FF2B5EF4-FFF2-40B4-BE49-F238E27FC236}">
                <a16:creationId xmlns:a16="http://schemas.microsoft.com/office/drawing/2014/main" id="{8C201355-8571-434D-AC3E-2CB4EADD6838}"/>
              </a:ext>
            </a:extLst>
          </p:cNvPr>
          <p:cNvSpPr/>
          <p:nvPr/>
        </p:nvSpPr>
        <p:spPr>
          <a:xfrm>
            <a:off x="260806" y="1935899"/>
            <a:ext cx="271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انتشار الكلاب الضالة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1" name="Rectangle 24">
            <a:extLst>
              <a:ext uri="{FF2B5EF4-FFF2-40B4-BE49-F238E27FC236}">
                <a16:creationId xmlns:a16="http://schemas.microsoft.com/office/drawing/2014/main" id="{0ED68254-460C-4DFD-9AF0-4FF1916D7120}"/>
              </a:ext>
            </a:extLst>
          </p:cNvPr>
          <p:cNvSpPr/>
          <p:nvPr/>
        </p:nvSpPr>
        <p:spPr>
          <a:xfrm>
            <a:off x="2673247" y="2745009"/>
            <a:ext cx="2639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القتل رميا بالرصاص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2" name="Rectangle 24">
            <a:extLst>
              <a:ext uri="{FF2B5EF4-FFF2-40B4-BE49-F238E27FC236}">
                <a16:creationId xmlns:a16="http://schemas.microsoft.com/office/drawing/2014/main" id="{3D36AD7F-32D3-44D2-934D-CE9D95781739}"/>
              </a:ext>
            </a:extLst>
          </p:cNvPr>
          <p:cNvSpPr/>
          <p:nvPr/>
        </p:nvSpPr>
        <p:spPr>
          <a:xfrm>
            <a:off x="1617923" y="4586192"/>
            <a:ext cx="4985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جمع الكلاب ووضعها في مكان خاص بها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3" name="Rectangle 24">
            <a:extLst>
              <a:ext uri="{FF2B5EF4-FFF2-40B4-BE49-F238E27FC236}">
                <a16:creationId xmlns:a16="http://schemas.microsoft.com/office/drawing/2014/main" id="{1178A6C4-BC8C-40C7-9F98-4F27A4E918C4}"/>
              </a:ext>
            </a:extLst>
          </p:cNvPr>
          <p:cNvSpPr/>
          <p:nvPr/>
        </p:nvSpPr>
        <p:spPr>
          <a:xfrm>
            <a:off x="754505" y="6202603"/>
            <a:ext cx="5787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قيام سموه بعلاج الكلبة المصابة وبناء بيت لها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D5B136BD-61A5-470D-A8D4-F1757D3B5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4737" y="1610961"/>
            <a:ext cx="4606977" cy="3488909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744AAB37-5DD9-466A-BD56-F9C6984AD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9723" y="33040"/>
            <a:ext cx="4606977" cy="6791919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393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56927120-7393-4E18-A990-917BE7216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0736" y="0"/>
            <a:ext cx="8984105" cy="6820328"/>
          </a:xfrm>
          <a:prstGeom prst="rect">
            <a:avLst/>
          </a:prstGeom>
        </p:spPr>
      </p:pic>
      <p:sp>
        <p:nvSpPr>
          <p:cNvPr id="18" name="Rectangle 24">
            <a:extLst>
              <a:ext uri="{FF2B5EF4-FFF2-40B4-BE49-F238E27FC236}">
                <a16:creationId xmlns:a16="http://schemas.microsoft.com/office/drawing/2014/main" id="{B2E7BB79-3E25-4E02-B0E5-770FFCB15F2A}"/>
              </a:ext>
            </a:extLst>
          </p:cNvPr>
          <p:cNvSpPr/>
          <p:nvPr/>
        </p:nvSpPr>
        <p:spPr>
          <a:xfrm>
            <a:off x="7615004" y="5434197"/>
            <a:ext cx="2819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خلا البيت من الحس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203AB39-4B5D-4EC3-86E1-428F725165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4105" y="992574"/>
            <a:ext cx="5723999" cy="5713759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5F081405-2CCE-492E-9433-23766FDDCF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037" y="47727"/>
            <a:ext cx="10439926" cy="6724874"/>
          </a:xfrm>
          <a:prstGeom prst="rect">
            <a:avLst/>
          </a:prstGeom>
        </p:spPr>
      </p:pic>
      <p:sp>
        <p:nvSpPr>
          <p:cNvPr id="19" name="Rectangle 24">
            <a:extLst>
              <a:ext uri="{FF2B5EF4-FFF2-40B4-BE49-F238E27FC236}">
                <a16:creationId xmlns:a16="http://schemas.microsoft.com/office/drawing/2014/main" id="{B8E874B6-A1F8-4E72-8F8C-D42548F486BD}"/>
              </a:ext>
            </a:extLst>
          </p:cNvPr>
          <p:cNvSpPr/>
          <p:nvPr/>
        </p:nvSpPr>
        <p:spPr>
          <a:xfrm>
            <a:off x="5226571" y="707101"/>
            <a:ext cx="1738858" cy="523220"/>
          </a:xfrm>
          <a:custGeom>
            <a:avLst/>
            <a:gdLst>
              <a:gd name="connsiteX0" fmla="*/ 0 w 1738858"/>
              <a:gd name="connsiteY0" fmla="*/ 0 h 523220"/>
              <a:gd name="connsiteX1" fmla="*/ 1738858 w 1738858"/>
              <a:gd name="connsiteY1" fmla="*/ 0 h 523220"/>
              <a:gd name="connsiteX2" fmla="*/ 1738858 w 1738858"/>
              <a:gd name="connsiteY2" fmla="*/ 523220 h 523220"/>
              <a:gd name="connsiteX3" fmla="*/ 0 w 1738858"/>
              <a:gd name="connsiteY3" fmla="*/ 523220 h 523220"/>
              <a:gd name="connsiteX4" fmla="*/ 0 w 1738858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8858" h="523220" fill="none" extrusionOk="0">
                <a:moveTo>
                  <a:pt x="0" y="0"/>
                </a:moveTo>
                <a:cubicBezTo>
                  <a:pt x="635396" y="-141159"/>
                  <a:pt x="1367771" y="105542"/>
                  <a:pt x="1738858" y="0"/>
                </a:cubicBezTo>
                <a:cubicBezTo>
                  <a:pt x="1747133" y="232219"/>
                  <a:pt x="1729693" y="337054"/>
                  <a:pt x="1738858" y="523220"/>
                </a:cubicBezTo>
                <a:cubicBezTo>
                  <a:pt x="1154877" y="591526"/>
                  <a:pt x="855400" y="463864"/>
                  <a:pt x="0" y="523220"/>
                </a:cubicBezTo>
                <a:cubicBezTo>
                  <a:pt x="-44975" y="278723"/>
                  <a:pt x="18953" y="231625"/>
                  <a:pt x="0" y="0"/>
                </a:cubicBezTo>
                <a:close/>
              </a:path>
              <a:path w="1738858" h="523220" stroke="0" extrusionOk="0">
                <a:moveTo>
                  <a:pt x="0" y="0"/>
                </a:moveTo>
                <a:cubicBezTo>
                  <a:pt x="419034" y="125925"/>
                  <a:pt x="1146816" y="-32640"/>
                  <a:pt x="1738858" y="0"/>
                </a:cubicBezTo>
                <a:cubicBezTo>
                  <a:pt x="1721114" y="112469"/>
                  <a:pt x="1726877" y="388872"/>
                  <a:pt x="1738858" y="523220"/>
                </a:cubicBezTo>
                <a:cubicBezTo>
                  <a:pt x="896725" y="416610"/>
                  <a:pt x="851109" y="617794"/>
                  <a:pt x="0" y="523220"/>
                </a:cubicBezTo>
                <a:cubicBezTo>
                  <a:pt x="554" y="339281"/>
                  <a:pt x="-37683" y="128763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9677233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latin typeface="Arabic Typesetting" panose="03020402040406030203" pitchFamily="66" charset="-78"/>
              </a:rPr>
              <a:t>الحزن الشديد</a:t>
            </a:r>
            <a:endParaRPr lang="en-US" sz="2800" b="1" dirty="0">
              <a:solidFill>
                <a:srgbClr val="C00000"/>
              </a:solidFill>
              <a:latin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995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72AE28F-1B50-43FA-BD19-68AF1F40E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56617" y="0"/>
            <a:ext cx="7035384" cy="456275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FFF71E48-E867-4560-8204-D5122E57F7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39" y="793246"/>
            <a:ext cx="5476954" cy="5381821"/>
          </a:xfrm>
          <a:prstGeom prst="rect">
            <a:avLst/>
          </a:prstGeom>
        </p:spPr>
      </p:pic>
      <p:sp>
        <p:nvSpPr>
          <p:cNvPr id="13" name="Rectangle 24">
            <a:extLst>
              <a:ext uri="{FF2B5EF4-FFF2-40B4-BE49-F238E27FC236}">
                <a16:creationId xmlns:a16="http://schemas.microsoft.com/office/drawing/2014/main" id="{00FF53EF-5885-4AB4-B1AC-CC221ACA2ED8}"/>
              </a:ext>
            </a:extLst>
          </p:cNvPr>
          <p:cNvSpPr/>
          <p:nvPr/>
        </p:nvSpPr>
        <p:spPr>
          <a:xfrm>
            <a:off x="6096001" y="3429000"/>
            <a:ext cx="4481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حريق حي البلوش سنة 1959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5" name="Rectangle 24">
            <a:extLst>
              <a:ext uri="{FF2B5EF4-FFF2-40B4-BE49-F238E27FC236}">
                <a16:creationId xmlns:a16="http://schemas.microsoft.com/office/drawing/2014/main" id="{4080114C-6967-4FAB-BE62-F7B47496D30E}"/>
              </a:ext>
            </a:extLst>
          </p:cNvPr>
          <p:cNvSpPr/>
          <p:nvPr/>
        </p:nvSpPr>
        <p:spPr>
          <a:xfrm>
            <a:off x="201017" y="4941215"/>
            <a:ext cx="54769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تحطم طائرة حربية بريطانية من نوع </a:t>
            </a:r>
            <a:r>
              <a:rPr lang="ar-AE" sz="2800" b="1" dirty="0" err="1">
                <a:solidFill>
                  <a:srgbClr val="FF0000"/>
                </a:solidFill>
                <a:latin typeface="Arabic Typesetting" panose="03020402040406030203" pitchFamily="66" charset="-78"/>
              </a:rPr>
              <a:t>هنتر</a:t>
            </a:r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 1959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FB3258A5-30EF-44DC-BDE2-073750763B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16" y="808236"/>
            <a:ext cx="11911867" cy="4947986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739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صورة 2">
            <a:extLst>
              <a:ext uri="{FF2B5EF4-FFF2-40B4-BE49-F238E27FC236}">
                <a16:creationId xmlns:a16="http://schemas.microsoft.com/office/drawing/2014/main" id="{25BF441D-7273-4321-A1DC-C22DB89AE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7995" y="528230"/>
            <a:ext cx="8996008" cy="5709737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24">
            <a:extLst>
              <a:ext uri="{FF2B5EF4-FFF2-40B4-BE49-F238E27FC236}">
                <a16:creationId xmlns:a16="http://schemas.microsoft.com/office/drawing/2014/main" id="{E25A3C5C-9485-42E2-B4B0-36ECE1D00B4D}"/>
              </a:ext>
            </a:extLst>
          </p:cNvPr>
          <p:cNvSpPr/>
          <p:nvPr/>
        </p:nvSpPr>
        <p:spPr>
          <a:xfrm>
            <a:off x="4169529" y="4709944"/>
            <a:ext cx="44818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الصبر والجلد في مواجهة الحوادث.</a:t>
            </a:r>
          </a:p>
          <a:p>
            <a:pPr algn="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حسن التصرف في الازمات.</a:t>
            </a:r>
          </a:p>
          <a:p>
            <a:pPr algn="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التمهل في اتخاذ القرارات.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218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D7F0A6B-1D56-41EB-91AF-797BF90F5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19" y="1201575"/>
            <a:ext cx="11430000" cy="5715000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95BB74DC-00EC-4FAD-A611-055B99300DEF}"/>
              </a:ext>
            </a:extLst>
          </p:cNvPr>
          <p:cNvSpPr/>
          <p:nvPr/>
        </p:nvSpPr>
        <p:spPr>
          <a:xfrm rot="19744774">
            <a:off x="8955704" y="890026"/>
            <a:ext cx="2511368" cy="1360334"/>
          </a:xfrm>
          <a:prstGeom prst="leftArrow">
            <a:avLst>
              <a:gd name="adj1" fmla="val 50000"/>
              <a:gd name="adj2" fmla="val 33091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هيا بنا الى..</a:t>
            </a:r>
            <a:endParaRPr kumimoji="0" lang="en-US" sz="4000" b="1" i="0" u="none" strike="noStrike" kern="1200" cap="none" spc="0" normalizeH="0" baseline="0" noProof="0" dirty="0">
              <a:ln w="0"/>
              <a:solidFill>
                <a:srgbClr val="0070C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59182AB-F407-461C-BEA1-25465B2A86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85828" y="364587"/>
            <a:ext cx="4616548" cy="461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365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192</Words>
  <Application>Microsoft Office PowerPoint</Application>
  <PresentationFormat>Widescreen</PresentationFormat>
  <Paragraphs>38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عبدالسلام محمد السعدي</dc:creator>
  <cp:lastModifiedBy>asifhammoud1978@gmail.com</cp:lastModifiedBy>
  <cp:revision>97</cp:revision>
  <dcterms:created xsi:type="dcterms:W3CDTF">2020-10-14T20:14:52Z</dcterms:created>
  <dcterms:modified xsi:type="dcterms:W3CDTF">2024-09-05T16:28:18Z</dcterms:modified>
</cp:coreProperties>
</file>