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22" r:id="rId14"/>
    <p:sldId id="2719" r:id="rId15"/>
    <p:sldId id="2727" r:id="rId16"/>
    <p:sldId id="2729" r:id="rId17"/>
    <p:sldId id="2730"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22"/>
            <p14:sldId id="2719"/>
            <p14:sldId id="2727"/>
            <p14:sldId id="2729"/>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Lafaele" initials="JL" lastIdx="21" clrIdx="0">
    <p:extLst>
      <p:ext uri="{19B8F6BF-5375-455C-9EA6-DF929625EA0E}">
        <p15:presenceInfo xmlns:p15="http://schemas.microsoft.com/office/powerpoint/2012/main" userId="959c5f41163aeb5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D852AD-F2BA-C4F8-9BBD-71F916473F1E}" v="4" dt="2025-05-06T03:17:28.002"/>
    <p1510:client id="{5AD6227C-B410-AE38-6096-F50505C0E5F1}" v="2" dt="2025-05-06T04:28:46.6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50" autoAdjust="0"/>
    <p:restoredTop sz="96327"/>
  </p:normalViewPr>
  <p:slideViewPr>
    <p:cSldViewPr showGuides="1">
      <p:cViewPr varScale="1">
        <p:scale>
          <a:sx n="124" d="100"/>
          <a:sy n="124" d="100"/>
        </p:scale>
        <p:origin x="432"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27877664499302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600031999492096"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8.1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27D51EE-6484-08C1-FEF7-5D65CAA777A6}"/>
              </a:ext>
            </a:extLst>
          </p:cNvPr>
          <p:cNvGraphicFramePr>
            <a:graphicFrameLocks noGrp="1"/>
          </p:cNvGraphicFramePr>
          <p:nvPr>
            <p:extLst>
              <p:ext uri="{D42A27DB-BD31-4B8C-83A1-F6EECF244321}">
                <p14:modId xmlns:p14="http://schemas.microsoft.com/office/powerpoint/2010/main" val="1878369899"/>
              </p:ext>
            </p:extLst>
          </p:nvPr>
        </p:nvGraphicFramePr>
        <p:xfrm>
          <a:off x="0" y="0"/>
          <a:ext cx="12192000" cy="6858000"/>
        </p:xfrm>
        <a:graphic>
          <a:graphicData uri="http://schemas.openxmlformats.org/drawingml/2006/table">
            <a:tbl>
              <a:tblPr firstRow="1" firstCol="1" bandRow="1"/>
              <a:tblGrid>
                <a:gridCol w="2490352">
                  <a:extLst>
                    <a:ext uri="{9D8B030D-6E8A-4147-A177-3AD203B41FA5}">
                      <a16:colId xmlns:a16="http://schemas.microsoft.com/office/drawing/2014/main" val="4057154078"/>
                    </a:ext>
                  </a:extLst>
                </a:gridCol>
                <a:gridCol w="2963787">
                  <a:extLst>
                    <a:ext uri="{9D8B030D-6E8A-4147-A177-3AD203B41FA5}">
                      <a16:colId xmlns:a16="http://schemas.microsoft.com/office/drawing/2014/main" val="3438616048"/>
                    </a:ext>
                  </a:extLst>
                </a:gridCol>
                <a:gridCol w="3687766">
                  <a:extLst>
                    <a:ext uri="{9D8B030D-6E8A-4147-A177-3AD203B41FA5}">
                      <a16:colId xmlns:a16="http://schemas.microsoft.com/office/drawing/2014/main" val="3471597308"/>
                    </a:ext>
                  </a:extLst>
                </a:gridCol>
                <a:gridCol w="3050095">
                  <a:extLst>
                    <a:ext uri="{9D8B030D-6E8A-4147-A177-3AD203B41FA5}">
                      <a16:colId xmlns:a16="http://schemas.microsoft.com/office/drawing/2014/main" val="1016693477"/>
                    </a:ext>
                  </a:extLst>
                </a:gridCol>
              </a:tblGrid>
              <a:tr h="289427">
                <a:tc gridSpan="4">
                  <a:txBody>
                    <a:bodyPr/>
                    <a:lstStyle/>
                    <a:p>
                      <a:pPr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GB" sz="14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Environment, animals, jobs.</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AE"/>
                    </a:p>
                  </a:txBody>
                  <a:tcPr/>
                </a:tc>
                <a:tc hMerge="1">
                  <a:txBody>
                    <a:bodyPr/>
                    <a:lstStyle/>
                    <a:p>
                      <a:endParaRPr lang="en-AE"/>
                    </a:p>
                  </a:txBody>
                  <a:tcPr/>
                </a:tc>
                <a:tc hMerge="1">
                  <a:txBody>
                    <a:bodyPr/>
                    <a:lstStyle/>
                    <a:p>
                      <a:endParaRPr lang="en-AE"/>
                    </a:p>
                  </a:txBody>
                  <a:tcPr/>
                </a:tc>
                <a:extLst>
                  <a:ext uri="{0D108BD9-81ED-4DB2-BD59-A6C34878D82A}">
                    <a16:rowId xmlns:a16="http://schemas.microsoft.com/office/drawing/2014/main" val="720358314"/>
                  </a:ext>
                </a:extLst>
              </a:tr>
              <a:tr h="289427">
                <a:tc>
                  <a:txBody>
                    <a:bodyPr/>
                    <a:lstStyle/>
                    <a:p>
                      <a:pPr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AE"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4074253630"/>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cleft sentences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a range of </a:t>
                      </a:r>
                      <a:r>
                        <a:rPr lang="en-US" sz="1400" dirty="0" err="1">
                          <a:solidFill>
                            <a:srgbClr val="5E5E5E"/>
                          </a:solidFill>
                          <a:effectLst/>
                          <a:latin typeface="Arial" panose="020B0604020202020204" pitchFamily="34" charset="0"/>
                          <a:ea typeface="Calibri" panose="020F0502020204030204" pitchFamily="34" charset="0"/>
                          <a:cs typeface="Arial" panose="020B0604020202020204" pitchFamily="34" charset="0"/>
                        </a:rPr>
                        <a:t>wh</a:t>
                      </a: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 questions (27)</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with 'What ...' to </a:t>
                      </a:r>
                      <a:r>
                        <a:rPr lang="en-US" sz="1400" dirty="0" err="1">
                          <a:solidFill>
                            <a:srgbClr val="5E5E5E"/>
                          </a:solidFill>
                          <a:effectLst/>
                          <a:latin typeface="Arial" panose="020B0604020202020204" pitchFamily="34" charset="0"/>
                          <a:ea typeface="Arial" panose="020B0604020202020204" pitchFamily="34" charset="0"/>
                          <a:cs typeface="Arial" panose="020B0604020202020204" pitchFamily="34" charset="0"/>
                        </a:rPr>
                        <a:t>emphasise</a:t>
                      </a: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the topic or main point (59)</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Expressing agreement and disagreement</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Describing hopes and plans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a:t>
                      </a:r>
                      <a:endParaRPr lang="en-AE" sz="1400" dirty="0">
                        <a:effectLst/>
                        <a:latin typeface="Calibri" panose="020F0502020204030204" pitchFamily="34" charset="0"/>
                        <a:ea typeface="Calibri" panose="020F0502020204030204" pitchFamily="34" charset="0"/>
                        <a:cs typeface="Arial" panose="020B0604020202020204" pitchFamily="34" charset="0"/>
                      </a:endParaRPr>
                    </a:p>
                    <a:p>
                      <a:pPr marL="15240" algn="ctr">
                        <a:lnSpc>
                          <a:spcPct val="107000"/>
                        </a:lnSpc>
                        <a:spcAft>
                          <a:spcPts val="800"/>
                        </a:spcAft>
                        <a:buNone/>
                      </a:pPr>
                      <a:r>
                        <a:rPr lang="en-GB"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Asking for and making suggestions and recommendations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802949245"/>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Conjunctions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kern="1200" dirty="0">
                          <a:solidFill>
                            <a:srgbClr val="5E5E5E"/>
                          </a:solidFill>
                          <a:effectLst/>
                          <a:latin typeface="Arial" panose="020B0604020202020204" pitchFamily="34" charset="0"/>
                          <a:ea typeface="Yu Mincho" panose="02020400000000000000" pitchFamily="18" charset="-128"/>
                          <a:cs typeface="Arial" panose="020B0604020202020204" pitchFamily="34" charset="0"/>
                        </a:rPr>
                        <a:t>clauses and sentences linked with a range of basic connectors (32)</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a range of complex conjunctions in conditional statements (all three types) (64)</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2688131265"/>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Adjectives: comparatives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kern="1200" dirty="0">
                          <a:solidFill>
                            <a:srgbClr val="5E5E5E"/>
                          </a:solidFill>
                          <a:effectLst/>
                          <a:latin typeface="Arial" panose="020B0604020202020204" pitchFamily="34" charset="0"/>
                          <a:ea typeface="Calibri" panose="020F0502020204030204" pitchFamily="34" charset="0"/>
                          <a:cs typeface="Arial" panose="020B0604020202020204" pitchFamily="34" charset="0"/>
                        </a:rPr>
                        <a:t>a range of nouns formed from adjectives and verbs with common suffixes (46)</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complex comparisons between clauses (66)</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3094964160"/>
                  </a:ext>
                </a:extLst>
              </a:tr>
              <a:tr h="1203661">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Conditionals: mixed conditional</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dirty="0">
                          <a:solidFill>
                            <a:srgbClr val="5E5E5E"/>
                          </a:solidFill>
                          <a:effectLst/>
                          <a:latin typeface="Arial" panose="020B0604020202020204" pitchFamily="34" charset="0"/>
                          <a:ea typeface="Calibri" panose="020F0502020204030204" pitchFamily="34" charset="0"/>
                          <a:cs typeface="Arial" panose="020B0604020202020204" pitchFamily="34" charset="0"/>
                        </a:rPr>
                        <a:t>hypothetical (counterfactual) results of a current action or situation with the second conditional (48)</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hypothetical current results of a past action or situation that use 'would …' with the third conditional (67)</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798536632"/>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Modals: past modals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kern="1200" dirty="0">
                          <a:solidFill>
                            <a:srgbClr val="5E5E5E"/>
                          </a:solidFill>
                          <a:effectLst/>
                          <a:latin typeface="Arial" panose="020B0604020202020204" pitchFamily="34" charset="0"/>
                          <a:ea typeface="Calibri" panose="020F0502020204030204" pitchFamily="34" charset="0"/>
                          <a:cs typeface="Arial" panose="020B0604020202020204" pitchFamily="34" charset="0"/>
                        </a:rPr>
                        <a:t>'should(</a:t>
                      </a:r>
                      <a:r>
                        <a:rPr lang="en-US" sz="1400" kern="1200" dirty="0" err="1">
                          <a:solidFill>
                            <a:srgbClr val="5E5E5E"/>
                          </a:solidFill>
                          <a:effectLst/>
                          <a:latin typeface="Arial" panose="020B0604020202020204" pitchFamily="34" charset="0"/>
                          <a:ea typeface="Calibri" panose="020F0502020204030204" pitchFamily="34" charset="0"/>
                          <a:cs typeface="Arial" panose="020B0604020202020204" pitchFamily="34" charset="0"/>
                        </a:rPr>
                        <a:t>n't</a:t>
                      </a:r>
                      <a:r>
                        <a:rPr lang="en-US" sz="1400" kern="1200" dirty="0">
                          <a:solidFill>
                            <a:srgbClr val="5E5E5E"/>
                          </a:solidFill>
                          <a:effectLst/>
                          <a:latin typeface="Arial" panose="020B0604020202020204" pitchFamily="34" charset="0"/>
                          <a:ea typeface="Calibri" panose="020F0502020204030204" pitchFamily="34" charset="0"/>
                          <a:cs typeface="Arial" panose="020B0604020202020204" pitchFamily="34" charset="0"/>
                        </a:rPr>
                        <a:t>)' to offer or ask for advice or suggestions (36)</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'should(</a:t>
                      </a:r>
                      <a:r>
                        <a:rPr lang="en-US" sz="1400" dirty="0" err="1">
                          <a:solidFill>
                            <a:srgbClr val="5E5E5E"/>
                          </a:solidFill>
                          <a:effectLst/>
                          <a:latin typeface="Arial" panose="020B0604020202020204" pitchFamily="34" charset="0"/>
                          <a:ea typeface="Arial" panose="020B0604020202020204" pitchFamily="34" charset="0"/>
                          <a:cs typeface="Arial" panose="020B0604020202020204" pitchFamily="34" charset="0"/>
                        </a:rPr>
                        <a:t>n't</a:t>
                      </a: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 have …' to express regrets, wishes, or disapproval about the past (58)</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1935730471"/>
                  </a:ext>
                </a:extLst>
              </a:tr>
              <a:tr h="1015097">
                <a:tc>
                  <a:txBody>
                    <a:bodyPr/>
                    <a:lstStyle/>
                    <a:p>
                      <a:pPr marL="1968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defining and non-defining relative clauses</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'who/that/which' in basic defining (restrictive) relative clauses (48)</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400" dirty="0">
                          <a:solidFill>
                            <a:srgbClr val="5E5E5E"/>
                          </a:solidFill>
                          <a:effectLst/>
                          <a:latin typeface="Arial" panose="020B0604020202020204" pitchFamily="34" charset="0"/>
                          <a:ea typeface="Arial" panose="020B0604020202020204" pitchFamily="34" charset="0"/>
                          <a:cs typeface="Arial" panose="020B0604020202020204" pitchFamily="34" charset="0"/>
                        </a:rPr>
                        <a:t>defining (restrictive) and non-defining (non- restrictive) relative clauses (60)</a:t>
                      </a:r>
                      <a:endParaRPr lang="en-AE"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AE"/>
                    </a:p>
                  </a:txBody>
                  <a:tcPr/>
                </a:tc>
                <a:extLst>
                  <a:ext uri="{0D108BD9-81ED-4DB2-BD59-A6C34878D82A}">
                    <a16:rowId xmlns:a16="http://schemas.microsoft.com/office/drawing/2014/main" val="670480001"/>
                  </a:ext>
                </a:extLst>
              </a:tr>
            </a:tbl>
          </a:graphicData>
        </a:graphic>
      </p:graphicFrame>
      <p:sp>
        <p:nvSpPr>
          <p:cNvPr id="6" name="Rectangle 2">
            <a:extLst>
              <a:ext uri="{FF2B5EF4-FFF2-40B4-BE49-F238E27FC236}">
                <a16:creationId xmlns:a16="http://schemas.microsoft.com/office/drawing/2014/main" id="{21D72E68-DABC-1B77-9039-375071BB4F1E}"/>
              </a:ext>
            </a:extLst>
          </p:cNvPr>
          <p:cNvSpPr>
            <a:spLocks noChangeArrowheads="1"/>
          </p:cNvSpPr>
          <p:nvPr/>
        </p:nvSpPr>
        <p:spPr bwMode="auto">
          <a:xfrm>
            <a:off x="1685925" y="18780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E"/>
          </a:p>
        </p:txBody>
      </p:sp>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4100414585"/>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62101">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a:ea typeface="+mn-ea"/>
                          <a:cs typeface="Arial"/>
                        </a:rPr>
                        <a:t>What I enjoy most</a:t>
                      </a:r>
                      <a:r>
                        <a:rPr lang="en-US" sz="1800" b="1" i="0" u="none" kern="1200" dirty="0">
                          <a:solidFill>
                            <a:schemeClr val="accent1"/>
                          </a:solidFill>
                          <a:effectLst/>
                          <a:latin typeface="Arial"/>
                          <a:ea typeface="+mn-ea"/>
                          <a:cs typeface="Arial"/>
                        </a:rPr>
                        <a:t> at work is being part of a team.</a:t>
                      </a:r>
                      <a:endParaRPr lang="en-US" sz="1800" b="1" i="0" kern="1200" dirty="0">
                        <a:solidFill>
                          <a:schemeClr val="accent1"/>
                        </a:solidFill>
                        <a:effectLst/>
                        <a:latin typeface="Arial"/>
                        <a:ea typeface="+mn-ea"/>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399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latin typeface="Arial"/>
                          <a:cs typeface="Arial"/>
                        </a:rPr>
                        <a:t>Does the person like being part of a team?</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How do we know they like being part of a team?</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6381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19685" algn="l">
                        <a:lnSpc>
                          <a:spcPct val="107000"/>
                        </a:lnSpc>
                        <a:spcAft>
                          <a:spcPts val="800"/>
                        </a:spcAft>
                        <a:buNone/>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cleft sentences </a:t>
                      </a:r>
                    </a:p>
                    <a:p>
                      <a:pPr marL="19685" algn="l">
                        <a:lnSpc>
                          <a:spcPct val="107000"/>
                        </a:lnSpc>
                        <a:spcAft>
                          <a:spcPts val="800"/>
                        </a:spcAft>
                        <a:buNone/>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What + subject + verb phrase + (be) → main point or focus of the sentence</a:t>
                      </a:r>
                      <a:endParaRPr lang="en-AE" sz="1800" b="1" dirty="0">
                        <a:solidFill>
                          <a:srgbClr val="BA8C41"/>
                        </a:solidFill>
                        <a:effectLst/>
                        <a:latin typeface="Calibri" panose="020F050202020403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Cleft sentences are often used to </a:t>
                      </a:r>
                      <a:r>
                        <a:rPr lang="en-US" sz="1800" dirty="0" err="1">
                          <a:latin typeface="Arial" panose="020B0604020202020204" pitchFamily="34" charset="0"/>
                          <a:cs typeface="Arial" panose="020B0604020202020204" pitchFamily="34" charset="0"/>
                        </a:rPr>
                        <a:t>emphasise</a:t>
                      </a:r>
                      <a:r>
                        <a:rPr lang="en-US" sz="1800" dirty="0">
                          <a:latin typeface="Arial" panose="020B0604020202020204" pitchFamily="34" charset="0"/>
                          <a:cs typeface="Arial" panose="020B0604020202020204" pitchFamily="34" charset="0"/>
                        </a:rPr>
                        <a:t> a specific part of a sentence. For example, instead of saying, "I enjoy reading books," you can say, "What I enjoy most is reading fantasy books." This structure highlights the activity of reading fantasy books as the most important part of the sentence.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What she loves most</a:t>
                      </a:r>
                      <a:r>
                        <a:rPr lang="en-US" sz="1800" b="0" i="0" u="none" kern="1200" dirty="0">
                          <a:solidFill>
                            <a:schemeClr val="tx1"/>
                          </a:solidFill>
                          <a:effectLst/>
                          <a:latin typeface="Arial"/>
                          <a:ea typeface="+mn-ea"/>
                          <a:cs typeface="Arial"/>
                        </a:rPr>
                        <a:t> is travelling to new countries.</a:t>
                      </a: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What I need right now</a:t>
                      </a:r>
                      <a:r>
                        <a:rPr lang="en-US" sz="1800" b="0" i="0" u="none" kern="1200" dirty="0">
                          <a:solidFill>
                            <a:schemeClr val="tx1"/>
                          </a:solidFill>
                          <a:effectLst/>
                          <a:latin typeface="Arial"/>
                          <a:ea typeface="+mn-ea"/>
                          <a:cs typeface="Arial"/>
                        </a:rPr>
                        <a:t> is a break from work.</a:t>
                      </a: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a:ea typeface="+mn-ea"/>
                          <a:cs typeface="Arial"/>
                        </a:rPr>
                        <a:t>What they enjoyed most</a:t>
                      </a:r>
                      <a:r>
                        <a:rPr lang="en-US" sz="1800" b="0" i="0" u="none" kern="1200" dirty="0">
                          <a:solidFill>
                            <a:schemeClr val="tx1"/>
                          </a:solidFill>
                          <a:effectLst/>
                          <a:latin typeface="Arial"/>
                          <a:ea typeface="+mn-ea"/>
                          <a:cs typeface="Arial"/>
                        </a:rPr>
                        <a:t> about the trip was the beautiful scenery.</a:t>
                      </a:r>
                      <a:endParaRPr lang="en-US" u="none" dirty="0">
                        <a:latin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4161023624"/>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71600">
                <a:tc gridSpan="2">
                  <a:txBody>
                    <a:bodyPr/>
                    <a:lstStyle/>
                    <a:p>
                      <a:pPr algn="l" rtl="0"/>
                      <a:r>
                        <a:rPr lang="en-US" b="1" dirty="0">
                          <a:solidFill>
                            <a:srgbClr val="BA8C41"/>
                          </a:solidFill>
                          <a:latin typeface="Arial" panose="020B0604020202020204" pitchFamily="34" charset="0"/>
                          <a:cs typeface="Arial" panose="020B0604020202020204" pitchFamily="34" charset="0"/>
                        </a:rPr>
                        <a:t>We will approve the project, </a:t>
                      </a:r>
                      <a:r>
                        <a:rPr lang="en-US" b="1" u="sng" dirty="0">
                          <a:solidFill>
                            <a:srgbClr val="BA8C41"/>
                          </a:solidFill>
                          <a:latin typeface="Arial" panose="020B0604020202020204" pitchFamily="34" charset="0"/>
                          <a:cs typeface="Arial" panose="020B0604020202020204" pitchFamily="34" charset="0"/>
                        </a:rPr>
                        <a:t>providing that</a:t>
                      </a:r>
                      <a:r>
                        <a:rPr lang="en-US" b="1" u="none" dirty="0">
                          <a:solidFill>
                            <a:srgbClr val="BA8C41"/>
                          </a:solidFill>
                          <a:latin typeface="Arial" panose="020B0604020202020204" pitchFamily="34" charset="0"/>
                          <a:cs typeface="Arial" panose="020B0604020202020204" pitchFamily="34" charset="0"/>
                        </a:rPr>
                        <a:t> </a:t>
                      </a:r>
                      <a:r>
                        <a:rPr lang="en-US" b="1" dirty="0">
                          <a:solidFill>
                            <a:srgbClr val="BA8C41"/>
                          </a:solidFill>
                          <a:latin typeface="Arial" panose="020B0604020202020204" pitchFamily="34" charset="0"/>
                          <a:cs typeface="Arial" panose="020B0604020202020204" pitchFamily="34" charset="0"/>
                        </a:rPr>
                        <a:t>all the necessary documents are submitted.</a:t>
                      </a:r>
                      <a:endParaRPr lang="en-AE" sz="1800" b="1" dirty="0">
                        <a:solidFill>
                          <a:srgbClr val="BA8C4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716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the project already approved?</a:t>
                      </a:r>
                    </a:p>
                    <a:p>
                      <a:pPr algn="l" rtl="0"/>
                      <a:r>
                        <a:rPr lang="en-US" sz="1800" dirty="0">
                          <a:latin typeface="Arial" panose="020B0604020202020204" pitchFamily="34" charset="0"/>
                          <a:cs typeface="Arial" panose="020B0604020202020204" pitchFamily="34" charset="0"/>
                        </a:rPr>
                        <a:t>What must happen before the documents are approved?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71600">
                <a:tc>
                  <a:txBody>
                    <a:bodyPr/>
                    <a:lstStyle/>
                    <a:p>
                      <a:pPr algn="ctr"/>
                      <a:r>
                        <a:rPr lang="en-AE" sz="1800" b="1">
                          <a:solidFill>
                            <a:srgbClr val="5F5F5F"/>
                          </a:solidFill>
                          <a:latin typeface="Arial" panose="020B0604020202020204" pitchFamily="34" charset="0"/>
                          <a:cs typeface="Arial" panose="020B0604020202020204" pitchFamily="34" charset="0"/>
                        </a:rPr>
                        <a:t>Grammatical structure</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19685" algn="l">
                        <a:lnSpc>
                          <a:spcPct val="107000"/>
                        </a:lnSpc>
                        <a:spcAft>
                          <a:spcPts val="800"/>
                        </a:spcAft>
                        <a:buNone/>
                      </a:pPr>
                      <a:r>
                        <a:rPr lang="en-US" sz="1800" u="none" dirty="0">
                          <a:solidFill>
                            <a:schemeClr val="tx1"/>
                          </a:solidFill>
                          <a:effectLst/>
                          <a:latin typeface="Arial" panose="020B0604020202020204" pitchFamily="34" charset="0"/>
                          <a:ea typeface="Arial" panose="020B0604020202020204" pitchFamily="34" charset="0"/>
                          <a:cs typeface="Arial" panose="020B0604020202020204" pitchFamily="34" charset="0"/>
                        </a:rPr>
                        <a:t>A range of complex conjunctions in conditional statements</a:t>
                      </a:r>
                    </a:p>
                    <a:p>
                      <a:pPr marL="19685" algn="l">
                        <a:lnSpc>
                          <a:spcPct val="107000"/>
                        </a:lnSpc>
                        <a:spcAft>
                          <a:spcPts val="800"/>
                        </a:spcAft>
                        <a:buNone/>
                      </a:pPr>
                      <a:r>
                        <a:rPr lang="en-US" sz="1800" b="1" dirty="0">
                          <a:solidFill>
                            <a:srgbClr val="BA8C41"/>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Clause 1 (action or event) + 'on condition that/as long as/ providing that/provided that’ + clause 2 (condition)</a:t>
                      </a:r>
                      <a:endParaRPr lang="en-US" sz="1800" b="1" dirty="0">
                        <a:solidFill>
                          <a:srgbClr val="BA8C41"/>
                        </a:solidFill>
                        <a:effectLst/>
                        <a:latin typeface="Arial" panose="020B0604020202020204" pitchFamily="34" charset="0"/>
                        <a:ea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7160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Complex conjunctions in conditional sentences allow speakers and writers to express conditions more precisely and with greater variety than using just “if.” Phrases like “as long as,” “provided that,” mean “only if this is the case”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7160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dirty="0">
                          <a:latin typeface="Arial" panose="020B0604020202020204" pitchFamily="34" charset="0"/>
                          <a:cs typeface="Arial" panose="020B0604020202020204" pitchFamily="34" charset="0"/>
                        </a:rPr>
                        <a:t>We will consider your application </a:t>
                      </a:r>
                      <a:r>
                        <a:rPr lang="en-US" b="0" u="sng" dirty="0">
                          <a:latin typeface="Arial" panose="020B0604020202020204" pitchFamily="34" charset="0"/>
                          <a:cs typeface="Arial" panose="020B0604020202020204" pitchFamily="34" charset="0"/>
                        </a:rPr>
                        <a:t>provided that</a:t>
                      </a:r>
                      <a:r>
                        <a:rPr lang="en-US" b="0"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meet all the requirements</a:t>
                      </a:r>
                    </a:p>
                    <a:p>
                      <a:pPr algn="l" rtl="0"/>
                      <a:r>
                        <a:rPr lang="en-US" dirty="0">
                          <a:latin typeface="Arial" panose="020B0604020202020204" pitchFamily="34" charset="0"/>
                          <a:cs typeface="Arial" panose="020B0604020202020204" pitchFamily="34" charset="0"/>
                        </a:rPr>
                        <a:t>You can go to the party </a:t>
                      </a:r>
                      <a:r>
                        <a:rPr lang="en-US" u="sng" dirty="0">
                          <a:latin typeface="Arial" panose="020B0604020202020204" pitchFamily="34" charset="0"/>
                          <a:cs typeface="Arial" panose="020B0604020202020204" pitchFamily="34" charset="0"/>
                        </a:rPr>
                        <a:t>on condition that</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finish your homework first.</a:t>
                      </a:r>
                    </a:p>
                    <a:p>
                      <a:pPr algn="l" rtl="0"/>
                      <a:r>
                        <a:rPr lang="en-US" sz="1800" u="none" dirty="0">
                          <a:latin typeface="Arial" panose="020B0604020202020204" pitchFamily="34" charset="0"/>
                          <a:cs typeface="Arial" panose="020B0604020202020204" pitchFamily="34" charset="0"/>
                        </a:rPr>
                        <a:t>I will lend you the book </a:t>
                      </a:r>
                      <a:r>
                        <a:rPr lang="en-US" sz="1800" u="sng" dirty="0">
                          <a:latin typeface="Arial" panose="020B0604020202020204" pitchFamily="34" charset="0"/>
                          <a:cs typeface="Arial" panose="020B0604020202020204" pitchFamily="34" charset="0"/>
                        </a:rPr>
                        <a:t>as long as</a:t>
                      </a:r>
                      <a:r>
                        <a:rPr lang="en-US" sz="1800" u="none" dirty="0">
                          <a:latin typeface="Arial" panose="020B0604020202020204" pitchFamily="34" charset="0"/>
                          <a:cs typeface="Arial" panose="020B0604020202020204" pitchFamily="34" charset="0"/>
                        </a:rPr>
                        <a:t> you return it by Friday.</a:t>
                      </a:r>
                      <a:endParaRPr lang="en-GB" sz="180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991151349"/>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264144">
                <a:tc gridSpan="2">
                  <a:txBody>
                    <a:bodyPr/>
                    <a:lstStyle/>
                    <a:p>
                      <a:pPr algn="l">
                        <a:lnSpc>
                          <a:spcPct val="150000"/>
                        </a:lnSpc>
                      </a:pPr>
                      <a:r>
                        <a:rPr lang="en-US" sz="1800" b="1" u="none" dirty="0">
                          <a:solidFill>
                            <a:schemeClr val="accent1"/>
                          </a:solidFill>
                          <a:latin typeface="Arial"/>
                          <a:cs typeface="Arial"/>
                        </a:rPr>
                        <a:t>Solar energy is </a:t>
                      </a:r>
                      <a:r>
                        <a:rPr lang="en-US" sz="1800" b="1" u="sng" dirty="0">
                          <a:solidFill>
                            <a:schemeClr val="accent1"/>
                          </a:solidFill>
                          <a:latin typeface="Arial"/>
                          <a:cs typeface="Arial"/>
                        </a:rPr>
                        <a:t>less harmful to the environment than</a:t>
                      </a:r>
                      <a:r>
                        <a:rPr lang="en-US" sz="1800" b="1" u="none" dirty="0">
                          <a:solidFill>
                            <a:schemeClr val="accent1"/>
                          </a:solidFill>
                          <a:latin typeface="Arial"/>
                          <a:cs typeface="Arial"/>
                        </a:rPr>
                        <a:t> fossil fuels are.</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645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Which is more harmful, solar energy or fossil fuels?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645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Adjectives: comparatives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Main clause + comparative adjective + than + dependent clause</a:t>
                      </a:r>
                      <a:endParaRPr lang="en-AE"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76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dirty="0">
                          <a:latin typeface="Arial" panose="020B0604020202020204" pitchFamily="34" charset="0"/>
                          <a:cs typeface="Arial" panose="020B0604020202020204" pitchFamily="34" charset="0"/>
                        </a:rPr>
                        <a:t>Complex comparisons between clauses use comparative adjectives (like </a:t>
                      </a:r>
                      <a:r>
                        <a:rPr lang="en-US" i="1" dirty="0">
                          <a:latin typeface="Arial" panose="020B0604020202020204" pitchFamily="34" charset="0"/>
                          <a:cs typeface="Arial" panose="020B0604020202020204" pitchFamily="34" charset="0"/>
                        </a:rPr>
                        <a:t>better, more effective, less dangerous</a:t>
                      </a:r>
                      <a:r>
                        <a:rPr lang="en-US" dirty="0">
                          <a:latin typeface="Arial" panose="020B0604020202020204" pitchFamily="34" charset="0"/>
                          <a:cs typeface="Arial" panose="020B0604020202020204" pitchFamily="34" charset="0"/>
                        </a:rPr>
                        <a:t>) to compare two actions, ideas, or situations - not just two nouns. This structure helps express how one situation or action differs in degree or effect from another, often using </a:t>
                      </a:r>
                      <a:r>
                        <a:rPr lang="en-US" i="1" dirty="0">
                          <a:latin typeface="Arial" panose="020B0604020202020204" pitchFamily="34" charset="0"/>
                          <a:cs typeface="Arial" panose="020B0604020202020204" pitchFamily="34" charset="0"/>
                        </a:rPr>
                        <a:t>than</a:t>
                      </a:r>
                      <a:r>
                        <a:rPr lang="en-US" dirty="0">
                          <a:latin typeface="Arial" panose="020B0604020202020204" pitchFamily="34" charset="0"/>
                          <a:cs typeface="Arial" panose="020B0604020202020204" pitchFamily="34" charset="0"/>
                        </a:rPr>
                        <a:t> to link clauses.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78820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Switching to renewable energy is </a:t>
                      </a:r>
                      <a:r>
                        <a:rPr lang="en-US" sz="1800" b="0" i="0" u="sng" kern="1200" dirty="0">
                          <a:solidFill>
                            <a:schemeClr val="dk1"/>
                          </a:solidFill>
                          <a:effectLst/>
                          <a:latin typeface="Arial" panose="020B0604020202020204" pitchFamily="34" charset="0"/>
                          <a:ea typeface="+mn-ea"/>
                          <a:cs typeface="Arial" panose="020B0604020202020204" pitchFamily="34" charset="0"/>
                        </a:rPr>
                        <a:t>more effective than</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relying on temporary fixes.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Raising awareness about endangered species is </a:t>
                      </a:r>
                      <a:r>
                        <a:rPr lang="en-US" sz="1800" b="0" i="0" u="sng" kern="1200" dirty="0">
                          <a:solidFill>
                            <a:schemeClr val="dk1"/>
                          </a:solidFill>
                          <a:effectLst/>
                          <a:latin typeface="Arial" panose="020B0604020202020204" pitchFamily="34" charset="0"/>
                          <a:ea typeface="+mn-ea"/>
                          <a:cs typeface="Arial" panose="020B0604020202020204" pitchFamily="34" charset="0"/>
                        </a:rPr>
                        <a:t>easier than</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changing laws to protect them.</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Finding a job that matches your skills is </a:t>
                      </a:r>
                      <a:r>
                        <a:rPr lang="en-US" sz="1800" b="0" i="0" u="sng" kern="1200" dirty="0">
                          <a:solidFill>
                            <a:schemeClr val="dk1"/>
                          </a:solidFill>
                          <a:effectLst/>
                          <a:latin typeface="Arial" panose="020B0604020202020204" pitchFamily="34" charset="0"/>
                          <a:ea typeface="+mn-ea"/>
                          <a:cs typeface="Arial" panose="020B0604020202020204" pitchFamily="34" charset="0"/>
                        </a:rPr>
                        <a:t>more satisfying than</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taking the first one that comes along.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4251267253"/>
              </p:ext>
            </p:extLst>
          </p:nvPr>
        </p:nvGraphicFramePr>
        <p:xfrm>
          <a:off x="1" y="0"/>
          <a:ext cx="12192000" cy="68580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53791">
                <a:tc gridSpan="2">
                  <a:txBody>
                    <a:bodyPr/>
                    <a:lstStyle/>
                    <a:p>
                      <a:pPr algn="l"/>
                      <a:r>
                        <a:rPr lang="en-US" sz="1800" b="1" i="0" u="sng" kern="1200" dirty="0">
                          <a:solidFill>
                            <a:srgbClr val="BA8C41"/>
                          </a:solidFill>
                          <a:effectLst/>
                          <a:latin typeface="Arial" panose="020B0604020202020204" pitchFamily="34" charset="0"/>
                          <a:ea typeface="+mn-ea"/>
                          <a:cs typeface="Arial" panose="020B0604020202020204" pitchFamily="34" charset="0"/>
                        </a:rPr>
                        <a:t>If</a:t>
                      </a:r>
                      <a:r>
                        <a:rPr lang="en-US" sz="1800" b="1" i="0" kern="1200" dirty="0">
                          <a:solidFill>
                            <a:srgbClr val="BA8C41"/>
                          </a:solidFill>
                          <a:effectLst/>
                          <a:latin typeface="Arial" panose="020B0604020202020204" pitchFamily="34" charset="0"/>
                          <a:ea typeface="+mn-ea"/>
                          <a:cs typeface="Arial" panose="020B0604020202020204" pitchFamily="34" charset="0"/>
                        </a:rPr>
                        <a:t> I had taken that job offer, </a:t>
                      </a:r>
                      <a:r>
                        <a:rPr lang="en-US" sz="1800" b="1" i="0" u="sng" kern="1200" dirty="0">
                          <a:solidFill>
                            <a:srgbClr val="BA8C41"/>
                          </a:solidFill>
                          <a:effectLst/>
                          <a:latin typeface="Arial" panose="020B0604020202020204" pitchFamily="34" charset="0"/>
                          <a:ea typeface="+mn-ea"/>
                          <a:cs typeface="Arial" panose="020B0604020202020204" pitchFamily="34" charset="0"/>
                        </a:rPr>
                        <a:t>I would</a:t>
                      </a:r>
                      <a:r>
                        <a:rPr lang="en-US" sz="1800" b="1" i="0" u="none" kern="1200" dirty="0">
                          <a:solidFill>
                            <a:srgbClr val="BA8C41"/>
                          </a:solidFill>
                          <a:effectLst/>
                          <a:latin typeface="Arial" panose="020B0604020202020204" pitchFamily="34" charset="0"/>
                          <a:ea typeface="+mn-ea"/>
                          <a:cs typeface="Arial" panose="020B0604020202020204" pitchFamily="34" charset="0"/>
                        </a:rPr>
                        <a:t> be </a:t>
                      </a:r>
                      <a:r>
                        <a:rPr lang="en-US" sz="1800" b="1" i="0" kern="1200" dirty="0">
                          <a:solidFill>
                            <a:srgbClr val="BA8C41"/>
                          </a:solidFill>
                          <a:effectLst/>
                          <a:latin typeface="Arial" panose="020B0604020202020204" pitchFamily="34" charset="0"/>
                          <a:ea typeface="+mn-ea"/>
                          <a:cs typeface="Arial" panose="020B0604020202020204" pitchFamily="34" charset="0"/>
                        </a:rPr>
                        <a:t>working in New York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4714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Did she take the job offer?</a:t>
                      </a:r>
                    </a:p>
                    <a:p>
                      <a:pPr algn="l"/>
                      <a:r>
                        <a:rPr lang="en-US" sz="1800" dirty="0">
                          <a:latin typeface="Arial" panose="020B0604020202020204" pitchFamily="34" charset="0"/>
                          <a:cs typeface="Arial" panose="020B0604020202020204" pitchFamily="34" charset="0"/>
                        </a:rPr>
                        <a:t>Is she working in New York now?</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714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Calibri" panose="020F0502020204030204" pitchFamily="34" charset="0"/>
                          <a:cs typeface="Arial" panose="020B0604020202020204" pitchFamily="34" charset="0"/>
                        </a:rPr>
                        <a:t>Conditionals: mixed conditional</a:t>
                      </a: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algn="l"/>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If + past perfect, subject + would + (infinitive) base verb</a:t>
                      </a:r>
                      <a:endPar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62781">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a:rPr>
                        <a:t>We use this type of mixed conditional to talk about a situation where something did not happen in the past, and we imagine how things would be different now.</a:t>
                      </a:r>
                    </a:p>
                    <a:p>
                      <a:pPr algn="l"/>
                      <a:r>
                        <a:rPr lang="en-US" sz="1800" dirty="0">
                          <a:latin typeface="Arial"/>
                          <a:cs typeface="Arial"/>
                        </a:rPr>
                        <a:t>It describes a past unreal condition (something that didn’t happen) and a present unreal result (something that is not true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71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If she had gone to bed earlier, she wouldn't be so tired now.</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If they had taken that earlier flight, they would be at the conference by now.</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If she had studied engineering, she would have a better job now.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3372228898"/>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sz="1800" b="1" u="none" dirty="0">
                          <a:solidFill>
                            <a:schemeClr val="accent1"/>
                          </a:solidFill>
                          <a:latin typeface="Arial"/>
                          <a:cs typeface="Arial"/>
                        </a:rPr>
                        <a:t>They </a:t>
                      </a:r>
                      <a:r>
                        <a:rPr lang="en-US" sz="1800" b="1" u="sng" dirty="0">
                          <a:solidFill>
                            <a:schemeClr val="accent1"/>
                          </a:solidFill>
                          <a:latin typeface="Arial"/>
                          <a:cs typeface="Arial"/>
                        </a:rPr>
                        <a:t>should have</a:t>
                      </a:r>
                      <a:r>
                        <a:rPr lang="en-US" sz="1800" b="1" u="none" dirty="0">
                          <a:solidFill>
                            <a:schemeClr val="accent1"/>
                          </a:solidFill>
                          <a:latin typeface="Arial"/>
                          <a:cs typeface="Arial"/>
                        </a:rPr>
                        <a:t> listened to the weather report before going on that hike.</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Did they listen to the weather report?</a:t>
                      </a:r>
                      <a:endParaRPr lang="x-none" sz="1800" dirty="0">
                        <a:latin typeface="Arial" panose="020B0604020202020204" pitchFamily="34" charset="0"/>
                        <a:cs typeface="Arial" panose="020B0604020202020204" pitchFamily="34" charset="0"/>
                      </a:endParaRPr>
                    </a:p>
                    <a:p>
                      <a:pPr algn="l"/>
                      <a:r>
                        <a:rPr lang="en-US" sz="1800" dirty="0">
                          <a:latin typeface="Arial" panose="020B0604020202020204" pitchFamily="34" charset="0"/>
                          <a:cs typeface="Arial" panose="020B0604020202020204" pitchFamily="34" charset="0"/>
                        </a:rPr>
                        <a:t>Was it a good idea or bad idea to listen to the weather report?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Modals: past modals</a:t>
                      </a: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algn="l"/>
                      <a:r>
                        <a:rPr lang="en-US" b="1" dirty="0">
                          <a:solidFill>
                            <a:srgbClr val="BA8C4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Subject + ‘should/shouldn’t have’ + past participle</a:t>
                      </a:r>
                      <a:endParaRPr lang="en-US" b="1" dirty="0">
                        <a:solidFill>
                          <a:srgbClr val="BA8C4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panose="020B0604020202020204" pitchFamily="34" charset="0"/>
                        </a:rPr>
                        <a:t>We use the past modal ‘should’ (or ‘shouldn't’) with ‘have’ to </a:t>
                      </a: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express regrets, wishes, or disapproval about the past</a:t>
                      </a:r>
                      <a:r>
                        <a:rPr lang="en-US" sz="1800" dirty="0">
                          <a:latin typeface="Arial"/>
                          <a:cs typeface="Arial" panose="020B0604020202020204" pitchFamily="34" charset="0"/>
                        </a:rPr>
                        <a:t>. This implies that something was expected or advisable, but it didn't happen or wasn't done in the way it was expected.</a:t>
                      </a:r>
                      <a:endParaRPr lang="x-none" sz="1800" dirty="0">
                        <a:latin typeface="Arial"/>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I </a:t>
                      </a:r>
                      <a:r>
                        <a:rPr lang="en-US" sz="1800" b="0" i="0" u="sng" kern="1200" dirty="0">
                          <a:solidFill>
                            <a:schemeClr val="dk1"/>
                          </a:solidFill>
                          <a:effectLst/>
                          <a:latin typeface="Arial" panose="020B0604020202020204" pitchFamily="34" charset="0"/>
                          <a:ea typeface="+mn-ea"/>
                          <a:cs typeface="Arial" panose="020B0604020202020204" pitchFamily="34" charset="0"/>
                        </a:rPr>
                        <a:t>shouldn't have</a:t>
                      </a:r>
                      <a:r>
                        <a:rPr lang="en-US" sz="1800" b="0" i="0" kern="1200" dirty="0">
                          <a:solidFill>
                            <a:schemeClr val="dk1"/>
                          </a:solidFill>
                          <a:effectLst/>
                          <a:latin typeface="Arial" panose="020B0604020202020204" pitchFamily="34" charset="0"/>
                          <a:ea typeface="+mn-ea"/>
                          <a:cs typeface="Arial" panose="020B0604020202020204" pitchFamily="34" charset="0"/>
                        </a:rPr>
                        <a:t> spent so much money on clothes last month.</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shouldn't have</a:t>
                      </a:r>
                      <a:r>
                        <a:rPr lang="en-US" sz="1800" b="0" i="0" kern="1200" dirty="0">
                          <a:solidFill>
                            <a:schemeClr val="dk1"/>
                          </a:solidFill>
                          <a:effectLst/>
                          <a:latin typeface="Arial" panose="020B0604020202020204" pitchFamily="34" charset="0"/>
                          <a:ea typeface="+mn-ea"/>
                          <a:cs typeface="Arial" panose="020B0604020202020204" pitchFamily="34" charset="0"/>
                        </a:rPr>
                        <a:t> gone to the event if she was feeling sick.</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You </a:t>
                      </a:r>
                      <a:r>
                        <a:rPr lang="en-US" sz="1800" b="0" i="0" u="sng" kern="1200" dirty="0">
                          <a:solidFill>
                            <a:schemeClr val="dk1"/>
                          </a:solidFill>
                          <a:effectLst/>
                          <a:latin typeface="Arial" panose="020B0604020202020204" pitchFamily="34" charset="0"/>
                          <a:ea typeface="+mn-ea"/>
                          <a:cs typeface="Arial" panose="020B0604020202020204" pitchFamily="34" charset="0"/>
                        </a:rPr>
                        <a:t>should have</a:t>
                      </a:r>
                      <a:r>
                        <a:rPr lang="en-US" sz="1800" b="0" i="0" kern="1200" dirty="0">
                          <a:solidFill>
                            <a:schemeClr val="dk1"/>
                          </a:solidFill>
                          <a:effectLst/>
                          <a:latin typeface="Arial" panose="020B0604020202020204" pitchFamily="34" charset="0"/>
                          <a:ea typeface="+mn-ea"/>
                          <a:cs typeface="Arial" panose="020B0604020202020204" pitchFamily="34" charset="0"/>
                        </a:rPr>
                        <a:t> told me you were running late.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We </a:t>
                      </a:r>
                      <a:r>
                        <a:rPr lang="en-US" sz="1800" b="0" i="0" u="sng" kern="1200" dirty="0">
                          <a:solidFill>
                            <a:schemeClr val="dk1"/>
                          </a:solidFill>
                          <a:effectLst/>
                          <a:latin typeface="Arial" panose="020B0604020202020204" pitchFamily="34" charset="0"/>
                          <a:ea typeface="+mn-ea"/>
                          <a:cs typeface="Arial" panose="020B0604020202020204" pitchFamily="34" charset="0"/>
                        </a:rPr>
                        <a:t>should have</a:t>
                      </a:r>
                      <a:r>
                        <a:rPr lang="en-US" sz="1800" b="0" i="0" kern="1200" dirty="0">
                          <a:solidFill>
                            <a:schemeClr val="dk1"/>
                          </a:solidFill>
                          <a:effectLst/>
                          <a:latin typeface="Arial" panose="020B0604020202020204" pitchFamily="34" charset="0"/>
                          <a:ea typeface="+mn-ea"/>
                          <a:cs typeface="Arial" panose="020B0604020202020204" pitchFamily="34" charset="0"/>
                        </a:rPr>
                        <a:t> called ahead to book a table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2013559164"/>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11058">
                <a:tc gridSpan="2">
                  <a:txBody>
                    <a:bodyPr/>
                    <a:lstStyle/>
                    <a:p>
                      <a:pPr algn="l">
                        <a:lnSpc>
                          <a:spcPct val="150000"/>
                        </a:lnSpc>
                      </a:pPr>
                      <a:r>
                        <a:rPr lang="en-US" sz="1800" b="1" u="none" dirty="0">
                          <a:solidFill>
                            <a:schemeClr val="accent1"/>
                          </a:solidFill>
                          <a:latin typeface="Arial"/>
                          <a:cs typeface="Arial"/>
                        </a:rPr>
                        <a:t>My colleague, </a:t>
                      </a:r>
                      <a:r>
                        <a:rPr lang="en-US" sz="1800" b="1" u="sng" dirty="0">
                          <a:solidFill>
                            <a:schemeClr val="accent1"/>
                          </a:solidFill>
                          <a:latin typeface="Arial"/>
                          <a:cs typeface="Arial"/>
                        </a:rPr>
                        <a:t>who works in marketing</a:t>
                      </a:r>
                      <a:r>
                        <a:rPr lang="en-US" sz="1800" b="1" u="none" dirty="0">
                          <a:solidFill>
                            <a:schemeClr val="accent1"/>
                          </a:solidFill>
                          <a:latin typeface="Arial"/>
                          <a:cs typeface="Arial"/>
                        </a:rPr>
                        <a:t>, is great at </a:t>
                      </a:r>
                      <a:r>
                        <a:rPr lang="en-US" sz="1800" b="1" u="none" dirty="0" err="1">
                          <a:solidFill>
                            <a:schemeClr val="accent1"/>
                          </a:solidFill>
                          <a:latin typeface="Arial"/>
                          <a:cs typeface="Arial"/>
                        </a:rPr>
                        <a:t>organising</a:t>
                      </a:r>
                      <a:r>
                        <a:rPr lang="en-US" sz="1800" b="1" u="none" dirty="0">
                          <a:solidFill>
                            <a:schemeClr val="accent1"/>
                          </a:solidFill>
                          <a:latin typeface="Arial"/>
                          <a:cs typeface="Arial"/>
                        </a:rPr>
                        <a:t> events.</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999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Is the clause "who works in marketing" necessary to understand the sentence? If it was removed, would the sentence still make sense?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999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E5E5E"/>
                          </a:solidFill>
                          <a:effectLst/>
                          <a:latin typeface="Arial" panose="020B0604020202020204" pitchFamily="34" charset="0"/>
                          <a:ea typeface="Arial" panose="020B0604020202020204" pitchFamily="34" charset="0"/>
                          <a:cs typeface="Arial" panose="020B0604020202020204" pitchFamily="34" charset="0"/>
                        </a:rPr>
                        <a:t>Clauses and phrases: defining and non-defining relative clauses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Noun + relative pronoun (who/that/which) + defining information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Noun + [,] + relative pronoun (who/which/whose) + extra information</a:t>
                      </a:r>
                      <a:endParaRPr lang="en-AE" sz="1800" b="1" dirty="0">
                        <a:solidFill>
                          <a:srgbClr val="BA8C4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54724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a:cs typeface="Arial" panose="020B0604020202020204" pitchFamily="34" charset="0"/>
                        </a:rPr>
                        <a:t>Defining and non-defining relative clauses help us give more details in a sentence. A defining relative clause is important because it tells us exactly which person or thing we are talking about. E.g. The book </a:t>
                      </a:r>
                      <a:r>
                        <a:rPr lang="en-US" sz="1800" u="sng" dirty="0">
                          <a:latin typeface="Arial"/>
                          <a:cs typeface="Arial" panose="020B0604020202020204" pitchFamily="34" charset="0"/>
                        </a:rPr>
                        <a:t>that I read</a:t>
                      </a:r>
                      <a:r>
                        <a:rPr lang="en-US" sz="1800" u="none" dirty="0">
                          <a:latin typeface="Arial"/>
                          <a:cs typeface="Arial" panose="020B0604020202020204" pitchFamily="34" charset="0"/>
                        </a:rPr>
                        <a:t> </a:t>
                      </a:r>
                      <a:r>
                        <a:rPr lang="en-US" sz="1800" dirty="0">
                          <a:latin typeface="Arial"/>
                          <a:cs typeface="Arial" panose="020B0604020202020204" pitchFamily="34" charset="0"/>
                        </a:rPr>
                        <a:t>was interesting.</a:t>
                      </a:r>
                    </a:p>
                    <a:p>
                      <a:pPr algn="l"/>
                      <a:r>
                        <a:rPr lang="en-US" sz="1800" dirty="0">
                          <a:latin typeface="Arial"/>
                          <a:cs typeface="Arial" panose="020B0604020202020204" pitchFamily="34" charset="0"/>
                        </a:rPr>
                        <a:t>A non-defining relative clause gives extra information that is not necessary to understand the main idea. E.g.</a:t>
                      </a:r>
                      <a:r>
                        <a:rPr lang="en-US" sz="18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My friend, </a:t>
                      </a:r>
                      <a:r>
                        <a:rPr lang="en-US" b="0" u="sng" dirty="0">
                          <a:latin typeface="Arial" panose="020B0604020202020204" pitchFamily="34" charset="0"/>
                          <a:cs typeface="Arial" panose="020B0604020202020204" pitchFamily="34" charset="0"/>
                        </a:rPr>
                        <a:t>who lives in London</a:t>
                      </a:r>
                      <a:r>
                        <a:rPr lang="en-US" dirty="0">
                          <a:latin typeface="Arial" panose="020B0604020202020204" pitchFamily="34" charset="0"/>
                          <a:cs typeface="Arial" panose="020B0604020202020204" pitchFamily="34" charset="0"/>
                        </a:rPr>
                        <a:t>, is visiting next week.</a:t>
                      </a:r>
                      <a:endParaRPr lang="en-US"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9990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My sister, </a:t>
                      </a:r>
                      <a:r>
                        <a:rPr lang="en-US" sz="1800" b="0" i="0" u="sng" kern="1200" dirty="0">
                          <a:solidFill>
                            <a:schemeClr val="dk1"/>
                          </a:solidFill>
                          <a:effectLst/>
                          <a:latin typeface="Arial" panose="020B0604020202020204" pitchFamily="34" charset="0"/>
                          <a:ea typeface="+mn-ea"/>
                          <a:cs typeface="Arial" panose="020B0604020202020204" pitchFamily="34" charset="0"/>
                        </a:rPr>
                        <a:t>who loves painting</a:t>
                      </a:r>
                      <a:r>
                        <a:rPr lang="en-US" sz="1800" b="0" i="0" kern="1200" dirty="0">
                          <a:solidFill>
                            <a:schemeClr val="dk1"/>
                          </a:solidFill>
                          <a:effectLst/>
                          <a:latin typeface="Arial" panose="020B0604020202020204" pitchFamily="34" charset="0"/>
                          <a:ea typeface="+mn-ea"/>
                          <a:cs typeface="Arial" panose="020B0604020202020204" pitchFamily="34" charset="0"/>
                        </a:rPr>
                        <a:t>, is coming to visit tomorrow. </a:t>
                      </a:r>
                      <a:br>
                        <a:rPr lang="en-US" sz="1800" b="0" i="0" kern="1200" dirty="0">
                          <a:solidFill>
                            <a:schemeClr val="dk1"/>
                          </a:solidFill>
                          <a:effectLst/>
                          <a:latin typeface="Arial" panose="020B0604020202020204" pitchFamily="34" charset="0"/>
                          <a:ea typeface="+mn-ea"/>
                          <a:cs typeface="Arial" panose="020B0604020202020204" pitchFamily="34" charset="0"/>
                        </a:rPr>
                      </a:br>
                      <a:r>
                        <a:rPr lang="en-US" sz="1800" b="0" i="0" kern="1200" dirty="0">
                          <a:solidFill>
                            <a:schemeClr val="dk1"/>
                          </a:solidFill>
                          <a:effectLst/>
                          <a:latin typeface="Arial" panose="020B0604020202020204" pitchFamily="34" charset="0"/>
                          <a:ea typeface="+mn-ea"/>
                          <a:cs typeface="Arial" panose="020B0604020202020204" pitchFamily="34" charset="0"/>
                        </a:rPr>
                        <a:t>The book </a:t>
                      </a:r>
                      <a:r>
                        <a:rPr lang="en-US" sz="1800" b="0" i="0" u="sng" kern="1200" dirty="0">
                          <a:solidFill>
                            <a:schemeClr val="dk1"/>
                          </a:solidFill>
                          <a:effectLst/>
                          <a:latin typeface="Arial" panose="020B0604020202020204" pitchFamily="34" charset="0"/>
                          <a:ea typeface="+mn-ea"/>
                          <a:cs typeface="Arial" panose="020B0604020202020204" pitchFamily="34" charset="0"/>
                        </a:rPr>
                        <a:t>that is on the table</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is mine.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car </a:t>
                      </a:r>
                      <a:r>
                        <a:rPr lang="en-US" sz="1800" b="0" i="0" u="sng" kern="1200" dirty="0">
                          <a:solidFill>
                            <a:schemeClr val="dk1"/>
                          </a:solidFill>
                          <a:effectLst/>
                          <a:latin typeface="Arial" panose="020B0604020202020204" pitchFamily="34" charset="0"/>
                          <a:ea typeface="+mn-ea"/>
                          <a:cs typeface="Arial" panose="020B0604020202020204" pitchFamily="34" charset="0"/>
                        </a:rPr>
                        <a:t>which I bought last year</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is already having problems.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05075239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553412">
                <a:tc gridSpan="2">
                  <a:txBody>
                    <a:bodyPr/>
                    <a:lstStyle/>
                    <a:p>
                      <a:pPr algn="l">
                        <a:lnSpc>
                          <a:spcPct val="114000"/>
                        </a:lnSpc>
                      </a:pPr>
                      <a:endParaRPr lang="en-US" sz="1800" b="1" u="sng" dirty="0">
                        <a:solidFill>
                          <a:schemeClr val="tx1"/>
                        </a:solidFill>
                        <a:latin typeface="Arial"/>
                        <a:cs typeface="Arial"/>
                      </a:endParaRPr>
                    </a:p>
                    <a:p>
                      <a:pPr algn="l">
                        <a:lnSpc>
                          <a:spcPct val="114000"/>
                        </a:lnSpc>
                      </a:pPr>
                      <a:r>
                        <a:rPr lang="en-US" sz="1800" b="1" u="sng" dirty="0">
                          <a:solidFill>
                            <a:schemeClr val="tx1"/>
                          </a:solidFill>
                          <a:latin typeface="Arial"/>
                          <a:cs typeface="Arial"/>
                        </a:rPr>
                        <a:t>I totally agree with you</a:t>
                      </a:r>
                      <a:r>
                        <a:rPr lang="en-US" sz="1800" b="1" u="none" dirty="0">
                          <a:solidFill>
                            <a:schemeClr val="tx1"/>
                          </a:solidFill>
                          <a:latin typeface="Arial"/>
                          <a:cs typeface="Arial"/>
                        </a:rPr>
                        <a:t> that improving public transportation is essential for reducing traffic congestion.</a:t>
                      </a:r>
                    </a:p>
                    <a:p>
                      <a:pPr algn="l">
                        <a:lnSpc>
                          <a:spcPct val="114000"/>
                        </a:lnSpc>
                      </a:pPr>
                      <a:endParaRPr lang="en-US" sz="1800" b="1" u="sng" dirty="0">
                        <a:solidFill>
                          <a:schemeClr val="tx1"/>
                        </a:solidFill>
                        <a:latin typeface="Arial"/>
                        <a:cs typeface="Arial"/>
                      </a:endParaRPr>
                    </a:p>
                    <a:p>
                      <a:pPr algn="l">
                        <a:lnSpc>
                          <a:spcPct val="114000"/>
                        </a:lnSpc>
                      </a:pPr>
                      <a:r>
                        <a:rPr lang="en-US" sz="1800" b="1" u="sng" dirty="0">
                          <a:solidFill>
                            <a:schemeClr val="tx1"/>
                          </a:solidFill>
                          <a:latin typeface="Arial"/>
                          <a:cs typeface="Arial"/>
                        </a:rPr>
                        <a:t>Yes, I believe you're right.</a:t>
                      </a:r>
                      <a:r>
                        <a:rPr lang="en-US" sz="1800" b="1" u="none" dirty="0">
                          <a:solidFill>
                            <a:schemeClr val="tx1"/>
                          </a:solidFill>
                          <a:latin typeface="Arial"/>
                          <a:cs typeface="Arial"/>
                        </a:rPr>
                        <a:t>  Education is the key to solving many of the world’s problems.</a:t>
                      </a:r>
                    </a:p>
                    <a:p>
                      <a:pPr algn="l">
                        <a:lnSpc>
                          <a:spcPct val="114000"/>
                        </a:lnSpc>
                      </a:pPr>
                      <a:endParaRPr lang="en-US" sz="1800" b="1" u="none" dirty="0">
                        <a:solidFill>
                          <a:schemeClr val="tx1"/>
                        </a:solidFill>
                        <a:latin typeface="Arial"/>
                        <a:cs typeface="Arial"/>
                      </a:endParaRPr>
                    </a:p>
                    <a:p>
                      <a:pPr algn="l">
                        <a:lnSpc>
                          <a:spcPct val="114000"/>
                        </a:lnSpc>
                      </a:pPr>
                      <a:r>
                        <a:rPr lang="en-US" sz="1800" b="1" u="sng" dirty="0">
                          <a:solidFill>
                            <a:schemeClr val="tx1"/>
                          </a:solidFill>
                          <a:latin typeface="Arial"/>
                          <a:cs typeface="Arial"/>
                        </a:rPr>
                        <a:t>I’m not sure I agree with that.</a:t>
                      </a:r>
                      <a:r>
                        <a:rPr lang="en-US" sz="1800" b="1" u="none" dirty="0">
                          <a:solidFill>
                            <a:schemeClr val="tx1"/>
                          </a:solidFill>
                          <a:latin typeface="Arial"/>
                          <a:cs typeface="Arial"/>
                        </a:rPr>
                        <a:t> I think more needs to be done to protect wildlife.</a:t>
                      </a:r>
                    </a:p>
                    <a:p>
                      <a:pPr algn="l">
                        <a:lnSpc>
                          <a:spcPct val="114000"/>
                        </a:lnSpc>
                      </a:pPr>
                      <a:endParaRPr lang="en-US" sz="1800" b="1" u="none" dirty="0">
                        <a:solidFill>
                          <a:schemeClr val="tx1"/>
                        </a:solidFill>
                        <a:latin typeface="Arial"/>
                        <a:cs typeface="Arial"/>
                      </a:endParaRPr>
                    </a:p>
                    <a:p>
                      <a:pPr algn="l">
                        <a:lnSpc>
                          <a:spcPct val="114000"/>
                        </a:lnSpc>
                      </a:pPr>
                      <a:r>
                        <a:rPr lang="en-US" sz="1800" b="1" u="sng" dirty="0">
                          <a:solidFill>
                            <a:schemeClr val="tx1"/>
                          </a:solidFill>
                          <a:latin typeface="Arial"/>
                          <a:cs typeface="Arial"/>
                        </a:rPr>
                        <a:t>I don't think that's true</a:t>
                      </a:r>
                      <a:r>
                        <a:rPr lang="en-US" sz="1800" b="1" u="none" dirty="0">
                          <a:solidFill>
                            <a:schemeClr val="tx1"/>
                          </a:solidFill>
                          <a:latin typeface="Arial"/>
                          <a:cs typeface="Arial"/>
                        </a:rPr>
                        <a:t>. In fact, I would argue that digital technology has improved education in many ways</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00045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u="sng" strike="noStrike" noProof="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Agreement and Disagreement</a:t>
                      </a:r>
                    </a:p>
                  </a:txBody>
                  <a:tcPr anchor="ctr"/>
                </a:tc>
                <a:extLst>
                  <a:ext uri="{0D108BD9-81ED-4DB2-BD59-A6C34878D82A}">
                    <a16:rowId xmlns:a16="http://schemas.microsoft.com/office/drawing/2014/main" val="1865912953"/>
                  </a:ext>
                </a:extLst>
              </a:tr>
              <a:tr h="130413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Modals</a:t>
                      </a:r>
                    </a:p>
                    <a:p>
                      <a:pPr algn="l"/>
                      <a:r>
                        <a:rPr lang="en-US" sz="1800" dirty="0">
                          <a:latin typeface="Arial"/>
                          <a:cs typeface="Arial"/>
                        </a:rPr>
                        <a:t>Adverbs</a:t>
                      </a:r>
                    </a:p>
                    <a:p>
                      <a:pPr algn="l"/>
                      <a:r>
                        <a:rPr lang="en-US" sz="1800" dirty="0">
                          <a:latin typeface="Arial"/>
                          <a:cs typeface="Arial"/>
                        </a:rPr>
                        <a:t>Present tense</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632524298"/>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41034">
                <a:tc gridSpan="2">
                  <a:txBody>
                    <a:bodyPr/>
                    <a:lstStyle/>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We </a:t>
                      </a:r>
                      <a:r>
                        <a:rPr lang="en-US" sz="1800" b="1" u="sng" dirty="0">
                          <a:solidFill>
                            <a:schemeClr val="tx1"/>
                          </a:solidFill>
                          <a:latin typeface="Arial" panose="020B0604020202020204" pitchFamily="34" charset="0"/>
                          <a:cs typeface="Arial" panose="020B0604020202020204" pitchFamily="34" charset="0"/>
                        </a:rPr>
                        <a:t>plan</a:t>
                      </a:r>
                      <a:r>
                        <a:rPr lang="en-US" sz="1800" b="1" u="none" dirty="0">
                          <a:solidFill>
                            <a:schemeClr val="tx1"/>
                          </a:solidFill>
                          <a:latin typeface="Arial" panose="020B0604020202020204" pitchFamily="34" charset="0"/>
                          <a:cs typeface="Arial" panose="020B0604020202020204" pitchFamily="34" charset="0"/>
                        </a:rPr>
                        <a:t> to move to a new city by the end of this year.</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They are </a:t>
                      </a:r>
                      <a:r>
                        <a:rPr lang="en-US" sz="1800" b="1" u="sng" dirty="0">
                          <a:solidFill>
                            <a:schemeClr val="tx1"/>
                          </a:solidFill>
                          <a:latin typeface="Arial" panose="020B0604020202020204" pitchFamily="34" charset="0"/>
                          <a:cs typeface="Arial" panose="020B0604020202020204" pitchFamily="34" charset="0"/>
                        </a:rPr>
                        <a:t>hoping</a:t>
                      </a:r>
                      <a:r>
                        <a:rPr lang="en-US" sz="1800" b="1" u="none" dirty="0">
                          <a:solidFill>
                            <a:schemeClr val="tx1"/>
                          </a:solidFill>
                          <a:latin typeface="Arial" panose="020B0604020202020204" pitchFamily="34" charset="0"/>
                          <a:cs typeface="Arial" panose="020B0604020202020204" pitchFamily="34" charset="0"/>
                        </a:rPr>
                        <a:t> that the project will be finished on time.</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I </a:t>
                      </a:r>
                      <a:r>
                        <a:rPr lang="en-US" sz="1800" b="1" u="sng" dirty="0">
                          <a:solidFill>
                            <a:schemeClr val="tx1"/>
                          </a:solidFill>
                          <a:latin typeface="Arial" panose="020B0604020202020204" pitchFamily="34" charset="0"/>
                          <a:cs typeface="Arial" panose="020B0604020202020204" pitchFamily="34" charset="0"/>
                        </a:rPr>
                        <a:t>was going to</a:t>
                      </a:r>
                      <a:r>
                        <a:rPr lang="en-US" sz="1800" b="1" u="none" dirty="0">
                          <a:solidFill>
                            <a:schemeClr val="tx1"/>
                          </a:solidFill>
                          <a:latin typeface="Arial" panose="020B0604020202020204" pitchFamily="34" charset="0"/>
                          <a:cs typeface="Arial" panose="020B0604020202020204" pitchFamily="34" charset="0"/>
                        </a:rPr>
                        <a:t> apply for a new job in marketing, but I changed my mind.</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049242">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1" i="0" u="sng" kern="1200" dirty="0">
                          <a:solidFill>
                            <a:schemeClr val="tx2"/>
                          </a:solidFill>
                          <a:effectLst/>
                          <a:latin typeface="Arial"/>
                          <a:ea typeface="+mn-ea"/>
                          <a:cs typeface="+mn-cs"/>
                        </a:rPr>
                        <a:t>Describing hopes and plans</a:t>
                      </a:r>
                    </a:p>
                  </a:txBody>
                  <a:tcPr anchor="ctr"/>
                </a:tc>
                <a:extLst>
                  <a:ext uri="{0D108BD9-81ED-4DB2-BD59-A6C34878D82A}">
                    <a16:rowId xmlns:a16="http://schemas.microsoft.com/office/drawing/2014/main" val="1865912953"/>
                  </a:ext>
                </a:extLst>
              </a:tr>
              <a:tr h="1367723">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Modals</a:t>
                      </a:r>
                    </a:p>
                    <a:p>
                      <a:pPr algn="l"/>
                      <a:r>
                        <a:rPr lang="en-US" sz="1800" dirty="0">
                          <a:latin typeface="Arial"/>
                          <a:cs typeface="Arial"/>
                        </a:rPr>
                        <a:t>Future forms</a:t>
                      </a:r>
                    </a:p>
                    <a:p>
                      <a:pPr algn="l"/>
                      <a:r>
                        <a:rPr lang="en-US" sz="1800" dirty="0">
                          <a:latin typeface="Arial"/>
                          <a:cs typeface="Arial"/>
                        </a:rPr>
                        <a:t>Verb tenses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981507562"/>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sng" strike="noStrike" noProof="0" dirty="0">
                          <a:solidFill>
                            <a:schemeClr val="tx1"/>
                          </a:solidFill>
                          <a:latin typeface="Arial"/>
                        </a:rPr>
                        <a:t>Do you have any ideas </a:t>
                      </a:r>
                      <a:r>
                        <a:rPr lang="en-US" b="1" i="0" u="none" strike="noStrike" noProof="0" dirty="0">
                          <a:solidFill>
                            <a:schemeClr val="tx1"/>
                          </a:solidFill>
                          <a:latin typeface="Arial"/>
                        </a:rPr>
                        <a:t>on how I could improve my writing?</a:t>
                      </a:r>
                    </a:p>
                    <a:p>
                      <a:pPr lvl="0" algn="l">
                        <a:lnSpc>
                          <a:spcPct val="100000"/>
                        </a:lnSpc>
                        <a:spcBef>
                          <a:spcPts val="0"/>
                        </a:spcBef>
                        <a:spcAft>
                          <a:spcPts val="0"/>
                        </a:spcAft>
                        <a:buNone/>
                      </a:pPr>
                      <a:endParaRPr lang="en-US" b="1" i="0" u="none" strike="noStrike" noProof="0" dirty="0">
                        <a:solidFill>
                          <a:schemeClr val="tx1"/>
                        </a:solidFill>
                        <a:latin typeface="Arial"/>
                      </a:endParaRPr>
                    </a:p>
                    <a:p>
                      <a:pPr lvl="0" algn="l">
                        <a:lnSpc>
                          <a:spcPct val="100000"/>
                        </a:lnSpc>
                        <a:spcBef>
                          <a:spcPts val="0"/>
                        </a:spcBef>
                        <a:spcAft>
                          <a:spcPts val="0"/>
                        </a:spcAft>
                        <a:buNone/>
                      </a:pPr>
                      <a:r>
                        <a:rPr lang="en-US" b="1" i="0" u="sng" dirty="0">
                          <a:latin typeface="Arial" panose="020B0604020202020204" pitchFamily="34" charset="0"/>
                          <a:cs typeface="Arial" panose="020B0604020202020204" pitchFamily="34" charset="0"/>
                        </a:rPr>
                        <a:t>What would you recommend </a:t>
                      </a:r>
                      <a:r>
                        <a:rPr lang="en-US" b="1" i="0" dirty="0">
                          <a:latin typeface="Arial" panose="020B0604020202020204" pitchFamily="34" charset="0"/>
                          <a:cs typeface="Arial" panose="020B0604020202020204" pitchFamily="34" charset="0"/>
                        </a:rPr>
                        <a:t>I do to prepare for the exam?</a:t>
                      </a:r>
                    </a:p>
                    <a:p>
                      <a:pPr lvl="0" algn="l">
                        <a:lnSpc>
                          <a:spcPct val="100000"/>
                        </a:lnSpc>
                        <a:spcBef>
                          <a:spcPts val="0"/>
                        </a:spcBef>
                        <a:spcAft>
                          <a:spcPts val="0"/>
                        </a:spcAft>
                        <a:buNone/>
                      </a:pPr>
                      <a:endParaRPr lang="en-US" b="1" i="0" dirty="0">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b="1" u="sng" dirty="0">
                          <a:latin typeface="Arial" panose="020B0604020202020204" pitchFamily="34" charset="0"/>
                          <a:cs typeface="Arial" panose="020B0604020202020204" pitchFamily="34" charset="0"/>
                        </a:rPr>
                        <a:t>Why don’t we go for a walk </a:t>
                      </a:r>
                      <a:r>
                        <a:rPr lang="en-US" b="1" dirty="0">
                          <a:latin typeface="Arial" panose="020B0604020202020204" pitchFamily="34" charset="0"/>
                          <a:cs typeface="Arial" panose="020B0604020202020204" pitchFamily="34" charset="0"/>
                        </a:rPr>
                        <a:t>and discuss the plan?</a:t>
                      </a:r>
                    </a:p>
                    <a:p>
                      <a:pPr lvl="0" algn="l">
                        <a:lnSpc>
                          <a:spcPct val="100000"/>
                        </a:lnSpc>
                        <a:spcBef>
                          <a:spcPts val="0"/>
                        </a:spcBef>
                        <a:spcAft>
                          <a:spcPts val="0"/>
                        </a:spcAft>
                        <a:buNone/>
                      </a:pPr>
                      <a:endParaRPr lang="en-US" b="1" i="0" u="sng" strike="noStrike" noProof="0" dirty="0">
                        <a:solidFill>
                          <a:schemeClr val="tx1"/>
                        </a:solidFill>
                        <a:latin typeface="Arial"/>
                      </a:endParaRPr>
                    </a:p>
                    <a:p>
                      <a:pPr lvl="0" algn="l">
                        <a:lnSpc>
                          <a:spcPct val="100000"/>
                        </a:lnSpc>
                        <a:spcBef>
                          <a:spcPts val="0"/>
                        </a:spcBef>
                        <a:spcAft>
                          <a:spcPts val="0"/>
                        </a:spcAft>
                        <a:buNone/>
                      </a:pPr>
                      <a:r>
                        <a:rPr lang="en-US" b="1" i="0" u="sng" strike="noStrike" noProof="0" dirty="0">
                          <a:solidFill>
                            <a:schemeClr val="tx1"/>
                          </a:solidFill>
                          <a:latin typeface="Arial"/>
                        </a:rPr>
                        <a:t>You should definitely take some time off </a:t>
                      </a:r>
                      <a:r>
                        <a:rPr lang="en-US" b="1" i="0" u="none" strike="noStrike" noProof="0" dirty="0">
                          <a:solidFill>
                            <a:schemeClr val="tx1"/>
                          </a:solidFill>
                          <a:latin typeface="Arial"/>
                        </a:rPr>
                        <a:t>if you're feeling stressed.</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07000"/>
                        </a:lnSpc>
                        <a:spcAft>
                          <a:spcPts val="800"/>
                        </a:spcAft>
                        <a:buNone/>
                      </a:pPr>
                      <a:r>
                        <a:rPr lang="en-GB" sz="1800" b="1" u="sng" dirty="0">
                          <a:solidFill>
                            <a:srgbClr val="BA8C41"/>
                          </a:solidFill>
                          <a:effectLst/>
                          <a:latin typeface="Arial" panose="020B0604020202020204" pitchFamily="34" charset="0"/>
                          <a:ea typeface="Arial" panose="020B0604020202020204" pitchFamily="34" charset="0"/>
                          <a:cs typeface="Arial" panose="020B0604020202020204" pitchFamily="34" charset="0"/>
                        </a:rPr>
                        <a:t>Asking for and making suggestions and recommendations</a:t>
                      </a:r>
                      <a:endParaRPr lang="en-AE" sz="1800" b="1" u="sng" dirty="0">
                        <a:solidFill>
                          <a:srgbClr val="BA8C41"/>
                        </a:solidFill>
                        <a:effectLst/>
                        <a:latin typeface="Calibri" panose="020F050202020403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buNone/>
                      </a:pPr>
                      <a:r>
                        <a:rPr lang="en-US" dirty="0">
                          <a:latin typeface="Arial" panose="020B0604020202020204" pitchFamily="34" charset="0"/>
                          <a:cs typeface="Arial" panose="020B0604020202020204" pitchFamily="34" charset="0"/>
                        </a:rPr>
                        <a:t>Modal verbs</a:t>
                      </a:r>
                    </a:p>
                    <a:p>
                      <a:pPr lvl="0" algn="l">
                        <a:buNone/>
                      </a:pPr>
                      <a:r>
                        <a:rPr lang="en-US" dirty="0">
                          <a:latin typeface="Arial" panose="020B0604020202020204" pitchFamily="34" charset="0"/>
                          <a:cs typeface="Arial" panose="020B0604020202020204" pitchFamily="34" charset="0"/>
                        </a:rPr>
                        <a:t>Conditionals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DE0C11-285A-4D26-BCBF-ED197CF09757}"/>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11100</TotalTime>
  <Words>1730</Words>
  <Application>Microsoft Macintosh PowerPoint</Application>
  <PresentationFormat>Widescreen</PresentationFormat>
  <Paragraphs>190</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Thomasin Hazelden</cp:lastModifiedBy>
  <cp:revision>109</cp:revision>
  <dcterms:created xsi:type="dcterms:W3CDTF">2024-07-05T04:49:36Z</dcterms:created>
  <dcterms:modified xsi:type="dcterms:W3CDTF">2025-05-22T05:11:35Z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