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4" r:id="rId3"/>
    <p:sldId id="270" r:id="rId4"/>
    <p:sldId id="271" r:id="rId5"/>
    <p:sldId id="275" r:id="rId6"/>
    <p:sldId id="284" r:id="rId7"/>
    <p:sldId id="299" r:id="rId8"/>
    <p:sldId id="292" r:id="rId9"/>
    <p:sldId id="298" r:id="rId10"/>
    <p:sldId id="301" r:id="rId11"/>
    <p:sldId id="300" r:id="rId12"/>
    <p:sldId id="302" r:id="rId13"/>
    <p:sldId id="293" r:id="rId14"/>
    <p:sldId id="305" r:id="rId15"/>
    <p:sldId id="303" r:id="rId16"/>
    <p:sldId id="310" r:id="rId17"/>
    <p:sldId id="304" r:id="rId18"/>
    <p:sldId id="309" r:id="rId19"/>
    <p:sldId id="285" r:id="rId20"/>
    <p:sldId id="306" r:id="rId21"/>
    <p:sldId id="312" r:id="rId22"/>
    <p:sldId id="311" r:id="rId23"/>
    <p:sldId id="313" r:id="rId24"/>
    <p:sldId id="288" r:id="rId25"/>
  </p:sldIdLst>
  <p:sldSz cx="11887200" cy="6858000"/>
  <p:notesSz cx="6858000" cy="9144000"/>
  <p:defaultTextStyle>
    <a:defPPr>
      <a:defRPr lang="fil-P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9999"/>
    <a:srgbClr val="66FFFF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64" y="44"/>
      </p:cViewPr>
      <p:guideLst>
        <p:guide orient="horz" pos="2160"/>
        <p:guide pos="3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130426"/>
            <a:ext cx="1010412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3886200"/>
            <a:ext cx="832104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l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155829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36508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4406901"/>
            <a:ext cx="101041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2906713"/>
            <a:ext cx="1010412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1822685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600201"/>
            <a:ext cx="5250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600201"/>
            <a:ext cx="5250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55871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535113"/>
            <a:ext cx="525224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174875"/>
            <a:ext cx="525224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3" y="1535113"/>
            <a:ext cx="52543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3" y="2174875"/>
            <a:ext cx="52543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30648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396925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201538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1" y="273050"/>
            <a:ext cx="391080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73051"/>
            <a:ext cx="66452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1" y="1435101"/>
            <a:ext cx="391080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3359820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4" y="4800600"/>
            <a:ext cx="713232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4" y="612775"/>
            <a:ext cx="713232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l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4" y="5367338"/>
            <a:ext cx="71323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3322655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3771056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274639"/>
            <a:ext cx="267462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74639"/>
            <a:ext cx="782574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l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122831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74638"/>
            <a:ext cx="10698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l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00201"/>
            <a:ext cx="106984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l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56351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8AB5-E9DC-4FAB-8EA9-2B0CE4C4BAFC}" type="datetimeFigureOut">
              <a:rPr lang="fil-PH" smtClean="0"/>
              <a:pPr/>
              <a:t>8/29/2023</a:t>
            </a:fld>
            <a:endParaRPr lang="fil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6356351"/>
            <a:ext cx="3764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l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6356351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D9054-46FF-40EF-BFAF-2275532AC3F6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311981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l-P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ae/url?sa=i&amp;rct=j&amp;q=&amp;esrc=s&amp;source=images&amp;cd=&amp;cad=rja&amp;uact=8&amp;ved=0ahUKEwi1qovgoK_WAhUEXBoKHalWBnEQjRwIBw&amp;url=https://play.google.com/store/apps/details?id=com.tabtale.antandgrasshopper.google&amp;psig=AFQjCNFUX8LAGRm1pYm_1-dSNjMfoig0ug&amp;ust=1505841992006387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ae/url?sa=i&amp;rct=j&amp;q=&amp;esrc=s&amp;source=images&amp;cd=&amp;cad=rja&amp;uact=8&amp;ved=0ahUKEwjfubLKn6_WAhWEDxoKHY4hBHEQjRwIBw&amp;url=https://education.onehowto.com/article/what-is-the-difference-between-myth-legend-and-fable-1815.html&amp;psig=AFQjCNE6s-0at273r8ZCk0HntEP1Mo6bPg&amp;ust=1505841586059950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www.google.ae/url?sa=i&amp;rct=j&amp;q=&amp;esrc=s&amp;source=images&amp;cd=&amp;cad=rja&amp;uact=8&amp;ved=0ahUKEwiq8Macn6_WAhXJ1RoKHWeUD3MQjRwIBw&amp;url=https://www.youtube.com/watch?v=TzyvmC1FAt0&amp;psig=AFQjCNE6s-0at273r8ZCk0HntEP1Mo6bPg&amp;ust=1505841586059950" TargetMode="External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1540" y="836474"/>
            <a:ext cx="10104120" cy="3323987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rgbClr val="00B0F0"/>
                </a:solidFill>
                <a:latin typeface="Century Gothic" pitchFamily="34" charset="0"/>
              </a:rPr>
              <a:t>U: Looking back </a:t>
            </a:r>
          </a:p>
          <a:p>
            <a:pPr algn="ctr"/>
            <a:r>
              <a:rPr lang="fil-PH" sz="4800" b="1" dirty="0">
                <a:solidFill>
                  <a:srgbClr val="00B0F0"/>
                </a:solidFill>
                <a:latin typeface="Century Gothic" pitchFamily="34" charset="0"/>
              </a:rPr>
              <a:t>L: 9-10 Fables</a:t>
            </a:r>
            <a:endParaRPr lang="fil-PH" dirty="0">
              <a:solidFill>
                <a:srgbClr val="00B0F0"/>
              </a:solidFill>
            </a:endParaRPr>
          </a:p>
          <a:p>
            <a:pPr algn="ctr"/>
            <a:r>
              <a:rPr lang="fil-PH" sz="3200" b="1" dirty="0">
                <a:latin typeface="Century Gothic" pitchFamily="34" charset="0"/>
              </a:rPr>
              <a:t>WEEK 2</a:t>
            </a:r>
          </a:p>
          <a:p>
            <a:pPr algn="ctr"/>
            <a:r>
              <a:rPr lang="fil-PH" sz="3200" b="1" dirty="0">
                <a:latin typeface="Century Gothic" pitchFamily="34" charset="0"/>
              </a:rPr>
              <a:t>Date: 8/9/2021</a:t>
            </a:r>
          </a:p>
          <a:p>
            <a:pPr algn="ctr"/>
            <a:r>
              <a:rPr lang="fil-PH" sz="3200" b="1" dirty="0">
                <a:latin typeface="Century Gothic" pitchFamily="34" charset="0"/>
              </a:rPr>
              <a:t>By: Mrs. Riffat Noreen</a:t>
            </a:r>
          </a:p>
          <a:p>
            <a:pPr algn="ctr"/>
            <a:r>
              <a:rPr lang="fil-PH" b="1" dirty="0"/>
              <a:t>Grade: 11 GEN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7244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48768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0" name="Picture 4" descr="Image result for math subject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181601"/>
            <a:ext cx="2761298" cy="139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science subject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739" y="4929259"/>
            <a:ext cx="2846899" cy="164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Image result for english subject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28" y="5178875"/>
            <a:ext cx="2674806" cy="131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Image result for art subject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559" y="5254913"/>
            <a:ext cx="3157538" cy="12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Image result for check png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1" y="4038601"/>
            <a:ext cx="1330900" cy="106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95301" y="6477000"/>
            <a:ext cx="1875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l-PH" dirty="0">
                <a:solidFill>
                  <a:srgbClr val="0070C0"/>
                </a:solidFill>
              </a:rPr>
              <a:t>ENGLISH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8593" y="6477000"/>
            <a:ext cx="1875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l-PH" dirty="0">
                <a:solidFill>
                  <a:srgbClr val="0070C0"/>
                </a:solidFill>
              </a:rPr>
              <a:t>MATH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1" y="6477000"/>
            <a:ext cx="1875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l-PH" dirty="0">
                <a:solidFill>
                  <a:srgbClr val="0070C0"/>
                </a:solidFill>
              </a:rPr>
              <a:t>SCIENCE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6893" y="6477000"/>
            <a:ext cx="1875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l-PH" dirty="0">
                <a:solidFill>
                  <a:srgbClr val="0070C0"/>
                </a:solidFill>
              </a:rPr>
              <a:t>ART</a:t>
            </a:r>
          </a:p>
        </p:txBody>
      </p:sp>
    </p:spTree>
    <p:extLst>
      <p:ext uri="{BB962C8B-B14F-4D97-AF65-F5344CB8AC3E}">
        <p14:creationId xmlns:p14="http://schemas.microsoft.com/office/powerpoint/2010/main" val="356938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Desktop\cc0b4b5e-ebc8-4c43-b710-347d12ea28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310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4478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16002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OBJECTIV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737"/>
          <a:stretch/>
        </p:blipFill>
        <p:spPr bwMode="auto">
          <a:xfrm>
            <a:off x="99060" y="76201"/>
            <a:ext cx="2491740" cy="126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48000" y="376832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Learning Objectives</a:t>
            </a:r>
            <a:endParaRPr lang="fil-PH" dirty="0"/>
          </a:p>
        </p:txBody>
      </p:sp>
      <p:sp>
        <p:nvSpPr>
          <p:cNvPr id="4" name="Rectangle 3"/>
          <p:cNvSpPr/>
          <p:nvPr/>
        </p:nvSpPr>
        <p:spPr>
          <a:xfrm>
            <a:off x="2179092" y="2667000"/>
            <a:ext cx="7529015" cy="319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highlight>
                  <a:srgbClr val="D5B5B4"/>
                </a:highlight>
              </a:rPr>
              <a:t>By the end of the lesson students will be able to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highlight>
                <a:srgbClr val="D5B5B4"/>
              </a:highlight>
            </a:endParaRPr>
          </a:p>
          <a:p>
            <a:pPr marL="68580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dirty="0">
                <a:highlight>
                  <a:srgbClr val="FFFF00"/>
                </a:highlight>
              </a:rPr>
              <a:t>Learn new vocabulary about fables and morals.</a:t>
            </a:r>
          </a:p>
          <a:p>
            <a:pPr marL="68580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dirty="0"/>
          </a:p>
          <a:p>
            <a:pPr marL="68580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800" dirty="0">
                <a:highlight>
                  <a:srgbClr val="FFFF00"/>
                </a:highlight>
              </a:rPr>
              <a:t>Read a fable and identify the story elements. </a:t>
            </a:r>
          </a:p>
          <a:p>
            <a:pPr marL="68580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9431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lesson motivati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1" b="70648"/>
          <a:stretch/>
        </p:blipFill>
        <p:spPr bwMode="auto">
          <a:xfrm>
            <a:off x="3182795" y="0"/>
            <a:ext cx="3163588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32220" y="1596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Starter</a:t>
            </a:r>
            <a:endParaRPr lang="fil-PH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668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12192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681D396-31AC-4000-AAA6-70938A05F4C0}"/>
              </a:ext>
            </a:extLst>
          </p:cNvPr>
          <p:cNvSpPr/>
          <p:nvPr/>
        </p:nvSpPr>
        <p:spPr>
          <a:xfrm>
            <a:off x="1020003" y="2057401"/>
            <a:ext cx="106527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What stories do you remember from your childhood?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Do you like to read stories / Fables?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What was the last story you read?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Did it have any message / moral? </a:t>
            </a:r>
          </a:p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7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Activity</a:t>
            </a:r>
            <a:endParaRPr lang="fil-PH" dirty="0"/>
          </a:p>
        </p:txBody>
      </p:sp>
      <p:pic>
        <p:nvPicPr>
          <p:cNvPr id="4104" name="Picture 8" descr="Image result for independent wor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524001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65797" y="1447801"/>
            <a:ext cx="9622343" cy="1077218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il-PH" dirty="0"/>
          </a:p>
          <a:p>
            <a:r>
              <a:rPr lang="fil-PH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Do you know any of these fables?</a:t>
            </a:r>
            <a:endParaRPr lang="fil-PH" sz="2800" b="1" dirty="0">
              <a:latin typeface="Century Gothic" pitchFamily="34" charset="0"/>
            </a:endParaRPr>
          </a:p>
          <a:p>
            <a:pPr algn="ctr"/>
            <a:endParaRPr lang="fil-PH" dirty="0"/>
          </a:p>
        </p:txBody>
      </p:sp>
      <p:pic>
        <p:nvPicPr>
          <p:cNvPr id="8" name="Picture 2" descr="Image result for fables meanin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0" r="2655"/>
          <a:stretch/>
        </p:blipFill>
        <p:spPr bwMode="auto">
          <a:xfrm>
            <a:off x="346767" y="4343400"/>
            <a:ext cx="3505200" cy="21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fables meanin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829819"/>
            <a:ext cx="3048000" cy="218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the ant and the grasshopper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343400"/>
            <a:ext cx="309911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263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4478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57600" y="2133601"/>
            <a:ext cx="7748066" cy="107721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fil-PH" dirty="0"/>
          </a:p>
          <a:p>
            <a:r>
              <a:rPr lang="fil-PH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To learn what fables are </a:t>
            </a:r>
            <a:endParaRPr lang="fil-PH" sz="2800" b="1" dirty="0">
              <a:latin typeface="Century Gothic" pitchFamily="34" charset="0"/>
            </a:endParaRPr>
          </a:p>
          <a:p>
            <a:pPr algn="ctr"/>
            <a:endParaRPr lang="fil-PH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6002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657600" y="76200"/>
            <a:ext cx="7793786" cy="1143000"/>
            <a:chOff x="3941014" y="76200"/>
            <a:chExt cx="7793786" cy="1143000"/>
          </a:xfrm>
        </p:grpSpPr>
        <p:pic>
          <p:nvPicPr>
            <p:cNvPr id="2050" name="Picture 2" descr="Image result for key concep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1014" y="262794"/>
              <a:ext cx="1237504" cy="956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503420" y="76200"/>
              <a:ext cx="7231380" cy="110799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fil-PH" dirty="0"/>
            </a:p>
            <a:p>
              <a:pPr algn="ctr"/>
              <a:r>
                <a:rPr lang="fil-PH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Key Concept</a:t>
              </a:r>
              <a:endParaRPr lang="fil-PH" dirty="0"/>
            </a:p>
          </p:txBody>
        </p:sp>
      </p:grpSp>
      <p:grpSp>
        <p:nvGrpSpPr>
          <p:cNvPr id="4" name="Group 11"/>
          <p:cNvGrpSpPr/>
          <p:nvPr/>
        </p:nvGrpSpPr>
        <p:grpSpPr>
          <a:xfrm>
            <a:off x="192364" y="159604"/>
            <a:ext cx="2931836" cy="2585323"/>
            <a:chOff x="139249" y="159604"/>
            <a:chExt cx="2931836" cy="2585323"/>
          </a:xfrm>
        </p:grpSpPr>
        <p:sp>
          <p:nvSpPr>
            <p:cNvPr id="13" name="TextBox 12"/>
            <p:cNvSpPr txBox="1"/>
            <p:nvPr/>
          </p:nvSpPr>
          <p:spPr>
            <a:xfrm>
              <a:off x="139249" y="159604"/>
              <a:ext cx="2832551" cy="25853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fil-PH" dirty="0"/>
            </a:p>
            <a:p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OBJECTIVES</a:t>
              </a:r>
            </a:p>
            <a:p>
              <a:endParaRPr lang="fil-PH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endParaRPr>
            </a:p>
            <a:p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By the end of the lesson </a:t>
              </a:r>
            </a:p>
            <a:p>
              <a:endParaRPr lang="fil-PH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all students 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most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latin typeface="Century Gothic" pitchFamily="34" charset="0"/>
                </a:rPr>
                <a:t>some</a:t>
              </a:r>
            </a:p>
            <a:p>
              <a:pPr algn="ctr"/>
              <a:endParaRPr lang="fil-PH" dirty="0"/>
            </a:p>
          </p:txBody>
        </p:sp>
        <p:pic>
          <p:nvPicPr>
            <p:cNvPr id="14" name="Picture 2" descr="Image result for objectiv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7424" y="159604"/>
              <a:ext cx="1553661" cy="785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9065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Vocabulary</a:t>
            </a:r>
            <a:endParaRPr lang="fil-PH" dirty="0"/>
          </a:p>
        </p:txBody>
      </p:sp>
      <p:sp>
        <p:nvSpPr>
          <p:cNvPr id="4" name="Rectangle 3"/>
          <p:cNvSpPr/>
          <p:nvPr/>
        </p:nvSpPr>
        <p:spPr>
          <a:xfrm>
            <a:off x="261270" y="3465493"/>
            <a:ext cx="114735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Fable</a:t>
            </a:r>
            <a:r>
              <a:rPr lang="en-US" sz="2800" dirty="0">
                <a:latin typeface="Century Gothic" panose="020B0502020202020204" pitchFamily="34" charset="0"/>
              </a:rPr>
              <a:t>: a short tale / story, typically with animals as characters, conveying a moral.</a:t>
            </a:r>
          </a:p>
        </p:txBody>
      </p:sp>
    </p:spTree>
    <p:extLst>
      <p:ext uri="{BB962C8B-B14F-4D97-AF65-F5344CB8AC3E}">
        <p14:creationId xmlns:p14="http://schemas.microsoft.com/office/powerpoint/2010/main" val="85145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Vocabulary</a:t>
            </a:r>
            <a:endParaRPr lang="fil-PH" dirty="0"/>
          </a:p>
        </p:txBody>
      </p:sp>
      <p:sp>
        <p:nvSpPr>
          <p:cNvPr id="4" name="Rectangle 3"/>
          <p:cNvSpPr/>
          <p:nvPr/>
        </p:nvSpPr>
        <p:spPr>
          <a:xfrm>
            <a:off x="114300" y="3160693"/>
            <a:ext cx="1165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Moral</a:t>
            </a:r>
            <a:r>
              <a:rPr lang="en-US" sz="2800" dirty="0">
                <a:latin typeface="Century Gothic" panose="020B0502020202020204" pitchFamily="34" charset="0"/>
              </a:rPr>
              <a:t>: is the lesson that is derived from a </a:t>
            </a:r>
            <a:r>
              <a:rPr lang="en-US" sz="2800" i="1" dirty="0">
                <a:latin typeface="Century Gothic" panose="020B0502020202020204" pitchFamily="34" charset="0"/>
              </a:rPr>
              <a:t>story</a:t>
            </a:r>
            <a:r>
              <a:rPr lang="en-US" sz="2800" dirty="0">
                <a:latin typeface="Century Gothic" panose="020B0502020202020204" pitchFamily="34" charset="0"/>
              </a:rPr>
              <a:t> and that teaches us           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             how to behave in life</a:t>
            </a:r>
          </a:p>
        </p:txBody>
      </p:sp>
    </p:spTree>
    <p:extLst>
      <p:ext uri="{BB962C8B-B14F-4D97-AF65-F5344CB8AC3E}">
        <p14:creationId xmlns:p14="http://schemas.microsoft.com/office/powerpoint/2010/main" val="1422741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Vocabulary</a:t>
            </a:r>
            <a:endParaRPr lang="fil-PH" dirty="0"/>
          </a:p>
        </p:txBody>
      </p:sp>
      <p:sp>
        <p:nvSpPr>
          <p:cNvPr id="7" name="Rectangle 6"/>
          <p:cNvSpPr/>
          <p:nvPr/>
        </p:nvSpPr>
        <p:spPr>
          <a:xfrm>
            <a:off x="533400" y="3591580"/>
            <a:ext cx="10561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Character</a:t>
            </a:r>
            <a:r>
              <a:rPr lang="en-US" sz="2800" dirty="0">
                <a:latin typeface="Century Gothic" panose="020B0502020202020204" pitchFamily="34" charset="0"/>
              </a:rPr>
              <a:t>: a person in a novel, play, or film.</a:t>
            </a:r>
          </a:p>
        </p:txBody>
      </p:sp>
    </p:spTree>
    <p:extLst>
      <p:ext uri="{BB962C8B-B14F-4D97-AF65-F5344CB8AC3E}">
        <p14:creationId xmlns:p14="http://schemas.microsoft.com/office/powerpoint/2010/main" val="1304052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Vocabulary</a:t>
            </a:r>
            <a:endParaRPr lang="fil-PH" dirty="0"/>
          </a:p>
        </p:txBody>
      </p:sp>
      <p:sp>
        <p:nvSpPr>
          <p:cNvPr id="4" name="Rectangle 3"/>
          <p:cNvSpPr/>
          <p:nvPr/>
        </p:nvSpPr>
        <p:spPr>
          <a:xfrm>
            <a:off x="685800" y="3617893"/>
            <a:ext cx="11201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Once upon a time</a:t>
            </a:r>
            <a:r>
              <a:rPr lang="en-US" sz="2800" dirty="0">
                <a:latin typeface="Century Gothic" panose="020B0502020202020204" pitchFamily="34" charset="0"/>
              </a:rPr>
              <a:t>: at some time in the past (used as a conventional opening of a story).</a:t>
            </a:r>
          </a:p>
        </p:txBody>
      </p:sp>
    </p:spTree>
    <p:extLst>
      <p:ext uri="{BB962C8B-B14F-4D97-AF65-F5344CB8AC3E}">
        <p14:creationId xmlns:p14="http://schemas.microsoft.com/office/powerpoint/2010/main" val="53628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Vocabulary</a:t>
            </a:r>
            <a:endParaRPr lang="fil-PH" dirty="0"/>
          </a:p>
        </p:txBody>
      </p:sp>
      <p:sp>
        <p:nvSpPr>
          <p:cNvPr id="4" name="Rectangle 3"/>
          <p:cNvSpPr/>
          <p:nvPr/>
        </p:nvSpPr>
        <p:spPr>
          <a:xfrm>
            <a:off x="533400" y="3606225"/>
            <a:ext cx="79095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Century Gothic" panose="020B0502020202020204" pitchFamily="34" charset="0"/>
              </a:rPr>
              <a:t>Narrator</a:t>
            </a:r>
            <a:r>
              <a:rPr lang="en-US" sz="3200" dirty="0">
                <a:latin typeface="Century Gothic" panose="020B0502020202020204" pitchFamily="34" charset="0"/>
              </a:rPr>
              <a:t>: a person who narrates a story</a:t>
            </a:r>
          </a:p>
        </p:txBody>
      </p:sp>
    </p:spTree>
    <p:extLst>
      <p:ext uri="{BB962C8B-B14F-4D97-AF65-F5344CB8AC3E}">
        <p14:creationId xmlns:p14="http://schemas.microsoft.com/office/powerpoint/2010/main" val="285344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43200" y="2868543"/>
            <a:ext cx="5998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https://quizizz.com/admin/quiz/613793ad841552001e0d146f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Activity</a:t>
            </a:r>
            <a:endParaRPr lang="fil-PH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3646" t="35416" r="25402" b="47917"/>
          <a:stretch/>
        </p:blipFill>
        <p:spPr>
          <a:xfrm>
            <a:off x="152400" y="3581400"/>
            <a:ext cx="11601450" cy="2133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65797" y="1219200"/>
            <a:ext cx="9622343" cy="954107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Match the words and phrases we use in storytelling with the correct definition.</a:t>
            </a:r>
            <a:endParaRPr lang="fil-PH" sz="2800" b="1" dirty="0">
              <a:latin typeface="Century Gothic" pitchFamily="34" charset="0"/>
            </a:endParaRPr>
          </a:p>
        </p:txBody>
      </p:sp>
      <p:pic>
        <p:nvPicPr>
          <p:cNvPr id="12" name="Picture 8" descr="Image result for independent work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219200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49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Activity</a:t>
            </a:r>
            <a:endParaRPr lang="fil-PH" dirty="0"/>
          </a:p>
        </p:txBody>
      </p:sp>
      <p:pic>
        <p:nvPicPr>
          <p:cNvPr id="4104" name="Picture 8" descr="Image result for independent wor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219200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65797" y="1447801"/>
            <a:ext cx="9622343" cy="523220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Complete the gaps with the given words</a:t>
            </a:r>
            <a:endParaRPr lang="fil-PH" sz="2800" b="1" dirty="0"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3646" t="54167" r="35944" b="28125"/>
          <a:stretch/>
        </p:blipFill>
        <p:spPr>
          <a:xfrm>
            <a:off x="58271" y="3581400"/>
            <a:ext cx="11752729" cy="289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4004" y="2387025"/>
            <a:ext cx="9988632" cy="5847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</a:rPr>
              <a:t>Characters – Translate – Moral – Fables - Narrator</a:t>
            </a:r>
          </a:p>
        </p:txBody>
      </p:sp>
    </p:spTree>
    <p:extLst>
      <p:ext uri="{BB962C8B-B14F-4D97-AF65-F5344CB8AC3E}">
        <p14:creationId xmlns:p14="http://schemas.microsoft.com/office/powerpoint/2010/main" val="185938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rgbClr val="FF0000"/>
                </a:solidFill>
                <a:latin typeface="Century Gothic" pitchFamily="34" charset="0"/>
              </a:rPr>
              <a:t>Answer Key</a:t>
            </a:r>
            <a:endParaRPr lang="fil-PH" dirty="0">
              <a:solidFill>
                <a:srgbClr val="FF0000"/>
              </a:solidFill>
            </a:endParaRPr>
          </a:p>
        </p:txBody>
      </p:sp>
      <p:pic>
        <p:nvPicPr>
          <p:cNvPr id="4104" name="Picture 8" descr="Image result for independent wor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219200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65797" y="1447801"/>
            <a:ext cx="9622343" cy="523220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Check the answers:</a:t>
            </a:r>
            <a:endParaRPr lang="fil-PH" sz="2800" b="1" dirty="0"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3646" t="54167" r="35944" b="28125"/>
          <a:stretch/>
        </p:blipFill>
        <p:spPr>
          <a:xfrm>
            <a:off x="58271" y="3581400"/>
            <a:ext cx="11752729" cy="289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4004" y="2387025"/>
            <a:ext cx="10365338" cy="5847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</a:rPr>
              <a:t> Narrator – Morals – Fables – Translate - Characters 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3800" y="3429000"/>
            <a:ext cx="2452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entury Gothic" panose="020B0502020202020204" pitchFamily="34" charset="0"/>
              </a:rPr>
              <a:t>characters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26009" y="4013775"/>
            <a:ext cx="2252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entury Gothic" panose="020B0502020202020204" pitchFamily="34" charset="0"/>
              </a:rPr>
              <a:t>translate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00044" y="4691389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entury Gothic" panose="020B0502020202020204" pitchFamily="34" charset="0"/>
              </a:rPr>
              <a:t>morals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58779" y="5334000"/>
            <a:ext cx="15648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entury Gothic" panose="020B0502020202020204" pitchFamily="34" charset="0"/>
              </a:rPr>
              <a:t>Fables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797" y="5943600"/>
            <a:ext cx="19768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entury Gothic" panose="020B0502020202020204" pitchFamily="34" charset="0"/>
              </a:rPr>
              <a:t>narrator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520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Activity</a:t>
            </a:r>
            <a:endParaRPr lang="fil-PH" dirty="0"/>
          </a:p>
        </p:txBody>
      </p:sp>
      <p:pic>
        <p:nvPicPr>
          <p:cNvPr id="4104" name="Picture 8" descr="Image result for independent wor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295400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65797" y="1295400"/>
            <a:ext cx="9622343" cy="954107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You are going to read about a book called </a:t>
            </a:r>
            <a:r>
              <a:rPr lang="en-US" sz="2800" dirty="0" err="1">
                <a:latin typeface="Century Gothic" panose="020B0502020202020204" pitchFamily="34" charset="0"/>
              </a:rPr>
              <a:t>Kalila</a:t>
            </a:r>
            <a:r>
              <a:rPr lang="en-US" sz="2800" dirty="0">
                <a:latin typeface="Century Gothic" panose="020B0502020202020204" pitchFamily="34" charset="0"/>
              </a:rPr>
              <a:t> and </a:t>
            </a:r>
            <a:r>
              <a:rPr lang="en-US" sz="2800" dirty="0" err="1">
                <a:latin typeface="Century Gothic" panose="020B0502020202020204" pitchFamily="34" charset="0"/>
              </a:rPr>
              <a:t>Dimna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  <a:endParaRPr lang="fil-PH" sz="2800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49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3646" t="16666" r="51757" b="54459"/>
          <a:stretch/>
        </p:blipFill>
        <p:spPr>
          <a:xfrm>
            <a:off x="2743200" y="1676400"/>
            <a:ext cx="7162800" cy="4727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Text</a:t>
            </a:r>
            <a:endParaRPr lang="fil-PH" dirty="0"/>
          </a:p>
        </p:txBody>
      </p:sp>
    </p:spTree>
    <p:extLst>
      <p:ext uri="{BB962C8B-B14F-4D97-AF65-F5344CB8AC3E}">
        <p14:creationId xmlns:p14="http://schemas.microsoft.com/office/powerpoint/2010/main" val="4291238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3646" t="46415" r="51757" b="29085"/>
          <a:stretch/>
        </p:blipFill>
        <p:spPr>
          <a:xfrm>
            <a:off x="2514600" y="1828800"/>
            <a:ext cx="7557944" cy="42324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Text</a:t>
            </a:r>
            <a:endParaRPr lang="fil-PH" dirty="0"/>
          </a:p>
        </p:txBody>
      </p:sp>
    </p:spTree>
    <p:extLst>
      <p:ext uri="{BB962C8B-B14F-4D97-AF65-F5344CB8AC3E}">
        <p14:creationId xmlns:p14="http://schemas.microsoft.com/office/powerpoint/2010/main" val="2503440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3646" t="71791" r="51757" b="5209"/>
          <a:stretch/>
        </p:blipFill>
        <p:spPr>
          <a:xfrm>
            <a:off x="2286000" y="1981200"/>
            <a:ext cx="7924800" cy="41661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Text</a:t>
            </a:r>
            <a:endParaRPr lang="fil-PH" dirty="0"/>
          </a:p>
        </p:txBody>
      </p:sp>
    </p:spTree>
    <p:extLst>
      <p:ext uri="{BB962C8B-B14F-4D97-AF65-F5344CB8AC3E}">
        <p14:creationId xmlns:p14="http://schemas.microsoft.com/office/powerpoint/2010/main" val="1190767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4478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57600" y="2133601"/>
            <a:ext cx="7748066" cy="1508105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fil-PH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In your opinion, what is the moral of The Crab and the Crane?</a:t>
            </a:r>
            <a:endParaRPr lang="fil-PH" sz="2800" b="1" dirty="0">
              <a:latin typeface="Century Gothic" pitchFamily="34" charset="0"/>
            </a:endParaRPr>
          </a:p>
          <a:p>
            <a:pPr algn="ctr"/>
            <a:endParaRPr lang="fil-PH" dirty="0">
              <a:latin typeface="Century Gothic" panose="020B0502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6002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657600" y="76200"/>
            <a:ext cx="7793786" cy="1143000"/>
            <a:chOff x="3941014" y="76200"/>
            <a:chExt cx="7793786" cy="1143000"/>
          </a:xfrm>
        </p:grpSpPr>
        <p:pic>
          <p:nvPicPr>
            <p:cNvPr id="2050" name="Picture 2" descr="Image result for key concep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1014" y="262794"/>
              <a:ext cx="1237504" cy="956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503420" y="76200"/>
              <a:ext cx="7231380" cy="110799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fil-PH" dirty="0"/>
            </a:p>
            <a:p>
              <a:pPr algn="ctr"/>
              <a:r>
                <a:rPr lang="fil-PH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21st Century Skills</a:t>
              </a:r>
              <a:endParaRPr lang="fil-PH" dirty="0"/>
            </a:p>
          </p:txBody>
        </p:sp>
      </p:grpSp>
      <p:grpSp>
        <p:nvGrpSpPr>
          <p:cNvPr id="4" name="Group 11"/>
          <p:cNvGrpSpPr/>
          <p:nvPr/>
        </p:nvGrpSpPr>
        <p:grpSpPr>
          <a:xfrm>
            <a:off x="192364" y="159604"/>
            <a:ext cx="2931836" cy="2585323"/>
            <a:chOff x="139249" y="159604"/>
            <a:chExt cx="2931836" cy="2585323"/>
          </a:xfrm>
        </p:grpSpPr>
        <p:sp>
          <p:nvSpPr>
            <p:cNvPr id="13" name="TextBox 12"/>
            <p:cNvSpPr txBox="1"/>
            <p:nvPr/>
          </p:nvSpPr>
          <p:spPr>
            <a:xfrm>
              <a:off x="139249" y="159604"/>
              <a:ext cx="2832551" cy="25853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fil-PH" dirty="0"/>
            </a:p>
            <a:p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OBJECTIVES</a:t>
              </a:r>
            </a:p>
            <a:p>
              <a:endParaRPr lang="fil-PH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endParaRPr>
            </a:p>
            <a:p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By the end of the lesson </a:t>
              </a:r>
            </a:p>
            <a:p>
              <a:endParaRPr lang="fil-PH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all students 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most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latin typeface="Century Gothic" pitchFamily="34" charset="0"/>
                </a:rPr>
                <a:t>some</a:t>
              </a:r>
            </a:p>
            <a:p>
              <a:pPr algn="ctr"/>
              <a:endParaRPr lang="fil-PH" dirty="0"/>
            </a:p>
          </p:txBody>
        </p:sp>
        <p:pic>
          <p:nvPicPr>
            <p:cNvPr id="14" name="Picture 2" descr="Image result for objectiv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7424" y="159604"/>
              <a:ext cx="1553661" cy="785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9065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Activity</a:t>
            </a:r>
            <a:endParaRPr lang="fil-PH" dirty="0"/>
          </a:p>
        </p:txBody>
      </p:sp>
      <p:pic>
        <p:nvPicPr>
          <p:cNvPr id="4104" name="Picture 8" descr="Image result for independent wor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219200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65797" y="1219200"/>
            <a:ext cx="9622343" cy="892552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entury Gothic" panose="020B0502020202020204" pitchFamily="34" charset="0"/>
              </a:rPr>
              <a:t>Order these lines from the beginning of the story, The Crab and the Crane. The first one has been done for you.</a:t>
            </a:r>
            <a:endParaRPr lang="fil-PH" sz="2600" b="1" dirty="0"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3645" t="31250" r="24817" b="16667"/>
          <a:stretch/>
        </p:blipFill>
        <p:spPr>
          <a:xfrm>
            <a:off x="2753514" y="2187950"/>
            <a:ext cx="8219286" cy="46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75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independent wor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219200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65797" y="1219200"/>
            <a:ext cx="9622343" cy="892552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entury Gothic" panose="020B0502020202020204" pitchFamily="34" charset="0"/>
              </a:rPr>
              <a:t>Order these lines from the beginning of the story, The Crab and the Crane. The first one has been done for you.</a:t>
            </a:r>
            <a:endParaRPr lang="fil-PH" sz="2600" b="1" dirty="0"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3645" t="31250" r="24817" b="16667"/>
          <a:stretch/>
        </p:blipFill>
        <p:spPr>
          <a:xfrm>
            <a:off x="2753514" y="2187950"/>
            <a:ext cx="8219286" cy="46700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rgbClr val="FF0000"/>
                </a:solidFill>
                <a:latin typeface="Century Gothic" pitchFamily="34" charset="0"/>
              </a:rPr>
              <a:t>Answer Key</a:t>
            </a:r>
            <a:endParaRPr lang="fil-PH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96011A-E264-4BF5-9339-12BFBD640FC4}"/>
              </a:ext>
            </a:extLst>
          </p:cNvPr>
          <p:cNvSpPr txBox="1"/>
          <p:nvPr/>
        </p:nvSpPr>
        <p:spPr>
          <a:xfrm>
            <a:off x="6248400" y="3515380"/>
            <a:ext cx="1135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5</a:t>
            </a:r>
            <a:endParaRPr lang="en-US" sz="28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3FECD6-1752-4C2F-9D84-76309881EE01}"/>
              </a:ext>
            </a:extLst>
          </p:cNvPr>
          <p:cNvSpPr txBox="1"/>
          <p:nvPr/>
        </p:nvSpPr>
        <p:spPr>
          <a:xfrm>
            <a:off x="3429000" y="4191000"/>
            <a:ext cx="1135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     </a:t>
            </a:r>
            <a:r>
              <a:rPr lang="en-US" sz="2800" b="1" dirty="0">
                <a:solidFill>
                  <a:srgbClr val="FF0000"/>
                </a:solidFill>
              </a:rPr>
              <a:t>2</a:t>
            </a:r>
            <a:endParaRPr lang="en-US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E32B32-F49E-4311-85BB-476F64B79568}"/>
              </a:ext>
            </a:extLst>
          </p:cNvPr>
          <p:cNvSpPr txBox="1"/>
          <p:nvPr/>
        </p:nvSpPr>
        <p:spPr>
          <a:xfrm>
            <a:off x="8991600" y="4582180"/>
            <a:ext cx="1135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sz="2800" b="1" dirty="0">
                <a:solidFill>
                  <a:srgbClr val="FF0000"/>
                </a:solidFill>
              </a:rPr>
              <a:t>4</a:t>
            </a:r>
            <a:endParaRPr lang="en-US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4CE1DF-7203-4C25-9890-3CC2825DE112}"/>
              </a:ext>
            </a:extLst>
          </p:cNvPr>
          <p:cNvSpPr txBox="1"/>
          <p:nvPr/>
        </p:nvSpPr>
        <p:spPr>
          <a:xfrm>
            <a:off x="8434023" y="5334000"/>
            <a:ext cx="1135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sz="2800" b="1" dirty="0">
                <a:solidFill>
                  <a:srgbClr val="FF0000"/>
                </a:solidFill>
              </a:rPr>
              <a:t>6</a:t>
            </a:r>
            <a:endParaRPr lang="en-US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0D535A-DAB4-486D-9489-19BBB951B68B}"/>
              </a:ext>
            </a:extLst>
          </p:cNvPr>
          <p:cNvSpPr txBox="1"/>
          <p:nvPr/>
        </p:nvSpPr>
        <p:spPr>
          <a:xfrm>
            <a:off x="3276600" y="6324600"/>
            <a:ext cx="1135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     </a:t>
            </a:r>
            <a:r>
              <a:rPr lang="en-US" sz="2800" b="1" dirty="0">
                <a:solidFill>
                  <a:srgbClr val="FF0000"/>
                </a:solidFill>
              </a:rPr>
              <a:t>3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4357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Activity</a:t>
            </a:r>
            <a:endParaRPr lang="fil-PH" dirty="0"/>
          </a:p>
        </p:txBody>
      </p:sp>
      <p:pic>
        <p:nvPicPr>
          <p:cNvPr id="4104" name="Picture 8" descr="Image result for independent wor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524001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65797" y="1447801"/>
            <a:ext cx="9622343" cy="523220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Complete the sentences with these reporting verbs</a:t>
            </a:r>
            <a:endParaRPr lang="fil-PH" sz="2800" b="1" dirty="0"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3645" t="28125" r="24817" b="46875"/>
          <a:stretch/>
        </p:blipFill>
        <p:spPr>
          <a:xfrm>
            <a:off x="152400" y="2819400"/>
            <a:ext cx="11526870" cy="31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48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9906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11430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class activit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261271" y="0"/>
            <a:ext cx="3106770" cy="10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independent wor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71" y="1524001"/>
            <a:ext cx="1805467" cy="11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65797" y="1447801"/>
            <a:ext cx="9622343" cy="523220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Complete the sentences with these reporting verbs</a:t>
            </a:r>
            <a:endParaRPr lang="fil-PH" sz="2800" b="1" dirty="0"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3645" t="28125" r="24817" b="46875"/>
          <a:stretch/>
        </p:blipFill>
        <p:spPr>
          <a:xfrm>
            <a:off x="152400" y="2819400"/>
            <a:ext cx="11526870" cy="31436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63340" y="83404"/>
            <a:ext cx="7231380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>
                <a:solidFill>
                  <a:srgbClr val="FF0000"/>
                </a:solidFill>
                <a:latin typeface="Century Gothic" pitchFamily="34" charset="0"/>
              </a:rPr>
              <a:t>Answer Key</a:t>
            </a:r>
            <a:endParaRPr lang="fil-PH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14800" y="3373904"/>
            <a:ext cx="19976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entury Gothic" panose="020B0502020202020204" pitchFamily="34" charset="0"/>
                <a:cs typeface="Aharoni" pitchFamily="2" charset="-79"/>
              </a:rPr>
              <a:t>ordered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63971" y="487680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  <a:cs typeface="Aharoni" pitchFamily="2" charset="-79"/>
              </a:rPr>
              <a:t>whispered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10600" y="4306669"/>
            <a:ext cx="20024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entury Gothic" panose="020B0502020202020204" pitchFamily="34" charset="0"/>
                <a:cs typeface="Aharoni" pitchFamily="2" charset="-79"/>
              </a:rPr>
              <a:t>shouted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75506" y="3867835"/>
            <a:ext cx="1053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entury Gothic" panose="020B0502020202020204" pitchFamily="34" charset="0"/>
                <a:cs typeface="Aharoni" pitchFamily="2" charset="-79"/>
              </a:rPr>
              <a:t>told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74580" y="5316761"/>
            <a:ext cx="10887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entury Gothic" panose="020B0502020202020204" pitchFamily="34" charset="0"/>
                <a:cs typeface="Aharoni" pitchFamily="2" charset="-79"/>
              </a:rPr>
              <a:t>said</a:t>
            </a:r>
          </a:p>
        </p:txBody>
      </p:sp>
    </p:spTree>
    <p:extLst>
      <p:ext uri="{BB962C8B-B14F-4D97-AF65-F5344CB8AC3E}">
        <p14:creationId xmlns:p14="http://schemas.microsoft.com/office/powerpoint/2010/main" val="193522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447800"/>
            <a:ext cx="118872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733800" y="2151797"/>
            <a:ext cx="7391400" cy="107721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fil-PH" dirty="0"/>
          </a:p>
          <a:p>
            <a:r>
              <a:rPr lang="fil-PH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Write 3 things you have learned today.</a:t>
            </a:r>
            <a:endParaRPr lang="fil-PH" sz="2800" b="1" dirty="0">
              <a:latin typeface="Century Gothic" pitchFamily="34" charset="0"/>
            </a:endParaRPr>
          </a:p>
          <a:p>
            <a:pPr algn="ctr"/>
            <a:endParaRPr lang="fil-PH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600200"/>
            <a:ext cx="11887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598113" y="96520"/>
            <a:ext cx="8289087" cy="1299113"/>
            <a:chOff x="230073" y="76200"/>
            <a:chExt cx="8289087" cy="1299113"/>
          </a:xfrm>
        </p:grpSpPr>
        <p:sp>
          <p:nvSpPr>
            <p:cNvPr id="8" name="TextBox 7"/>
            <p:cNvSpPr txBox="1"/>
            <p:nvPr/>
          </p:nvSpPr>
          <p:spPr>
            <a:xfrm>
              <a:off x="1287780" y="76200"/>
              <a:ext cx="7231380" cy="110799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endParaRPr lang="fil-PH" dirty="0"/>
            </a:p>
            <a:p>
              <a:r>
                <a:rPr lang="fil-PH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     Self-evaluation</a:t>
              </a:r>
              <a:endParaRPr lang="fil-PH" dirty="0"/>
            </a:p>
          </p:txBody>
        </p:sp>
        <p:pic>
          <p:nvPicPr>
            <p:cNvPr id="6148" name="Picture 4" descr="Image result for plenary clipar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073" y="76200"/>
              <a:ext cx="1674927" cy="1299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8"/>
          <p:cNvGrpSpPr/>
          <p:nvPr/>
        </p:nvGrpSpPr>
        <p:grpSpPr>
          <a:xfrm>
            <a:off x="192364" y="159604"/>
            <a:ext cx="2931836" cy="2585323"/>
            <a:chOff x="139249" y="159604"/>
            <a:chExt cx="2931836" cy="2585323"/>
          </a:xfrm>
        </p:grpSpPr>
        <p:sp>
          <p:nvSpPr>
            <p:cNvPr id="10" name="TextBox 9"/>
            <p:cNvSpPr txBox="1"/>
            <p:nvPr/>
          </p:nvSpPr>
          <p:spPr>
            <a:xfrm>
              <a:off x="139249" y="159604"/>
              <a:ext cx="2832551" cy="25853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fil-PH" dirty="0"/>
            </a:p>
            <a:p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OBJECTIVES</a:t>
              </a:r>
            </a:p>
            <a:p>
              <a:endParaRPr lang="fil-PH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endParaRPr>
            </a:p>
            <a:p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By the end of the lesson </a:t>
              </a:r>
            </a:p>
            <a:p>
              <a:endParaRPr lang="fil-PH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all students 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</a:rPr>
                <a:t>most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il-PH" b="1" dirty="0">
                  <a:latin typeface="Century Gothic" pitchFamily="34" charset="0"/>
                </a:rPr>
                <a:t>some</a:t>
              </a:r>
            </a:p>
            <a:p>
              <a:pPr algn="ctr"/>
              <a:endParaRPr lang="fil-PH" dirty="0"/>
            </a:p>
          </p:txBody>
        </p:sp>
        <p:pic>
          <p:nvPicPr>
            <p:cNvPr id="11" name="Picture 2" descr="Image result for objectiv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7424" y="159604"/>
              <a:ext cx="1553661" cy="785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6076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421</Words>
  <Application>Microsoft Office PowerPoint</Application>
  <PresentationFormat>Custom</PresentationFormat>
  <Paragraphs>108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Century Gothic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</dc:creator>
  <cp:lastModifiedBy>Saad Mahmoud Wahba  Ismail</cp:lastModifiedBy>
  <cp:revision>65</cp:revision>
  <dcterms:created xsi:type="dcterms:W3CDTF">2016-10-26T01:29:43Z</dcterms:created>
  <dcterms:modified xsi:type="dcterms:W3CDTF">2023-08-29T05:03:26Z</dcterms:modified>
</cp:coreProperties>
</file>