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5"/>
  </p:notesMasterIdLst>
  <p:sldIdLst>
    <p:sldId id="329" r:id="rId2"/>
    <p:sldId id="256" r:id="rId3"/>
    <p:sldId id="352" r:id="rId4"/>
    <p:sldId id="257" r:id="rId5"/>
    <p:sldId id="258"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3" r:id="rId29"/>
    <p:sldId id="284" r:id="rId30"/>
    <p:sldId id="285" r:id="rId31"/>
    <p:sldId id="286" r:id="rId32"/>
    <p:sldId id="287" r:id="rId33"/>
    <p:sldId id="288" r:id="rId34"/>
  </p:sldIdLst>
  <p:sldSz cx="12192000" cy="6858000"/>
  <p:notesSz cx="6858000" cy="9144000"/>
  <p:defaultTextStyle>
    <a:defPPr>
      <a:defRPr lang="ar-AE"/>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03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AE"/>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FD102F9F-EEED-43E8-881D-0AE15E38D1CF}" type="datetimeFigureOut">
              <a:rPr lang="ar-AE" smtClean="0"/>
              <a:t>20/03/1448</a:t>
            </a:fld>
            <a:endParaRPr lang="ar-AE"/>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AE"/>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AE"/>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0E0FC921-B40A-4DCA-8CC0-19DCE7B9EB1B}" type="slidenum">
              <a:rPr lang="ar-AE" smtClean="0"/>
              <a:t>‹#›</a:t>
            </a:fld>
            <a:endParaRPr lang="ar-AE"/>
          </a:p>
        </p:txBody>
      </p:sp>
    </p:spTree>
    <p:extLst>
      <p:ext uri="{BB962C8B-B14F-4D97-AF65-F5344CB8AC3E}">
        <p14:creationId xmlns:p14="http://schemas.microsoft.com/office/powerpoint/2010/main" val="175091814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txBody>
          <a:bodyPr/>
          <a:lstStyle/>
          <a:p>
            <a:endParaRPr lang="ar-AE"/>
          </a:p>
        </p:txBody>
      </p:sp>
      <p:sp>
        <p:nvSpPr>
          <p:cNvPr id="3" name="عنصر نائب للملاحظات 2"/>
          <p:cNvSpPr>
            <a:spLocks noGrp="1"/>
          </p:cNvSpPr>
          <p:nvPr>
            <p:ph type="body" idx="1"/>
          </p:nvPr>
        </p:nvSpPr>
        <p:spPr/>
        <p:txBody>
          <a:bodyPr/>
          <a:lstStyle/>
          <a:p>
            <a:endParaRPr lang="ar-AE" dirty="0"/>
          </a:p>
        </p:txBody>
      </p:sp>
      <p:sp>
        <p:nvSpPr>
          <p:cNvPr id="4" name="عنصر نائب لرقم الشريحة 3"/>
          <p:cNvSpPr>
            <a:spLocks noGrp="1"/>
          </p:cNvSpPr>
          <p:nvPr>
            <p:ph type="sldNum" sz="quarter" idx="5"/>
          </p:nvPr>
        </p:nvSpPr>
        <p:spPr/>
        <p:txBody>
          <a:bodyPr/>
          <a:lstStyle/>
          <a:p>
            <a:fld id="{0E0FC921-B40A-4DCA-8CC0-19DCE7B9EB1B}" type="slidenum">
              <a:rPr lang="ar-AE" smtClean="0"/>
              <a:t>12</a:t>
            </a:fld>
            <a:endParaRPr lang="ar-AE"/>
          </a:p>
        </p:txBody>
      </p:sp>
    </p:spTree>
    <p:extLst>
      <p:ext uri="{BB962C8B-B14F-4D97-AF65-F5344CB8AC3E}">
        <p14:creationId xmlns:p14="http://schemas.microsoft.com/office/powerpoint/2010/main" val="1568429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0E29605-CCCA-7467-4FFB-46C4B9BDC7DD}"/>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ar-AE"/>
          </a:p>
        </p:txBody>
      </p:sp>
      <p:sp>
        <p:nvSpPr>
          <p:cNvPr id="3" name="عنوان فرعي 2">
            <a:extLst>
              <a:ext uri="{FF2B5EF4-FFF2-40B4-BE49-F238E27FC236}">
                <a16:creationId xmlns:a16="http://schemas.microsoft.com/office/drawing/2014/main" id="{0C2B7C8A-C20C-F495-7D4C-2E38DB9987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ar-AE"/>
          </a:p>
        </p:txBody>
      </p:sp>
      <p:sp>
        <p:nvSpPr>
          <p:cNvPr id="4" name="عنصر نائب للتاريخ 3">
            <a:extLst>
              <a:ext uri="{FF2B5EF4-FFF2-40B4-BE49-F238E27FC236}">
                <a16:creationId xmlns:a16="http://schemas.microsoft.com/office/drawing/2014/main" id="{B44F445A-E83C-DF45-4503-72649FBE653E}"/>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5" name="عنصر نائب للتذييل 4">
            <a:extLst>
              <a:ext uri="{FF2B5EF4-FFF2-40B4-BE49-F238E27FC236}">
                <a16:creationId xmlns:a16="http://schemas.microsoft.com/office/drawing/2014/main" id="{145F70F8-7E96-6A9B-9C92-D928EFF0381F}"/>
              </a:ext>
            </a:extLst>
          </p:cNvPr>
          <p:cNvSpPr>
            <a:spLocks noGrp="1"/>
          </p:cNvSpPr>
          <p:nvPr>
            <p:ph type="ftr" sz="quarter" idx="11"/>
          </p:nvPr>
        </p:nvSpPr>
        <p:spPr/>
        <p:txBody>
          <a:bodyPr/>
          <a:lstStyle/>
          <a:p>
            <a:endParaRPr lang="ar-AE"/>
          </a:p>
        </p:txBody>
      </p:sp>
      <p:sp>
        <p:nvSpPr>
          <p:cNvPr id="6" name="عنصر نائب لرقم الشريحة 5">
            <a:extLst>
              <a:ext uri="{FF2B5EF4-FFF2-40B4-BE49-F238E27FC236}">
                <a16:creationId xmlns:a16="http://schemas.microsoft.com/office/drawing/2014/main" id="{C6ECBC13-A4A3-CE18-1E92-3FE5902DF1DF}"/>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706048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571E6D1-0C25-1725-8002-B73DA7BABF29}"/>
              </a:ext>
            </a:extLst>
          </p:cNvPr>
          <p:cNvSpPr>
            <a:spLocks noGrp="1"/>
          </p:cNvSpPr>
          <p:nvPr>
            <p:ph type="title"/>
          </p:nvPr>
        </p:nvSpPr>
        <p:spPr/>
        <p:txBody>
          <a:bodyPr/>
          <a:lstStyle/>
          <a:p>
            <a:r>
              <a:rPr lang="ar-SA"/>
              <a:t>انقر لتحرير نمط عنوان الشكل الرئيسي</a:t>
            </a:r>
            <a:endParaRPr lang="ar-AE"/>
          </a:p>
        </p:txBody>
      </p:sp>
      <p:sp>
        <p:nvSpPr>
          <p:cNvPr id="3" name="عنصر نائب للمحتوى 2">
            <a:extLst>
              <a:ext uri="{FF2B5EF4-FFF2-40B4-BE49-F238E27FC236}">
                <a16:creationId xmlns:a16="http://schemas.microsoft.com/office/drawing/2014/main" id="{C298CDA9-0882-3B2C-F27A-8D2A8E4EA81F}"/>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4" name="عنصر نائب للتاريخ 3">
            <a:extLst>
              <a:ext uri="{FF2B5EF4-FFF2-40B4-BE49-F238E27FC236}">
                <a16:creationId xmlns:a16="http://schemas.microsoft.com/office/drawing/2014/main" id="{BC5BFF1C-AB93-FD49-15E0-11350070B944}"/>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5" name="عنصر نائب للتذييل 4">
            <a:extLst>
              <a:ext uri="{FF2B5EF4-FFF2-40B4-BE49-F238E27FC236}">
                <a16:creationId xmlns:a16="http://schemas.microsoft.com/office/drawing/2014/main" id="{CF6EA1DB-DDBD-4E1B-C710-AA7D3DE86064}"/>
              </a:ext>
            </a:extLst>
          </p:cNvPr>
          <p:cNvSpPr>
            <a:spLocks noGrp="1"/>
          </p:cNvSpPr>
          <p:nvPr>
            <p:ph type="ftr" sz="quarter" idx="11"/>
          </p:nvPr>
        </p:nvSpPr>
        <p:spPr/>
        <p:txBody>
          <a:bodyPr/>
          <a:lstStyle/>
          <a:p>
            <a:endParaRPr lang="ar-AE"/>
          </a:p>
        </p:txBody>
      </p:sp>
      <p:sp>
        <p:nvSpPr>
          <p:cNvPr id="6" name="عنصر نائب لرقم الشريحة 5">
            <a:extLst>
              <a:ext uri="{FF2B5EF4-FFF2-40B4-BE49-F238E27FC236}">
                <a16:creationId xmlns:a16="http://schemas.microsoft.com/office/drawing/2014/main" id="{F33FF504-DF24-E629-5640-7442160FCC69}"/>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2480534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E71987C-7761-EB2A-441B-80055C2E85DC}"/>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ar-AE"/>
          </a:p>
        </p:txBody>
      </p:sp>
      <p:sp>
        <p:nvSpPr>
          <p:cNvPr id="3" name="عنصر نائب للنص 2">
            <a:extLst>
              <a:ext uri="{FF2B5EF4-FFF2-40B4-BE49-F238E27FC236}">
                <a16:creationId xmlns:a16="http://schemas.microsoft.com/office/drawing/2014/main" id="{9ECD356A-558A-904B-8E7F-0FFFF6228A7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EAD3B73C-B511-972E-45F4-ACC3458845A6}"/>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5" name="عنصر نائب للتذييل 4">
            <a:extLst>
              <a:ext uri="{FF2B5EF4-FFF2-40B4-BE49-F238E27FC236}">
                <a16:creationId xmlns:a16="http://schemas.microsoft.com/office/drawing/2014/main" id="{F6812515-3550-376A-5D31-AC33F4B726FD}"/>
              </a:ext>
            </a:extLst>
          </p:cNvPr>
          <p:cNvSpPr>
            <a:spLocks noGrp="1"/>
          </p:cNvSpPr>
          <p:nvPr>
            <p:ph type="ftr" sz="quarter" idx="11"/>
          </p:nvPr>
        </p:nvSpPr>
        <p:spPr/>
        <p:txBody>
          <a:bodyPr/>
          <a:lstStyle/>
          <a:p>
            <a:endParaRPr lang="ar-AE"/>
          </a:p>
        </p:txBody>
      </p:sp>
      <p:sp>
        <p:nvSpPr>
          <p:cNvPr id="6" name="عنصر نائب لرقم الشريحة 5">
            <a:extLst>
              <a:ext uri="{FF2B5EF4-FFF2-40B4-BE49-F238E27FC236}">
                <a16:creationId xmlns:a16="http://schemas.microsoft.com/office/drawing/2014/main" id="{FED2BDF2-D3A3-5013-31AF-5096D23CE05C}"/>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1710256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EAA2522-BC5F-EA2A-8E8F-9A192BA38FFB}"/>
              </a:ext>
            </a:extLst>
          </p:cNvPr>
          <p:cNvSpPr>
            <a:spLocks noGrp="1"/>
          </p:cNvSpPr>
          <p:nvPr>
            <p:ph type="title"/>
          </p:nvPr>
        </p:nvSpPr>
        <p:spPr/>
        <p:txBody>
          <a:bodyPr/>
          <a:lstStyle/>
          <a:p>
            <a:r>
              <a:rPr lang="ar-SA"/>
              <a:t>انقر لتحرير نمط عنوان الشكل الرئيسي</a:t>
            </a:r>
            <a:endParaRPr lang="ar-AE"/>
          </a:p>
        </p:txBody>
      </p:sp>
      <p:sp>
        <p:nvSpPr>
          <p:cNvPr id="3" name="عنصر نائب للمحتوى 2">
            <a:extLst>
              <a:ext uri="{FF2B5EF4-FFF2-40B4-BE49-F238E27FC236}">
                <a16:creationId xmlns:a16="http://schemas.microsoft.com/office/drawing/2014/main" id="{436B05BB-F106-4245-A5C3-EE7C0DF86E50}"/>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4" name="عنصر نائب للمحتوى 3">
            <a:extLst>
              <a:ext uri="{FF2B5EF4-FFF2-40B4-BE49-F238E27FC236}">
                <a16:creationId xmlns:a16="http://schemas.microsoft.com/office/drawing/2014/main" id="{BDE85649-16A4-1031-C7A3-0BBD6738E29C}"/>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5" name="عنصر نائب للتاريخ 4">
            <a:extLst>
              <a:ext uri="{FF2B5EF4-FFF2-40B4-BE49-F238E27FC236}">
                <a16:creationId xmlns:a16="http://schemas.microsoft.com/office/drawing/2014/main" id="{C788AD40-EF49-8425-FB63-67FB3E3D1723}"/>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6" name="عنصر نائب للتذييل 5">
            <a:extLst>
              <a:ext uri="{FF2B5EF4-FFF2-40B4-BE49-F238E27FC236}">
                <a16:creationId xmlns:a16="http://schemas.microsoft.com/office/drawing/2014/main" id="{6BC9BB50-6718-A7F7-95DC-ACF3B56C6FAC}"/>
              </a:ext>
            </a:extLst>
          </p:cNvPr>
          <p:cNvSpPr>
            <a:spLocks noGrp="1"/>
          </p:cNvSpPr>
          <p:nvPr>
            <p:ph type="ftr" sz="quarter" idx="11"/>
          </p:nvPr>
        </p:nvSpPr>
        <p:spPr/>
        <p:txBody>
          <a:bodyPr/>
          <a:lstStyle/>
          <a:p>
            <a:endParaRPr lang="ar-AE"/>
          </a:p>
        </p:txBody>
      </p:sp>
      <p:sp>
        <p:nvSpPr>
          <p:cNvPr id="7" name="عنصر نائب لرقم الشريحة 6">
            <a:extLst>
              <a:ext uri="{FF2B5EF4-FFF2-40B4-BE49-F238E27FC236}">
                <a16:creationId xmlns:a16="http://schemas.microsoft.com/office/drawing/2014/main" id="{6B5AAF54-2B64-B13A-9C52-E2DAA3EBA198}"/>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3364781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4873354-95FB-4378-A7E6-78941066EE4E}"/>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ar-AE"/>
          </a:p>
        </p:txBody>
      </p:sp>
      <p:sp>
        <p:nvSpPr>
          <p:cNvPr id="3" name="عنصر نائب للنص 2">
            <a:extLst>
              <a:ext uri="{FF2B5EF4-FFF2-40B4-BE49-F238E27FC236}">
                <a16:creationId xmlns:a16="http://schemas.microsoft.com/office/drawing/2014/main" id="{6260A55A-04E5-25B3-156D-0722B7E612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1D91FCC3-81FE-5E5A-29D6-E1A688680E66}"/>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5" name="عنصر نائب للنص 4">
            <a:extLst>
              <a:ext uri="{FF2B5EF4-FFF2-40B4-BE49-F238E27FC236}">
                <a16:creationId xmlns:a16="http://schemas.microsoft.com/office/drawing/2014/main" id="{B147F1ED-89C4-A96D-EC63-CAF6D43092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75098E3-8476-4FB5-7775-F87941722BF7}"/>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7" name="عنصر نائب للتاريخ 6">
            <a:extLst>
              <a:ext uri="{FF2B5EF4-FFF2-40B4-BE49-F238E27FC236}">
                <a16:creationId xmlns:a16="http://schemas.microsoft.com/office/drawing/2014/main" id="{D7E0D8C4-1427-E7BE-C1F6-AA687E805656}"/>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8" name="عنصر نائب للتذييل 7">
            <a:extLst>
              <a:ext uri="{FF2B5EF4-FFF2-40B4-BE49-F238E27FC236}">
                <a16:creationId xmlns:a16="http://schemas.microsoft.com/office/drawing/2014/main" id="{8F098F36-07CC-1D10-4126-95DB565AC8CD}"/>
              </a:ext>
            </a:extLst>
          </p:cNvPr>
          <p:cNvSpPr>
            <a:spLocks noGrp="1"/>
          </p:cNvSpPr>
          <p:nvPr>
            <p:ph type="ftr" sz="quarter" idx="11"/>
          </p:nvPr>
        </p:nvSpPr>
        <p:spPr/>
        <p:txBody>
          <a:bodyPr/>
          <a:lstStyle/>
          <a:p>
            <a:endParaRPr lang="ar-AE"/>
          </a:p>
        </p:txBody>
      </p:sp>
      <p:sp>
        <p:nvSpPr>
          <p:cNvPr id="9" name="عنصر نائب لرقم الشريحة 8">
            <a:extLst>
              <a:ext uri="{FF2B5EF4-FFF2-40B4-BE49-F238E27FC236}">
                <a16:creationId xmlns:a16="http://schemas.microsoft.com/office/drawing/2014/main" id="{C5ABC8CC-695E-F8E0-E59F-1B3E38130FFA}"/>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2160397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DCDCAC8-8254-E07C-E713-450ABA457107}"/>
              </a:ext>
            </a:extLst>
          </p:cNvPr>
          <p:cNvSpPr>
            <a:spLocks noGrp="1"/>
          </p:cNvSpPr>
          <p:nvPr>
            <p:ph type="title"/>
          </p:nvPr>
        </p:nvSpPr>
        <p:spPr/>
        <p:txBody>
          <a:bodyPr/>
          <a:lstStyle/>
          <a:p>
            <a:r>
              <a:rPr lang="ar-SA"/>
              <a:t>انقر لتحرير نمط عنوان الشكل الرئيسي</a:t>
            </a:r>
            <a:endParaRPr lang="ar-AE"/>
          </a:p>
        </p:txBody>
      </p:sp>
      <p:sp>
        <p:nvSpPr>
          <p:cNvPr id="3" name="عنصر نائب للتاريخ 2">
            <a:extLst>
              <a:ext uri="{FF2B5EF4-FFF2-40B4-BE49-F238E27FC236}">
                <a16:creationId xmlns:a16="http://schemas.microsoft.com/office/drawing/2014/main" id="{A248B0DF-356A-E58E-E2CA-15C26668022D}"/>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4" name="عنصر نائب للتذييل 3">
            <a:extLst>
              <a:ext uri="{FF2B5EF4-FFF2-40B4-BE49-F238E27FC236}">
                <a16:creationId xmlns:a16="http://schemas.microsoft.com/office/drawing/2014/main" id="{45B7D775-8CDC-7792-985A-9F69DF9A2C86}"/>
              </a:ext>
            </a:extLst>
          </p:cNvPr>
          <p:cNvSpPr>
            <a:spLocks noGrp="1"/>
          </p:cNvSpPr>
          <p:nvPr>
            <p:ph type="ftr" sz="quarter" idx="11"/>
          </p:nvPr>
        </p:nvSpPr>
        <p:spPr/>
        <p:txBody>
          <a:bodyPr/>
          <a:lstStyle/>
          <a:p>
            <a:endParaRPr lang="ar-AE"/>
          </a:p>
        </p:txBody>
      </p:sp>
      <p:sp>
        <p:nvSpPr>
          <p:cNvPr id="5" name="عنصر نائب لرقم الشريحة 4">
            <a:extLst>
              <a:ext uri="{FF2B5EF4-FFF2-40B4-BE49-F238E27FC236}">
                <a16:creationId xmlns:a16="http://schemas.microsoft.com/office/drawing/2014/main" id="{40594571-8453-7C80-4EEE-AB7A55667576}"/>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3919984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83A36B7B-AC66-BFDA-0C38-583072223B33}"/>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3" name="عنصر نائب للتذييل 2">
            <a:extLst>
              <a:ext uri="{FF2B5EF4-FFF2-40B4-BE49-F238E27FC236}">
                <a16:creationId xmlns:a16="http://schemas.microsoft.com/office/drawing/2014/main" id="{5F48A7D0-B5A0-4273-5D72-951DBDEBEF01}"/>
              </a:ext>
            </a:extLst>
          </p:cNvPr>
          <p:cNvSpPr>
            <a:spLocks noGrp="1"/>
          </p:cNvSpPr>
          <p:nvPr>
            <p:ph type="ftr" sz="quarter" idx="11"/>
          </p:nvPr>
        </p:nvSpPr>
        <p:spPr/>
        <p:txBody>
          <a:bodyPr/>
          <a:lstStyle/>
          <a:p>
            <a:endParaRPr lang="ar-AE"/>
          </a:p>
        </p:txBody>
      </p:sp>
      <p:sp>
        <p:nvSpPr>
          <p:cNvPr id="4" name="عنصر نائب لرقم الشريحة 3">
            <a:extLst>
              <a:ext uri="{FF2B5EF4-FFF2-40B4-BE49-F238E27FC236}">
                <a16:creationId xmlns:a16="http://schemas.microsoft.com/office/drawing/2014/main" id="{AC2963D8-A0CC-1B7C-C38B-9D2F12FCD2E9}"/>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4197829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E325D01-E5F1-54A7-1872-7F6632A03428}"/>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ar-AE"/>
          </a:p>
        </p:txBody>
      </p:sp>
      <p:sp>
        <p:nvSpPr>
          <p:cNvPr id="3" name="عنصر نائب للمحتوى 2">
            <a:extLst>
              <a:ext uri="{FF2B5EF4-FFF2-40B4-BE49-F238E27FC236}">
                <a16:creationId xmlns:a16="http://schemas.microsoft.com/office/drawing/2014/main" id="{5E5F5DF1-F410-A7C4-2272-30146F2BA84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4" name="عنصر نائب للنص 3">
            <a:extLst>
              <a:ext uri="{FF2B5EF4-FFF2-40B4-BE49-F238E27FC236}">
                <a16:creationId xmlns:a16="http://schemas.microsoft.com/office/drawing/2014/main" id="{F7CB474B-02DB-6C84-F265-2D780C9A80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232C4B6B-DD80-DC4B-BCF0-17A4A0FD14DA}"/>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6" name="عنصر نائب للتذييل 5">
            <a:extLst>
              <a:ext uri="{FF2B5EF4-FFF2-40B4-BE49-F238E27FC236}">
                <a16:creationId xmlns:a16="http://schemas.microsoft.com/office/drawing/2014/main" id="{9B9EF1AA-2004-A8C8-0343-060F42C3B338}"/>
              </a:ext>
            </a:extLst>
          </p:cNvPr>
          <p:cNvSpPr>
            <a:spLocks noGrp="1"/>
          </p:cNvSpPr>
          <p:nvPr>
            <p:ph type="ftr" sz="quarter" idx="11"/>
          </p:nvPr>
        </p:nvSpPr>
        <p:spPr/>
        <p:txBody>
          <a:bodyPr/>
          <a:lstStyle/>
          <a:p>
            <a:endParaRPr lang="ar-AE"/>
          </a:p>
        </p:txBody>
      </p:sp>
      <p:sp>
        <p:nvSpPr>
          <p:cNvPr id="7" name="عنصر نائب لرقم الشريحة 6">
            <a:extLst>
              <a:ext uri="{FF2B5EF4-FFF2-40B4-BE49-F238E27FC236}">
                <a16:creationId xmlns:a16="http://schemas.microsoft.com/office/drawing/2014/main" id="{B9BE1B18-C398-F295-5A4C-CD7931E17556}"/>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9531960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BEA93EC-4574-5213-4A74-9505D7913A52}"/>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ar-AE"/>
          </a:p>
        </p:txBody>
      </p:sp>
      <p:sp>
        <p:nvSpPr>
          <p:cNvPr id="3" name="عنصر نائب للصورة 2">
            <a:extLst>
              <a:ext uri="{FF2B5EF4-FFF2-40B4-BE49-F238E27FC236}">
                <a16:creationId xmlns:a16="http://schemas.microsoft.com/office/drawing/2014/main" id="{DC4DF3E1-C3B9-EC7F-331D-F00BE45ADE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AE"/>
          </a:p>
        </p:txBody>
      </p:sp>
      <p:sp>
        <p:nvSpPr>
          <p:cNvPr id="4" name="عنصر نائب للنص 3">
            <a:extLst>
              <a:ext uri="{FF2B5EF4-FFF2-40B4-BE49-F238E27FC236}">
                <a16:creationId xmlns:a16="http://schemas.microsoft.com/office/drawing/2014/main" id="{5D01ECEB-2533-3DB7-1802-F5591B4363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463D88CC-27F8-1029-7207-294977245DCD}"/>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6" name="عنصر نائب للتذييل 5">
            <a:extLst>
              <a:ext uri="{FF2B5EF4-FFF2-40B4-BE49-F238E27FC236}">
                <a16:creationId xmlns:a16="http://schemas.microsoft.com/office/drawing/2014/main" id="{A60A9268-C49B-EA9D-24D0-A448F76B5FA9}"/>
              </a:ext>
            </a:extLst>
          </p:cNvPr>
          <p:cNvSpPr>
            <a:spLocks noGrp="1"/>
          </p:cNvSpPr>
          <p:nvPr>
            <p:ph type="ftr" sz="quarter" idx="11"/>
          </p:nvPr>
        </p:nvSpPr>
        <p:spPr/>
        <p:txBody>
          <a:bodyPr/>
          <a:lstStyle/>
          <a:p>
            <a:endParaRPr lang="ar-AE"/>
          </a:p>
        </p:txBody>
      </p:sp>
      <p:sp>
        <p:nvSpPr>
          <p:cNvPr id="7" name="عنصر نائب لرقم الشريحة 6">
            <a:extLst>
              <a:ext uri="{FF2B5EF4-FFF2-40B4-BE49-F238E27FC236}">
                <a16:creationId xmlns:a16="http://schemas.microsoft.com/office/drawing/2014/main" id="{C23B01AC-365B-BF8E-55A5-2412548399E3}"/>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2874484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8A97273-07DB-279F-2B85-F303552DC539}"/>
              </a:ext>
            </a:extLst>
          </p:cNvPr>
          <p:cNvSpPr>
            <a:spLocks noGrp="1"/>
          </p:cNvSpPr>
          <p:nvPr>
            <p:ph type="title"/>
          </p:nvPr>
        </p:nvSpPr>
        <p:spPr/>
        <p:txBody>
          <a:bodyPr/>
          <a:lstStyle/>
          <a:p>
            <a:r>
              <a:rPr lang="ar-SA"/>
              <a:t>انقر لتحرير نمط عنوان الشكل الرئيسي</a:t>
            </a:r>
            <a:endParaRPr lang="ar-AE"/>
          </a:p>
        </p:txBody>
      </p:sp>
      <p:sp>
        <p:nvSpPr>
          <p:cNvPr id="3" name="عنصر نائب للعنوان العمودي 2">
            <a:extLst>
              <a:ext uri="{FF2B5EF4-FFF2-40B4-BE49-F238E27FC236}">
                <a16:creationId xmlns:a16="http://schemas.microsoft.com/office/drawing/2014/main" id="{37586C42-8A57-0BBA-0441-D16F5FC4A7CC}"/>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4" name="عنصر نائب للتاريخ 3">
            <a:extLst>
              <a:ext uri="{FF2B5EF4-FFF2-40B4-BE49-F238E27FC236}">
                <a16:creationId xmlns:a16="http://schemas.microsoft.com/office/drawing/2014/main" id="{F0722BAE-1D40-864F-BEDF-BAB895B680E8}"/>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5" name="عنصر نائب للتذييل 4">
            <a:extLst>
              <a:ext uri="{FF2B5EF4-FFF2-40B4-BE49-F238E27FC236}">
                <a16:creationId xmlns:a16="http://schemas.microsoft.com/office/drawing/2014/main" id="{69DB6076-CD08-2DC6-15D5-18565B3E7345}"/>
              </a:ext>
            </a:extLst>
          </p:cNvPr>
          <p:cNvSpPr>
            <a:spLocks noGrp="1"/>
          </p:cNvSpPr>
          <p:nvPr>
            <p:ph type="ftr" sz="quarter" idx="11"/>
          </p:nvPr>
        </p:nvSpPr>
        <p:spPr/>
        <p:txBody>
          <a:bodyPr/>
          <a:lstStyle/>
          <a:p>
            <a:endParaRPr lang="ar-AE"/>
          </a:p>
        </p:txBody>
      </p:sp>
      <p:sp>
        <p:nvSpPr>
          <p:cNvPr id="6" name="عنصر نائب لرقم الشريحة 5">
            <a:extLst>
              <a:ext uri="{FF2B5EF4-FFF2-40B4-BE49-F238E27FC236}">
                <a16:creationId xmlns:a16="http://schemas.microsoft.com/office/drawing/2014/main" id="{F197BFC6-A833-C34D-37FB-5269E2E8EC7A}"/>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2722227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CC9CC477-A930-56B3-3B55-7195C9502F45}"/>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ar-AE"/>
          </a:p>
        </p:txBody>
      </p:sp>
      <p:sp>
        <p:nvSpPr>
          <p:cNvPr id="3" name="عنصر نائب للعنوان العمودي 2">
            <a:extLst>
              <a:ext uri="{FF2B5EF4-FFF2-40B4-BE49-F238E27FC236}">
                <a16:creationId xmlns:a16="http://schemas.microsoft.com/office/drawing/2014/main" id="{94E3200E-4222-7017-85FA-D09AA75B5EFB}"/>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4" name="عنصر نائب للتاريخ 3">
            <a:extLst>
              <a:ext uri="{FF2B5EF4-FFF2-40B4-BE49-F238E27FC236}">
                <a16:creationId xmlns:a16="http://schemas.microsoft.com/office/drawing/2014/main" id="{635704EC-069E-CFF5-3D5F-81ED8A41CA44}"/>
              </a:ext>
            </a:extLst>
          </p:cNvPr>
          <p:cNvSpPr>
            <a:spLocks noGrp="1"/>
          </p:cNvSpPr>
          <p:nvPr>
            <p:ph type="dt" sz="half" idx="10"/>
          </p:nvPr>
        </p:nvSpPr>
        <p:spPr/>
        <p:txBody>
          <a:bodyPr/>
          <a:lstStyle/>
          <a:p>
            <a:fld id="{03996661-B95F-48D6-9A03-4F9690842C92}" type="datetimeFigureOut">
              <a:rPr lang="ar-AE" smtClean="0"/>
              <a:t>20/03/1448</a:t>
            </a:fld>
            <a:endParaRPr lang="ar-AE"/>
          </a:p>
        </p:txBody>
      </p:sp>
      <p:sp>
        <p:nvSpPr>
          <p:cNvPr id="5" name="عنصر نائب للتذييل 4">
            <a:extLst>
              <a:ext uri="{FF2B5EF4-FFF2-40B4-BE49-F238E27FC236}">
                <a16:creationId xmlns:a16="http://schemas.microsoft.com/office/drawing/2014/main" id="{3D2EC144-A56B-1E6D-78B2-615F4759AEAB}"/>
              </a:ext>
            </a:extLst>
          </p:cNvPr>
          <p:cNvSpPr>
            <a:spLocks noGrp="1"/>
          </p:cNvSpPr>
          <p:nvPr>
            <p:ph type="ftr" sz="quarter" idx="11"/>
          </p:nvPr>
        </p:nvSpPr>
        <p:spPr/>
        <p:txBody>
          <a:bodyPr/>
          <a:lstStyle/>
          <a:p>
            <a:endParaRPr lang="ar-AE"/>
          </a:p>
        </p:txBody>
      </p:sp>
      <p:sp>
        <p:nvSpPr>
          <p:cNvPr id="6" name="عنصر نائب لرقم الشريحة 5">
            <a:extLst>
              <a:ext uri="{FF2B5EF4-FFF2-40B4-BE49-F238E27FC236}">
                <a16:creationId xmlns:a16="http://schemas.microsoft.com/office/drawing/2014/main" id="{4CB42847-74BA-F7C9-9E82-2782B43C5B12}"/>
              </a:ext>
            </a:extLst>
          </p:cNvPr>
          <p:cNvSpPr>
            <a:spLocks noGrp="1"/>
          </p:cNvSpPr>
          <p:nvPr>
            <p:ph type="sldNum" sz="quarter" idx="12"/>
          </p:nvPr>
        </p:nvSpPr>
        <p:spPr/>
        <p:txBody>
          <a:bodyPr/>
          <a:lstStyle/>
          <a:p>
            <a:fld id="{E8FCDB13-93BE-421B-92B4-67FE6E8173A7}" type="slidenum">
              <a:rPr lang="ar-AE" smtClean="0"/>
              <a:t>‹#›</a:t>
            </a:fld>
            <a:endParaRPr lang="ar-AE"/>
          </a:p>
        </p:txBody>
      </p:sp>
    </p:spTree>
    <p:extLst>
      <p:ext uri="{BB962C8B-B14F-4D97-AF65-F5344CB8AC3E}">
        <p14:creationId xmlns:p14="http://schemas.microsoft.com/office/powerpoint/2010/main" val="1399388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FA06AF42-08B2-AFA3-F9C2-B76870D12152}"/>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endParaRPr lang="ar-AE"/>
          </a:p>
        </p:txBody>
      </p:sp>
      <p:sp>
        <p:nvSpPr>
          <p:cNvPr id="3" name="عنصر نائب للنص 2">
            <a:extLst>
              <a:ext uri="{FF2B5EF4-FFF2-40B4-BE49-F238E27FC236}">
                <a16:creationId xmlns:a16="http://schemas.microsoft.com/office/drawing/2014/main" id="{2049FD08-3472-32A0-3774-7F56A0209A0C}"/>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AE"/>
          </a:p>
        </p:txBody>
      </p:sp>
      <p:sp>
        <p:nvSpPr>
          <p:cNvPr id="4" name="عنصر نائب للتاريخ 3">
            <a:extLst>
              <a:ext uri="{FF2B5EF4-FFF2-40B4-BE49-F238E27FC236}">
                <a16:creationId xmlns:a16="http://schemas.microsoft.com/office/drawing/2014/main" id="{12B0B16A-DB89-07AC-E6F6-634AE8F93F2E}"/>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03996661-B95F-48D6-9A03-4F9690842C92}" type="datetimeFigureOut">
              <a:rPr lang="ar-AE" smtClean="0"/>
              <a:t>20/03/1448</a:t>
            </a:fld>
            <a:endParaRPr lang="ar-AE"/>
          </a:p>
        </p:txBody>
      </p:sp>
      <p:sp>
        <p:nvSpPr>
          <p:cNvPr id="5" name="عنصر نائب للتذييل 4">
            <a:extLst>
              <a:ext uri="{FF2B5EF4-FFF2-40B4-BE49-F238E27FC236}">
                <a16:creationId xmlns:a16="http://schemas.microsoft.com/office/drawing/2014/main" id="{8F3C8F22-1D49-8696-BD2E-7DBE0EAADA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ar-AE"/>
          </a:p>
        </p:txBody>
      </p:sp>
      <p:sp>
        <p:nvSpPr>
          <p:cNvPr id="6" name="عنصر نائب لرقم الشريحة 5">
            <a:extLst>
              <a:ext uri="{FF2B5EF4-FFF2-40B4-BE49-F238E27FC236}">
                <a16:creationId xmlns:a16="http://schemas.microsoft.com/office/drawing/2014/main" id="{ECB0748F-0E77-4C5C-70A6-290F75A755FD}"/>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E8FCDB13-93BE-421B-92B4-67FE6E8173A7}" type="slidenum">
              <a:rPr lang="ar-AE" smtClean="0"/>
              <a:t>‹#›</a:t>
            </a:fld>
            <a:endParaRPr lang="ar-AE"/>
          </a:p>
        </p:txBody>
      </p:sp>
    </p:spTree>
    <p:extLst>
      <p:ext uri="{BB962C8B-B14F-4D97-AF65-F5344CB8AC3E}">
        <p14:creationId xmlns:p14="http://schemas.microsoft.com/office/powerpoint/2010/main" val="1933979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AE"/>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صورة 22" descr="تعليم (64).png"/>
          <p:cNvPicPr>
            <a:picLocks noChangeAspect="1"/>
          </p:cNvPicPr>
          <p:nvPr/>
        </p:nvPicPr>
        <p:blipFill rotWithShape="1">
          <a:blip r:embed="rId2" cstate="print"/>
          <a:srcRect t="4465" r="1938"/>
          <a:stretch/>
        </p:blipFill>
        <p:spPr>
          <a:xfrm>
            <a:off x="850901" y="1104900"/>
            <a:ext cx="8674099" cy="5551049"/>
          </a:xfrm>
          <a:prstGeom prst="rect">
            <a:avLst/>
          </a:prstGeom>
        </p:spPr>
      </p:pic>
      <p:sp>
        <p:nvSpPr>
          <p:cNvPr id="8" name="Rectangle 14"/>
          <p:cNvSpPr>
            <a:spLocks noChangeArrowheads="1"/>
          </p:cNvSpPr>
          <p:nvPr/>
        </p:nvSpPr>
        <p:spPr bwMode="auto">
          <a:xfrm rot="20075810">
            <a:off x="3972292" y="3701511"/>
            <a:ext cx="3650262" cy="550887"/>
          </a:xfrm>
          <a:prstGeom prst="rect">
            <a:avLst/>
          </a:prstGeom>
          <a:noFill/>
          <a:ln>
            <a:headEnd/>
            <a:tailEnd/>
          </a:ln>
        </p:spPr>
        <p:style>
          <a:lnRef idx="0">
            <a:schemeClr val="accent1"/>
          </a:lnRef>
          <a:fillRef idx="3">
            <a:schemeClr val="accent1"/>
          </a:fillRef>
          <a:effectRef idx="3">
            <a:schemeClr val="accent1"/>
          </a:effectRef>
          <a:fontRef idx="minor">
            <a:schemeClr val="lt1"/>
          </a:fontRef>
        </p:style>
        <p:txBody>
          <a:bodyPr/>
          <a:lstStyle/>
          <a:p>
            <a:pPr marL="342900" indent="-342900" algn="ctr">
              <a:spcBef>
                <a:spcPct val="20000"/>
              </a:spcBef>
            </a:pPr>
            <a:r>
              <a:rPr lang="ar-SA" sz="2000" dirty="0">
                <a:solidFill>
                  <a:schemeClr val="bg1"/>
                </a:solidFill>
                <a:latin typeface="+mj-lt"/>
                <a:cs typeface="MCS Taybah S_U normal." pitchFamily="2" charset="-78"/>
              </a:rPr>
              <a:t>سيستغرق  تنفيذ هذا الدرس  </a:t>
            </a:r>
            <a:r>
              <a:rPr lang="ar-AE" sz="2000" dirty="0">
                <a:solidFill>
                  <a:schemeClr val="bg1"/>
                </a:solidFill>
                <a:latin typeface="+mj-lt"/>
                <a:cs typeface="MCS Taybah S_U normal." pitchFamily="2" charset="-78"/>
              </a:rPr>
              <a:t>4 حصص</a:t>
            </a:r>
            <a:endParaRPr lang="en-US" sz="2000" dirty="0">
              <a:solidFill>
                <a:schemeClr val="bg1"/>
              </a:solidFill>
              <a:latin typeface="+mj-lt"/>
              <a:cs typeface="MCS Taybah S_U normal." pitchFamily="2" charset="-78"/>
            </a:endParaRPr>
          </a:p>
        </p:txBody>
      </p:sp>
      <p:sp>
        <p:nvSpPr>
          <p:cNvPr id="11" name="Rectangle 14"/>
          <p:cNvSpPr>
            <a:spLocks noChangeArrowheads="1"/>
          </p:cNvSpPr>
          <p:nvPr/>
        </p:nvSpPr>
        <p:spPr bwMode="auto">
          <a:xfrm>
            <a:off x="2133353" y="2127966"/>
            <a:ext cx="5469361" cy="982997"/>
          </a:xfrm>
          <a:prstGeom prst="rect">
            <a:avLst/>
          </a:prstGeom>
          <a:noFill/>
          <a:ln>
            <a:headEnd/>
            <a:tailEnd/>
          </a:ln>
        </p:spPr>
        <p:style>
          <a:lnRef idx="0">
            <a:schemeClr val="accent1"/>
          </a:lnRef>
          <a:fillRef idx="3">
            <a:schemeClr val="accent1"/>
          </a:fillRef>
          <a:effectRef idx="3">
            <a:schemeClr val="accent1"/>
          </a:effectRef>
          <a:fontRef idx="minor">
            <a:schemeClr val="lt1"/>
          </a:fontRef>
        </p:style>
        <p:txBody>
          <a:bodyPr/>
          <a:lstStyle/>
          <a:p>
            <a:pPr marL="342900" indent="-342900" algn="ctr">
              <a:spcBef>
                <a:spcPct val="20000"/>
              </a:spcBef>
            </a:pPr>
            <a:r>
              <a:rPr lang="ar-AE" sz="8000" b="1" dirty="0">
                <a:solidFill>
                  <a:schemeClr val="bg1"/>
                </a:solidFill>
                <a:cs typeface="MCS Taybah S_U normal." pitchFamily="2" charset="-78"/>
              </a:rPr>
              <a:t>النصوص حولنا</a:t>
            </a:r>
            <a:endParaRPr lang="en-US" sz="8000" b="1" dirty="0">
              <a:solidFill>
                <a:schemeClr val="bg1"/>
              </a:solidFill>
              <a:latin typeface="+mj-lt"/>
              <a:cs typeface="MCS Taybah S_U normal." pitchFamily="2" charset="-78"/>
            </a:endParaRPr>
          </a:p>
        </p:txBody>
      </p:sp>
      <p:pic>
        <p:nvPicPr>
          <p:cNvPr id="19" name="صورة 18">
            <a:extLst>
              <a:ext uri="{FF2B5EF4-FFF2-40B4-BE49-F238E27FC236}">
                <a16:creationId xmlns:a16="http://schemas.microsoft.com/office/drawing/2014/main" id="{BBCE51AF-C5D6-47B5-B2AA-A2B17CB82B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9896887" y="4668657"/>
            <a:ext cx="2210063" cy="2168624"/>
          </a:xfrm>
          <a:prstGeom prst="rect">
            <a:avLst/>
          </a:prstGeom>
        </p:spPr>
      </p:pic>
      <p:pic>
        <p:nvPicPr>
          <p:cNvPr id="20" name="صورة 19">
            <a:extLst>
              <a:ext uri="{FF2B5EF4-FFF2-40B4-BE49-F238E27FC236}">
                <a16:creationId xmlns:a16="http://schemas.microsoft.com/office/drawing/2014/main" id="{9B39C6AC-F06C-4DB1-B7F6-A8270776E4B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64152" y="1340769"/>
            <a:ext cx="1080120" cy="1039615"/>
          </a:xfrm>
          <a:prstGeom prst="rect">
            <a:avLst/>
          </a:prstGeom>
        </p:spPr>
      </p:pic>
      <p:sp>
        <p:nvSpPr>
          <p:cNvPr id="29" name="Rectangle 14">
            <a:extLst>
              <a:ext uri="{FF2B5EF4-FFF2-40B4-BE49-F238E27FC236}">
                <a16:creationId xmlns:a16="http://schemas.microsoft.com/office/drawing/2014/main" id="{98916A78-1B9E-41C5-9A9C-DE6CA4C89657}"/>
              </a:ext>
            </a:extLst>
          </p:cNvPr>
          <p:cNvSpPr>
            <a:spLocks noChangeArrowheads="1"/>
          </p:cNvSpPr>
          <p:nvPr/>
        </p:nvSpPr>
        <p:spPr bwMode="auto">
          <a:xfrm>
            <a:off x="1346623" y="4690874"/>
            <a:ext cx="2024695" cy="591932"/>
          </a:xfrm>
          <a:prstGeom prst="rect">
            <a:avLst/>
          </a:prstGeom>
          <a:noFill/>
          <a:ln>
            <a:headEnd/>
            <a:tailEnd/>
          </a:ln>
        </p:spPr>
        <p:style>
          <a:lnRef idx="0">
            <a:schemeClr val="accent1"/>
          </a:lnRef>
          <a:fillRef idx="3">
            <a:schemeClr val="accent1"/>
          </a:fillRef>
          <a:effectRef idx="3">
            <a:schemeClr val="accent1"/>
          </a:effectRef>
          <a:fontRef idx="minor">
            <a:schemeClr val="lt1"/>
          </a:fontRef>
        </p:style>
        <p:txBody>
          <a:bodyPr/>
          <a:lstStyle/>
          <a:p>
            <a:pPr marL="342900" indent="-342900" algn="ctr">
              <a:spcBef>
                <a:spcPct val="20000"/>
              </a:spcBef>
            </a:pPr>
            <a:r>
              <a:rPr lang="ar-SA" sz="4000" dirty="0">
                <a:solidFill>
                  <a:schemeClr val="tx1"/>
                </a:solidFill>
                <a:latin typeface="+mj-lt"/>
                <a:cs typeface="MCS Taybah S_U normal." pitchFamily="2" charset="-78"/>
              </a:rPr>
              <a:t>القراءة</a:t>
            </a:r>
          </a:p>
        </p:txBody>
      </p:sp>
      <p:sp>
        <p:nvSpPr>
          <p:cNvPr id="32" name="مربع نص 31">
            <a:extLst>
              <a:ext uri="{FF2B5EF4-FFF2-40B4-BE49-F238E27FC236}">
                <a16:creationId xmlns:a16="http://schemas.microsoft.com/office/drawing/2014/main" id="{A2B9305E-FB28-4847-86EF-948B990C4B09}"/>
              </a:ext>
            </a:extLst>
          </p:cNvPr>
          <p:cNvSpPr txBox="1"/>
          <p:nvPr/>
        </p:nvSpPr>
        <p:spPr>
          <a:xfrm>
            <a:off x="5891134" y="170931"/>
            <a:ext cx="6002504" cy="461665"/>
          </a:xfrm>
          <a:prstGeom prst="rect">
            <a:avLst/>
          </a:prstGeom>
          <a:solidFill>
            <a:schemeClr val="tx2"/>
          </a:solidFill>
        </p:spPr>
        <p:txBody>
          <a:bodyPr wrap="square" rtlCol="1">
            <a:spAutoFit/>
          </a:bodyPr>
          <a:lstStyle/>
          <a:p>
            <a:pPr algn="ctr">
              <a:defRPr/>
            </a:pPr>
            <a:r>
              <a:rPr lang="ar-AE" sz="2400" b="1" dirty="0">
                <a:solidFill>
                  <a:srgbClr val="FFFF00"/>
                </a:solidFill>
                <a:latin typeface="Tahoma" pitchFamily="34" charset="0"/>
              </a:rPr>
              <a:t>مدرسة / سعيد بن جبير للتعليم الثانوي ( الحلقة الثالثة )</a:t>
            </a:r>
            <a:endParaRPr lang="en-US" sz="2400" b="1" dirty="0">
              <a:solidFill>
                <a:srgbClr val="FFFF00"/>
              </a:solidFill>
              <a:latin typeface="Tahoma" pitchFamily="34" charset="0"/>
            </a:endParaRPr>
          </a:p>
        </p:txBody>
      </p:sp>
      <p:sp>
        <p:nvSpPr>
          <p:cNvPr id="22" name="Rectangle 14"/>
          <p:cNvSpPr>
            <a:spLocks noChangeArrowheads="1"/>
          </p:cNvSpPr>
          <p:nvPr/>
        </p:nvSpPr>
        <p:spPr bwMode="auto">
          <a:xfrm>
            <a:off x="1510183" y="3385024"/>
            <a:ext cx="2795038" cy="591931"/>
          </a:xfrm>
          <a:prstGeom prst="rect">
            <a:avLst/>
          </a:prstGeom>
          <a:noFill/>
          <a:ln>
            <a:headEnd/>
            <a:tailEnd/>
          </a:ln>
        </p:spPr>
        <p:style>
          <a:lnRef idx="0">
            <a:schemeClr val="accent1"/>
          </a:lnRef>
          <a:fillRef idx="3">
            <a:schemeClr val="accent1"/>
          </a:fillRef>
          <a:effectRef idx="3">
            <a:schemeClr val="accent1"/>
          </a:effectRef>
          <a:fontRef idx="minor">
            <a:schemeClr val="lt1"/>
          </a:fontRef>
        </p:style>
        <p:txBody>
          <a:bodyPr/>
          <a:lstStyle/>
          <a:p>
            <a:pPr marL="342900" indent="-342900" algn="ctr">
              <a:spcBef>
                <a:spcPct val="20000"/>
              </a:spcBef>
            </a:pPr>
            <a:r>
              <a:rPr lang="ar-AE" sz="2800" dirty="0">
                <a:solidFill>
                  <a:srgbClr val="00FF00"/>
                </a:solidFill>
                <a:latin typeface="+mj-lt"/>
                <a:cs typeface="MCS Taybah S_U normal." pitchFamily="2" charset="-78"/>
              </a:rPr>
              <a:t>نص معلوماتي</a:t>
            </a:r>
            <a:endParaRPr lang="en-US" sz="2400" dirty="0">
              <a:solidFill>
                <a:srgbClr val="00FF00"/>
              </a:solidFill>
              <a:latin typeface="+mj-lt"/>
              <a:cs typeface="MCS Taybah S_U normal." pitchFamily="2" charset="-78"/>
            </a:endParaRPr>
          </a:p>
        </p:txBody>
      </p:sp>
      <p:pic>
        <p:nvPicPr>
          <p:cNvPr id="16" name="صورة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72" y="5605619"/>
            <a:ext cx="1282452" cy="1282452"/>
          </a:xfrm>
          <a:prstGeom prst="rect">
            <a:avLst/>
          </a:prstGeom>
        </p:spPr>
      </p:pic>
      <p:pic>
        <p:nvPicPr>
          <p:cNvPr id="17" name="صورة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25519" y="4641580"/>
            <a:ext cx="1282452" cy="1282452"/>
          </a:xfrm>
          <a:prstGeom prst="rect">
            <a:avLst/>
          </a:prstGeom>
        </p:spPr>
      </p:pic>
      <p:pic>
        <p:nvPicPr>
          <p:cNvPr id="18" name="صورة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171" y="1020308"/>
            <a:ext cx="1282452" cy="1282452"/>
          </a:xfrm>
          <a:prstGeom prst="rect">
            <a:avLst/>
          </a:prstGeom>
        </p:spPr>
      </p:pic>
      <p:pic>
        <p:nvPicPr>
          <p:cNvPr id="21" name="صورة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803779" y="946862"/>
            <a:ext cx="1282452" cy="1282452"/>
          </a:xfrm>
          <a:prstGeom prst="rect">
            <a:avLst/>
          </a:prstGeom>
        </p:spPr>
      </p:pic>
      <p:sp>
        <p:nvSpPr>
          <p:cNvPr id="2" name="مربع نص 1">
            <a:extLst>
              <a:ext uri="{FF2B5EF4-FFF2-40B4-BE49-F238E27FC236}">
                <a16:creationId xmlns:a16="http://schemas.microsoft.com/office/drawing/2014/main" id="{641B884C-CC83-A398-2077-74DCF39443E6}"/>
              </a:ext>
            </a:extLst>
          </p:cNvPr>
          <p:cNvSpPr txBox="1"/>
          <p:nvPr/>
        </p:nvSpPr>
        <p:spPr>
          <a:xfrm>
            <a:off x="123728" y="172542"/>
            <a:ext cx="2514540" cy="461665"/>
          </a:xfrm>
          <a:prstGeom prst="rect">
            <a:avLst/>
          </a:prstGeom>
          <a:solidFill>
            <a:schemeClr val="tx2"/>
          </a:solidFill>
        </p:spPr>
        <p:txBody>
          <a:bodyPr wrap="square" rtlCol="1">
            <a:spAutoFit/>
          </a:bodyPr>
          <a:lstStyle/>
          <a:p>
            <a:pPr algn="ctr">
              <a:defRPr/>
            </a:pPr>
            <a:r>
              <a:rPr lang="ar-AE" sz="2400" b="1" dirty="0">
                <a:solidFill>
                  <a:srgbClr val="FFFF00"/>
                </a:solidFill>
                <a:latin typeface="Tahoma" pitchFamily="34" charset="0"/>
              </a:rPr>
              <a:t>الأستاذ : محمد بسيوني</a:t>
            </a:r>
            <a:endParaRPr lang="en-US" sz="2400" b="1" dirty="0">
              <a:solidFill>
                <a:srgbClr val="FFFF00"/>
              </a:solidFill>
              <a:latin typeface="Tahoma" pitchFamily="34" charset="0"/>
            </a:endParaRPr>
          </a:p>
        </p:txBody>
      </p:sp>
      <p:sp>
        <p:nvSpPr>
          <p:cNvPr id="3" name="Rectangle 14">
            <a:extLst>
              <a:ext uri="{FF2B5EF4-FFF2-40B4-BE49-F238E27FC236}">
                <a16:creationId xmlns:a16="http://schemas.microsoft.com/office/drawing/2014/main" id="{BDE2F81C-0070-7FCB-9F2D-AEE4FA4BECCC}"/>
              </a:ext>
            </a:extLst>
          </p:cNvPr>
          <p:cNvSpPr>
            <a:spLocks noChangeArrowheads="1"/>
          </p:cNvSpPr>
          <p:nvPr/>
        </p:nvSpPr>
        <p:spPr bwMode="auto">
          <a:xfrm>
            <a:off x="2701131" y="754823"/>
            <a:ext cx="6292967" cy="421437"/>
          </a:xfrm>
          <a:prstGeom prst="rect">
            <a:avLst/>
          </a:prstGeom>
          <a:solidFill>
            <a:srgbClr val="FFFF00"/>
          </a:solidFill>
          <a:ln>
            <a:headEnd/>
            <a:tailEnd/>
          </a:ln>
        </p:spPr>
        <p:style>
          <a:lnRef idx="0">
            <a:schemeClr val="accent1"/>
          </a:lnRef>
          <a:fillRef idx="3">
            <a:schemeClr val="accent1"/>
          </a:fillRef>
          <a:effectRef idx="3">
            <a:schemeClr val="accent1"/>
          </a:effectRef>
          <a:fontRef idx="minor">
            <a:schemeClr val="lt1"/>
          </a:fontRef>
        </p:style>
        <p:txBody>
          <a:bodyPr/>
          <a:lstStyle/>
          <a:p>
            <a:pPr marL="342900" indent="-342900" algn="ctr">
              <a:spcBef>
                <a:spcPct val="20000"/>
              </a:spcBef>
            </a:pPr>
            <a:r>
              <a:rPr lang="ar-AE" sz="2400" b="1" dirty="0">
                <a:solidFill>
                  <a:schemeClr val="tx1"/>
                </a:solidFill>
                <a:cs typeface="MCS Taybah S_U normal." pitchFamily="2" charset="-78"/>
              </a:rPr>
              <a:t>الصف الحادي عشر – الفصل الدراسي الأول 2026 - 2027</a:t>
            </a:r>
            <a:endParaRPr lang="en-US" sz="2400" b="1" dirty="0">
              <a:solidFill>
                <a:schemeClr val="tx1"/>
              </a:solidFill>
              <a:latin typeface="+mj-lt"/>
              <a:cs typeface="MCS Taybah S_U normal." pitchFamily="2" charset="-78"/>
            </a:endParaRPr>
          </a:p>
        </p:txBody>
      </p:sp>
    </p:spTree>
    <p:extLst>
      <p:ext uri="{BB962C8B-B14F-4D97-AF65-F5344CB8AC3E}">
        <p14:creationId xmlns:p14="http://schemas.microsoft.com/office/powerpoint/2010/main" val="15257189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a:extLst>
              <a:ext uri="{FF2B5EF4-FFF2-40B4-BE49-F238E27FC236}">
                <a16:creationId xmlns:a16="http://schemas.microsoft.com/office/drawing/2014/main" id="{F10D87D5-835E-6A6A-D86D-838208F667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744" y="179882"/>
            <a:ext cx="11407515" cy="6505731"/>
          </a:xfrm>
          <a:prstGeom prst="rect">
            <a:avLst/>
          </a:prstGeom>
        </p:spPr>
      </p:pic>
      <p:sp>
        <p:nvSpPr>
          <p:cNvPr id="8" name="مستطيل 7">
            <a:extLst>
              <a:ext uri="{FF2B5EF4-FFF2-40B4-BE49-F238E27FC236}">
                <a16:creationId xmlns:a16="http://schemas.microsoft.com/office/drawing/2014/main" id="{506DF716-40A6-E429-5FE9-FA8B7A4561F3}"/>
              </a:ext>
            </a:extLst>
          </p:cNvPr>
          <p:cNvSpPr/>
          <p:nvPr/>
        </p:nvSpPr>
        <p:spPr>
          <a:xfrm>
            <a:off x="479684" y="5951094"/>
            <a:ext cx="2518348" cy="629587"/>
          </a:xfrm>
          <a:prstGeom prst="rect">
            <a:avLst/>
          </a:prstGeom>
        </p:spPr>
        <p:style>
          <a:lnRef idx="2">
            <a:schemeClr val="accent6"/>
          </a:lnRef>
          <a:fillRef idx="1">
            <a:schemeClr val="lt1"/>
          </a:fillRef>
          <a:effectRef idx="0">
            <a:schemeClr val="accent6"/>
          </a:effectRef>
          <a:fontRef idx="minor">
            <a:schemeClr val="dk1"/>
          </a:fontRef>
        </p:style>
        <p:txBody>
          <a:bodyPr rtlCol="1" anchor="ctr"/>
          <a:lstStyle/>
          <a:p>
            <a:pPr algn="ctr"/>
            <a:r>
              <a:rPr lang="ar-AE" sz="2400" b="1" dirty="0">
                <a:highlight>
                  <a:srgbClr val="FFFF00"/>
                </a:highlight>
              </a:rPr>
              <a:t>الأستاذ / محمد بسيوني</a:t>
            </a:r>
          </a:p>
        </p:txBody>
      </p:sp>
    </p:spTree>
    <p:extLst>
      <p:ext uri="{BB962C8B-B14F-4D97-AF65-F5344CB8AC3E}">
        <p14:creationId xmlns:p14="http://schemas.microsoft.com/office/powerpoint/2010/main" val="114196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ربع نص 1">
            <a:extLst>
              <a:ext uri="{FF2B5EF4-FFF2-40B4-BE49-F238E27FC236}">
                <a16:creationId xmlns:a16="http://schemas.microsoft.com/office/drawing/2014/main" id="{F7AC4AAB-7A7B-4F6D-DF8B-B2D899524897}"/>
              </a:ext>
            </a:extLst>
          </p:cNvPr>
          <p:cNvSpPr txBox="1"/>
          <p:nvPr/>
        </p:nvSpPr>
        <p:spPr>
          <a:xfrm>
            <a:off x="2250421" y="520656"/>
            <a:ext cx="8222010" cy="923330"/>
          </a:xfrm>
          <a:prstGeom prst="rect">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wrap="square" rtlCol="1">
            <a:spAutoFit/>
          </a:bodyPr>
          <a:lstStyle/>
          <a:p>
            <a:r>
              <a:rPr lang="ar-AE" sz="5400" dirty="0"/>
              <a:t>التهيئة الحافزة ( حوار ومناقشة ) </a:t>
            </a:r>
          </a:p>
        </p:txBody>
      </p:sp>
      <p:sp>
        <p:nvSpPr>
          <p:cNvPr id="3" name="مربع نص 2">
            <a:extLst>
              <a:ext uri="{FF2B5EF4-FFF2-40B4-BE49-F238E27FC236}">
                <a16:creationId xmlns:a16="http://schemas.microsoft.com/office/drawing/2014/main" id="{290215BB-3F19-B02C-91CA-D07CEE09F4B8}"/>
              </a:ext>
            </a:extLst>
          </p:cNvPr>
          <p:cNvSpPr txBox="1"/>
          <p:nvPr/>
        </p:nvSpPr>
        <p:spPr>
          <a:xfrm>
            <a:off x="116840" y="2367501"/>
            <a:ext cx="11958320" cy="3170099"/>
          </a:xfrm>
          <a:prstGeom prst="rect">
            <a:avLst/>
          </a:prstGeom>
          <a:solidFill>
            <a:schemeClr val="accent1">
              <a:lumMod val="20000"/>
              <a:lumOff val="80000"/>
            </a:schemeClr>
          </a:solidFill>
        </p:spPr>
        <p:style>
          <a:lnRef idx="2">
            <a:schemeClr val="accent6"/>
          </a:lnRef>
          <a:fillRef idx="1">
            <a:schemeClr val="lt1"/>
          </a:fillRef>
          <a:effectRef idx="0">
            <a:schemeClr val="accent6"/>
          </a:effectRef>
          <a:fontRef idx="minor">
            <a:schemeClr val="dk1"/>
          </a:fontRef>
        </p:style>
        <p:txBody>
          <a:bodyPr wrap="square" rtlCol="1">
            <a:spAutoFit/>
          </a:bodyPr>
          <a:lstStyle/>
          <a:p>
            <a:pPr marL="571500" indent="-571500">
              <a:buFontTx/>
              <a:buChar char="-"/>
            </a:pPr>
            <a:r>
              <a:rPr lang="ar-AE" sz="4000" b="1" dirty="0">
                <a:solidFill>
                  <a:srgbClr val="FF0000"/>
                </a:solidFill>
                <a:effectLst>
                  <a:outerShdw blurRad="38100" dist="38100" dir="2700000" algn="tl">
                    <a:srgbClr val="000000">
                      <a:alpha val="43137"/>
                    </a:srgbClr>
                  </a:outerShdw>
                </a:effectLst>
              </a:rPr>
              <a:t>اذكر عنوان قصة قصيرة درستها في السنوات السابقة، وحدِّثنا عنها.</a:t>
            </a:r>
          </a:p>
          <a:p>
            <a:endParaRPr lang="ar-AE" sz="4000" b="1" dirty="0">
              <a:solidFill>
                <a:srgbClr val="FF0000"/>
              </a:solidFill>
              <a:effectLst>
                <a:outerShdw blurRad="38100" dist="38100" dir="2700000" algn="tl">
                  <a:srgbClr val="000000">
                    <a:alpha val="43137"/>
                  </a:srgbClr>
                </a:outerShdw>
              </a:effectLst>
            </a:endParaRPr>
          </a:p>
          <a:p>
            <a:r>
              <a:rPr lang="ar-AE" sz="4000" b="1" dirty="0">
                <a:solidFill>
                  <a:srgbClr val="FF0000"/>
                </a:solidFill>
                <a:effectLst>
                  <a:outerShdw blurRad="38100" dist="38100" dir="2700000" algn="tl">
                    <a:srgbClr val="000000">
                      <a:alpha val="43137"/>
                    </a:srgbClr>
                  </a:outerShdw>
                </a:effectLst>
              </a:rPr>
              <a:t>- ما أهم عناصر القصة القصيرة ؟</a:t>
            </a:r>
          </a:p>
          <a:p>
            <a:endParaRPr lang="ar-AE" sz="4000" b="1" dirty="0">
              <a:solidFill>
                <a:srgbClr val="FF0000"/>
              </a:solidFill>
              <a:effectLst>
                <a:outerShdw blurRad="38100" dist="38100" dir="2700000" algn="tl">
                  <a:srgbClr val="000000">
                    <a:alpha val="43137"/>
                  </a:srgbClr>
                </a:outerShdw>
              </a:effectLst>
            </a:endParaRPr>
          </a:p>
          <a:p>
            <a:r>
              <a:rPr lang="ar-AE" sz="4000" b="1" dirty="0">
                <a:solidFill>
                  <a:srgbClr val="FF0000"/>
                </a:solidFill>
                <a:effectLst>
                  <a:outerShdw blurRad="38100" dist="38100" dir="2700000" algn="tl">
                    <a:srgbClr val="000000">
                      <a:alpha val="43137"/>
                    </a:srgbClr>
                  </a:outerShdw>
                </a:effectLst>
              </a:rPr>
              <a:t>- لِمَاذا ندرس درساً بعنوان (النصوص حولنا)؟  </a:t>
            </a:r>
            <a:endParaRPr lang="ar-EG" sz="40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15726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صورة 4">
            <a:extLst>
              <a:ext uri="{FF2B5EF4-FFF2-40B4-BE49-F238E27FC236}">
                <a16:creationId xmlns:a16="http://schemas.microsoft.com/office/drawing/2014/main" id="{191E1497-33B1-F87A-B8A3-40F23AAAE4DC}"/>
              </a:ext>
            </a:extLst>
          </p:cNvPr>
          <p:cNvPicPr>
            <a:picLocks noChangeAspect="1"/>
          </p:cNvPicPr>
          <p:nvPr/>
        </p:nvPicPr>
        <p:blipFill>
          <a:blip r:embed="rId2"/>
          <a:stretch>
            <a:fillRect/>
          </a:stretch>
        </p:blipFill>
        <p:spPr>
          <a:xfrm>
            <a:off x="404734" y="0"/>
            <a:ext cx="11257613" cy="6857999"/>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رابط مستقيم 6">
            <a:extLst>
              <a:ext uri="{FF2B5EF4-FFF2-40B4-BE49-F238E27FC236}">
                <a16:creationId xmlns:a16="http://schemas.microsoft.com/office/drawing/2014/main" id="{3F0F087A-D87A-F665-7AEA-47EAA6B7C998}"/>
              </a:ext>
            </a:extLst>
          </p:cNvPr>
          <p:cNvCxnSpPr/>
          <p:nvPr/>
        </p:nvCxnSpPr>
        <p:spPr>
          <a:xfrm flipH="1">
            <a:off x="757980" y="2218544"/>
            <a:ext cx="9390361" cy="104931"/>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رابط مستقيم 7">
            <a:extLst>
              <a:ext uri="{FF2B5EF4-FFF2-40B4-BE49-F238E27FC236}">
                <a16:creationId xmlns:a16="http://schemas.microsoft.com/office/drawing/2014/main" id="{F0BED9AA-D918-3C4C-FF6B-C9162B94D054}"/>
              </a:ext>
            </a:extLst>
          </p:cNvPr>
          <p:cNvCxnSpPr>
            <a:cxnSpLocks/>
          </p:cNvCxnSpPr>
          <p:nvPr/>
        </p:nvCxnSpPr>
        <p:spPr>
          <a:xfrm flipH="1">
            <a:off x="815014" y="2498206"/>
            <a:ext cx="10292697" cy="101985"/>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رابط مستقيم 10">
            <a:extLst>
              <a:ext uri="{FF2B5EF4-FFF2-40B4-BE49-F238E27FC236}">
                <a16:creationId xmlns:a16="http://schemas.microsoft.com/office/drawing/2014/main" id="{A3873766-647D-465C-F48E-06683D54D388}"/>
              </a:ext>
            </a:extLst>
          </p:cNvPr>
          <p:cNvCxnSpPr>
            <a:cxnSpLocks/>
          </p:cNvCxnSpPr>
          <p:nvPr/>
        </p:nvCxnSpPr>
        <p:spPr>
          <a:xfrm flipH="1">
            <a:off x="832504" y="2785516"/>
            <a:ext cx="10292697" cy="101985"/>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رابط مستقيم 14">
            <a:extLst>
              <a:ext uri="{FF2B5EF4-FFF2-40B4-BE49-F238E27FC236}">
                <a16:creationId xmlns:a16="http://schemas.microsoft.com/office/drawing/2014/main" id="{91DB26DA-DE8C-A376-E240-30E1F95BFBFC}"/>
              </a:ext>
            </a:extLst>
          </p:cNvPr>
          <p:cNvCxnSpPr>
            <a:cxnSpLocks/>
          </p:cNvCxnSpPr>
          <p:nvPr/>
        </p:nvCxnSpPr>
        <p:spPr>
          <a:xfrm flipH="1">
            <a:off x="9736211" y="3064300"/>
            <a:ext cx="1341247"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9" name="رابط مستقيم 18">
            <a:extLst>
              <a:ext uri="{FF2B5EF4-FFF2-40B4-BE49-F238E27FC236}">
                <a16:creationId xmlns:a16="http://schemas.microsoft.com/office/drawing/2014/main" id="{65CA5B4D-3A34-B5B1-B317-5BB7D49667F3}"/>
              </a:ext>
            </a:extLst>
          </p:cNvPr>
          <p:cNvCxnSpPr>
            <a:cxnSpLocks/>
          </p:cNvCxnSpPr>
          <p:nvPr/>
        </p:nvCxnSpPr>
        <p:spPr>
          <a:xfrm flipH="1">
            <a:off x="874701" y="3613164"/>
            <a:ext cx="3442466" cy="21012"/>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رابط مستقيم 23">
            <a:extLst>
              <a:ext uri="{FF2B5EF4-FFF2-40B4-BE49-F238E27FC236}">
                <a16:creationId xmlns:a16="http://schemas.microsoft.com/office/drawing/2014/main" id="{1271533D-4BAB-2419-876D-6DF842DCBDE2}"/>
              </a:ext>
            </a:extLst>
          </p:cNvPr>
          <p:cNvCxnSpPr>
            <a:cxnSpLocks/>
          </p:cNvCxnSpPr>
          <p:nvPr/>
        </p:nvCxnSpPr>
        <p:spPr>
          <a:xfrm flipH="1">
            <a:off x="755054" y="3857359"/>
            <a:ext cx="10382364"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6" name="رابط مستقيم 25">
            <a:extLst>
              <a:ext uri="{FF2B5EF4-FFF2-40B4-BE49-F238E27FC236}">
                <a16:creationId xmlns:a16="http://schemas.microsoft.com/office/drawing/2014/main" id="{B0F9960C-398E-1F0E-487E-40865961C334}"/>
              </a:ext>
            </a:extLst>
          </p:cNvPr>
          <p:cNvCxnSpPr>
            <a:cxnSpLocks/>
          </p:cNvCxnSpPr>
          <p:nvPr/>
        </p:nvCxnSpPr>
        <p:spPr>
          <a:xfrm flipH="1">
            <a:off x="884421" y="6023945"/>
            <a:ext cx="10227039"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رابط مستقيم 28">
            <a:extLst>
              <a:ext uri="{FF2B5EF4-FFF2-40B4-BE49-F238E27FC236}">
                <a16:creationId xmlns:a16="http://schemas.microsoft.com/office/drawing/2014/main" id="{3710E1FA-4471-AF4A-691B-8BAF23CFB7A2}"/>
              </a:ext>
            </a:extLst>
          </p:cNvPr>
          <p:cNvCxnSpPr>
            <a:cxnSpLocks/>
          </p:cNvCxnSpPr>
          <p:nvPr/>
        </p:nvCxnSpPr>
        <p:spPr>
          <a:xfrm flipH="1">
            <a:off x="884545" y="6263310"/>
            <a:ext cx="10292697"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1" name="رابط مستقيم 30">
            <a:extLst>
              <a:ext uri="{FF2B5EF4-FFF2-40B4-BE49-F238E27FC236}">
                <a16:creationId xmlns:a16="http://schemas.microsoft.com/office/drawing/2014/main" id="{4CCE5FE5-B466-71BE-4636-BBE5EAE18DBF}"/>
              </a:ext>
            </a:extLst>
          </p:cNvPr>
          <p:cNvCxnSpPr>
            <a:cxnSpLocks/>
          </p:cNvCxnSpPr>
          <p:nvPr/>
        </p:nvCxnSpPr>
        <p:spPr>
          <a:xfrm flipH="1">
            <a:off x="857065" y="6580600"/>
            <a:ext cx="10292697"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39947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صورة 4">
            <a:extLst>
              <a:ext uri="{FF2B5EF4-FFF2-40B4-BE49-F238E27FC236}">
                <a16:creationId xmlns:a16="http://schemas.microsoft.com/office/drawing/2014/main" id="{867259A2-5EAF-5090-1BF7-E79C01FF90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725" y="0"/>
            <a:ext cx="11167672" cy="6730584"/>
          </a:xfrm>
          <a:prstGeom prst="rect">
            <a:avLst/>
          </a:prstGeom>
        </p:spPr>
      </p:pic>
    </p:spTree>
    <p:extLst>
      <p:ext uri="{BB962C8B-B14F-4D97-AF65-F5344CB8AC3E}">
        <p14:creationId xmlns:p14="http://schemas.microsoft.com/office/powerpoint/2010/main" val="106515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61ED6-CD09-F763-A93A-0786DF9C1977}"/>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38BB54D9-4275-26D4-BEB3-3AA6D035C0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921" y="0"/>
            <a:ext cx="11812249" cy="6857999"/>
          </a:xfrm>
          <a:prstGeom prst="rect">
            <a:avLst/>
          </a:prstGeom>
        </p:spPr>
      </p:pic>
      <p:cxnSp>
        <p:nvCxnSpPr>
          <p:cNvPr id="5" name="رابط مستقيم 4">
            <a:extLst>
              <a:ext uri="{FF2B5EF4-FFF2-40B4-BE49-F238E27FC236}">
                <a16:creationId xmlns:a16="http://schemas.microsoft.com/office/drawing/2014/main" id="{77B86939-32F0-2027-1ACE-3C8B01715095}"/>
              </a:ext>
            </a:extLst>
          </p:cNvPr>
          <p:cNvCxnSpPr>
            <a:cxnSpLocks/>
          </p:cNvCxnSpPr>
          <p:nvPr/>
        </p:nvCxnSpPr>
        <p:spPr>
          <a:xfrm flipH="1">
            <a:off x="4886794" y="2425828"/>
            <a:ext cx="100434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رابط مستقيم 14">
            <a:extLst>
              <a:ext uri="{FF2B5EF4-FFF2-40B4-BE49-F238E27FC236}">
                <a16:creationId xmlns:a16="http://schemas.microsoft.com/office/drawing/2014/main" id="{8A4F73D2-4641-F058-E903-B26921CA89C8}"/>
              </a:ext>
            </a:extLst>
          </p:cNvPr>
          <p:cNvCxnSpPr>
            <a:cxnSpLocks/>
          </p:cNvCxnSpPr>
          <p:nvPr/>
        </p:nvCxnSpPr>
        <p:spPr>
          <a:xfrm flipH="1">
            <a:off x="4961745" y="2710641"/>
            <a:ext cx="5846164"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7" name="رابط مستقيم 16">
            <a:extLst>
              <a:ext uri="{FF2B5EF4-FFF2-40B4-BE49-F238E27FC236}">
                <a16:creationId xmlns:a16="http://schemas.microsoft.com/office/drawing/2014/main" id="{23A1B4BF-DE73-011C-76BA-C005BE6DC7BC}"/>
              </a:ext>
            </a:extLst>
          </p:cNvPr>
          <p:cNvCxnSpPr>
            <a:cxnSpLocks/>
          </p:cNvCxnSpPr>
          <p:nvPr/>
        </p:nvCxnSpPr>
        <p:spPr>
          <a:xfrm flipH="1">
            <a:off x="4886794" y="4779284"/>
            <a:ext cx="704537" cy="0"/>
          </a:xfrm>
          <a:prstGeom prst="line">
            <a:avLst/>
          </a:prstGeom>
        </p:spPr>
        <p:style>
          <a:lnRef idx="2">
            <a:schemeClr val="accent1"/>
          </a:lnRef>
          <a:fillRef idx="0">
            <a:schemeClr val="accent1"/>
          </a:fillRef>
          <a:effectRef idx="1">
            <a:schemeClr val="accent1"/>
          </a:effectRef>
          <a:fontRef idx="minor">
            <a:schemeClr val="tx1"/>
          </a:fontRef>
        </p:style>
      </p:cxnSp>
      <p:sp>
        <p:nvSpPr>
          <p:cNvPr id="20" name="مربع نص 19">
            <a:extLst>
              <a:ext uri="{FF2B5EF4-FFF2-40B4-BE49-F238E27FC236}">
                <a16:creationId xmlns:a16="http://schemas.microsoft.com/office/drawing/2014/main" id="{CFE2E609-D9DD-8F4F-58CB-CFE33582BFA5}"/>
              </a:ext>
            </a:extLst>
          </p:cNvPr>
          <p:cNvSpPr txBox="1"/>
          <p:nvPr/>
        </p:nvSpPr>
        <p:spPr>
          <a:xfrm>
            <a:off x="259830" y="4796854"/>
            <a:ext cx="10772931" cy="1931152"/>
          </a:xfrm>
          <a:prstGeom prst="rect">
            <a:avLst/>
          </a:prstGeom>
          <a:noFill/>
          <a:ln>
            <a:solidFill>
              <a:srgbClr val="FF0000"/>
            </a:solidFill>
          </a:ln>
        </p:spPr>
        <p:txBody>
          <a:bodyPr wrap="square" rtlCol="1">
            <a:spAutoFit/>
          </a:bodyPr>
          <a:lstStyle/>
          <a:p>
            <a:endParaRPr lang="ar-AE" dirty="0"/>
          </a:p>
        </p:txBody>
      </p:sp>
    </p:spTree>
    <p:extLst>
      <p:ext uri="{BB962C8B-B14F-4D97-AF65-F5344CB8AC3E}">
        <p14:creationId xmlns:p14="http://schemas.microsoft.com/office/powerpoint/2010/main" val="1766316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826C8-4051-BB41-9E3D-BBEEC052866D}"/>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D8DA9EC6-F050-A1D0-516A-7F965608C8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725" y="-3813"/>
            <a:ext cx="11527436" cy="6732514"/>
          </a:xfrm>
          <a:prstGeom prst="rect">
            <a:avLst/>
          </a:prstGeom>
        </p:spPr>
      </p:pic>
      <p:cxnSp>
        <p:nvCxnSpPr>
          <p:cNvPr id="4" name="رابط مستقيم 3">
            <a:extLst>
              <a:ext uri="{FF2B5EF4-FFF2-40B4-BE49-F238E27FC236}">
                <a16:creationId xmlns:a16="http://schemas.microsoft.com/office/drawing/2014/main" id="{FEE06DC6-ACAF-81B6-9699-752C13F5B11C}"/>
              </a:ext>
            </a:extLst>
          </p:cNvPr>
          <p:cNvCxnSpPr>
            <a:cxnSpLocks/>
          </p:cNvCxnSpPr>
          <p:nvPr/>
        </p:nvCxnSpPr>
        <p:spPr>
          <a:xfrm flipH="1">
            <a:off x="9158993" y="5498813"/>
            <a:ext cx="119921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رابط مستقيم 6">
            <a:extLst>
              <a:ext uri="{FF2B5EF4-FFF2-40B4-BE49-F238E27FC236}">
                <a16:creationId xmlns:a16="http://schemas.microsoft.com/office/drawing/2014/main" id="{479D46CF-FC0C-8D3F-1631-CFE450258AD0}"/>
              </a:ext>
            </a:extLst>
          </p:cNvPr>
          <p:cNvCxnSpPr>
            <a:cxnSpLocks/>
          </p:cNvCxnSpPr>
          <p:nvPr/>
        </p:nvCxnSpPr>
        <p:spPr>
          <a:xfrm flipH="1">
            <a:off x="4964246" y="5966005"/>
            <a:ext cx="1199210"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7986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29C38-90AE-0771-075D-17DB263185F7}"/>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8D9D6C82-3412-FB9C-307D-9B7519D4D7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2126" y="269822"/>
            <a:ext cx="10607747" cy="6340840"/>
          </a:xfrm>
          <a:prstGeom prst="rect">
            <a:avLst/>
          </a:prstGeom>
        </p:spPr>
      </p:pic>
      <p:cxnSp>
        <p:nvCxnSpPr>
          <p:cNvPr id="4" name="رابط مستقيم 3">
            <a:extLst>
              <a:ext uri="{FF2B5EF4-FFF2-40B4-BE49-F238E27FC236}">
                <a16:creationId xmlns:a16="http://schemas.microsoft.com/office/drawing/2014/main" id="{28EB9535-D1EB-94B3-A423-509F7D9C4A60}"/>
              </a:ext>
            </a:extLst>
          </p:cNvPr>
          <p:cNvCxnSpPr>
            <a:cxnSpLocks/>
          </p:cNvCxnSpPr>
          <p:nvPr/>
        </p:nvCxnSpPr>
        <p:spPr>
          <a:xfrm flipH="1">
            <a:off x="6970429" y="3190326"/>
            <a:ext cx="824456"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7473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C11A5-5D1B-BB7B-31BC-D6C68A06DD86}"/>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968AC495-58BE-161C-FF50-7DF644096D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8839" y="103352"/>
            <a:ext cx="9683646" cy="6705721"/>
          </a:xfrm>
          <a:prstGeom prst="rect">
            <a:avLst/>
          </a:prstGeom>
        </p:spPr>
      </p:pic>
      <p:cxnSp>
        <p:nvCxnSpPr>
          <p:cNvPr id="4" name="رابط مستقيم 3">
            <a:extLst>
              <a:ext uri="{FF2B5EF4-FFF2-40B4-BE49-F238E27FC236}">
                <a16:creationId xmlns:a16="http://schemas.microsoft.com/office/drawing/2014/main" id="{FACAC74F-7051-1C88-C116-E6E5EC1FDE50}"/>
              </a:ext>
            </a:extLst>
          </p:cNvPr>
          <p:cNvCxnSpPr>
            <a:cxnSpLocks/>
          </p:cNvCxnSpPr>
          <p:nvPr/>
        </p:nvCxnSpPr>
        <p:spPr>
          <a:xfrm flipH="1">
            <a:off x="7180291" y="1136676"/>
            <a:ext cx="854437"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6" name="رابط مستقيم 5">
            <a:extLst>
              <a:ext uri="{FF2B5EF4-FFF2-40B4-BE49-F238E27FC236}">
                <a16:creationId xmlns:a16="http://schemas.microsoft.com/office/drawing/2014/main" id="{417932AE-1ECC-CC91-7504-838F0710B106}"/>
              </a:ext>
            </a:extLst>
          </p:cNvPr>
          <p:cNvCxnSpPr>
            <a:cxnSpLocks/>
          </p:cNvCxnSpPr>
          <p:nvPr/>
        </p:nvCxnSpPr>
        <p:spPr>
          <a:xfrm flipH="1">
            <a:off x="5981081" y="2260938"/>
            <a:ext cx="689542"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رابط مستقيم 7">
            <a:extLst>
              <a:ext uri="{FF2B5EF4-FFF2-40B4-BE49-F238E27FC236}">
                <a16:creationId xmlns:a16="http://schemas.microsoft.com/office/drawing/2014/main" id="{A7A88B4F-BD70-F01E-3CE2-BAF62657CEE1}"/>
              </a:ext>
            </a:extLst>
          </p:cNvPr>
          <p:cNvCxnSpPr>
            <a:cxnSpLocks/>
          </p:cNvCxnSpPr>
          <p:nvPr/>
        </p:nvCxnSpPr>
        <p:spPr>
          <a:xfrm flipH="1">
            <a:off x="4721902" y="5243981"/>
            <a:ext cx="374754"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75047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A3016-B3AF-B8A5-571C-F8C53C914E9F}"/>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593CD065-8F0E-14E3-DEF0-92F1723725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8819" y="16688"/>
            <a:ext cx="9054059" cy="6873442"/>
          </a:xfrm>
          <a:prstGeom prst="rect">
            <a:avLst/>
          </a:prstGeom>
        </p:spPr>
      </p:pic>
      <p:sp>
        <p:nvSpPr>
          <p:cNvPr id="6" name="مستطيل 5">
            <a:extLst>
              <a:ext uri="{FF2B5EF4-FFF2-40B4-BE49-F238E27FC236}">
                <a16:creationId xmlns:a16="http://schemas.microsoft.com/office/drawing/2014/main" id="{2DC8B130-817A-A28C-483B-D48D066378DE}"/>
              </a:ext>
            </a:extLst>
          </p:cNvPr>
          <p:cNvSpPr/>
          <p:nvPr/>
        </p:nvSpPr>
        <p:spPr>
          <a:xfrm>
            <a:off x="2203554" y="4961744"/>
            <a:ext cx="8034728" cy="1896255"/>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1" anchor="ctr"/>
          <a:lstStyle/>
          <a:p>
            <a:pPr algn="ctr"/>
            <a:endParaRPr lang="ar-AE" dirty="0"/>
          </a:p>
        </p:txBody>
      </p:sp>
      <p:cxnSp>
        <p:nvCxnSpPr>
          <p:cNvPr id="4" name="رابط مستقيم 3">
            <a:extLst>
              <a:ext uri="{FF2B5EF4-FFF2-40B4-BE49-F238E27FC236}">
                <a16:creationId xmlns:a16="http://schemas.microsoft.com/office/drawing/2014/main" id="{289A5F6D-C00A-6CFC-8132-88B424C15D62}"/>
              </a:ext>
            </a:extLst>
          </p:cNvPr>
          <p:cNvCxnSpPr>
            <a:cxnSpLocks/>
          </p:cNvCxnSpPr>
          <p:nvPr/>
        </p:nvCxnSpPr>
        <p:spPr>
          <a:xfrm flipH="1">
            <a:off x="7899820" y="4299599"/>
            <a:ext cx="599603"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2400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013ED-3F0F-50AC-AF3E-8C2FD6D1E910}"/>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5373DAB5-DEC0-CA9C-597E-E1C367CDDC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2400" y="1249326"/>
            <a:ext cx="11627200" cy="4686779"/>
          </a:xfrm>
          <a:prstGeom prst="rect">
            <a:avLst/>
          </a:prstGeom>
        </p:spPr>
      </p:pic>
      <p:sp>
        <p:nvSpPr>
          <p:cNvPr id="4" name="مربع نص 3">
            <a:extLst>
              <a:ext uri="{FF2B5EF4-FFF2-40B4-BE49-F238E27FC236}">
                <a16:creationId xmlns:a16="http://schemas.microsoft.com/office/drawing/2014/main" id="{841F7F3F-0FE1-7EB7-7ABC-EB178CD0AD00}"/>
              </a:ext>
            </a:extLst>
          </p:cNvPr>
          <p:cNvSpPr txBox="1"/>
          <p:nvPr/>
        </p:nvSpPr>
        <p:spPr>
          <a:xfrm>
            <a:off x="9623685" y="4092314"/>
            <a:ext cx="1543987" cy="1200329"/>
          </a:xfrm>
          <a:prstGeom prst="rect">
            <a:avLst/>
          </a:prstGeo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p:spPr>
        <p:txBody>
          <a:bodyPr wrap="square" rtlCol="1">
            <a:spAutoFit/>
          </a:bodyPr>
          <a:lstStyle/>
          <a:p>
            <a:pPr algn="ctr"/>
            <a:r>
              <a:rPr lang="ar-AE" sz="3600" b="1" dirty="0"/>
              <a:t>معلوماتي</a:t>
            </a:r>
          </a:p>
          <a:p>
            <a:pPr algn="ctr"/>
            <a:endParaRPr lang="ar-AE" sz="3600" b="1" dirty="0"/>
          </a:p>
        </p:txBody>
      </p:sp>
      <p:sp>
        <p:nvSpPr>
          <p:cNvPr id="5" name="مربع نص 4">
            <a:extLst>
              <a:ext uri="{FF2B5EF4-FFF2-40B4-BE49-F238E27FC236}">
                <a16:creationId xmlns:a16="http://schemas.microsoft.com/office/drawing/2014/main" id="{28847B91-4330-9FF4-A19B-B1F2E8ABE524}"/>
              </a:ext>
            </a:extLst>
          </p:cNvPr>
          <p:cNvSpPr txBox="1"/>
          <p:nvPr/>
        </p:nvSpPr>
        <p:spPr>
          <a:xfrm>
            <a:off x="7929797" y="4092314"/>
            <a:ext cx="1543987" cy="1200329"/>
          </a:xfrm>
          <a:prstGeom prst="rect">
            <a:avLst/>
          </a:prstGeo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p:spPr>
        <p:txBody>
          <a:bodyPr wrap="square" rtlCol="1">
            <a:spAutoFit/>
          </a:bodyPr>
          <a:lstStyle/>
          <a:p>
            <a:pPr algn="ctr"/>
            <a:r>
              <a:rPr lang="ar-AE" sz="3600" b="1" dirty="0"/>
              <a:t>وصفي</a:t>
            </a:r>
          </a:p>
          <a:p>
            <a:pPr algn="ctr"/>
            <a:endParaRPr lang="ar-AE" sz="3600" b="1" dirty="0"/>
          </a:p>
        </p:txBody>
      </p:sp>
      <p:sp>
        <p:nvSpPr>
          <p:cNvPr id="6" name="مربع نص 5">
            <a:extLst>
              <a:ext uri="{FF2B5EF4-FFF2-40B4-BE49-F238E27FC236}">
                <a16:creationId xmlns:a16="http://schemas.microsoft.com/office/drawing/2014/main" id="{35BF4F36-5C0F-6A5A-D36B-A56459404823}"/>
              </a:ext>
            </a:extLst>
          </p:cNvPr>
          <p:cNvSpPr txBox="1"/>
          <p:nvPr/>
        </p:nvSpPr>
        <p:spPr>
          <a:xfrm>
            <a:off x="6235909" y="4092313"/>
            <a:ext cx="1543987" cy="1200329"/>
          </a:xfrm>
          <a:prstGeom prst="rect">
            <a:avLst/>
          </a:prstGeo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p:spPr>
        <p:txBody>
          <a:bodyPr wrap="square" rtlCol="1">
            <a:spAutoFit/>
          </a:bodyPr>
          <a:lstStyle/>
          <a:p>
            <a:pPr algn="ctr"/>
            <a:r>
              <a:rPr lang="ar-AE" sz="3600" b="1" dirty="0"/>
              <a:t>سردي</a:t>
            </a:r>
          </a:p>
          <a:p>
            <a:pPr algn="ctr"/>
            <a:endParaRPr lang="ar-AE" sz="3600" b="1" dirty="0"/>
          </a:p>
        </p:txBody>
      </p:sp>
      <p:sp>
        <p:nvSpPr>
          <p:cNvPr id="7" name="مربع نص 6">
            <a:extLst>
              <a:ext uri="{FF2B5EF4-FFF2-40B4-BE49-F238E27FC236}">
                <a16:creationId xmlns:a16="http://schemas.microsoft.com/office/drawing/2014/main" id="{BE0C2E8C-1E76-0312-CE53-7B2D13E06149}"/>
              </a:ext>
            </a:extLst>
          </p:cNvPr>
          <p:cNvSpPr txBox="1"/>
          <p:nvPr/>
        </p:nvSpPr>
        <p:spPr>
          <a:xfrm>
            <a:off x="4616971" y="4092311"/>
            <a:ext cx="1543987" cy="1200329"/>
          </a:xfrm>
          <a:prstGeom prst="rect">
            <a:avLst/>
          </a:prstGeo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p:spPr>
        <p:txBody>
          <a:bodyPr wrap="square" rtlCol="1">
            <a:spAutoFit/>
          </a:bodyPr>
          <a:lstStyle/>
          <a:p>
            <a:pPr algn="ctr"/>
            <a:r>
              <a:rPr lang="ar-AE" sz="3600" b="1" dirty="0"/>
              <a:t>إقناعي</a:t>
            </a:r>
          </a:p>
          <a:p>
            <a:pPr algn="ctr"/>
            <a:endParaRPr lang="ar-AE" sz="3600" b="1" dirty="0"/>
          </a:p>
        </p:txBody>
      </p:sp>
      <p:sp>
        <p:nvSpPr>
          <p:cNvPr id="8" name="مربع نص 7">
            <a:extLst>
              <a:ext uri="{FF2B5EF4-FFF2-40B4-BE49-F238E27FC236}">
                <a16:creationId xmlns:a16="http://schemas.microsoft.com/office/drawing/2014/main" id="{264FF3CE-1E13-C721-D7B7-C7E6E1B7095B}"/>
              </a:ext>
            </a:extLst>
          </p:cNvPr>
          <p:cNvSpPr txBox="1"/>
          <p:nvPr/>
        </p:nvSpPr>
        <p:spPr>
          <a:xfrm>
            <a:off x="2923083" y="4092310"/>
            <a:ext cx="1543987" cy="1200329"/>
          </a:xfrm>
          <a:prstGeom prst="rect">
            <a:avLst/>
          </a:prstGeo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p:spPr>
        <p:txBody>
          <a:bodyPr wrap="square" rtlCol="1">
            <a:spAutoFit/>
          </a:bodyPr>
          <a:lstStyle/>
          <a:p>
            <a:pPr algn="ctr"/>
            <a:r>
              <a:rPr lang="ar-AE" sz="3600" b="1" dirty="0"/>
              <a:t>إرشادي</a:t>
            </a:r>
          </a:p>
          <a:p>
            <a:pPr algn="ctr"/>
            <a:endParaRPr lang="ar-AE" sz="3600" b="1" dirty="0"/>
          </a:p>
        </p:txBody>
      </p:sp>
      <p:sp>
        <p:nvSpPr>
          <p:cNvPr id="9" name="مربع نص 8">
            <a:extLst>
              <a:ext uri="{FF2B5EF4-FFF2-40B4-BE49-F238E27FC236}">
                <a16:creationId xmlns:a16="http://schemas.microsoft.com/office/drawing/2014/main" id="{D4C20562-A062-6DE8-DFA0-3BD8EC8DE9D5}"/>
              </a:ext>
            </a:extLst>
          </p:cNvPr>
          <p:cNvSpPr txBox="1"/>
          <p:nvPr/>
        </p:nvSpPr>
        <p:spPr>
          <a:xfrm>
            <a:off x="1229195" y="4062325"/>
            <a:ext cx="1543987" cy="1200329"/>
          </a:xfrm>
          <a:prstGeom prst="rect">
            <a:avLst/>
          </a:prstGeom>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p:spPr>
        <p:txBody>
          <a:bodyPr wrap="square" rtlCol="1">
            <a:spAutoFit/>
          </a:bodyPr>
          <a:lstStyle/>
          <a:p>
            <a:pPr algn="ctr"/>
            <a:r>
              <a:rPr lang="ar-AE" sz="3600" b="1" dirty="0"/>
              <a:t>وظيفي</a:t>
            </a:r>
          </a:p>
          <a:p>
            <a:pPr algn="ctr"/>
            <a:endParaRPr lang="ar-AE" sz="3600" b="1" dirty="0"/>
          </a:p>
        </p:txBody>
      </p:sp>
    </p:spTree>
    <p:extLst>
      <p:ext uri="{BB962C8B-B14F-4D97-AF65-F5344CB8AC3E}">
        <p14:creationId xmlns:p14="http://schemas.microsoft.com/office/powerpoint/2010/main" val="3376802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1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1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1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1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1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14157-5E4D-C98E-B142-4F03472A3439}"/>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DBE25447-A3CA-B88C-AFB1-928AA6D532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3948" y="8470"/>
            <a:ext cx="8904157" cy="6849530"/>
          </a:xfrm>
          <a:prstGeom prst="rect">
            <a:avLst/>
          </a:prstGeom>
        </p:spPr>
      </p:pic>
      <p:sp>
        <p:nvSpPr>
          <p:cNvPr id="5" name="مربع نص 4">
            <a:extLst>
              <a:ext uri="{FF2B5EF4-FFF2-40B4-BE49-F238E27FC236}">
                <a16:creationId xmlns:a16="http://schemas.microsoft.com/office/drawing/2014/main" id="{7F9611F8-1A0E-663D-ED8C-6958E3BDFF0F}"/>
              </a:ext>
            </a:extLst>
          </p:cNvPr>
          <p:cNvSpPr txBox="1"/>
          <p:nvPr/>
        </p:nvSpPr>
        <p:spPr>
          <a:xfrm>
            <a:off x="2068641" y="1855502"/>
            <a:ext cx="7420131" cy="710644"/>
          </a:xfrm>
          <a:prstGeom prst="rect">
            <a:avLst/>
          </a:prstGeom>
          <a:solidFill>
            <a:schemeClr val="accent2">
              <a:lumMod val="40000"/>
              <a:lumOff val="60000"/>
            </a:schemeClr>
          </a:solidFill>
        </p:spPr>
        <p:txBody>
          <a:bodyPr wrap="square">
            <a:spAutoFit/>
          </a:bodyPr>
          <a:lstStyle/>
          <a:p>
            <a:pPr lvl="1" rtl="1">
              <a:lnSpc>
                <a:spcPct val="107000"/>
              </a:lnSpc>
              <a:spcAft>
                <a:spcPts val="800"/>
              </a:spcAft>
              <a:buSzPts val="1000"/>
              <a:tabLst>
                <a:tab pos="914400" algn="l"/>
              </a:tabLst>
            </a:pPr>
            <a:r>
              <a:rPr lang="ar-AE" sz="1600" b="1" kern="100" dirty="0">
                <a:latin typeface="Aptos" panose="020B0004020202020204" pitchFamily="34" charset="0"/>
                <a:ea typeface="Aptos" panose="020B0004020202020204" pitchFamily="34" charset="0"/>
                <a:cs typeface="Arial" panose="020B0604020202020204" pitchFamily="34" charset="0"/>
              </a:rPr>
              <a:t>1- </a:t>
            </a:r>
            <a:r>
              <a:rPr lang="ar-AE" sz="1600" b="1" kern="100" dirty="0">
                <a:effectLst/>
                <a:latin typeface="Aptos" panose="020B0004020202020204" pitchFamily="34" charset="0"/>
                <a:ea typeface="Aptos" panose="020B0004020202020204" pitchFamily="34" charset="0"/>
                <a:cs typeface="Arial" panose="020B0604020202020204" pitchFamily="34" charset="0"/>
              </a:rPr>
              <a:t> </a:t>
            </a:r>
            <a:r>
              <a:rPr lang="ar-SA" sz="1600" b="1" kern="100" dirty="0">
                <a:effectLst/>
                <a:latin typeface="Aptos" panose="020B0004020202020204" pitchFamily="34" charset="0"/>
                <a:ea typeface="Aptos" panose="020B0004020202020204" pitchFamily="34" charset="0"/>
                <a:cs typeface="Arial" panose="020B0604020202020204" pitchFamily="34" charset="0"/>
              </a:rPr>
              <a:t>مرض الاكتئاب لا يقتصر على البالغين والكبار فقط، بل يصيب المراهقين والأطفال الصغار أيضاً.</a:t>
            </a:r>
            <a:endParaRPr lang="en-US" sz="1600" b="1" kern="100" dirty="0">
              <a:effectLst/>
              <a:latin typeface="Aptos" panose="020B0004020202020204" pitchFamily="34" charset="0"/>
              <a:ea typeface="Aptos" panose="020B0004020202020204" pitchFamily="34" charset="0"/>
              <a:cs typeface="Times New Roman" panose="02020603050405020304" pitchFamily="18" charset="0"/>
            </a:endParaRPr>
          </a:p>
          <a:p>
            <a:pPr rtl="1">
              <a:lnSpc>
                <a:spcPct val="107000"/>
              </a:lnSpc>
              <a:spcAft>
                <a:spcPts val="800"/>
              </a:spcAft>
              <a:buNone/>
            </a:pPr>
            <a:r>
              <a:rPr lang="ar-AE" sz="1600" b="1" kern="100" dirty="0">
                <a:effectLst/>
                <a:latin typeface="Aptos" panose="020B0004020202020204" pitchFamily="34" charset="0"/>
                <a:ea typeface="Aptos" panose="020B0004020202020204" pitchFamily="34" charset="0"/>
                <a:cs typeface="Arial" panose="020B0604020202020204" pitchFamily="34" charset="0"/>
              </a:rPr>
              <a:t>       </a:t>
            </a:r>
            <a:r>
              <a:rPr lang="ar-SA" sz="1600" b="1" kern="100" dirty="0">
                <a:effectLst/>
                <a:latin typeface="Aptos" panose="020B0004020202020204" pitchFamily="34" charset="0"/>
                <a:ea typeface="Aptos" panose="020B0004020202020204" pitchFamily="34" charset="0"/>
                <a:cs typeface="Arial" panose="020B0604020202020204" pitchFamily="34" charset="0"/>
              </a:rPr>
              <a:t> </a:t>
            </a:r>
            <a:r>
              <a:rPr lang="ar-AE" sz="1600" b="1" kern="100" dirty="0">
                <a:effectLst/>
                <a:latin typeface="Aptos" panose="020B0004020202020204" pitchFamily="34" charset="0"/>
                <a:ea typeface="Aptos" panose="020B0004020202020204" pitchFamily="34" charset="0"/>
                <a:cs typeface="Arial" panose="020B0604020202020204" pitchFamily="34" charset="0"/>
              </a:rPr>
              <a:t>2- </a:t>
            </a:r>
            <a:r>
              <a:rPr lang="ar-SA" sz="1600" b="1" kern="100" dirty="0">
                <a:effectLst/>
                <a:latin typeface="Aptos" panose="020B0004020202020204" pitchFamily="34" charset="0"/>
                <a:ea typeface="Aptos" panose="020B0004020202020204" pitchFamily="34" charset="0"/>
                <a:cs typeface="Arial" panose="020B0604020202020204" pitchFamily="34" charset="0"/>
              </a:rPr>
              <a:t>هناك ثلاثة من أصل مئة طفل صغير مصابون بالاكتئاب.</a:t>
            </a:r>
            <a:endParaRPr lang="en-US" sz="1600" b="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6" name="مربع نص 5">
            <a:extLst>
              <a:ext uri="{FF2B5EF4-FFF2-40B4-BE49-F238E27FC236}">
                <a16:creationId xmlns:a16="http://schemas.microsoft.com/office/drawing/2014/main" id="{7B080C77-471E-ECD6-47E2-CB84079E7C65}"/>
              </a:ext>
            </a:extLst>
          </p:cNvPr>
          <p:cNvSpPr txBox="1"/>
          <p:nvPr/>
        </p:nvSpPr>
        <p:spPr>
          <a:xfrm>
            <a:off x="1683895" y="3084698"/>
            <a:ext cx="3562662" cy="1077218"/>
          </a:xfrm>
          <a:prstGeom prst="rect">
            <a:avLst/>
          </a:prstGeom>
          <a:solidFill>
            <a:schemeClr val="accent2">
              <a:lumMod val="40000"/>
              <a:lumOff val="60000"/>
            </a:schemeClr>
          </a:solidFill>
        </p:spPr>
        <p:txBody>
          <a:bodyPr wrap="square">
            <a:spAutoFit/>
          </a:bodyPr>
          <a:lstStyle/>
          <a:p>
            <a:pPr lvl="1"/>
            <a:r>
              <a:rPr lang="ar-AE" sz="1600" b="1" dirty="0"/>
              <a:t>2 - </a:t>
            </a:r>
            <a:r>
              <a:rPr lang="ar-SA" sz="1600" b="1" dirty="0"/>
              <a:t>"مرتبة من الإسفنج"، "قماش ملوّن"، "خيوط حمراء"، "كرتين من الحناء وسط كفيّ"، "يداي ملفوفتان بكيس من قماش أخضر"، "خصلات شعري نافرة</a:t>
            </a:r>
            <a:endParaRPr lang="en-US" sz="1400" b="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مربع نص 6">
            <a:extLst>
              <a:ext uri="{FF2B5EF4-FFF2-40B4-BE49-F238E27FC236}">
                <a16:creationId xmlns:a16="http://schemas.microsoft.com/office/drawing/2014/main" id="{15E74C97-FBB0-0CAC-3F02-4F3118FBF4A7}"/>
              </a:ext>
            </a:extLst>
          </p:cNvPr>
          <p:cNvSpPr txBox="1"/>
          <p:nvPr/>
        </p:nvSpPr>
        <p:spPr>
          <a:xfrm>
            <a:off x="9488772" y="3256581"/>
            <a:ext cx="900000" cy="344838"/>
          </a:xfrm>
          <a:prstGeom prst="rect">
            <a:avLst/>
          </a:prstGeom>
          <a:solidFill>
            <a:schemeClr val="accent2">
              <a:lumMod val="40000"/>
              <a:lumOff val="60000"/>
            </a:schemeClr>
          </a:solidFill>
        </p:spPr>
        <p:txBody>
          <a:bodyPr wrap="square">
            <a:spAutoFit/>
          </a:bodyPr>
          <a:lstStyle/>
          <a:p>
            <a:pPr lvl="1" algn="ctr" rtl="1">
              <a:lnSpc>
                <a:spcPct val="107000"/>
              </a:lnSpc>
              <a:spcAft>
                <a:spcPts val="800"/>
              </a:spcAft>
              <a:buSzPts val="1000"/>
              <a:tabLst>
                <a:tab pos="914400" algn="l"/>
              </a:tabLst>
            </a:pPr>
            <a:r>
              <a:rPr lang="ar-AE" sz="1600" b="1" kern="100" dirty="0">
                <a:effectLst/>
                <a:latin typeface="Aptos" panose="020B0004020202020204" pitchFamily="34" charset="0"/>
                <a:ea typeface="Aptos" panose="020B0004020202020204" pitchFamily="34" charset="0"/>
                <a:cs typeface="Times New Roman" panose="02020603050405020304" pitchFamily="18" charset="0"/>
              </a:rPr>
              <a:t>نعم</a:t>
            </a:r>
            <a:endParaRPr lang="en-US" sz="1600" b="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8" name="مربع نص 7">
            <a:extLst>
              <a:ext uri="{FF2B5EF4-FFF2-40B4-BE49-F238E27FC236}">
                <a16:creationId xmlns:a16="http://schemas.microsoft.com/office/drawing/2014/main" id="{6C027E3C-7CA8-65BA-045D-6F7E9275E1CD}"/>
              </a:ext>
            </a:extLst>
          </p:cNvPr>
          <p:cNvSpPr txBox="1"/>
          <p:nvPr/>
        </p:nvSpPr>
        <p:spPr>
          <a:xfrm>
            <a:off x="1683895" y="4943477"/>
            <a:ext cx="8704877" cy="584775"/>
          </a:xfrm>
          <a:prstGeom prst="rect">
            <a:avLst/>
          </a:prstGeom>
          <a:solidFill>
            <a:schemeClr val="accent2">
              <a:lumMod val="40000"/>
              <a:lumOff val="60000"/>
            </a:schemeClr>
          </a:solidFill>
        </p:spPr>
        <p:txBody>
          <a:bodyPr wrap="square">
            <a:spAutoFit/>
          </a:bodyPr>
          <a:lstStyle/>
          <a:p>
            <a:pPr lvl="1"/>
            <a:r>
              <a:rPr lang="ar-AE" sz="1600" b="1" dirty="0"/>
              <a:t>3- </a:t>
            </a:r>
            <a:r>
              <a:rPr lang="ar-SA" sz="1600" b="1" dirty="0"/>
              <a:t>المكان: الشارع، والبيت والحي.</a:t>
            </a:r>
            <a:r>
              <a:rPr lang="ar-AE" sz="1600" b="1" dirty="0"/>
              <a:t>        </a:t>
            </a:r>
            <a:r>
              <a:rPr lang="ar-SA" sz="1600" b="1" dirty="0"/>
              <a:t>الزمان: الصباح (باكراً)، والمساء</a:t>
            </a:r>
            <a:r>
              <a:rPr lang="ar-AE" sz="1600" b="1" dirty="0"/>
              <a:t> ،          </a:t>
            </a:r>
            <a:r>
              <a:rPr lang="ar-SA" sz="1600" b="1" dirty="0"/>
              <a:t>الشخصيات: الأم، والطفل الباكي </a:t>
            </a:r>
            <a:endParaRPr lang="en-US" sz="1600" b="1" dirty="0"/>
          </a:p>
          <a:p>
            <a:pPr lvl="1"/>
            <a:r>
              <a:rPr lang="ar-SA" sz="1600" b="1" dirty="0"/>
              <a:t>الحدث: خروج الأم للعمل كخادمة وترك طفلها يبكي، ثم عودتها في المساء بعد أن يقضي الطفل يومه وحيداً في انتظارها</a:t>
            </a:r>
            <a:endParaRPr lang="en-US" sz="1200" b="1"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9" name="مربع نص 8">
            <a:extLst>
              <a:ext uri="{FF2B5EF4-FFF2-40B4-BE49-F238E27FC236}">
                <a16:creationId xmlns:a16="http://schemas.microsoft.com/office/drawing/2014/main" id="{38C334AF-7C2C-663A-0230-6D325592F2DC}"/>
              </a:ext>
            </a:extLst>
          </p:cNvPr>
          <p:cNvSpPr txBox="1"/>
          <p:nvPr/>
        </p:nvSpPr>
        <p:spPr>
          <a:xfrm>
            <a:off x="1678898" y="5906424"/>
            <a:ext cx="8704877" cy="923330"/>
          </a:xfrm>
          <a:prstGeom prst="rect">
            <a:avLst/>
          </a:prstGeom>
          <a:solidFill>
            <a:schemeClr val="accent2">
              <a:lumMod val="40000"/>
              <a:lumOff val="60000"/>
            </a:schemeClr>
          </a:solidFill>
        </p:spPr>
        <p:txBody>
          <a:bodyPr wrap="square">
            <a:spAutoFit/>
          </a:bodyPr>
          <a:lstStyle/>
          <a:p>
            <a:pPr lvl="1"/>
            <a:r>
              <a:rPr lang="ar-AE" b="1" dirty="0"/>
              <a:t>4 - </a:t>
            </a:r>
            <a:r>
              <a:rPr lang="ar-SA" b="1" dirty="0"/>
              <a:t>يريد الكاتب إقناع القارئ بسلبيات ترك الأطفال في الحضانات في سن مبكرة.</a:t>
            </a:r>
            <a:endParaRPr lang="en-US" b="1" dirty="0"/>
          </a:p>
          <a:p>
            <a:pPr lvl="1"/>
            <a:r>
              <a:rPr lang="ar-SA" b="1" dirty="0"/>
              <a:t>كما يهدف إلى التأكيد على أهمية بقاء الطفل بجانب أمه خلال السنوات الثلاث أو الأربع الأولى من عمره ليكتسب الثقة بالنفس وقوة الشخصية والشعور بالأمان.</a:t>
            </a:r>
            <a:endParaRPr lang="en-US" b="1" dirty="0"/>
          </a:p>
        </p:txBody>
      </p:sp>
    </p:spTree>
    <p:extLst>
      <p:ext uri="{BB962C8B-B14F-4D97-AF65-F5344CB8AC3E}">
        <p14:creationId xmlns:p14="http://schemas.microsoft.com/office/powerpoint/2010/main" val="814945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7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75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75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75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A3E0A-8B27-0ADA-BB29-445D2DC9A24F}"/>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D7EDC2E6-FC00-9A67-627E-FCE5256861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4538" y="0"/>
            <a:ext cx="10747947" cy="6839614"/>
          </a:xfrm>
          <a:prstGeom prst="rect">
            <a:avLst/>
          </a:prstGeom>
        </p:spPr>
      </p:pic>
      <p:sp>
        <p:nvSpPr>
          <p:cNvPr id="4" name="مربع نص 3">
            <a:extLst>
              <a:ext uri="{FF2B5EF4-FFF2-40B4-BE49-F238E27FC236}">
                <a16:creationId xmlns:a16="http://schemas.microsoft.com/office/drawing/2014/main" id="{4D32C5C9-0C33-7928-CE3F-C439E42E7498}"/>
              </a:ext>
            </a:extLst>
          </p:cNvPr>
          <p:cNvSpPr txBox="1"/>
          <p:nvPr/>
        </p:nvSpPr>
        <p:spPr>
          <a:xfrm>
            <a:off x="769495" y="435015"/>
            <a:ext cx="10603631" cy="1323439"/>
          </a:xfrm>
          <a:prstGeom prst="rect">
            <a:avLst/>
          </a:prstGeom>
          <a:solidFill>
            <a:schemeClr val="accent2">
              <a:lumMod val="40000"/>
              <a:lumOff val="60000"/>
            </a:schemeClr>
          </a:solidFill>
        </p:spPr>
        <p:txBody>
          <a:bodyPr wrap="square">
            <a:spAutoFit/>
          </a:bodyPr>
          <a:lstStyle/>
          <a:p>
            <a:pPr lvl="1"/>
            <a:r>
              <a:rPr lang="ar-AE" sz="2000" b="1" dirty="0"/>
              <a:t>1-  </a:t>
            </a:r>
            <a:r>
              <a:rPr lang="ar-SA" sz="2000" b="1" dirty="0"/>
              <a:t>استند الكاتب إلى دراسات حديثة في علم النفس تحذر من سلبيات الحضانة.</a:t>
            </a:r>
            <a:endParaRPr lang="en-US" sz="2000" b="1" dirty="0"/>
          </a:p>
          <a:p>
            <a:pPr lvl="1"/>
            <a:r>
              <a:rPr lang="ar-AE" sz="2000" b="1" dirty="0"/>
              <a:t>2- </a:t>
            </a:r>
            <a:r>
              <a:rPr lang="ar-SA" sz="2000" b="1" dirty="0"/>
              <a:t>أورد دليلاً بأن دخول الحضانة قبل سن الرابعة أمر غير صحي ويعرض الطفل لأن يكون عصبياً وغير متوازن نفسياً.</a:t>
            </a:r>
            <a:endParaRPr lang="en-US" sz="2000" b="1" dirty="0"/>
          </a:p>
          <a:p>
            <a:pPr lvl="1"/>
            <a:r>
              <a:rPr lang="ar-AE" sz="2000" b="1" dirty="0"/>
              <a:t>3-</a:t>
            </a:r>
            <a:r>
              <a:rPr lang="ar-SA" sz="2000" b="1" dirty="0"/>
              <a:t> انفصال الطفل عن أمه يحرمه من المرور بمراحل النمو العاطفي والعقلي الطبيعية، مما ينشئ لديه شعوراً بافتقاد الحنان والأمان.</a:t>
            </a:r>
            <a:endParaRPr lang="en-US" sz="2000" b="1" dirty="0"/>
          </a:p>
        </p:txBody>
      </p:sp>
      <p:sp>
        <p:nvSpPr>
          <p:cNvPr id="5" name="مربع نص 4">
            <a:extLst>
              <a:ext uri="{FF2B5EF4-FFF2-40B4-BE49-F238E27FC236}">
                <a16:creationId xmlns:a16="http://schemas.microsoft.com/office/drawing/2014/main" id="{68458235-A3BC-41F9-A952-8DB983EC245B}"/>
              </a:ext>
            </a:extLst>
          </p:cNvPr>
          <p:cNvSpPr txBox="1"/>
          <p:nvPr/>
        </p:nvSpPr>
        <p:spPr>
          <a:xfrm>
            <a:off x="2818151" y="3374837"/>
            <a:ext cx="8634334" cy="400110"/>
          </a:xfrm>
          <a:prstGeom prst="rect">
            <a:avLst/>
          </a:prstGeom>
          <a:solidFill>
            <a:schemeClr val="accent2">
              <a:lumMod val="40000"/>
              <a:lumOff val="60000"/>
            </a:schemeClr>
          </a:solidFill>
        </p:spPr>
        <p:txBody>
          <a:bodyPr wrap="square">
            <a:spAutoFit/>
          </a:bodyPr>
          <a:lstStyle/>
          <a:p>
            <a:pPr lvl="1"/>
            <a:r>
              <a:rPr lang="ar-SA" sz="2000" b="1" dirty="0"/>
              <a:t>استخدم الكاتب "فعل الأمر" في بداية الجمل الإرشادية</a:t>
            </a:r>
            <a:r>
              <a:rPr lang="ar-AE" sz="2000" b="1" dirty="0"/>
              <a:t> ، </a:t>
            </a:r>
            <a:r>
              <a:rPr lang="ar-SA" b="1" dirty="0"/>
              <a:t>أمثلة: (خَصِّصْ، كَلِّفْ، استخدِمْ، أعطِ، ابتعدْ).</a:t>
            </a:r>
            <a:endParaRPr lang="en-US" b="1" dirty="0"/>
          </a:p>
        </p:txBody>
      </p:sp>
      <p:sp>
        <p:nvSpPr>
          <p:cNvPr id="6" name="مربع نص 5">
            <a:extLst>
              <a:ext uri="{FF2B5EF4-FFF2-40B4-BE49-F238E27FC236}">
                <a16:creationId xmlns:a16="http://schemas.microsoft.com/office/drawing/2014/main" id="{98008F3B-29AC-7BFC-F8F6-CA9E1DA7948F}"/>
              </a:ext>
            </a:extLst>
          </p:cNvPr>
          <p:cNvSpPr txBox="1"/>
          <p:nvPr/>
        </p:nvSpPr>
        <p:spPr>
          <a:xfrm>
            <a:off x="1049311" y="4024028"/>
            <a:ext cx="4637551" cy="400110"/>
          </a:xfrm>
          <a:prstGeom prst="rect">
            <a:avLst/>
          </a:prstGeom>
          <a:solidFill>
            <a:schemeClr val="accent2">
              <a:lumMod val="40000"/>
              <a:lumOff val="60000"/>
            </a:schemeClr>
          </a:solidFill>
        </p:spPr>
        <p:txBody>
          <a:bodyPr wrap="square">
            <a:spAutoFit/>
          </a:bodyPr>
          <a:lstStyle/>
          <a:p>
            <a:pPr lvl="1"/>
            <a:r>
              <a:rPr lang="ar-AE" sz="2000" b="1" dirty="0"/>
              <a:t>نعم ، يخلو النص من الصور البلاغية والتشبيهات</a:t>
            </a:r>
            <a:endParaRPr lang="en-US" sz="2000" b="1" dirty="0"/>
          </a:p>
        </p:txBody>
      </p:sp>
      <p:sp>
        <p:nvSpPr>
          <p:cNvPr id="7" name="مربع نص 6">
            <a:extLst>
              <a:ext uri="{FF2B5EF4-FFF2-40B4-BE49-F238E27FC236}">
                <a16:creationId xmlns:a16="http://schemas.microsoft.com/office/drawing/2014/main" id="{D8571B6E-81C4-4B13-8314-E5BC7C740E0C}"/>
              </a:ext>
            </a:extLst>
          </p:cNvPr>
          <p:cNvSpPr txBox="1"/>
          <p:nvPr/>
        </p:nvSpPr>
        <p:spPr>
          <a:xfrm>
            <a:off x="1" y="5732907"/>
            <a:ext cx="8769246" cy="646331"/>
          </a:xfrm>
          <a:prstGeom prst="rect">
            <a:avLst/>
          </a:prstGeom>
          <a:solidFill>
            <a:schemeClr val="accent2">
              <a:lumMod val="40000"/>
              <a:lumOff val="60000"/>
            </a:schemeClr>
          </a:solidFill>
        </p:spPr>
        <p:txBody>
          <a:bodyPr wrap="square">
            <a:spAutoFit/>
          </a:bodyPr>
          <a:lstStyle/>
          <a:p>
            <a:pPr lvl="1"/>
            <a:r>
              <a:rPr lang="ar-SA" b="1" u="sng" dirty="0"/>
              <a:t>المُرسِل</a:t>
            </a:r>
            <a:r>
              <a:rPr lang="ar-SA" b="1" dirty="0"/>
              <a:t>: المشرّع القانوني أو الجهة الحكومية المتمثلة في (مجلس الوزراء) في دولة الإمارات العربية المتحدة.</a:t>
            </a:r>
            <a:endParaRPr lang="en-US" b="1" dirty="0"/>
          </a:p>
          <a:p>
            <a:pPr lvl="1"/>
            <a:r>
              <a:rPr lang="ar-SA" b="1" u="sng" dirty="0"/>
              <a:t>المُستقبِل</a:t>
            </a:r>
            <a:r>
              <a:rPr lang="ar-SA" b="1" dirty="0"/>
              <a:t>: البائعون والمشترون والمؤسسات التجارية، وكافة أفراد المجتمع المعنيين بحماية حقوق الطفل.</a:t>
            </a:r>
            <a:endParaRPr lang="en-US" b="1" dirty="0"/>
          </a:p>
        </p:txBody>
      </p:sp>
    </p:spTree>
    <p:extLst>
      <p:ext uri="{BB962C8B-B14F-4D97-AF65-F5344CB8AC3E}">
        <p14:creationId xmlns:p14="http://schemas.microsoft.com/office/powerpoint/2010/main" val="2810107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75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75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619D2-82E2-CA35-86AD-D12D799C1B75}"/>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D07208BA-2BDA-3745-D1C5-79BD3F05B1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4067" y="76496"/>
            <a:ext cx="9548734" cy="6864943"/>
          </a:xfrm>
          <a:prstGeom prst="rect">
            <a:avLst/>
          </a:prstGeom>
        </p:spPr>
      </p:pic>
      <p:sp>
        <p:nvSpPr>
          <p:cNvPr id="4" name="مربع نص 3">
            <a:extLst>
              <a:ext uri="{FF2B5EF4-FFF2-40B4-BE49-F238E27FC236}">
                <a16:creationId xmlns:a16="http://schemas.microsoft.com/office/drawing/2014/main" id="{D9F05BA1-3C9A-BF09-3041-9528BCD22BCD}"/>
              </a:ext>
            </a:extLst>
          </p:cNvPr>
          <p:cNvSpPr txBox="1"/>
          <p:nvPr/>
        </p:nvSpPr>
        <p:spPr>
          <a:xfrm>
            <a:off x="634584" y="659867"/>
            <a:ext cx="10603631" cy="1477328"/>
          </a:xfrm>
          <a:prstGeom prst="rect">
            <a:avLst/>
          </a:prstGeom>
          <a:solidFill>
            <a:schemeClr val="accent2">
              <a:lumMod val="40000"/>
              <a:lumOff val="60000"/>
            </a:schemeClr>
          </a:solidFill>
        </p:spPr>
        <p:txBody>
          <a:bodyPr wrap="square">
            <a:spAutoFit/>
          </a:bodyPr>
          <a:lstStyle/>
          <a:p>
            <a:pPr lvl="1"/>
            <a:r>
              <a:rPr lang="ar-SA" b="1" u="sng" dirty="0"/>
              <a:t>نوع النص</a:t>
            </a:r>
            <a:r>
              <a:rPr lang="ar-SA" b="1" dirty="0"/>
              <a:t>: نص إخباري (معلوماتي).</a:t>
            </a:r>
            <a:endParaRPr lang="en-US" b="1" dirty="0"/>
          </a:p>
          <a:p>
            <a:pPr lvl="1"/>
            <a:r>
              <a:rPr lang="ar-SA" b="1" u="sng" dirty="0"/>
              <a:t>الغرض منه</a:t>
            </a:r>
            <a:r>
              <a:rPr lang="ar-SA" b="1" dirty="0"/>
              <a:t>: إعلام القارئ وتقديم أخبار ومعلومات محددة حول إطلاق دائرة التنمية الاقتصادية في أبو</a:t>
            </a:r>
            <a:r>
              <a:rPr lang="ar-AE" b="1" dirty="0"/>
              <a:t> </a:t>
            </a:r>
            <a:r>
              <a:rPr lang="ar-SA" b="1" dirty="0"/>
              <a:t>ظبي لمنصة "بوصلة المستثمر" </a:t>
            </a:r>
            <a:r>
              <a:rPr lang="ar-SA" b="1" u="sng" dirty="0"/>
              <a:t>اثنتان من سماته:</a:t>
            </a:r>
            <a:endParaRPr lang="en-US" b="1" u="sng" dirty="0"/>
          </a:p>
          <a:p>
            <a:pPr lvl="2"/>
            <a:r>
              <a:rPr lang="ar-AE" b="1" dirty="0"/>
              <a:t>1- </a:t>
            </a:r>
            <a:r>
              <a:rPr lang="ar-SA" b="1" dirty="0"/>
              <a:t>يعرض المعلومات والأخبار بشكل حيادي ودقيق وموثق بالزمان والمكان (أبو</a:t>
            </a:r>
            <a:r>
              <a:rPr lang="ar-AE" b="1" dirty="0"/>
              <a:t> </a:t>
            </a:r>
            <a:r>
              <a:rPr lang="ar-SA" b="1" dirty="0"/>
              <a:t>ظبي - الاتحاد، التاريخ: 20 يونيو 2020).</a:t>
            </a:r>
            <a:endParaRPr lang="en-US" b="1" dirty="0"/>
          </a:p>
          <a:p>
            <a:pPr lvl="2"/>
            <a:r>
              <a:rPr lang="ar-AE" b="1" dirty="0"/>
              <a:t>2- </a:t>
            </a:r>
            <a:r>
              <a:rPr lang="ar-SA" b="1" dirty="0"/>
              <a:t>تكثر فيه الشروحات ويخلو من العاطفة والمجاز، ويعتمد على إيراد التصريحات الرسمية للخبراء والمسؤولين</a:t>
            </a:r>
            <a:r>
              <a:rPr lang="ar-AE" b="1" dirty="0"/>
              <a:t>.</a:t>
            </a:r>
            <a:endParaRPr lang="en-US" sz="2000" b="1" dirty="0"/>
          </a:p>
        </p:txBody>
      </p:sp>
    </p:spTree>
    <p:extLst>
      <p:ext uri="{BB962C8B-B14F-4D97-AF65-F5344CB8AC3E}">
        <p14:creationId xmlns:p14="http://schemas.microsoft.com/office/powerpoint/2010/main" val="2277527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6317A-1C8B-0EE7-DD80-3CE348CC6E31}"/>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F907C154-0A5F-CC20-DE92-6396F0E2B4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8997" y="91160"/>
            <a:ext cx="9503763" cy="6675680"/>
          </a:xfrm>
          <a:prstGeom prst="rect">
            <a:avLst/>
          </a:prstGeom>
        </p:spPr>
      </p:pic>
      <p:sp>
        <p:nvSpPr>
          <p:cNvPr id="6" name="مربع نص 5">
            <a:extLst>
              <a:ext uri="{FF2B5EF4-FFF2-40B4-BE49-F238E27FC236}">
                <a16:creationId xmlns:a16="http://schemas.microsoft.com/office/drawing/2014/main" id="{9E5BEBFC-F3BD-55E1-8354-619D88D52D89}"/>
              </a:ext>
            </a:extLst>
          </p:cNvPr>
          <p:cNvSpPr txBox="1"/>
          <p:nvPr/>
        </p:nvSpPr>
        <p:spPr>
          <a:xfrm>
            <a:off x="0" y="4436370"/>
            <a:ext cx="11337561" cy="861774"/>
          </a:xfrm>
          <a:prstGeom prst="rect">
            <a:avLst/>
          </a:prstGeom>
          <a:solidFill>
            <a:schemeClr val="accent2">
              <a:lumMod val="40000"/>
              <a:lumOff val="60000"/>
            </a:schemeClr>
          </a:solidFill>
        </p:spPr>
        <p:txBody>
          <a:bodyPr wrap="square">
            <a:spAutoFit/>
          </a:bodyPr>
          <a:lstStyle/>
          <a:p>
            <a:pPr lvl="1"/>
            <a:r>
              <a:rPr lang="ar-AE" sz="1600" b="1" dirty="0"/>
              <a:t>1- </a:t>
            </a:r>
            <a:r>
              <a:rPr lang="ar-SA" sz="1600" b="1" dirty="0"/>
              <a:t>استطاع الكاتب نقل هذه المشاعر من خلال استخدام "نص وصفي" يعتمد على لغة المجاز والخيال الواسع.</a:t>
            </a:r>
            <a:endParaRPr lang="en-US" sz="1600" b="1" dirty="0"/>
          </a:p>
          <a:p>
            <a:pPr lvl="1"/>
            <a:r>
              <a:rPr lang="ar-AE" sz="1600" b="1" dirty="0"/>
              <a:t>2- </a:t>
            </a:r>
            <a:r>
              <a:rPr lang="ar-SA" sz="1600" b="1" dirty="0"/>
              <a:t>وظّف الكاتب صوراً فنية وتشبيهات تخاطب الحواس (اللون، الرائحة، الرؤية) مثل: "بحر من الزرقة الداكنة"، و"تنفست الأرض رائحة زكية</a:t>
            </a:r>
            <a:r>
              <a:rPr lang="ar-AE" sz="1600" b="1" dirty="0"/>
              <a:t>".</a:t>
            </a:r>
            <a:endParaRPr lang="en-US" sz="1600" b="1" dirty="0"/>
          </a:p>
          <a:p>
            <a:pPr lvl="1"/>
            <a:r>
              <a:rPr lang="ar-AE" sz="1600" b="1" dirty="0"/>
              <a:t>3- </a:t>
            </a:r>
            <a:r>
              <a:rPr lang="ar-SA" sz="1600" b="1" dirty="0"/>
              <a:t>استخدم التشخيص لتبدو الطبيعة متحركة ومتفاعلة، مثل: "النور يخلي مكانه للعتمة"، و"الليل يزيح النهار"، و"الظلمة تغشاها رويداً رويداً".</a:t>
            </a:r>
            <a:endParaRPr lang="en-US" sz="1600" b="1" dirty="0"/>
          </a:p>
        </p:txBody>
      </p:sp>
      <p:sp>
        <p:nvSpPr>
          <p:cNvPr id="7" name="مربع نص 6">
            <a:extLst>
              <a:ext uri="{FF2B5EF4-FFF2-40B4-BE49-F238E27FC236}">
                <a16:creationId xmlns:a16="http://schemas.microsoft.com/office/drawing/2014/main" id="{9923E0BF-EB47-0114-D29C-3C9BB69EAE38}"/>
              </a:ext>
            </a:extLst>
          </p:cNvPr>
          <p:cNvSpPr txBox="1"/>
          <p:nvPr/>
        </p:nvSpPr>
        <p:spPr>
          <a:xfrm>
            <a:off x="1931232" y="5469403"/>
            <a:ext cx="8699292" cy="646331"/>
          </a:xfrm>
          <a:prstGeom prst="rect">
            <a:avLst/>
          </a:prstGeom>
          <a:solidFill>
            <a:schemeClr val="accent2">
              <a:lumMod val="40000"/>
              <a:lumOff val="60000"/>
            </a:schemeClr>
          </a:solidFill>
        </p:spPr>
        <p:txBody>
          <a:bodyPr wrap="square">
            <a:spAutoFit/>
          </a:bodyPr>
          <a:lstStyle/>
          <a:p>
            <a:pPr lvl="1"/>
            <a:r>
              <a:rPr lang="ar-SA" b="1" u="sng" dirty="0"/>
              <a:t>الكلمات</a:t>
            </a:r>
            <a:r>
              <a:rPr lang="ar-SA" b="1" dirty="0"/>
              <a:t>: "زكية"، "غنائم"، "قرمزية"، "الأدغال"، "سكينة".</a:t>
            </a:r>
            <a:endParaRPr lang="en-US" b="1" dirty="0"/>
          </a:p>
          <a:p>
            <a:pPr lvl="1"/>
            <a:r>
              <a:rPr lang="ar-SA" b="1" u="sng" dirty="0"/>
              <a:t>الصور</a:t>
            </a:r>
            <a:r>
              <a:rPr lang="ar-SA" b="1" dirty="0"/>
              <a:t>: تشبيه مزارع الزيتون بـ "أكوام وسط محيط ساكن الماء". وصورة "تنفست الأرض رائحة زكية". </a:t>
            </a:r>
            <a:endParaRPr lang="en-US" b="1" dirty="0"/>
          </a:p>
        </p:txBody>
      </p:sp>
      <p:sp>
        <p:nvSpPr>
          <p:cNvPr id="8" name="مربع نص 7">
            <a:extLst>
              <a:ext uri="{FF2B5EF4-FFF2-40B4-BE49-F238E27FC236}">
                <a16:creationId xmlns:a16="http://schemas.microsoft.com/office/drawing/2014/main" id="{AB1B1956-529B-07C4-07D8-AD3570F2560B}"/>
              </a:ext>
            </a:extLst>
          </p:cNvPr>
          <p:cNvSpPr txBox="1"/>
          <p:nvPr/>
        </p:nvSpPr>
        <p:spPr>
          <a:xfrm>
            <a:off x="0" y="6275182"/>
            <a:ext cx="12192000" cy="584775"/>
          </a:xfrm>
          <a:prstGeom prst="rect">
            <a:avLst/>
          </a:prstGeom>
          <a:solidFill>
            <a:schemeClr val="accent2">
              <a:lumMod val="40000"/>
              <a:lumOff val="60000"/>
            </a:schemeClr>
          </a:solidFill>
        </p:spPr>
        <p:txBody>
          <a:bodyPr wrap="square">
            <a:spAutoFit/>
          </a:bodyPr>
          <a:lstStyle/>
          <a:p>
            <a:pPr lvl="1"/>
            <a:r>
              <a:rPr lang="ar-AE" sz="1600" b="1" dirty="0"/>
              <a:t>- </a:t>
            </a:r>
            <a:r>
              <a:rPr lang="ar-SA" sz="1600" b="1" dirty="0"/>
              <a:t>يمكن استبدال كلمة "غنائم" في جملة "تنتشر غنائم قرمزية" بكلمة "غيوم" أو "أطياف" لأن كلمة غنائم قد توحي بالحرب والصراع، بينما سياق النص يوحي بالهدوء والسحر </a:t>
            </a:r>
            <a:endParaRPr lang="en-US" sz="1600" b="1" dirty="0"/>
          </a:p>
          <a:p>
            <a:pPr lvl="1"/>
            <a:r>
              <a:rPr lang="ar-AE" sz="1600" b="1" dirty="0"/>
              <a:t>- </a:t>
            </a:r>
            <a:r>
              <a:rPr lang="ar-SA" sz="1600" b="1" dirty="0"/>
              <a:t>يمكن استبدال كلمة "الداكنة" في جملة "من الزرقة الداكنة" بكلمة "العميقة" (من الزرقة العميقة) لتعطي إيحاءً بمدى اتساع وسحر المشهد.</a:t>
            </a:r>
            <a:endParaRPr lang="en-US" sz="1600" b="1" dirty="0"/>
          </a:p>
        </p:txBody>
      </p:sp>
    </p:spTree>
    <p:extLst>
      <p:ext uri="{BB962C8B-B14F-4D97-AF65-F5344CB8AC3E}">
        <p14:creationId xmlns:p14="http://schemas.microsoft.com/office/powerpoint/2010/main" val="203912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7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75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248AC-F231-ED31-F281-5D92D48E9893}"/>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DE6E5B62-D0C7-6635-34EC-B2D78B9AB9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234" y="128772"/>
            <a:ext cx="9983448" cy="6721368"/>
          </a:xfrm>
          <a:prstGeom prst="rect">
            <a:avLst/>
          </a:prstGeom>
        </p:spPr>
      </p:pic>
    </p:spTree>
    <p:extLst>
      <p:ext uri="{BB962C8B-B14F-4D97-AF65-F5344CB8AC3E}">
        <p14:creationId xmlns:p14="http://schemas.microsoft.com/office/powerpoint/2010/main" val="9206923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F1FC3-A967-B2CF-A1A2-70C0E78AE962}"/>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E24B97F1-3993-A9F2-5B41-CEF8E1A585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9016" y="75491"/>
            <a:ext cx="8664315" cy="6700797"/>
          </a:xfrm>
          <a:prstGeom prst="rect">
            <a:avLst/>
          </a:prstGeom>
        </p:spPr>
      </p:pic>
      <p:sp>
        <p:nvSpPr>
          <p:cNvPr id="4" name="مربع نص 3">
            <a:extLst>
              <a:ext uri="{FF2B5EF4-FFF2-40B4-BE49-F238E27FC236}">
                <a16:creationId xmlns:a16="http://schemas.microsoft.com/office/drawing/2014/main" id="{B89319AC-7877-5568-EDF1-D9C9C722F570}"/>
              </a:ext>
            </a:extLst>
          </p:cNvPr>
          <p:cNvSpPr txBox="1"/>
          <p:nvPr/>
        </p:nvSpPr>
        <p:spPr>
          <a:xfrm>
            <a:off x="2028669" y="240381"/>
            <a:ext cx="7235252" cy="5293757"/>
          </a:xfrm>
          <a:prstGeom prst="rect">
            <a:avLst/>
          </a:prstGeom>
          <a:solidFill>
            <a:schemeClr val="accent2">
              <a:lumMod val="40000"/>
              <a:lumOff val="60000"/>
            </a:schemeClr>
          </a:solidFill>
        </p:spPr>
        <p:txBody>
          <a:bodyPr wrap="square">
            <a:spAutoFit/>
          </a:bodyPr>
          <a:lstStyle/>
          <a:p>
            <a:pPr lvl="2"/>
            <a:r>
              <a:rPr lang="ar-SA" sz="2000" b="1" u="sng" dirty="0"/>
              <a:t>نوع النص: </a:t>
            </a:r>
            <a:r>
              <a:rPr lang="ar-SA" sz="2000" b="1" dirty="0"/>
              <a:t>نص سردي (قصة قصيرة / رواية).</a:t>
            </a:r>
            <a:endParaRPr lang="en-US" sz="2000" b="1" dirty="0"/>
          </a:p>
          <a:p>
            <a:pPr lvl="2"/>
            <a:r>
              <a:rPr lang="ar-SA" sz="2000" b="1" u="sng" dirty="0"/>
              <a:t>عناصر ال</a:t>
            </a:r>
            <a:r>
              <a:rPr lang="ar-AE" sz="2000" b="1" u="sng" dirty="0"/>
              <a:t>ئ</a:t>
            </a:r>
            <a:r>
              <a:rPr lang="ar-SA" sz="2000" b="1" u="sng" dirty="0"/>
              <a:t>ص السردي (لتصميم المخطط):</a:t>
            </a:r>
            <a:endParaRPr lang="en-US" sz="2000" b="1" u="sng" dirty="0"/>
          </a:p>
          <a:p>
            <a:endParaRPr lang="en-US" sz="2000" b="1" dirty="0"/>
          </a:p>
          <a:p>
            <a:pPr lvl="3"/>
            <a:r>
              <a:rPr lang="ar-SA" sz="2000" b="1" u="sng" dirty="0"/>
              <a:t>الشخصيات: </a:t>
            </a:r>
            <a:r>
              <a:rPr lang="ar-SA" sz="2000" b="1" dirty="0"/>
              <a:t>(إسماعيل، الشيخ رجب/الأب، الأم).</a:t>
            </a:r>
            <a:r>
              <a:rPr lang="ar-AE" sz="2000" b="1" dirty="0"/>
              <a:t>  </a:t>
            </a:r>
          </a:p>
          <a:p>
            <a:pPr lvl="3"/>
            <a:r>
              <a:rPr lang="ar-AE" sz="2000" b="1" dirty="0"/>
              <a:t>   </a:t>
            </a:r>
          </a:p>
          <a:p>
            <a:pPr lvl="3"/>
            <a:r>
              <a:rPr lang="ar-SA" b="1" u="sng" dirty="0"/>
              <a:t>الزمان: </a:t>
            </a:r>
            <a:r>
              <a:rPr lang="ar-SA" b="1" dirty="0"/>
              <a:t>فترة دراسة إسماعيل في الخارج (سبع سنوات)، ولحظة عودته.</a:t>
            </a:r>
            <a:endParaRPr lang="en-US" b="1" dirty="0"/>
          </a:p>
          <a:p>
            <a:r>
              <a:rPr lang="ar-SA" sz="2000" b="1" dirty="0"/>
              <a:t> </a:t>
            </a:r>
            <a:endParaRPr lang="en-US" sz="2000" b="1" dirty="0"/>
          </a:p>
          <a:p>
            <a:pPr lvl="3"/>
            <a:r>
              <a:rPr lang="ar-SA" sz="2000" b="1" u="sng" dirty="0"/>
              <a:t>المكان: </a:t>
            </a:r>
            <a:r>
              <a:rPr lang="ar-SA" sz="2000" b="1" dirty="0"/>
              <a:t>بيت الأسرة، ومحطة الوصول.</a:t>
            </a:r>
            <a:r>
              <a:rPr lang="ar-AE" sz="2000" b="1" dirty="0"/>
              <a:t>      </a:t>
            </a:r>
          </a:p>
          <a:p>
            <a:pPr lvl="3"/>
            <a:r>
              <a:rPr lang="ar-AE" sz="2000" b="1" dirty="0"/>
              <a:t>    </a:t>
            </a:r>
          </a:p>
          <a:p>
            <a:pPr lvl="3"/>
            <a:r>
              <a:rPr lang="ar-AE" sz="2000" b="1" dirty="0"/>
              <a:t>  </a:t>
            </a:r>
            <a:r>
              <a:rPr lang="ar-SA" sz="2000" b="1" u="sng" dirty="0"/>
              <a:t>الحدث/الحبكة: </a:t>
            </a:r>
            <a:r>
              <a:rPr lang="ar-SA" sz="2000" b="1" dirty="0"/>
              <a:t>قرار الأسرة بإرسال إسماعيل لدراسة الطب في أوروبا رغم الفقر، وتضحية الأم، ثم عودة إسماعيل متفوقاً بعد سبع سنوات ولقاؤه المؤثر بأسرته.</a:t>
            </a:r>
            <a:endParaRPr lang="en-US" sz="2000" b="1" dirty="0"/>
          </a:p>
          <a:p>
            <a:r>
              <a:rPr lang="ar-SA" sz="2000" b="1" dirty="0"/>
              <a:t> </a:t>
            </a:r>
            <a:endParaRPr lang="en-US" sz="2000" b="1" dirty="0"/>
          </a:p>
          <a:p>
            <a:pPr lvl="3"/>
            <a:r>
              <a:rPr lang="ar-SA" sz="2000" b="1" u="sng" dirty="0"/>
              <a:t>العقدة (المشكلة): </a:t>
            </a:r>
            <a:r>
              <a:rPr lang="ar-SA" sz="2000" b="1" dirty="0"/>
              <a:t>الفقر وصعوبة تدبير نفقات السفر والدراسة.</a:t>
            </a:r>
            <a:endParaRPr lang="en-US" sz="2000" b="1" dirty="0"/>
          </a:p>
          <a:p>
            <a:r>
              <a:rPr lang="ar-SA" sz="2000" b="1" dirty="0"/>
              <a:t> </a:t>
            </a:r>
            <a:endParaRPr lang="en-US" sz="2000" b="1" dirty="0"/>
          </a:p>
          <a:p>
            <a:pPr lvl="3"/>
            <a:r>
              <a:rPr lang="ar-SA" sz="2000" b="1" u="sng" dirty="0"/>
              <a:t>الحل: </a:t>
            </a:r>
            <a:r>
              <a:rPr lang="ar-SA" sz="2000" b="1" dirty="0"/>
              <a:t>تضحية الوالدين (بيع الأم لحليها وتدبير الأب للمال) ونجاح الابن وعودته.</a:t>
            </a:r>
            <a:endParaRPr lang="en-US" sz="2000" b="1" dirty="0"/>
          </a:p>
        </p:txBody>
      </p:sp>
      <p:sp>
        <p:nvSpPr>
          <p:cNvPr id="5" name="مربع نص 4">
            <a:extLst>
              <a:ext uri="{FF2B5EF4-FFF2-40B4-BE49-F238E27FC236}">
                <a16:creationId xmlns:a16="http://schemas.microsoft.com/office/drawing/2014/main" id="{02EFD709-DB94-6D80-14B8-7ED1D7CC7FFE}"/>
              </a:ext>
            </a:extLst>
          </p:cNvPr>
          <p:cNvSpPr txBox="1"/>
          <p:nvPr/>
        </p:nvSpPr>
        <p:spPr>
          <a:xfrm>
            <a:off x="839446" y="6144472"/>
            <a:ext cx="9863528" cy="646331"/>
          </a:xfrm>
          <a:prstGeom prst="rect">
            <a:avLst/>
          </a:prstGeom>
          <a:solidFill>
            <a:schemeClr val="accent2">
              <a:lumMod val="40000"/>
              <a:lumOff val="60000"/>
            </a:schemeClr>
          </a:solidFill>
        </p:spPr>
        <p:txBody>
          <a:bodyPr wrap="square">
            <a:spAutoFit/>
          </a:bodyPr>
          <a:lstStyle/>
          <a:p>
            <a:pPr lvl="2"/>
            <a:r>
              <a:rPr lang="ar-SA" b="1" dirty="0"/>
              <a:t>نصوص مشابهة (إجابة مقترحة للطالب): (يُترك للطالب كتابة أسماء قصص درسها سابقاً، مثل: قصة "نظرة" ليوسف إدريس، أو "بائع التين"، أو أي قصة قصيرة من المنهج تعتمد على السرد والشخصيات).</a:t>
            </a:r>
            <a:endParaRPr lang="en-US" b="1" dirty="0"/>
          </a:p>
        </p:txBody>
      </p:sp>
    </p:spTree>
    <p:extLst>
      <p:ext uri="{BB962C8B-B14F-4D97-AF65-F5344CB8AC3E}">
        <p14:creationId xmlns:p14="http://schemas.microsoft.com/office/powerpoint/2010/main" val="30555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17FF1-8F75-9752-2E34-64463DC3CB80}"/>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4C2D074C-079C-F292-789F-34DE07616A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8839" y="39536"/>
            <a:ext cx="8739266" cy="6874407"/>
          </a:xfrm>
          <a:prstGeom prst="rect">
            <a:avLst/>
          </a:prstGeom>
        </p:spPr>
      </p:pic>
      <p:sp>
        <p:nvSpPr>
          <p:cNvPr id="4" name="مربع نص 3">
            <a:extLst>
              <a:ext uri="{FF2B5EF4-FFF2-40B4-BE49-F238E27FC236}">
                <a16:creationId xmlns:a16="http://schemas.microsoft.com/office/drawing/2014/main" id="{F3711034-E0BA-59C8-C3C3-E07BCFC5178F}"/>
              </a:ext>
            </a:extLst>
          </p:cNvPr>
          <p:cNvSpPr txBox="1"/>
          <p:nvPr/>
        </p:nvSpPr>
        <p:spPr>
          <a:xfrm>
            <a:off x="1164236" y="5814688"/>
            <a:ext cx="9863528" cy="1015663"/>
          </a:xfrm>
          <a:prstGeom prst="rect">
            <a:avLst/>
          </a:prstGeom>
          <a:solidFill>
            <a:schemeClr val="accent2">
              <a:lumMod val="40000"/>
              <a:lumOff val="60000"/>
            </a:schemeClr>
          </a:solidFill>
        </p:spPr>
        <p:txBody>
          <a:bodyPr wrap="square">
            <a:spAutoFit/>
          </a:bodyPr>
          <a:lstStyle/>
          <a:p>
            <a:pPr lvl="2"/>
            <a:r>
              <a:rPr lang="ar-SA" sz="2000" b="1" u="sng" dirty="0"/>
              <a:t>نوع النص</a:t>
            </a:r>
            <a:r>
              <a:rPr lang="ar-SA" sz="2000" b="1" dirty="0"/>
              <a:t>: نص وظيفي (استبيان / استطلاع رأي).</a:t>
            </a:r>
            <a:endParaRPr lang="en-US" sz="2000" b="1" dirty="0"/>
          </a:p>
          <a:p>
            <a:pPr lvl="2"/>
            <a:r>
              <a:rPr lang="ar-SA" sz="2000" b="1" u="sng" dirty="0"/>
              <a:t>مجالات استخدامه: </a:t>
            </a:r>
            <a:r>
              <a:rPr lang="ar-SA" sz="2000" b="1" dirty="0"/>
              <a:t>يُستخدم في البحث العلمي، جمع البيانات والإحصاءات، التقييم الأكاديمي والتربوي، لمعرفة آراء ومستويات فئة معينة (مثل الطلاب) حول موضوع محدد.</a:t>
            </a:r>
            <a:endParaRPr lang="en-US" sz="2000" b="1" dirty="0"/>
          </a:p>
        </p:txBody>
      </p:sp>
    </p:spTree>
    <p:extLst>
      <p:ext uri="{BB962C8B-B14F-4D97-AF65-F5344CB8AC3E}">
        <p14:creationId xmlns:p14="http://schemas.microsoft.com/office/powerpoint/2010/main" val="1612735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FD7E0-495A-1DB1-C4C2-EA37B8F87789}"/>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6290F687-66F5-4B97-B486-51178C3D01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9075" y="0"/>
            <a:ext cx="9069050" cy="6730584"/>
          </a:xfrm>
          <a:prstGeom prst="rect">
            <a:avLst/>
          </a:prstGeom>
        </p:spPr>
      </p:pic>
      <p:sp>
        <p:nvSpPr>
          <p:cNvPr id="4" name="مربع نص 3">
            <a:extLst>
              <a:ext uri="{FF2B5EF4-FFF2-40B4-BE49-F238E27FC236}">
                <a16:creationId xmlns:a16="http://schemas.microsoft.com/office/drawing/2014/main" id="{72AA91C5-C6FD-7373-4A5D-17AC1956F617}"/>
              </a:ext>
            </a:extLst>
          </p:cNvPr>
          <p:cNvSpPr txBox="1"/>
          <p:nvPr/>
        </p:nvSpPr>
        <p:spPr>
          <a:xfrm>
            <a:off x="224850" y="4212717"/>
            <a:ext cx="11752289" cy="2585323"/>
          </a:xfrm>
          <a:prstGeom prst="rect">
            <a:avLst/>
          </a:prstGeom>
          <a:solidFill>
            <a:schemeClr val="accent2">
              <a:lumMod val="40000"/>
              <a:lumOff val="60000"/>
            </a:schemeClr>
          </a:solidFill>
        </p:spPr>
        <p:txBody>
          <a:bodyPr wrap="square">
            <a:spAutoFit/>
          </a:bodyPr>
          <a:lstStyle/>
          <a:p>
            <a:pPr lvl="2"/>
            <a:r>
              <a:rPr lang="ar-SA" b="1" u="sng" dirty="0"/>
              <a:t>نوع النص: </a:t>
            </a:r>
            <a:r>
              <a:rPr lang="ar-SA" b="1" dirty="0"/>
              <a:t>نص إرشادي (في قالب ملصق إرشادي / </a:t>
            </a:r>
            <a:r>
              <a:rPr lang="ar-SA" b="1" dirty="0" err="1"/>
              <a:t>إنفوجرافيك</a:t>
            </a:r>
            <a:r>
              <a:rPr lang="ar-SA" b="1" dirty="0"/>
              <a:t>).</a:t>
            </a:r>
            <a:endParaRPr lang="en-US" b="1" u="sng" dirty="0"/>
          </a:p>
          <a:p>
            <a:pPr lvl="2"/>
            <a:r>
              <a:rPr lang="ar-SA" b="1" u="sng" dirty="0"/>
              <a:t>أهم خصائصه:</a:t>
            </a:r>
            <a:endParaRPr lang="en-US" b="1" dirty="0"/>
          </a:p>
          <a:p>
            <a:pPr lvl="3"/>
            <a:r>
              <a:rPr lang="ar-AE" b="1" dirty="0"/>
              <a:t>1- </a:t>
            </a:r>
            <a:r>
              <a:rPr lang="ar-SA" b="1" dirty="0"/>
              <a:t>يعتمد بشكل كبير على الصور التوضيحية والرسومات.</a:t>
            </a:r>
            <a:endParaRPr lang="en-US" b="1" dirty="0"/>
          </a:p>
          <a:p>
            <a:pPr lvl="3"/>
            <a:r>
              <a:rPr lang="ar-AE" b="1" dirty="0"/>
              <a:t>2- </a:t>
            </a:r>
            <a:r>
              <a:rPr lang="ar-SA" b="1" dirty="0"/>
              <a:t>يستخدم جملاً قصيرة وموجزة جداً.</a:t>
            </a:r>
            <a:endParaRPr lang="en-US" b="1" dirty="0"/>
          </a:p>
          <a:p>
            <a:pPr lvl="3"/>
            <a:r>
              <a:rPr lang="ar-AE" b="1" dirty="0"/>
              <a:t>3- </a:t>
            </a:r>
            <a:r>
              <a:rPr lang="ar-SA" b="1" dirty="0"/>
              <a:t>ُقدم الخطوات بتسلسل رقمي واضح (من 1 إلى 10).</a:t>
            </a:r>
            <a:endParaRPr lang="en-US" b="1" dirty="0"/>
          </a:p>
          <a:p>
            <a:pPr lvl="3"/>
            <a:r>
              <a:rPr lang="ar-AE" b="1" dirty="0"/>
              <a:t>4- </a:t>
            </a:r>
            <a:r>
              <a:rPr lang="ar-SA" b="1" dirty="0"/>
              <a:t>يستخدم أفعال الأمر المباشرة (ابلل، افرك، شبّك).</a:t>
            </a:r>
            <a:endParaRPr lang="en-US" b="1" dirty="0"/>
          </a:p>
          <a:p>
            <a:pPr lvl="2"/>
            <a:r>
              <a:rPr lang="ar-SA" b="1" u="sng" dirty="0"/>
              <a:t>الفرق بينه وبين النص المعلوماتي المفصل:</a:t>
            </a:r>
            <a:endParaRPr lang="en-US" b="1" dirty="0"/>
          </a:p>
          <a:p>
            <a:pPr lvl="3"/>
            <a:r>
              <a:rPr lang="ar-AE" b="1" dirty="0"/>
              <a:t>- </a:t>
            </a:r>
            <a:r>
              <a:rPr lang="ar-SA" b="1" dirty="0"/>
              <a:t>الملصق الإرشادي (الإنفوجرافيك): يركز على التطبيق العملي السريع، يعتمد على الجانب البصري لاختصار الوقت وتسهيل الفهم الفوري</a:t>
            </a:r>
            <a:r>
              <a:rPr lang="ar-AE" b="1" dirty="0"/>
              <a:t>.</a:t>
            </a:r>
            <a:endParaRPr lang="en-US" b="1" dirty="0"/>
          </a:p>
          <a:p>
            <a:pPr lvl="3"/>
            <a:r>
              <a:rPr lang="ar-AE" b="1" dirty="0"/>
              <a:t>- </a:t>
            </a:r>
            <a:r>
              <a:rPr lang="ar-SA" b="1" dirty="0"/>
              <a:t>النص المعلوماتي المفصل: يعتمد على الشرح النصي الطويل، يقدم تفاصيل ومعلومات وأسباباً علمية، ولا يعتمد بالضرورة على الصور</a:t>
            </a:r>
            <a:endParaRPr lang="en-US" b="1" dirty="0"/>
          </a:p>
        </p:txBody>
      </p:sp>
    </p:spTree>
    <p:extLst>
      <p:ext uri="{BB962C8B-B14F-4D97-AF65-F5344CB8AC3E}">
        <p14:creationId xmlns:p14="http://schemas.microsoft.com/office/powerpoint/2010/main" val="1196616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E5BCF-112B-E94D-B73B-F5F9346CD5DD}"/>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09FFF42C-7770-81B1-AE74-38ABAB6A7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9252" y="56792"/>
            <a:ext cx="9114019" cy="6801208"/>
          </a:xfrm>
          <a:prstGeom prst="rect">
            <a:avLst/>
          </a:prstGeom>
        </p:spPr>
      </p:pic>
    </p:spTree>
    <p:extLst>
      <p:ext uri="{BB962C8B-B14F-4D97-AF65-F5344CB8AC3E}">
        <p14:creationId xmlns:p14="http://schemas.microsoft.com/office/powerpoint/2010/main" val="12144794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B1D9A-11B8-3D9D-F337-F575EF2CF601}"/>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A76B6F39-B8B6-4C26-0049-346E4BE2E3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1652" y="353786"/>
            <a:ext cx="9608695" cy="5747211"/>
          </a:xfrm>
          <a:prstGeom prst="rect">
            <a:avLst/>
          </a:prstGeom>
        </p:spPr>
      </p:pic>
      <p:sp>
        <p:nvSpPr>
          <p:cNvPr id="4" name="مربع نص 3">
            <a:extLst>
              <a:ext uri="{FF2B5EF4-FFF2-40B4-BE49-F238E27FC236}">
                <a16:creationId xmlns:a16="http://schemas.microsoft.com/office/drawing/2014/main" id="{100703E5-7EDA-9A7A-4F7F-35A96CABEDB1}"/>
              </a:ext>
            </a:extLst>
          </p:cNvPr>
          <p:cNvSpPr txBox="1"/>
          <p:nvPr/>
        </p:nvSpPr>
        <p:spPr>
          <a:xfrm>
            <a:off x="1351611" y="786742"/>
            <a:ext cx="5334001" cy="2031325"/>
          </a:xfrm>
          <a:prstGeom prst="rect">
            <a:avLst/>
          </a:prstGeom>
          <a:solidFill>
            <a:schemeClr val="accent2">
              <a:lumMod val="40000"/>
              <a:lumOff val="60000"/>
            </a:schemeClr>
          </a:solidFill>
        </p:spPr>
        <p:txBody>
          <a:bodyPr wrap="square">
            <a:spAutoFit/>
          </a:bodyPr>
          <a:lstStyle/>
          <a:p>
            <a:pPr lvl="2"/>
            <a:r>
              <a:rPr lang="ar-SA" b="1" u="sng" dirty="0"/>
              <a:t>نوع النص: </a:t>
            </a:r>
            <a:r>
              <a:rPr lang="ar-SA" b="1" dirty="0"/>
              <a:t>نص معلوماتي (مقال تاريخي/ثقافي)</a:t>
            </a:r>
            <a:endParaRPr lang="en-US" b="1" dirty="0"/>
          </a:p>
          <a:p>
            <a:pPr lvl="2"/>
            <a:r>
              <a:rPr lang="ar-SA" b="1" u="sng" dirty="0"/>
              <a:t>مكوناته: </a:t>
            </a:r>
            <a:endParaRPr lang="ar-AE" b="1" u="sng" dirty="0"/>
          </a:p>
          <a:p>
            <a:pPr lvl="2"/>
            <a:r>
              <a:rPr lang="ar-SA" b="1" dirty="0"/>
              <a:t>مقدمة (تعريف بأهمية الحرف)</a:t>
            </a:r>
            <a:endParaRPr lang="ar-AE" b="1" dirty="0"/>
          </a:p>
          <a:p>
            <a:pPr lvl="2"/>
            <a:r>
              <a:rPr lang="ar-SA" b="1" dirty="0"/>
              <a:t>عرض (تاريخ صناعة الكسوة وتفاصيلها الفنية والرقمية)</a:t>
            </a:r>
            <a:endParaRPr lang="ar-AE" b="1" dirty="0"/>
          </a:p>
          <a:p>
            <a:pPr lvl="2"/>
            <a:r>
              <a:rPr lang="ar-SA" b="1" dirty="0"/>
              <a:t>خاتمة (مراحل العمل الحالية).</a:t>
            </a:r>
            <a:endParaRPr lang="en-US" b="1" dirty="0"/>
          </a:p>
          <a:p>
            <a:pPr lvl="2"/>
            <a:r>
              <a:rPr lang="ar-SA" b="1" u="sng" dirty="0"/>
              <a:t>سماته: </a:t>
            </a:r>
            <a:r>
              <a:rPr lang="ar-SA" b="1" dirty="0"/>
              <a:t>تقديم حقائق وأرقام دقيقة </a:t>
            </a:r>
            <a:r>
              <a:rPr lang="ar-AE" b="1" dirty="0"/>
              <a:t>، </a:t>
            </a:r>
            <a:r>
              <a:rPr lang="ar-SA" b="1" dirty="0"/>
              <a:t>الحيادية، استخدام لغة تقريرية واضحة، ذكر تواريخ وأسماء أماكن محددة.</a:t>
            </a:r>
            <a:endParaRPr lang="en-US" b="1" dirty="0"/>
          </a:p>
        </p:txBody>
      </p:sp>
      <p:sp>
        <p:nvSpPr>
          <p:cNvPr id="5" name="مربع نص 4">
            <a:extLst>
              <a:ext uri="{FF2B5EF4-FFF2-40B4-BE49-F238E27FC236}">
                <a16:creationId xmlns:a16="http://schemas.microsoft.com/office/drawing/2014/main" id="{D6D3F110-71B4-E5A8-C75B-C2C743DE6523}"/>
              </a:ext>
            </a:extLst>
          </p:cNvPr>
          <p:cNvSpPr txBox="1"/>
          <p:nvPr/>
        </p:nvSpPr>
        <p:spPr>
          <a:xfrm>
            <a:off x="1366602" y="3429000"/>
            <a:ext cx="9486276" cy="1692771"/>
          </a:xfrm>
          <a:prstGeom prst="rect">
            <a:avLst/>
          </a:prstGeom>
          <a:solidFill>
            <a:schemeClr val="accent2">
              <a:lumMod val="40000"/>
              <a:lumOff val="60000"/>
            </a:schemeClr>
          </a:solidFill>
        </p:spPr>
        <p:txBody>
          <a:bodyPr wrap="square">
            <a:spAutoFit/>
          </a:bodyPr>
          <a:lstStyle/>
          <a:p>
            <a:pPr lvl="2"/>
            <a:r>
              <a:rPr lang="ar-SA" sz="2000" b="1" dirty="0"/>
              <a:t>في مواد التاريخ والدراسات الاجتماعية.</a:t>
            </a:r>
            <a:endParaRPr lang="en-US" sz="2000" b="1" dirty="0"/>
          </a:p>
          <a:p>
            <a:r>
              <a:rPr lang="ar-SA" sz="2000" b="1" dirty="0"/>
              <a:t> </a:t>
            </a:r>
            <a:endParaRPr lang="en-US" sz="2000" b="1" dirty="0"/>
          </a:p>
          <a:p>
            <a:pPr lvl="2"/>
            <a:r>
              <a:rPr lang="ar-SA" sz="2000" b="1" dirty="0"/>
              <a:t>السبب: لأن هذه المواد تعتمد على سرد الحقائق التاريخية، وتوثيق الأحداث </a:t>
            </a:r>
            <a:r>
              <a:rPr lang="ar-AE" sz="2000" b="1" dirty="0"/>
              <a:t>بالتواريخ</a:t>
            </a:r>
            <a:r>
              <a:rPr lang="ar-SA" sz="2000" b="1" dirty="0"/>
              <a:t> والأرقام والأماكن بدقة وحيادية.</a:t>
            </a:r>
            <a:endParaRPr lang="en-US" sz="2000" b="1" dirty="0"/>
          </a:p>
          <a:p>
            <a:pPr lvl="2"/>
            <a:endParaRPr lang="en-US" sz="2400" b="1" dirty="0"/>
          </a:p>
        </p:txBody>
      </p:sp>
    </p:spTree>
    <p:extLst>
      <p:ext uri="{BB962C8B-B14F-4D97-AF65-F5344CB8AC3E}">
        <p14:creationId xmlns:p14="http://schemas.microsoft.com/office/powerpoint/2010/main" val="1412109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24A2CA-7D20-752E-04DB-188A9FE1EF3A}"/>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F03C5CC8-5D2F-16F0-6DB6-F54E163E01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4059" y="224063"/>
            <a:ext cx="9323882" cy="6409874"/>
          </a:xfrm>
          <a:prstGeom prst="rect">
            <a:avLst/>
          </a:prstGeom>
        </p:spPr>
      </p:pic>
    </p:spTree>
    <p:extLst>
      <p:ext uri="{BB962C8B-B14F-4D97-AF65-F5344CB8AC3E}">
        <p14:creationId xmlns:p14="http://schemas.microsoft.com/office/powerpoint/2010/main" val="2091416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EDD86-D6D2-617D-9759-919D3FAF87E6}"/>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7AC9035B-3705-FEEE-A111-907448C259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3731" y="146916"/>
            <a:ext cx="8364512" cy="6564167"/>
          </a:xfrm>
          <a:prstGeom prst="rect">
            <a:avLst/>
          </a:prstGeom>
        </p:spPr>
      </p:pic>
    </p:spTree>
    <p:extLst>
      <p:ext uri="{BB962C8B-B14F-4D97-AF65-F5344CB8AC3E}">
        <p14:creationId xmlns:p14="http://schemas.microsoft.com/office/powerpoint/2010/main" val="30583181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E84F0-74EC-4D69-4B7A-91D469E4A7F7}"/>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AC2D49FC-F7CF-E0CD-2A29-57BF04F8BE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8852" y="161144"/>
            <a:ext cx="8694295" cy="6535712"/>
          </a:xfrm>
          <a:prstGeom prst="rect">
            <a:avLst/>
          </a:prstGeom>
        </p:spPr>
      </p:pic>
      <p:sp>
        <p:nvSpPr>
          <p:cNvPr id="4" name="مربع نص 3">
            <a:extLst>
              <a:ext uri="{FF2B5EF4-FFF2-40B4-BE49-F238E27FC236}">
                <a16:creationId xmlns:a16="http://schemas.microsoft.com/office/drawing/2014/main" id="{7B42F9E0-6B81-3D77-8902-3F57E519C559}"/>
              </a:ext>
            </a:extLst>
          </p:cNvPr>
          <p:cNvSpPr txBox="1"/>
          <p:nvPr/>
        </p:nvSpPr>
        <p:spPr>
          <a:xfrm>
            <a:off x="677055" y="3114210"/>
            <a:ext cx="10640519" cy="646331"/>
          </a:xfrm>
          <a:prstGeom prst="rect">
            <a:avLst/>
          </a:prstGeom>
          <a:solidFill>
            <a:schemeClr val="accent2">
              <a:lumMod val="40000"/>
              <a:lumOff val="60000"/>
            </a:schemeClr>
          </a:solidFill>
        </p:spPr>
        <p:txBody>
          <a:bodyPr wrap="square">
            <a:spAutoFit/>
          </a:bodyPr>
          <a:lstStyle/>
          <a:p>
            <a:pPr lvl="2"/>
            <a:r>
              <a:rPr lang="ar-SA" b="1" dirty="0"/>
              <a:t> يلجأ الناس لكتابة هذا النوع من النصوص (النصوص الإقناعية/التحذيرية) عندما تنتشر ظاهرة سلبية معينة في المجتمع (مثل ظاهرة السهر الطويل)، ويرغب الكاتب في توعية الناس وتصحيح سلوكياتهم وإقناعهم بالعدول عنها حفاظاً على صحتهم وحياتهم.</a:t>
            </a:r>
            <a:endParaRPr lang="en-US" b="1" dirty="0"/>
          </a:p>
        </p:txBody>
      </p:sp>
      <p:sp>
        <p:nvSpPr>
          <p:cNvPr id="5" name="مربع نص 4">
            <a:extLst>
              <a:ext uri="{FF2B5EF4-FFF2-40B4-BE49-F238E27FC236}">
                <a16:creationId xmlns:a16="http://schemas.microsoft.com/office/drawing/2014/main" id="{16437CC7-3E0F-C7A2-01AD-4D76918171E6}"/>
              </a:ext>
            </a:extLst>
          </p:cNvPr>
          <p:cNvSpPr txBox="1"/>
          <p:nvPr/>
        </p:nvSpPr>
        <p:spPr>
          <a:xfrm>
            <a:off x="687049" y="4259202"/>
            <a:ext cx="10640519" cy="646331"/>
          </a:xfrm>
          <a:prstGeom prst="rect">
            <a:avLst/>
          </a:prstGeom>
          <a:solidFill>
            <a:schemeClr val="accent2">
              <a:lumMod val="40000"/>
              <a:lumOff val="60000"/>
            </a:schemeClr>
          </a:solidFill>
        </p:spPr>
        <p:txBody>
          <a:bodyPr wrap="square">
            <a:spAutoFit/>
          </a:bodyPr>
          <a:lstStyle/>
          <a:p>
            <a:pPr lvl="2"/>
            <a:r>
              <a:rPr lang="ar-SA" b="1" dirty="0"/>
              <a:t>تهدف إلى التأثير في المتلقي لتغيير قناعاته الخاطئة، من خلال تقديم الأدلة العلمية المقنعة والبراهين المنطقية التي تكشف له خطورة ما يقوم به، مما يدفعه إلى تعديل سلوكه.</a:t>
            </a:r>
            <a:endParaRPr lang="en-US" b="1" dirty="0"/>
          </a:p>
        </p:txBody>
      </p:sp>
      <p:sp>
        <p:nvSpPr>
          <p:cNvPr id="6" name="مربع نص 5">
            <a:extLst>
              <a:ext uri="{FF2B5EF4-FFF2-40B4-BE49-F238E27FC236}">
                <a16:creationId xmlns:a16="http://schemas.microsoft.com/office/drawing/2014/main" id="{365E3D28-965D-E1D2-C9E6-E7D67C2F8C3E}"/>
              </a:ext>
            </a:extLst>
          </p:cNvPr>
          <p:cNvSpPr txBox="1"/>
          <p:nvPr/>
        </p:nvSpPr>
        <p:spPr>
          <a:xfrm>
            <a:off x="4748980" y="5404194"/>
            <a:ext cx="2222091" cy="369332"/>
          </a:xfrm>
          <a:prstGeom prst="rect">
            <a:avLst/>
          </a:prstGeom>
          <a:solidFill>
            <a:schemeClr val="accent2">
              <a:lumMod val="40000"/>
              <a:lumOff val="60000"/>
            </a:schemeClr>
          </a:solidFill>
        </p:spPr>
        <p:txBody>
          <a:bodyPr wrap="square">
            <a:spAutoFit/>
          </a:bodyPr>
          <a:lstStyle/>
          <a:p>
            <a:pPr lvl="2"/>
            <a:r>
              <a:rPr lang="ar-AE" b="1" u="sng" dirty="0"/>
              <a:t>واجب</a:t>
            </a:r>
            <a:endParaRPr lang="en-US" b="1" dirty="0"/>
          </a:p>
        </p:txBody>
      </p:sp>
    </p:spTree>
    <p:extLst>
      <p:ext uri="{BB962C8B-B14F-4D97-AF65-F5344CB8AC3E}">
        <p14:creationId xmlns:p14="http://schemas.microsoft.com/office/powerpoint/2010/main" val="4562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75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35879-039B-7652-4FC9-DE57AEBA7B0E}"/>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7751BCAE-C419-9F4A-7D75-46DB198AAE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8978" y="44964"/>
            <a:ext cx="8829206" cy="6649146"/>
          </a:xfrm>
          <a:prstGeom prst="rect">
            <a:avLst/>
          </a:prstGeom>
        </p:spPr>
      </p:pic>
      <p:sp>
        <p:nvSpPr>
          <p:cNvPr id="4" name="مربع نص 3">
            <a:extLst>
              <a:ext uri="{FF2B5EF4-FFF2-40B4-BE49-F238E27FC236}">
                <a16:creationId xmlns:a16="http://schemas.microsoft.com/office/drawing/2014/main" id="{CAF5B976-3EA9-7712-05A9-FF361CD067CD}"/>
              </a:ext>
            </a:extLst>
          </p:cNvPr>
          <p:cNvSpPr txBox="1"/>
          <p:nvPr/>
        </p:nvSpPr>
        <p:spPr>
          <a:xfrm>
            <a:off x="1558978" y="3850718"/>
            <a:ext cx="8829206" cy="1200329"/>
          </a:xfrm>
          <a:prstGeom prst="rect">
            <a:avLst/>
          </a:prstGeom>
          <a:solidFill>
            <a:schemeClr val="accent2">
              <a:lumMod val="40000"/>
              <a:lumOff val="60000"/>
            </a:schemeClr>
          </a:solidFill>
        </p:spPr>
        <p:txBody>
          <a:bodyPr wrap="square">
            <a:spAutoFit/>
          </a:bodyPr>
          <a:lstStyle/>
          <a:p>
            <a:pPr algn="just"/>
            <a:endParaRPr lang="ar-AE" sz="2400" b="1" dirty="0"/>
          </a:p>
          <a:p>
            <a:pPr algn="ctr"/>
            <a:r>
              <a:rPr lang="ar-SA" sz="2400" b="1" dirty="0"/>
              <a:t>(يُتوقع من الطالب كتابة فقرة تعبيرية بناءً على فهمه للأبيات)</a:t>
            </a:r>
            <a:endParaRPr lang="en-US" sz="2400" b="1" dirty="0"/>
          </a:p>
          <a:p>
            <a:pPr lvl="2" algn="just"/>
            <a:endParaRPr lang="en-US" sz="2400" b="1" dirty="0"/>
          </a:p>
        </p:txBody>
      </p:sp>
    </p:spTree>
    <p:extLst>
      <p:ext uri="{BB962C8B-B14F-4D97-AF65-F5344CB8AC3E}">
        <p14:creationId xmlns:p14="http://schemas.microsoft.com/office/powerpoint/2010/main" val="3445463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2E621-62B6-520C-32E5-AB3B559EACBB}"/>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13368195-1B25-22F0-0AB6-5DF36CD287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4263" y="125678"/>
            <a:ext cx="10118360" cy="6580955"/>
          </a:xfrm>
          <a:prstGeom prst="rect">
            <a:avLst/>
          </a:prstGeom>
        </p:spPr>
      </p:pic>
      <p:sp>
        <p:nvSpPr>
          <p:cNvPr id="4" name="مربع نص 3">
            <a:extLst>
              <a:ext uri="{FF2B5EF4-FFF2-40B4-BE49-F238E27FC236}">
                <a16:creationId xmlns:a16="http://schemas.microsoft.com/office/drawing/2014/main" id="{DFD334B3-11FE-9894-118A-F76923A0DA56}"/>
              </a:ext>
            </a:extLst>
          </p:cNvPr>
          <p:cNvSpPr txBox="1"/>
          <p:nvPr/>
        </p:nvSpPr>
        <p:spPr>
          <a:xfrm>
            <a:off x="179882" y="5199833"/>
            <a:ext cx="11917181" cy="1477328"/>
          </a:xfrm>
          <a:prstGeom prst="rect">
            <a:avLst/>
          </a:prstGeom>
          <a:solidFill>
            <a:schemeClr val="accent2">
              <a:lumMod val="40000"/>
              <a:lumOff val="60000"/>
            </a:schemeClr>
          </a:solidFill>
        </p:spPr>
        <p:txBody>
          <a:bodyPr wrap="square">
            <a:spAutoFit/>
          </a:bodyPr>
          <a:lstStyle/>
          <a:p>
            <a:pPr lvl="2" algn="just"/>
            <a:r>
              <a:rPr lang="ar-SA" b="1" dirty="0"/>
              <a:t>تشير بيانات المركز الوطني للأرصاد الجوية إلى درجات الحرارة المرتفعة التي سُجلت في مناطق مختلفة من دولة الإمارات العربية المتحدة في يوم 15 يونيو 2020. وقد تصدرت منطقة "مزرعة" قائمة أعلى درجات الحرارة مسجلةً 49.1 درجة مئوية في تمام الساعة 15:30.</a:t>
            </a:r>
            <a:endParaRPr lang="ar-AE" b="1" dirty="0"/>
          </a:p>
          <a:p>
            <a:pPr lvl="2" algn="just"/>
            <a:r>
              <a:rPr lang="ar-SA" b="1" dirty="0"/>
              <a:t> تلتها منطقة "أم </a:t>
            </a:r>
            <a:r>
              <a:rPr lang="ar-SA" b="1" dirty="0" err="1"/>
              <a:t>الزمول</a:t>
            </a:r>
            <a:r>
              <a:rPr lang="ar-SA" b="1" dirty="0"/>
              <a:t>" التي بلغت حرارتها 48.4 درجة مئوية، ثم منطقة "</a:t>
            </a:r>
            <a:r>
              <a:rPr lang="ar-SA" b="1" dirty="0" err="1"/>
              <a:t>الفوع</a:t>
            </a:r>
            <a:r>
              <a:rPr lang="ar-SA" b="1" dirty="0"/>
              <a:t>" بدرجة حرارة وصلت إلى 48.3. </a:t>
            </a:r>
            <a:endParaRPr lang="ar-AE" b="1" dirty="0"/>
          </a:p>
          <a:p>
            <a:pPr lvl="2" algn="just"/>
            <a:r>
              <a:rPr lang="ar-SA" b="1" dirty="0"/>
              <a:t>كما سجلت مناطق أخرى مثل "حميمة" </a:t>
            </a:r>
            <a:r>
              <a:rPr lang="ar-SA" b="1" dirty="0" err="1"/>
              <a:t>و"سويحان</a:t>
            </a:r>
            <a:r>
              <a:rPr lang="ar-SA" b="1" dirty="0"/>
              <a:t>" درجات حرارة مرتفعة تجاوزت 48 درجة مئوية، مما يعكس الأجواء الصيفية شديدة الحرارة التي سادت الدولة في ذلك اليوم.</a:t>
            </a:r>
            <a:endParaRPr lang="en-US" b="1" dirty="0"/>
          </a:p>
        </p:txBody>
      </p:sp>
    </p:spTree>
    <p:extLst>
      <p:ext uri="{BB962C8B-B14F-4D97-AF65-F5344CB8AC3E}">
        <p14:creationId xmlns:p14="http://schemas.microsoft.com/office/powerpoint/2010/main" val="2267681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B0BD4-9374-96E4-0055-62C52C6C1694}"/>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8D8B20FD-801B-8136-CB88-2C06045A15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3967" y="278734"/>
            <a:ext cx="9698636" cy="6300531"/>
          </a:xfrm>
          <a:prstGeom prst="rect">
            <a:avLst/>
          </a:prstGeom>
        </p:spPr>
      </p:pic>
      <p:sp>
        <p:nvSpPr>
          <p:cNvPr id="4" name="مربع نص 3">
            <a:extLst>
              <a:ext uri="{FF2B5EF4-FFF2-40B4-BE49-F238E27FC236}">
                <a16:creationId xmlns:a16="http://schemas.microsoft.com/office/drawing/2014/main" id="{E7B6797D-9908-279F-65FB-835061A768DB}"/>
              </a:ext>
            </a:extLst>
          </p:cNvPr>
          <p:cNvSpPr txBox="1"/>
          <p:nvPr/>
        </p:nvSpPr>
        <p:spPr>
          <a:xfrm>
            <a:off x="5825612" y="5755823"/>
            <a:ext cx="1630222" cy="369332"/>
          </a:xfrm>
          <a:prstGeom prst="rect">
            <a:avLst/>
          </a:prstGeom>
          <a:solidFill>
            <a:schemeClr val="accent2">
              <a:lumMod val="40000"/>
              <a:lumOff val="60000"/>
            </a:schemeClr>
          </a:solidFill>
        </p:spPr>
        <p:txBody>
          <a:bodyPr wrap="square">
            <a:spAutoFit/>
          </a:bodyPr>
          <a:lstStyle/>
          <a:p>
            <a:pPr lvl="1"/>
            <a:r>
              <a:rPr lang="ar-AE" b="1" dirty="0"/>
              <a:t>واجب</a:t>
            </a:r>
            <a:endParaRPr lang="en-US" b="1" dirty="0"/>
          </a:p>
        </p:txBody>
      </p:sp>
    </p:spTree>
    <p:extLst>
      <p:ext uri="{BB962C8B-B14F-4D97-AF65-F5344CB8AC3E}">
        <p14:creationId xmlns:p14="http://schemas.microsoft.com/office/powerpoint/2010/main" val="113591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2FFEB-3CE2-81D6-F03E-08656DEE7EF5}"/>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B1837E59-D121-08DC-8915-82AC4FE4A1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4518" y="179882"/>
            <a:ext cx="10912839" cy="6490741"/>
          </a:xfrm>
          <a:prstGeom prst="rect">
            <a:avLst/>
          </a:prstGeom>
        </p:spPr>
      </p:pic>
      <p:sp>
        <p:nvSpPr>
          <p:cNvPr id="4" name="مربع نص 3">
            <a:extLst>
              <a:ext uri="{FF2B5EF4-FFF2-40B4-BE49-F238E27FC236}">
                <a16:creationId xmlns:a16="http://schemas.microsoft.com/office/drawing/2014/main" id="{F9FA818A-BF8B-F9B8-D16E-A994FB9D7645}"/>
              </a:ext>
            </a:extLst>
          </p:cNvPr>
          <p:cNvSpPr txBox="1"/>
          <p:nvPr/>
        </p:nvSpPr>
        <p:spPr>
          <a:xfrm>
            <a:off x="6459794" y="5961822"/>
            <a:ext cx="2973412" cy="523220"/>
          </a:xfrm>
          <a:prstGeom prst="rect">
            <a:avLst/>
          </a:prstGeom>
          <a:solidFill>
            <a:schemeClr val="accent2">
              <a:lumMod val="40000"/>
              <a:lumOff val="60000"/>
            </a:schemeClr>
          </a:solidFill>
        </p:spPr>
        <p:txBody>
          <a:bodyPr wrap="square">
            <a:spAutoFit/>
          </a:bodyPr>
          <a:lstStyle/>
          <a:p>
            <a:pPr lvl="1"/>
            <a:r>
              <a:rPr lang="ar-AE" sz="2800" b="1" dirty="0"/>
              <a:t>واجب - تعلم تعاوني</a:t>
            </a:r>
            <a:endParaRPr lang="en-US" sz="2800" b="1" dirty="0"/>
          </a:p>
        </p:txBody>
      </p:sp>
    </p:spTree>
    <p:extLst>
      <p:ext uri="{BB962C8B-B14F-4D97-AF65-F5344CB8AC3E}">
        <p14:creationId xmlns:p14="http://schemas.microsoft.com/office/powerpoint/2010/main" val="4254112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36277-AB53-9C4A-4EC0-D280945CC66B}"/>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5588E312-46E9-6909-6580-375C3321B8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557" y="164892"/>
            <a:ext cx="10912840" cy="6408612"/>
          </a:xfrm>
          <a:prstGeom prst="rect">
            <a:avLst/>
          </a:prstGeom>
        </p:spPr>
      </p:pic>
      <p:sp>
        <p:nvSpPr>
          <p:cNvPr id="4" name="مربع نص 3">
            <a:extLst>
              <a:ext uri="{FF2B5EF4-FFF2-40B4-BE49-F238E27FC236}">
                <a16:creationId xmlns:a16="http://schemas.microsoft.com/office/drawing/2014/main" id="{4F281015-7B80-EA33-5419-22627B4CF41D}"/>
              </a:ext>
            </a:extLst>
          </p:cNvPr>
          <p:cNvSpPr txBox="1"/>
          <p:nvPr/>
        </p:nvSpPr>
        <p:spPr>
          <a:xfrm>
            <a:off x="156835" y="3275168"/>
            <a:ext cx="11917181" cy="3416320"/>
          </a:xfrm>
          <a:prstGeom prst="rect">
            <a:avLst/>
          </a:prstGeom>
          <a:solidFill>
            <a:schemeClr val="accent2">
              <a:lumMod val="40000"/>
              <a:lumOff val="60000"/>
            </a:schemeClr>
          </a:solidFill>
        </p:spPr>
        <p:txBody>
          <a:bodyPr wrap="square">
            <a:spAutoFit/>
          </a:bodyPr>
          <a:lstStyle/>
          <a:p>
            <a:pPr lvl="1" algn="ctr"/>
            <a:r>
              <a:rPr lang="ar-AE" sz="2400" b="1" dirty="0"/>
              <a:t>مثال ليحتذي به الطالب :</a:t>
            </a:r>
          </a:p>
          <a:p>
            <a:pPr lvl="1"/>
            <a:endParaRPr lang="en-US" sz="2400" b="1" dirty="0"/>
          </a:p>
          <a:p>
            <a:r>
              <a:rPr lang="ar-SA" sz="2400" b="1" dirty="0"/>
              <a:t>الوقت هو أثمن ما نملك في هذه الحياة، فهو رأس مال الإنسان الحقيقي الذي لا يُعوض ولا يُسترد. ومن المؤسف حقاً أن نرى المقاهي والأندية تكتظ بالناس صباحاً ومساءً، يتبادلون أحاديث لا طائل منها، ويهدرون ساعات طوالاً من أعمارهم في اللعب والفراغ.</a:t>
            </a:r>
            <a:endParaRPr lang="en-US" sz="2400" b="1" dirty="0"/>
          </a:p>
          <a:p>
            <a:r>
              <a:rPr lang="ar-SA" sz="2400" b="1" dirty="0"/>
              <a:t>أنا لا أدعو إلى حياة خالية من الترفيه أو الابتسامة، فالنفس تحتاج إلى ما يروح عنها، ولكن الخطر يكمن في أن يصبح الفراغ هو المسيطر والطاغي على أوقات العمل والإنتاج. إن الأمم لا تنهض بالجلوس على هوامش الحياة، بل بالعمل الجاد واستغلال كل دقيقة في التعلم والتطور وبناء المستقبل. لنقف وقفة صادقة مع أنفسنا، ولنجعل أوقات فراغنا استراحة محارب تشحذ هممنا للعودة إلى صميم الحياة والعمل، لا أن تكون هي غايتنا ومقصدنا.</a:t>
            </a:r>
            <a:endParaRPr lang="en-US" sz="2400" b="1" dirty="0"/>
          </a:p>
        </p:txBody>
      </p:sp>
    </p:spTree>
    <p:extLst>
      <p:ext uri="{BB962C8B-B14F-4D97-AF65-F5344CB8AC3E}">
        <p14:creationId xmlns:p14="http://schemas.microsoft.com/office/powerpoint/2010/main" val="176771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F0DE8-8763-7634-C51E-D628BF169241}"/>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1773B208-C544-1887-AC9B-CF0CF11A26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9115" y="419100"/>
            <a:ext cx="9548733" cy="6019800"/>
          </a:xfrm>
          <a:prstGeom prst="rect">
            <a:avLst/>
          </a:prstGeom>
        </p:spPr>
      </p:pic>
      <p:sp>
        <p:nvSpPr>
          <p:cNvPr id="4" name="مربع نص 3">
            <a:extLst>
              <a:ext uri="{FF2B5EF4-FFF2-40B4-BE49-F238E27FC236}">
                <a16:creationId xmlns:a16="http://schemas.microsoft.com/office/drawing/2014/main" id="{CDFDCD22-C858-8BE1-4E0A-AECC1B59165E}"/>
              </a:ext>
            </a:extLst>
          </p:cNvPr>
          <p:cNvSpPr txBox="1"/>
          <p:nvPr/>
        </p:nvSpPr>
        <p:spPr>
          <a:xfrm>
            <a:off x="3927423" y="4825079"/>
            <a:ext cx="3867463" cy="769441"/>
          </a:xfrm>
          <a:prstGeom prst="rect">
            <a:avLst/>
          </a:prstGeom>
          <a:solidFill>
            <a:schemeClr val="accent2">
              <a:lumMod val="40000"/>
              <a:lumOff val="60000"/>
            </a:schemeClr>
          </a:solidFill>
        </p:spPr>
        <p:txBody>
          <a:bodyPr wrap="square">
            <a:spAutoFit/>
          </a:bodyPr>
          <a:lstStyle/>
          <a:p>
            <a:pPr lvl="2" algn="just"/>
            <a:r>
              <a:rPr lang="ar-AE" sz="4400" b="1" dirty="0"/>
              <a:t>واجب بيتي</a:t>
            </a:r>
            <a:endParaRPr lang="en-US" sz="4400" b="1" dirty="0"/>
          </a:p>
        </p:txBody>
      </p:sp>
    </p:spTree>
    <p:extLst>
      <p:ext uri="{BB962C8B-B14F-4D97-AF65-F5344CB8AC3E}">
        <p14:creationId xmlns:p14="http://schemas.microsoft.com/office/powerpoint/2010/main" val="2578074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CCC73-6B6E-F54B-8F5C-C9E8FEF22158}"/>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4FE12522-F989-2F27-CA91-8CF94E656A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666" y="609600"/>
            <a:ext cx="10987790" cy="5638800"/>
          </a:xfrm>
          <a:prstGeom prst="rect">
            <a:avLst/>
          </a:prstGeom>
        </p:spPr>
      </p:pic>
      <p:sp>
        <p:nvSpPr>
          <p:cNvPr id="4" name="مربع نص 3">
            <a:extLst>
              <a:ext uri="{FF2B5EF4-FFF2-40B4-BE49-F238E27FC236}">
                <a16:creationId xmlns:a16="http://schemas.microsoft.com/office/drawing/2014/main" id="{87F3F7A7-0D19-6C1B-0E8C-45208F5D163B}"/>
              </a:ext>
            </a:extLst>
          </p:cNvPr>
          <p:cNvSpPr txBox="1"/>
          <p:nvPr/>
        </p:nvSpPr>
        <p:spPr>
          <a:xfrm>
            <a:off x="122419" y="3850723"/>
            <a:ext cx="11917181" cy="2862322"/>
          </a:xfrm>
          <a:prstGeom prst="rect">
            <a:avLst/>
          </a:prstGeom>
          <a:solidFill>
            <a:schemeClr val="accent2">
              <a:lumMod val="40000"/>
              <a:lumOff val="60000"/>
            </a:schemeClr>
          </a:solidFill>
        </p:spPr>
        <p:txBody>
          <a:bodyPr wrap="square">
            <a:spAutoFit/>
          </a:bodyPr>
          <a:lstStyle/>
          <a:p>
            <a:pPr lvl="1"/>
            <a:r>
              <a:rPr lang="ar-SA" sz="2000" b="1" u="sng" dirty="0"/>
              <a:t>(تحويل النص الوصفي إلى معلوماتي):</a:t>
            </a:r>
            <a:endParaRPr lang="en-US" sz="2000" b="1" u="sng" dirty="0"/>
          </a:p>
          <a:p>
            <a:r>
              <a:rPr lang="ar-SA" sz="2000" b="1" dirty="0"/>
              <a:t>يُعد المطر من أهم الظواهر الطبيعية التي تحافظ على استمرار الحياة على كوكب الأرض. ينشأ المطر نتيجة تبخر المياه من المسطحات المائية بفعل حرارة الشمس، حيث يتصاعد البخار إلى طبقات الجو العليا ويبرد ليتكاثف على شكل غيوم، ثم يسقط على هيئة قطرات مائية عندما يصبح وزنها ثقيلاً.</a:t>
            </a:r>
            <a:endParaRPr lang="en-US" sz="2000" b="1" dirty="0"/>
          </a:p>
          <a:p>
            <a:r>
              <a:rPr lang="ar-SA" sz="2000" b="1" dirty="0"/>
              <a:t>تتنوع أشكال الهطول المطري بين الرذاذ الخفيف، والزخات المتوسطة، والأمطار الغزيرة التي قد تصاحبها عواصف رعدية. ويكثر هطول الأمطار في المناطق الاستوائية والمدارية والمناطق الساحلية، بينما يندر سقوطها في المناطق الصحراوية القاحلة والجافة.</a:t>
            </a:r>
            <a:endParaRPr lang="en-US" sz="2000" b="1" dirty="0"/>
          </a:p>
          <a:p>
            <a:r>
              <a:rPr lang="ar-SA" sz="2000" b="1" dirty="0"/>
              <a:t>للمطر فوائد عظيمة، فهو المصدر الأساسي للمياه العذبة، ويساهم في ري المحاصيل الزراعية، وملء السدود والوديان، وتجديد الغطاء النباتي. ومع ذلك، قد يشكل المطر أخطاراً جسيمة إذا تساقط بكميات هائلة تفوق قدرة تصريف الأرض، مما يؤدي إلى حدوث فيضانات مدمرة وسيول جارفة تضر بالممتلكات والأرواح.</a:t>
            </a:r>
            <a:endParaRPr lang="en-US" sz="2000" b="1" dirty="0"/>
          </a:p>
        </p:txBody>
      </p:sp>
    </p:spTree>
    <p:extLst>
      <p:ext uri="{BB962C8B-B14F-4D97-AF65-F5344CB8AC3E}">
        <p14:creationId xmlns:p14="http://schemas.microsoft.com/office/powerpoint/2010/main" val="323708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562D2-5027-56BD-8F45-05AC024BBA2F}"/>
            </a:ext>
          </a:extLst>
        </p:cNvPr>
        <p:cNvGrpSpPr/>
        <p:nvPr/>
      </p:nvGrpSpPr>
      <p:grpSpPr>
        <a:xfrm>
          <a:off x="0" y="0"/>
          <a:ext cx="0" cy="0"/>
          <a:chOff x="0" y="0"/>
          <a:chExt cx="0" cy="0"/>
        </a:xfrm>
      </p:grpSpPr>
      <p:pic>
        <p:nvPicPr>
          <p:cNvPr id="3" name="صورة 2">
            <a:extLst>
              <a:ext uri="{FF2B5EF4-FFF2-40B4-BE49-F238E27FC236}">
                <a16:creationId xmlns:a16="http://schemas.microsoft.com/office/drawing/2014/main" id="{484BDFB0-5288-AA01-A2A1-F7E0B5A886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695" y="389744"/>
            <a:ext cx="10987789" cy="6130977"/>
          </a:xfrm>
          <a:prstGeom prst="rect">
            <a:avLst/>
          </a:prstGeom>
        </p:spPr>
      </p:pic>
      <p:sp>
        <p:nvSpPr>
          <p:cNvPr id="4" name="مربع نص 3">
            <a:extLst>
              <a:ext uri="{FF2B5EF4-FFF2-40B4-BE49-F238E27FC236}">
                <a16:creationId xmlns:a16="http://schemas.microsoft.com/office/drawing/2014/main" id="{3A3169BF-4719-D8E4-7904-474BA29CDA58}"/>
              </a:ext>
            </a:extLst>
          </p:cNvPr>
          <p:cNvSpPr txBox="1"/>
          <p:nvPr/>
        </p:nvSpPr>
        <p:spPr>
          <a:xfrm>
            <a:off x="2787445" y="4372956"/>
            <a:ext cx="6076818" cy="830997"/>
          </a:xfrm>
          <a:prstGeom prst="rect">
            <a:avLst/>
          </a:prstGeom>
          <a:solidFill>
            <a:schemeClr val="accent2">
              <a:lumMod val="40000"/>
              <a:lumOff val="60000"/>
            </a:schemeClr>
          </a:solidFill>
        </p:spPr>
        <p:txBody>
          <a:bodyPr wrap="square">
            <a:spAutoFit/>
          </a:bodyPr>
          <a:lstStyle/>
          <a:p>
            <a:pPr lvl="1" algn="ctr"/>
            <a:r>
              <a:rPr lang="ar-SA" sz="2400" b="1" u="sng" dirty="0"/>
              <a:t>(نص إقناعي):</a:t>
            </a:r>
            <a:r>
              <a:rPr lang="ar-AE" sz="2400" b="1" u="sng" dirty="0"/>
              <a:t> واجب</a:t>
            </a:r>
            <a:endParaRPr lang="en-US" sz="2400" b="1" u="sng" dirty="0"/>
          </a:p>
          <a:p>
            <a:endParaRPr lang="en-US" sz="2400" b="1" dirty="0"/>
          </a:p>
        </p:txBody>
      </p:sp>
    </p:spTree>
    <p:extLst>
      <p:ext uri="{BB962C8B-B14F-4D97-AF65-F5344CB8AC3E}">
        <p14:creationId xmlns:p14="http://schemas.microsoft.com/office/powerpoint/2010/main" val="665783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EAA10-54A7-63D1-AFA0-D3C2412C5FED}"/>
            </a:ext>
          </a:extLst>
        </p:cNvPr>
        <p:cNvGrpSpPr/>
        <p:nvPr/>
      </p:nvGrpSpPr>
      <p:grpSpPr>
        <a:xfrm>
          <a:off x="0" y="0"/>
          <a:ext cx="0" cy="0"/>
          <a:chOff x="0" y="0"/>
          <a:chExt cx="0" cy="0"/>
        </a:xfrm>
      </p:grpSpPr>
      <p:sp>
        <p:nvSpPr>
          <p:cNvPr id="2" name="مربع نص 1">
            <a:extLst>
              <a:ext uri="{FF2B5EF4-FFF2-40B4-BE49-F238E27FC236}">
                <a16:creationId xmlns:a16="http://schemas.microsoft.com/office/drawing/2014/main" id="{CC98FE86-5665-EE12-C538-7998D863438B}"/>
              </a:ext>
            </a:extLst>
          </p:cNvPr>
          <p:cNvSpPr txBox="1"/>
          <p:nvPr/>
        </p:nvSpPr>
        <p:spPr>
          <a:xfrm>
            <a:off x="74951" y="732757"/>
            <a:ext cx="12072079" cy="5001369"/>
          </a:xfrm>
          <a:prstGeom prst="rect">
            <a:avLst/>
          </a:prstGeom>
          <a:solidFill>
            <a:schemeClr val="accent2">
              <a:lumMod val="40000"/>
              <a:lumOff val="60000"/>
            </a:schemeClr>
          </a:solidFill>
        </p:spPr>
        <p:txBody>
          <a:bodyPr wrap="square">
            <a:spAutoFit/>
          </a:bodyPr>
          <a:lstStyle/>
          <a:p>
            <a:pPr lvl="1"/>
            <a:r>
              <a:rPr lang="ar-AE" sz="28700" b="1" dirty="0"/>
              <a:t>شكراً لكم</a:t>
            </a:r>
          </a:p>
          <a:p>
            <a:pPr lvl="1" algn="ctr"/>
            <a:r>
              <a:rPr lang="ar-AE" sz="3200" b="1" dirty="0">
                <a:highlight>
                  <a:srgbClr val="FFFF00"/>
                </a:highlight>
              </a:rPr>
              <a:t>مع تحياتي: الأستاذ محمد بسيوني</a:t>
            </a:r>
            <a:endParaRPr lang="en-US" sz="3200" b="1" dirty="0">
              <a:highlight>
                <a:srgbClr val="FFFF00"/>
              </a:highlight>
            </a:endParaRPr>
          </a:p>
        </p:txBody>
      </p:sp>
    </p:spTree>
    <p:extLst>
      <p:ext uri="{BB962C8B-B14F-4D97-AF65-F5344CB8AC3E}">
        <p14:creationId xmlns:p14="http://schemas.microsoft.com/office/powerpoint/2010/main" val="4045573069"/>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854</TotalTime>
  <Words>1482</Words>
  <Application>Microsoft Office PowerPoint</Application>
  <PresentationFormat>شاشة عريضة</PresentationFormat>
  <Paragraphs>104</Paragraphs>
  <Slides>33</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33</vt:i4>
      </vt:variant>
    </vt:vector>
  </HeadingPairs>
  <TitlesOfParts>
    <vt:vector size="39" baseType="lpstr">
      <vt:lpstr>Aptos</vt:lpstr>
      <vt:lpstr>Aptos Display</vt:lpstr>
      <vt:lpstr>Arial</vt:lpstr>
      <vt:lpstr>MCS Taybah S_U normal.</vt:lpstr>
      <vt:lpstr>Tahoma</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MOHAMED AHMED    HEDYA</dc:creator>
  <cp:lastModifiedBy>MOHAMED AHMED    HEDYA</cp:lastModifiedBy>
  <cp:revision>56</cp:revision>
  <dcterms:created xsi:type="dcterms:W3CDTF">2026-09-02T04:29:59Z</dcterms:created>
  <dcterms:modified xsi:type="dcterms:W3CDTF">2026-09-02T18:45:09Z</dcterms:modified>
</cp:coreProperties>
</file>