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0" r:id="rId3"/>
  </p:sldMasterIdLst>
  <p:notesMasterIdLst>
    <p:notesMasterId r:id="rId27"/>
  </p:notesMasterIdLst>
  <p:sldIdLst>
    <p:sldId id="27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9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26" Type="http://schemas.openxmlformats.org/officeDocument/2006/relationships/slide" Target="slides/slide23.xml" /><Relationship Id="rId3" Type="http://schemas.openxmlformats.org/officeDocument/2006/relationships/slideMaster" Target="slideMasters/slideMaster3.xml" /><Relationship Id="rId21" Type="http://schemas.openxmlformats.org/officeDocument/2006/relationships/slide" Target="slides/slide18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5" Type="http://schemas.openxmlformats.org/officeDocument/2006/relationships/slide" Target="slides/slide22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slide" Target="slides/slide17.xml" /><Relationship Id="rId29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slide" Target="slides/slide21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slide" Target="slides/slide20.xml" /><Relationship Id="rId28" Type="http://schemas.openxmlformats.org/officeDocument/2006/relationships/presProps" Target="presProps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31" Type="http://schemas.openxmlformats.org/officeDocument/2006/relationships/tableStyles" Target="tableStyles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slide" Target="slides/slide19.xml" /><Relationship Id="rId27" Type="http://schemas.openxmlformats.org/officeDocument/2006/relationships/notesMaster" Target="notesMasters/notesMaster1.xml" /><Relationship Id="rId30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0FF34-0CD8-47E3-8A6D-2BE323E064B9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5F263-A0DD-4956-B3A1-C5F5C597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5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3AC6E8-A602-4817-8E17-989BA8D287AB}" type="slidenum">
              <a:rPr kumimoji="0" lang="ar-S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212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0732BB-924A-41A2-B80B-92F3993D4396}" type="slidenum">
              <a:rPr kumimoji="0" lang="ar-S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283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F918E4-256D-4834-979F-FB3044AAB18C}" type="slidenum">
              <a:rPr kumimoji="0" lang="ar-S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604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99C790-C454-44DD-97AE-48B7070725AF}" type="slidenum">
              <a:rPr kumimoji="0" lang="ar-S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043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99C790-C454-44DD-97AE-48B7070725AF}" type="slidenum">
              <a:rPr kumimoji="0" lang="ar-S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1284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8D9298-E64A-463B-8061-4769EAB67790}" type="slidenum">
              <a:rPr kumimoji="0" lang="ar-S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865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slideMaster" Target="../slideMasters/slideMaster2.xml" /><Relationship Id="rId1" Type="http://schemas.openxmlformats.org/officeDocument/2006/relationships/audio" Target="../media/audio1.wav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 /><Relationship Id="rId1" Type="http://schemas.openxmlformats.org/officeDocument/2006/relationships/audio" Target="../media/audio1.wav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 /><Relationship Id="rId1" Type="http://schemas.openxmlformats.org/officeDocument/2006/relationships/audio" Target="../media/audio1.wav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 /><Relationship Id="rId1" Type="http://schemas.openxmlformats.org/officeDocument/2006/relationships/audio" Target="../media/audio1.wav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 /><Relationship Id="rId1" Type="http://schemas.openxmlformats.org/officeDocument/2006/relationships/audio" Target="../media/audio1.wav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 /><Relationship Id="rId1" Type="http://schemas.openxmlformats.org/officeDocument/2006/relationships/audio" Target="../media/audio1.wav" 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 /><Relationship Id="rId1" Type="http://schemas.openxmlformats.org/officeDocument/2006/relationships/audio" Target="../media/audio1.wav" 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 /><Relationship Id="rId1" Type="http://schemas.openxmlformats.org/officeDocument/2006/relationships/audio" Target="../media/audio1.wav" 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 /><Relationship Id="rId1" Type="http://schemas.openxmlformats.org/officeDocument/2006/relationships/audio" Target="../media/audio1.wav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 /><Relationship Id="rId1" Type="http://schemas.openxmlformats.org/officeDocument/2006/relationships/audio" Target="../media/audio1.wav" 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 /><Relationship Id="rId1" Type="http://schemas.openxmlformats.org/officeDocument/2006/relationships/audio" Target="../media/audio1.wav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3902076"/>
            <a:ext cx="4533900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rtl="1" eaLnBrk="1" hangingPunct="1">
                <a:defRPr/>
              </a:pPr>
              <a:endParaRPr lang="en-US" sz="180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rtl="1" eaLnBrk="1" hangingPunct="1">
                <a:defRPr/>
              </a:pPr>
              <a:endParaRPr lang="en-US" sz="180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rtl="1" eaLnBrk="1" hangingPunct="1">
                <a:defRPr/>
              </a:pPr>
              <a:endParaRPr lang="en-US" sz="180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rtl="1" eaLnBrk="1" hangingPunct="1">
                <a:defRPr/>
              </a:pPr>
              <a:endParaRPr lang="en-US" sz="1800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/>
            </a:p>
          </p:txBody>
        </p:sp>
      </p:grpSp>
      <p:sp>
        <p:nvSpPr>
          <p:cNvPr id="5121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873250"/>
            <a:ext cx="10363200" cy="155575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ar-SA" altLang="en-US" noProof="0"/>
              <a:t>انقر لتحرير نمط العنوان الرئيسي</a:t>
            </a:r>
          </a:p>
        </p:txBody>
      </p:sp>
      <p:sp>
        <p:nvSpPr>
          <p:cNvPr id="5121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ar-SA" altLang="en-US" noProof="0"/>
              <a:t>انقر لتحرير نمط العنوان الثانوي الرئيسي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55CF6-9BDB-448D-BDC0-B911E0AF4E62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852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E92F0-28E1-483F-8CE7-B54FCF2CC2F6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7896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F21E3-AA6D-4003-9C72-EFD6F676321C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2731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EF87B-FF7C-46C0-B030-D5722791FFCC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491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6EB44-F3DB-4A22-84DB-74ACD578C5F1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1835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8008C-091F-436F-9AEE-FF763C660DA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742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58C3D-C192-407C-B7E7-BEF2C2F7E782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6721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F226E-083A-439B-8BEB-9235F83CC3C2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699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85C91-AA20-4D59-BC7C-153E2B8BE2D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880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3F818-9C62-4C1D-A58C-D6D5C2882BB8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660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98F85-B643-4016-BBD5-8750CB77179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949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3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1" y="1"/>
            <a:ext cx="307340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33651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3651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34736" y="5410203"/>
            <a:ext cx="2743200" cy="365125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33650" y="5410203"/>
            <a:ext cx="5124887" cy="365125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4138" y="5410201"/>
            <a:ext cx="771089" cy="365125"/>
          </a:xfrm>
        </p:spPr>
        <p:txBody>
          <a:bodyPr/>
          <a:lstStyle/>
          <a:p>
            <a:pPr>
              <a:defRPr/>
            </a:pPr>
            <a:fld id="{95E10067-724B-4F59-AD75-024D4A3EEDC8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1520650"/>
      </p:ext>
    </p:extLst>
  </p:cSld>
  <p:clrMapOvr>
    <a:masterClrMapping/>
  </p:clrMapOvr>
  <p:transition spd="med">
    <p:comb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1141414" y="618518"/>
            <a:ext cx="99059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1141414" y="2249487"/>
            <a:ext cx="990599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7456921" y="5883278"/>
            <a:ext cx="2743200" cy="365125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41412" y="5883277"/>
            <a:ext cx="6239309" cy="365125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6322" y="5883276"/>
            <a:ext cx="771089" cy="365125"/>
          </a:xfrm>
        </p:spPr>
        <p:txBody>
          <a:bodyPr/>
          <a:lstStyle/>
          <a:p>
            <a:pPr>
              <a:defRPr/>
            </a:pPr>
            <a:fld id="{4005F943-6E51-4C89-91FE-40902F0A8A9E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30384"/>
      </p:ext>
    </p:extLst>
  </p:cSld>
  <p:clrMapOvr>
    <a:masterClrMapping/>
  </p:clrMapOvr>
  <p:transition spd="med">
    <p:comb/>
    <p:sndAc>
      <p:stSnd>
        <p:snd r:embed="rId1" name="chimes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8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FA1237-AC3E-4A62-BC12-01D5AE5036A4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4896931"/>
      </p:ext>
    </p:extLst>
  </p:cSld>
  <p:clrMapOvr>
    <a:masterClrMapping/>
  </p:clrMapOvr>
  <p:transition spd="med">
    <p:comb/>
    <p:sndAc>
      <p:stSnd>
        <p:snd r:embed="rId1" name="chimes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1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1F7AFF-9B0B-4632-919D-1FC653645F54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2465300"/>
      </p:ext>
    </p:extLst>
  </p:cSld>
  <p:clrMapOvr>
    <a:masterClrMapping/>
  </p:clrMapOvr>
  <p:transition spd="med">
    <p:comb/>
    <p:sndAc>
      <p:stSnd>
        <p:snd r:embed="rId1" name="chimes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8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8537" y="2249486"/>
            <a:ext cx="45812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1" y="3073399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69323" y="2249485"/>
            <a:ext cx="4578087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9"/>
            <a:ext cx="487521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336FDD-5526-456C-BAF8-76D9C64A3714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8055745"/>
      </p:ext>
    </p:extLst>
  </p:cSld>
  <p:clrMapOvr>
    <a:masterClrMapping/>
  </p:clrMapOvr>
  <p:transition spd="med">
    <p:comb/>
    <p:sndAc>
      <p:stSnd>
        <p:snd r:embed="rId1" name="chimes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639CB1-16A8-468B-8F90-1379C8EA311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163586"/>
      </p:ext>
    </p:extLst>
  </p:cSld>
  <p:clrMapOvr>
    <a:masterClrMapping/>
  </p:clrMapOvr>
  <p:transition spd="med">
    <p:comb/>
    <p:sndAc>
      <p:stSnd>
        <p:snd r:embed="rId1" name="chimes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743C13-232F-4537-B9C2-A6BC5F9FA55C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243609"/>
      </p:ext>
    </p:extLst>
  </p:cSld>
  <p:clrMapOvr>
    <a:masterClrMapping/>
  </p:clrMapOvr>
  <p:transition spd="med">
    <p:comb/>
    <p:sndAc>
      <p:stSnd>
        <p:snd r:embed="rId1" name="chimes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6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1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6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E4678-0E79-46F9-9C63-E1FD9A701299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6794358"/>
      </p:ext>
    </p:extLst>
  </p:cSld>
  <p:clrMapOvr>
    <a:masterClrMapping/>
  </p:clrMapOvr>
  <p:transition spd="med">
    <p:comb/>
    <p:sndAc>
      <p:stSnd>
        <p:snd r:embed="rId1" name="chimes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609600"/>
            <a:ext cx="5005283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43822" y="609600"/>
            <a:ext cx="4603591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2" y="2249486"/>
            <a:ext cx="5005285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8B495-1EB1-42E4-AA62-4FB52C0006E5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828888"/>
      </p:ext>
    </p:extLst>
  </p:cSld>
  <p:clrMapOvr>
    <a:masterClrMapping/>
  </p:clrMapOvr>
  <p:transition spd="med">
    <p:comb/>
    <p:sndAc>
      <p:stSnd>
        <p:snd r:embed="rId1" name="chimes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4304666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5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5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6C4DEC-B576-4EEB-A9E4-149BF1831B7C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6275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7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419601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6C4DEC-B576-4EEB-A9E4-149BF1831B7C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67663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1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3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6C4DEC-B576-4EEB-A9E4-149BF1831B7C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928772" y="7184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23297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46252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2134043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5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6C4DEC-B576-4EEB-A9E4-149BF1831B7C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63915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4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1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41412" y="3360263"/>
            <a:ext cx="3195243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8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4767" y="3363435"/>
            <a:ext cx="3185277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3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3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6C4DEC-B576-4EEB-A9E4-149BF1831B7C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45684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60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4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8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4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3" y="4980856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6C4DEC-B576-4EEB-A9E4-149BF1831B7C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68028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B60FC-FC01-4D89-B6C2-2747DC6E297A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9089536"/>
      </p:ext>
    </p:extLst>
  </p:cSld>
  <p:clrMapOvr>
    <a:masterClrMapping/>
  </p:clrMapOvr>
  <p:transition spd="med">
    <p:comb/>
    <p:sndAc>
      <p:stSnd>
        <p:snd r:embed="rId1" name="chimes.wav"/>
      </p:stSnd>
    </p:sndAc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1" y="609601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601"/>
            <a:ext cx="7748591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1874D-C338-4C12-B56B-7295323B08B0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5371523"/>
      </p:ext>
    </p:extLst>
  </p:cSld>
  <p:clrMapOvr>
    <a:masterClrMapping/>
  </p:clrMapOvr>
  <p:transition spd="med">
    <p:comb/>
    <p:sndAc>
      <p:stSnd>
        <p:snd r:embed="rId1" name="chimes.wav"/>
      </p:stSnd>
    </p:sndAc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8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F852-3C76-4938-8917-0F761EDAD79E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6253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1747B-F0D2-4F92-A84F-0C5C9C0C8294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07459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2700869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A0ED4-37FF-49A2-8FAB-A23CD9CE60F5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63144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5AE0D-FB32-446B-9E8C-C21B95519F77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35041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79CF-FFBF-4E5D-91E5-AF8A868682EF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1295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9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AD82-2973-40B0-B75D-69016DD07D20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33893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D0190-36C4-4938-BEFB-240897929A21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55393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4926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18339-3496-491A-8D01-466561A1A736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2279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5BB4C-815B-41A1-BE22-B07F956A5298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32688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1E23-37E2-4F78-AB4A-4BDA83FB9041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8371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9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1E23-37E2-4F78-AB4A-4BDA83FB9041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51731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1E23-37E2-4F78-AB4A-4BDA83FB9041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76265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1E23-37E2-4F78-AB4A-4BDA83FB9041}" type="slidenum">
              <a:rPr lang="ar-SA" altLang="en-US" smtClean="0"/>
              <a:pPr/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00692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1E23-37E2-4F78-AB4A-4BDA83FB9041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84916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FC6D9-E7F6-4891-9BAB-5A96BABE8C80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69701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1"/>
            <a:ext cx="130508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1"/>
            <a:ext cx="6926701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144B-547E-4EF1-818F-F6BB87A9A4B6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995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slideLayout" Target="../slideLayouts/slideLayout24.xml" /><Relationship Id="rId18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slideLayout" Target="../slideLayouts/slideLayout23.xml" /><Relationship Id="rId17" Type="http://schemas.openxmlformats.org/officeDocument/2006/relationships/slideLayout" Target="../slideLayouts/slideLayout28.xml" /><Relationship Id="rId2" Type="http://schemas.openxmlformats.org/officeDocument/2006/relationships/slideLayout" Target="../slideLayouts/slideLayout13.xml" /><Relationship Id="rId16" Type="http://schemas.openxmlformats.org/officeDocument/2006/relationships/slideLayout" Target="../slideLayouts/slideLayout27.xml" /><Relationship Id="rId20" Type="http://schemas.openxmlformats.org/officeDocument/2006/relationships/image" Target="../media/image2.png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5" Type="http://schemas.openxmlformats.org/officeDocument/2006/relationships/slideLayout" Target="../slideLayouts/slideLayout26.xml" /><Relationship Id="rId10" Type="http://schemas.openxmlformats.org/officeDocument/2006/relationships/slideLayout" Target="../slideLayouts/slideLayout21.xml" /><Relationship Id="rId19" Type="http://schemas.openxmlformats.org/officeDocument/2006/relationships/audio" Target="../media/audio1.wav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Relationship Id="rId14" Type="http://schemas.openxmlformats.org/officeDocument/2006/relationships/slideLayout" Target="../slideLayouts/slideLayout25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 /><Relationship Id="rId13" Type="http://schemas.openxmlformats.org/officeDocument/2006/relationships/slideLayout" Target="../slideLayouts/slideLayout41.xml" /><Relationship Id="rId3" Type="http://schemas.openxmlformats.org/officeDocument/2006/relationships/slideLayout" Target="../slideLayouts/slideLayout31.xml" /><Relationship Id="rId7" Type="http://schemas.openxmlformats.org/officeDocument/2006/relationships/slideLayout" Target="../slideLayouts/slideLayout35.xml" /><Relationship Id="rId12" Type="http://schemas.openxmlformats.org/officeDocument/2006/relationships/slideLayout" Target="../slideLayouts/slideLayout40.xml" /><Relationship Id="rId17" Type="http://schemas.openxmlformats.org/officeDocument/2006/relationships/theme" Target="../theme/theme3.xml" /><Relationship Id="rId2" Type="http://schemas.openxmlformats.org/officeDocument/2006/relationships/slideLayout" Target="../slideLayouts/slideLayout30.xml" /><Relationship Id="rId16" Type="http://schemas.openxmlformats.org/officeDocument/2006/relationships/slideLayout" Target="../slideLayouts/slideLayout44.xml" /><Relationship Id="rId1" Type="http://schemas.openxmlformats.org/officeDocument/2006/relationships/slideLayout" Target="../slideLayouts/slideLayout29.xml" /><Relationship Id="rId6" Type="http://schemas.openxmlformats.org/officeDocument/2006/relationships/slideLayout" Target="../slideLayouts/slideLayout34.xml" /><Relationship Id="rId11" Type="http://schemas.openxmlformats.org/officeDocument/2006/relationships/slideLayout" Target="../slideLayouts/slideLayout39.xml" /><Relationship Id="rId5" Type="http://schemas.openxmlformats.org/officeDocument/2006/relationships/slideLayout" Target="../slideLayouts/slideLayout33.xml" /><Relationship Id="rId15" Type="http://schemas.openxmlformats.org/officeDocument/2006/relationships/slideLayout" Target="../slideLayouts/slideLayout43.xml" /><Relationship Id="rId10" Type="http://schemas.openxmlformats.org/officeDocument/2006/relationships/slideLayout" Target="../slideLayouts/slideLayout38.xml" /><Relationship Id="rId4" Type="http://schemas.openxmlformats.org/officeDocument/2006/relationships/slideLayout" Target="../slideLayouts/slideLayout32.xml" /><Relationship Id="rId9" Type="http://schemas.openxmlformats.org/officeDocument/2006/relationships/slideLayout" Target="../slideLayouts/slideLayout37.xml" /><Relationship Id="rId14" Type="http://schemas.openxmlformats.org/officeDocument/2006/relationships/slideLayout" Target="../slideLayouts/slideLayout4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" y="3902076"/>
            <a:ext cx="4533900" cy="2949575"/>
            <a:chOff x="0" y="2458"/>
            <a:chExt cx="2142" cy="1858"/>
          </a:xfrm>
        </p:grpSpPr>
        <p:sp>
          <p:nvSpPr>
            <p:cNvPr id="5017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rtl="1" eaLnBrk="1" hangingPunct="1">
                <a:defRPr/>
              </a:pPr>
              <a:endParaRPr lang="en-US" sz="1800"/>
            </a:p>
          </p:txBody>
        </p:sp>
        <p:sp>
          <p:nvSpPr>
            <p:cNvPr id="5018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rtl="1" eaLnBrk="1" hangingPunct="1">
                <a:defRPr/>
              </a:pPr>
              <a:endParaRPr lang="en-US" sz="1800"/>
            </a:p>
          </p:txBody>
        </p:sp>
        <p:sp>
          <p:nvSpPr>
            <p:cNvPr id="5018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rtl="1" eaLnBrk="1" hangingPunct="1">
                <a:defRPr/>
              </a:pPr>
              <a:endParaRPr lang="en-US" sz="1800"/>
            </a:p>
          </p:txBody>
        </p:sp>
        <p:sp>
          <p:nvSpPr>
            <p:cNvPr id="5018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 rtl="1" eaLnBrk="1" hangingPunct="1">
                <a:defRPr/>
              </a:pPr>
              <a:endParaRPr lang="en-US" sz="1800"/>
            </a:p>
          </p:txBody>
        </p:sp>
        <p:sp>
          <p:nvSpPr>
            <p:cNvPr id="2060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/>
            </a:p>
          </p:txBody>
        </p:sp>
        <p:sp>
          <p:nvSpPr>
            <p:cNvPr id="2061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/>
            </a:p>
          </p:txBody>
        </p:sp>
        <p:sp>
          <p:nvSpPr>
            <p:cNvPr id="2062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/>
            </a:p>
          </p:txBody>
        </p:sp>
      </p:grpSp>
      <p:sp>
        <p:nvSpPr>
          <p:cNvPr id="5018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ar-SA" altLang="en-US"/>
              <a:t>انقر لتحرير نمط العنوان الرئيسي</a:t>
            </a:r>
          </a:p>
        </p:txBody>
      </p:sp>
      <p:sp>
        <p:nvSpPr>
          <p:cNvPr id="5018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en-US"/>
              <a:t>انقر لتحرير أنماط النص الرئيسي</a:t>
            </a:r>
          </a:p>
          <a:p>
            <a:pPr lvl="1"/>
            <a:r>
              <a:rPr lang="ar-SA" altLang="en-US"/>
              <a:t>المستوى الثاني</a:t>
            </a:r>
          </a:p>
          <a:p>
            <a:pPr lvl="2"/>
            <a:r>
              <a:rPr lang="ar-SA" altLang="en-US"/>
              <a:t>المستوى الثالث</a:t>
            </a:r>
          </a:p>
          <a:p>
            <a:pPr lvl="3"/>
            <a:r>
              <a:rPr lang="ar-SA" altLang="en-US"/>
              <a:t>المستوى الرابع</a:t>
            </a:r>
          </a:p>
          <a:p>
            <a:pPr lvl="4"/>
            <a:r>
              <a:rPr lang="ar-SA" altLang="en-US"/>
              <a:t>المستوى الخامس</a:t>
            </a:r>
          </a:p>
        </p:txBody>
      </p:sp>
      <p:sp>
        <p:nvSpPr>
          <p:cNvPr id="5018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018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019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fld id="{C6443D3B-6007-4E23-86F0-650E6ABAE4AF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1633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l"/>
        <a:defRPr sz="32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l"/>
        <a:defRPr sz="28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l"/>
        <a:defRPr sz="24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9051" y="1"/>
            <a:ext cx="12055699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4" y="618518"/>
            <a:ext cx="99059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4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7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2" y="5883276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6443D3B-6007-4E23-86F0-650E6ABAE4A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11979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 spd="med">
    <p:comb/>
    <p:sndAc>
      <p:stSnd>
        <p:snd r:embed="rId19" name="chimes.wav"/>
      </p:stSnd>
    </p:sndAc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9" y="-8468"/>
            <a:ext cx="12226407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0"/>
            <a:ext cx="84636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4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64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2" y="6041364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FD61E23-37E2-4F78-AB4A-4BDA83FB9041}" type="slidenum">
              <a:rPr lang="ar-SA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43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 /><Relationship Id="rId2" Type="http://schemas.openxmlformats.org/officeDocument/2006/relationships/audio" Target="../media/audio2.wav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6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8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Relationship Id="rId4" Type="http://schemas.openxmlformats.org/officeDocument/2006/relationships/audio" Target="../media/audio3.wav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3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3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3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3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8.xml" /><Relationship Id="rId4" Type="http://schemas.openxmlformats.org/officeDocument/2006/relationships/slide" Target="slide23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3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3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3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audio" Target="../media/audio4.wav" /><Relationship Id="rId1" Type="http://schemas.openxmlformats.org/officeDocument/2006/relationships/slideLayout" Target="../slideLayouts/slideLayout3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1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4"/>
          <p:cNvSpPr>
            <a:spLocks noChangeArrowheads="1"/>
          </p:cNvSpPr>
          <p:nvPr/>
        </p:nvSpPr>
        <p:spPr bwMode="auto">
          <a:xfrm>
            <a:off x="4151314" y="333376"/>
            <a:ext cx="4105275" cy="720725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FF00"/>
          </a:solidFill>
          <a:ln w="12700" cap="sq">
            <a:solidFill>
              <a:srgbClr val="00FFFF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4400" b="1" dirty="0">
                <a:solidFill>
                  <a:srgbClr val="010199"/>
                </a:solidFill>
                <a:latin typeface="Arial Black" panose="020B0A04020102020204" pitchFamily="34" charset="0"/>
              </a:rPr>
              <a:t>الـتوابــع</a:t>
            </a:r>
            <a:endParaRPr lang="en-US" altLang="en-US" sz="4400" b="1" dirty="0">
              <a:solidFill>
                <a:srgbClr val="010199"/>
              </a:solidFill>
              <a:latin typeface="Arial Black" panose="020B0A04020102020204" pitchFamily="34" charset="0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754438" y="1484313"/>
            <a:ext cx="69135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مـثـال1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: الرجلُ  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الـشجاع ُ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محبوبٌ </a:t>
            </a:r>
            <a:endParaRPr lang="en-US" altLang="en-US" sz="3600" b="1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57" name="Oval 9"/>
          <p:cNvSpPr>
            <a:spLocks noChangeArrowheads="1"/>
          </p:cNvSpPr>
          <p:nvPr/>
        </p:nvSpPr>
        <p:spPr bwMode="auto">
          <a:xfrm>
            <a:off x="1992313" y="1559606"/>
            <a:ext cx="1079500" cy="647700"/>
          </a:xfrm>
          <a:prstGeom prst="ellipse">
            <a:avLst/>
          </a:prstGeom>
          <a:solidFill>
            <a:schemeClr val="tx2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نعـت</a:t>
            </a:r>
            <a:endParaRPr lang="en-US" altLang="en-US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2963864" y="2636838"/>
            <a:ext cx="77041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مـثال2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: عاد الطلابُ 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كلُّهم 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من الرحلةِ</a:t>
            </a:r>
            <a:endParaRPr lang="en-US" altLang="en-US" sz="3600" b="1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68" name="Oval 20"/>
          <p:cNvSpPr>
            <a:spLocks noChangeArrowheads="1"/>
          </p:cNvSpPr>
          <p:nvPr/>
        </p:nvSpPr>
        <p:spPr bwMode="auto">
          <a:xfrm>
            <a:off x="1992313" y="2785723"/>
            <a:ext cx="1079500" cy="647700"/>
          </a:xfrm>
          <a:prstGeom prst="ellipse">
            <a:avLst/>
          </a:prstGeom>
          <a:solidFill>
            <a:schemeClr val="tx2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توكيد</a:t>
            </a:r>
            <a:endParaRPr lang="en-US" altLang="en-US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2963864" y="4076700"/>
            <a:ext cx="77041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مـثال3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: الصلاة ُ 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و</a:t>
            </a:r>
            <a:r>
              <a:rPr lang="ar-SA" altLang="en-US" sz="3600" b="1" u="sng" dirty="0">
                <a:solidFill>
                  <a:srgbClr val="FF3300"/>
                </a:solidFill>
                <a:latin typeface="Times New Roman" panose="02020603050405020304" pitchFamily="18" charset="0"/>
              </a:rPr>
              <a:t>الصيام ُ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من أركانِ الإسلام </a:t>
            </a:r>
            <a:endParaRPr lang="en-US" altLang="en-US" sz="3600" b="1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70" name="Oval 22"/>
          <p:cNvSpPr>
            <a:spLocks noChangeArrowheads="1"/>
          </p:cNvSpPr>
          <p:nvPr/>
        </p:nvSpPr>
        <p:spPr bwMode="auto">
          <a:xfrm>
            <a:off x="1968500" y="4149725"/>
            <a:ext cx="1079500" cy="647700"/>
          </a:xfrm>
          <a:prstGeom prst="ellipse">
            <a:avLst/>
          </a:prstGeom>
          <a:solidFill>
            <a:schemeClr val="tx2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عطف</a:t>
            </a:r>
            <a:endParaRPr lang="en-US" altLang="en-US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71" name="Oval 23"/>
          <p:cNvSpPr>
            <a:spLocks noChangeArrowheads="1"/>
          </p:cNvSpPr>
          <p:nvPr/>
        </p:nvSpPr>
        <p:spPr bwMode="auto">
          <a:xfrm>
            <a:off x="1992313" y="5589588"/>
            <a:ext cx="1079500" cy="647700"/>
          </a:xfrm>
          <a:prstGeom prst="ellipse">
            <a:avLst/>
          </a:prstGeom>
          <a:solidFill>
            <a:schemeClr val="tx2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بدل</a:t>
            </a:r>
            <a:endParaRPr lang="en-US" altLang="en-US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3935414" y="5516563"/>
            <a:ext cx="67325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مـثال4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: كانَ الخليفة ُ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عمر ُ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عادلا ً</a:t>
            </a:r>
            <a:endParaRPr lang="en-US" altLang="en-US" sz="3600" b="1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73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  <p:bldP spid="2057" grpId="0" animBg="1"/>
      <p:bldP spid="2067" grpId="0"/>
      <p:bldP spid="2068" grpId="0" animBg="1"/>
      <p:bldP spid="2069" grpId="0"/>
      <p:bldP spid="2070" grpId="0" animBg="1"/>
      <p:bldP spid="2071" grpId="0" animBg="1"/>
      <p:bldP spid="20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ChangeArrowheads="1"/>
          </p:cNvSpPr>
          <p:nvPr/>
        </p:nvSpPr>
        <p:spPr bwMode="auto">
          <a:xfrm>
            <a:off x="4295776" y="260351"/>
            <a:ext cx="4105275" cy="720725"/>
          </a:xfrm>
          <a:prstGeom prst="ribbon2">
            <a:avLst>
              <a:gd name="adj1" fmla="val 12500"/>
              <a:gd name="adj2" fmla="val 64849"/>
            </a:avLst>
          </a:prstGeom>
          <a:solidFill>
            <a:srgbClr val="0099FF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Al-Kharashi Saleh Musmat Mail "/>
                <a:cs typeface="Al-Kharashi Saleh Musmat Mail "/>
              </a:rPr>
              <a:t>الـــبـدل</a:t>
            </a:r>
            <a:endParaRPr lang="en-US" altLang="en-US" sz="4400" b="1" dirty="0">
              <a:solidFill>
                <a:srgbClr val="FFFFFF"/>
              </a:solidFill>
              <a:latin typeface="Times New Roman" panose="02020603050405020304" pitchFamily="18" charset="0"/>
              <a:ea typeface="Al-Kharashi Saleh Musmat Mail "/>
              <a:cs typeface="Al-Kharashi Saleh Musmat Mail "/>
            </a:endParaRP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216275" y="1484313"/>
            <a:ext cx="6985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>
                <a:solidFill>
                  <a:srgbClr val="FFFFFF"/>
                </a:solidFill>
                <a:latin typeface="Times New Roman" panose="02020603050405020304" pitchFamily="18" charset="0"/>
              </a:rPr>
              <a:t> قتلتِ </a:t>
            </a:r>
            <a:r>
              <a:rPr lang="ar-SA" altLang="en-US" sz="3600" b="1">
                <a:solidFill>
                  <a:srgbClr val="33CC33"/>
                </a:solidFill>
                <a:latin typeface="Times New Roman" panose="02020603050405020304" pitchFamily="18" charset="0"/>
              </a:rPr>
              <a:t>الملكة </a:t>
            </a:r>
            <a:r>
              <a:rPr lang="ar-SA" altLang="en-US" sz="3600" b="1">
                <a:solidFill>
                  <a:srgbClr val="FFFFFF"/>
                </a:solidFill>
                <a:latin typeface="Times New Roman" panose="02020603050405020304" pitchFamily="18" charset="0"/>
              </a:rPr>
              <a:t>ُ </a:t>
            </a:r>
            <a:r>
              <a:rPr lang="ar-SA" altLang="en-US" sz="3600" b="1">
                <a:solidFill>
                  <a:srgbClr val="FF3300"/>
                </a:solidFill>
                <a:latin typeface="Times New Roman" panose="02020603050405020304" pitchFamily="18" charset="0"/>
              </a:rPr>
              <a:t>شجرة </a:t>
            </a:r>
            <a:r>
              <a:rPr lang="ar-SA" altLang="en-US" sz="3600" b="1">
                <a:solidFill>
                  <a:srgbClr val="FFFFFF"/>
                </a:solidFill>
                <a:latin typeface="Times New Roman" panose="02020603050405020304" pitchFamily="18" charset="0"/>
              </a:rPr>
              <a:t>ُ الـدُرِّ  </a:t>
            </a:r>
            <a:r>
              <a:rPr lang="ar-SA" altLang="en-US" sz="3600" b="1">
                <a:solidFill>
                  <a:srgbClr val="33CC33"/>
                </a:solidFill>
                <a:latin typeface="Times New Roman" panose="02020603050405020304" pitchFamily="18" charset="0"/>
              </a:rPr>
              <a:t>السلطانَ</a:t>
            </a:r>
            <a:r>
              <a:rPr lang="ar-SA" altLang="en-US" sz="3600" b="1">
                <a:solidFill>
                  <a:srgbClr val="FFFFFF"/>
                </a:solidFill>
                <a:latin typeface="Times New Roman" panose="02020603050405020304" pitchFamily="18" charset="0"/>
              </a:rPr>
              <a:t>  </a:t>
            </a:r>
            <a:r>
              <a:rPr lang="ar-SA" altLang="en-US" sz="3600" b="1">
                <a:solidFill>
                  <a:srgbClr val="FF3300"/>
                </a:solidFill>
                <a:latin typeface="Times New Roman" panose="02020603050405020304" pitchFamily="18" charset="0"/>
              </a:rPr>
              <a:t>أيـبـك َ</a:t>
            </a:r>
            <a:endParaRPr lang="en-US" altLang="en-US" sz="360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auto">
          <a:xfrm flipH="1">
            <a:off x="7391401" y="2133601"/>
            <a:ext cx="144463" cy="358775"/>
          </a:xfrm>
          <a:prstGeom prst="line">
            <a:avLst/>
          </a:prstGeom>
          <a:noFill/>
          <a:ln w="12700" cap="sq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6816725" y="2708275"/>
            <a:ext cx="1079500" cy="647700"/>
          </a:xfrm>
          <a:prstGeom prst="ellipse">
            <a:avLst/>
          </a:prstGeom>
          <a:solidFill>
            <a:schemeClr val="hlink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بـدل</a:t>
            </a:r>
            <a:endParaRPr lang="en-US" altLang="en-US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8183564" y="2737304"/>
            <a:ext cx="1584325" cy="576263"/>
          </a:xfrm>
          <a:prstGeom prst="ellipse">
            <a:avLst/>
          </a:prstGeom>
          <a:solidFill>
            <a:schemeClr val="hlink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28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مبدل منه</a:t>
            </a:r>
            <a:endParaRPr lang="en-US" altLang="en-US" sz="2800" b="1" dirty="0">
              <a:solidFill>
                <a:srgbClr val="33CC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8401051" y="4076701"/>
            <a:ext cx="1871663" cy="576263"/>
          </a:xfrm>
          <a:prstGeom prst="rect">
            <a:avLst/>
          </a:prstGeom>
          <a:solidFill>
            <a:srgbClr val="0099FF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FF66"/>
                </a:solidFill>
                <a:latin typeface="Times New Roman" panose="02020603050405020304" pitchFamily="18" charset="0"/>
              </a:rPr>
              <a:t>تـعــريـفــه</a:t>
            </a:r>
            <a:endParaRPr lang="en-US" altLang="en-US" b="1" dirty="0">
              <a:solidFill>
                <a:srgbClr val="FFFF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>
            <a:off x="1676401" y="5013325"/>
            <a:ext cx="8596313" cy="52322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2800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2800" b="1" dirty="0">
                <a:solidFill>
                  <a:srgbClr val="FF3300"/>
                </a:solidFill>
                <a:latin typeface="Arial Black" panose="020B0A04020102020204" pitchFamily="34" charset="0"/>
              </a:rPr>
              <a:t>الـبدل</a:t>
            </a:r>
            <a:r>
              <a:rPr lang="ar-SA" altLang="en-US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28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: تابـع ٌ مقصود بالحكم يُـمهد له بذكر المتبوع قـبله ( المبدل منه )  </a:t>
            </a:r>
          </a:p>
        </p:txBody>
      </p:sp>
      <p:sp>
        <p:nvSpPr>
          <p:cNvPr id="54282" name="Line 10"/>
          <p:cNvSpPr>
            <a:spLocks noChangeShapeType="1"/>
          </p:cNvSpPr>
          <p:nvPr/>
        </p:nvSpPr>
        <p:spPr bwMode="auto">
          <a:xfrm>
            <a:off x="8832850" y="2060576"/>
            <a:ext cx="0" cy="504825"/>
          </a:xfrm>
          <a:prstGeom prst="line">
            <a:avLst/>
          </a:prstGeom>
          <a:noFill/>
          <a:ln w="12700" cap="sq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3038474" y="2708275"/>
            <a:ext cx="1079500" cy="647700"/>
          </a:xfrm>
          <a:prstGeom prst="ellipse">
            <a:avLst/>
          </a:prstGeom>
          <a:solidFill>
            <a:schemeClr val="hlink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بـدل</a:t>
            </a:r>
            <a:endParaRPr lang="en-US" altLang="en-US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4405313" y="2737304"/>
            <a:ext cx="1584325" cy="576263"/>
          </a:xfrm>
          <a:prstGeom prst="ellipse">
            <a:avLst/>
          </a:prstGeom>
          <a:solidFill>
            <a:schemeClr val="hlink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2800" b="1">
                <a:solidFill>
                  <a:srgbClr val="33CC33"/>
                </a:solidFill>
                <a:latin typeface="Times New Roman" panose="02020603050405020304" pitchFamily="18" charset="0"/>
              </a:rPr>
              <a:t>مبدل منه</a:t>
            </a:r>
            <a:endParaRPr lang="en-US" altLang="en-US" sz="2800" b="1">
              <a:solidFill>
                <a:srgbClr val="33CC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H="1">
            <a:off x="3810000" y="1987551"/>
            <a:ext cx="265338" cy="504825"/>
          </a:xfrm>
          <a:prstGeom prst="line">
            <a:avLst/>
          </a:prstGeom>
          <a:noFill/>
          <a:ln w="12700" cap="sq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5334000" y="2060576"/>
            <a:ext cx="0" cy="504825"/>
          </a:xfrm>
          <a:prstGeom prst="line">
            <a:avLst/>
          </a:prstGeom>
          <a:noFill/>
          <a:ln w="12700" cap="sq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45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/>
      <p:bldP spid="54277" grpId="0" animBg="1"/>
      <p:bldP spid="54277" grpId="1" animBg="1"/>
      <p:bldP spid="54279" grpId="0" animBg="1"/>
      <p:bldP spid="54280" grpId="0" animBg="1"/>
      <p:bldP spid="54281" grpId="0" animBg="1"/>
      <p:bldP spid="10" grpId="0" animBg="1"/>
      <p:bldP spid="10" grpId="1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52000">
              <a:schemeClr val="accent5">
                <a:lumMod val="50000"/>
              </a:schemeClr>
            </a:gs>
            <a:gs pos="3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Oval 3"/>
          <p:cNvSpPr>
            <a:spLocks noChangeArrowheads="1"/>
          </p:cNvSpPr>
          <p:nvPr/>
        </p:nvSpPr>
        <p:spPr bwMode="auto">
          <a:xfrm>
            <a:off x="209700" y="228601"/>
            <a:ext cx="645885" cy="6096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000000"/>
                </a:solidFill>
                <a:latin typeface="Garamond" panose="02020404030301010803" pitchFamily="18" charset="0"/>
              </a:rPr>
              <a:t>أ</a:t>
            </a:r>
            <a:endParaRPr lang="en-US" altLang="en-US" sz="2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2286000" y="228601"/>
            <a:ext cx="838200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  <a:buClrTx/>
              <a:buNone/>
              <a:defRPr/>
            </a:pPr>
            <a:r>
              <a:rPr lang="ar-SA" altLang="en-US" sz="3600" b="1" dirty="0">
                <a:solidFill>
                  <a:srgbClr val="FFFFFF"/>
                </a:solidFill>
                <a:effectLst/>
              </a:rPr>
              <a:t>    1- أرسى </a:t>
            </a:r>
            <a:r>
              <a:rPr lang="ar-SA" altLang="en-US" sz="3600" b="1" dirty="0">
                <a:solidFill>
                  <a:srgbClr val="00B050"/>
                </a:solidFill>
                <a:effectLst/>
              </a:rPr>
              <a:t>الشـَّيخ</a:t>
            </a:r>
            <a:r>
              <a:rPr lang="ar-SA" altLang="en-US" sz="3600" b="1" dirty="0">
                <a:solidFill>
                  <a:srgbClr val="FFFFFF"/>
                </a:solidFill>
                <a:effectLst/>
              </a:rPr>
              <a:t> </a:t>
            </a:r>
            <a:r>
              <a:rPr lang="ar-SA" altLang="en-US" sz="3600" b="1" dirty="0">
                <a:solidFill>
                  <a:srgbClr val="FF0000"/>
                </a:solidFill>
                <a:effectLst/>
              </a:rPr>
              <a:t>زايدٌ</a:t>
            </a:r>
            <a:r>
              <a:rPr lang="ar-SA" altLang="en-US" sz="3600" b="1" dirty="0">
                <a:solidFill>
                  <a:srgbClr val="996633"/>
                </a:solidFill>
                <a:effectLst/>
              </a:rPr>
              <a:t> </a:t>
            </a:r>
            <a:r>
              <a:rPr lang="ar-SA" altLang="en-US" sz="3600" b="1" dirty="0">
                <a:solidFill>
                  <a:srgbClr val="FFFFFF"/>
                </a:solidFill>
                <a:effectLst/>
              </a:rPr>
              <a:t>( رَحـِمَهُ اللهُ ) دعائمَ الاتـِّحادِ. 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  <a:buClrTx/>
              <a:buNone/>
              <a:defRPr/>
            </a:pPr>
            <a:r>
              <a:rPr lang="ar-SA" altLang="en-US" sz="3600" b="1" dirty="0">
                <a:solidFill>
                  <a:srgbClr val="FFFFFF"/>
                </a:solidFill>
                <a:effectLst/>
              </a:rPr>
              <a:t>    2- لـُقـِّبَ </a:t>
            </a:r>
            <a:r>
              <a:rPr lang="ar-SA" altLang="en-US" sz="3600" b="1" dirty="0">
                <a:solidFill>
                  <a:srgbClr val="00B050"/>
                </a:solidFill>
                <a:effectLst/>
              </a:rPr>
              <a:t>الخـليفـة</a:t>
            </a:r>
            <a:r>
              <a:rPr lang="ar-SA" altLang="en-US" sz="3600" b="1" dirty="0">
                <a:solidFill>
                  <a:srgbClr val="FFFFFF"/>
                </a:solidFill>
                <a:effectLst/>
              </a:rPr>
              <a:t> ُ </a:t>
            </a:r>
            <a:r>
              <a:rPr lang="ar-SA" altLang="en-US" sz="3600" b="1" dirty="0">
                <a:solidFill>
                  <a:srgbClr val="FF0000"/>
                </a:solidFill>
                <a:effectLst/>
              </a:rPr>
              <a:t>عـُمَرُ</a:t>
            </a:r>
            <a:r>
              <a:rPr lang="ar-SA" altLang="en-US" sz="3600" b="1" dirty="0">
                <a:solidFill>
                  <a:srgbClr val="FFFFFF"/>
                </a:solidFill>
                <a:effectLst/>
              </a:rPr>
              <a:t> بـنُ الخـطـَّابِ بالـفــاروق ِ.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  <a:buClrTx/>
              <a:buNone/>
              <a:defRPr/>
            </a:pPr>
            <a:r>
              <a:rPr lang="ar-SA" altLang="en-US" sz="3600" b="1" dirty="0">
                <a:solidFill>
                  <a:srgbClr val="FFFFFF"/>
                </a:solidFill>
                <a:effectLst/>
              </a:rPr>
              <a:t>    3- نسـتقبلُ </a:t>
            </a:r>
            <a:r>
              <a:rPr lang="ar-SA" altLang="en-US" sz="3600" b="1" dirty="0">
                <a:solidFill>
                  <a:srgbClr val="002060"/>
                </a:solidFill>
                <a:effectLst/>
              </a:rPr>
              <a:t>شَهْـرَ</a:t>
            </a:r>
            <a:r>
              <a:rPr lang="ar-SA" altLang="en-US" sz="3600" b="1" dirty="0">
                <a:solidFill>
                  <a:srgbClr val="FFFFFF"/>
                </a:solidFill>
                <a:effectLst/>
              </a:rPr>
              <a:t> الصـِّيام </a:t>
            </a:r>
            <a:r>
              <a:rPr lang="ar-SA" altLang="en-US" sz="3600" b="1" dirty="0">
                <a:solidFill>
                  <a:srgbClr val="FF0000"/>
                </a:solidFill>
                <a:effectLst/>
              </a:rPr>
              <a:t>رَمـَضَانَ</a:t>
            </a:r>
            <a:r>
              <a:rPr lang="ar-SA" altLang="en-US" sz="3600" b="1" dirty="0">
                <a:solidFill>
                  <a:srgbClr val="FFFF00"/>
                </a:solidFill>
                <a:effectLst/>
              </a:rPr>
              <a:t> </a:t>
            </a:r>
            <a:r>
              <a:rPr lang="ar-SA" altLang="en-US" sz="3600" b="1" dirty="0">
                <a:solidFill>
                  <a:srgbClr val="FFFFFF"/>
                </a:solidFill>
                <a:effectLst/>
              </a:rPr>
              <a:t>ضيفـًا عـزيـزًا. </a:t>
            </a:r>
            <a:endParaRPr lang="en-US" altLang="en-US" sz="3600" b="1" dirty="0">
              <a:solidFill>
                <a:srgbClr val="FFFFFF"/>
              </a:solidFill>
              <a:effectLst/>
            </a:endParaRPr>
          </a:p>
        </p:txBody>
      </p:sp>
      <p:sp>
        <p:nvSpPr>
          <p:cNvPr id="111624" name="Text Box 8"/>
          <p:cNvSpPr txBox="1">
            <a:spLocks noChangeArrowheads="1"/>
          </p:cNvSpPr>
          <p:nvPr/>
        </p:nvSpPr>
        <p:spPr bwMode="auto">
          <a:xfrm>
            <a:off x="1638300" y="2583091"/>
            <a:ext cx="8915400" cy="2849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r" rtl="1" fontAlgn="base">
              <a:lnSpc>
                <a:spcPts val="4300"/>
              </a:lnSpc>
              <a:spcAft>
                <a:spcPct val="0"/>
              </a:spcAft>
              <a:buFontTx/>
              <a:buChar char="-"/>
            </a:pPr>
            <a:r>
              <a:rPr lang="ar-SA" altLang="en-US" sz="2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جاءتْ هذه الكلماتُ أسماءً أمْ أفعالاً ؟ وما الاسمُ المقصودُ في هذه الأمثلة ِ ؟ وما الكلمة ُ التي مهدت له ، ودلَّت عليه ؟ </a:t>
            </a:r>
          </a:p>
          <a:p>
            <a:pPr algn="r" rtl="1" fontAlgn="base">
              <a:lnSpc>
                <a:spcPts val="4300"/>
              </a:lnSpc>
              <a:spcAft>
                <a:spcPct val="0"/>
              </a:spcAft>
              <a:buFontTx/>
              <a:buChar char="-"/>
            </a:pPr>
            <a:r>
              <a:rPr lang="ar-SA" altLang="en-US" sz="2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 احذفِ المتبوعَ ( الشَّيخُ،الخليفةُ،شهرَ )،وضعِ التَّابعَ ( زايدٌ،عمرُ،رمضانَ ) بدلاً منهُ ، هل يتغيَّرُ المعنى ؟ </a:t>
            </a:r>
          </a:p>
          <a:p>
            <a:pPr algn="r" rtl="1" fontAlgn="base">
              <a:lnSpc>
                <a:spcPts val="4300"/>
              </a:lnSpc>
              <a:spcAft>
                <a:spcPct val="0"/>
              </a:spcAft>
              <a:buFontTx/>
              <a:buChar char="-"/>
            </a:pPr>
            <a:r>
              <a:rPr lang="ar-SA" altLang="en-US" sz="2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ماذا نسمـِّي ( المتبوعَ )، وماذا نسمـِّي التَّابعَ ؟ </a:t>
            </a:r>
          </a:p>
        </p:txBody>
      </p:sp>
      <p:sp>
        <p:nvSpPr>
          <p:cNvPr id="111625" name="Text Box 9"/>
          <p:cNvSpPr txBox="1">
            <a:spLocks noChangeArrowheads="1"/>
          </p:cNvSpPr>
          <p:nvPr/>
        </p:nvSpPr>
        <p:spPr bwMode="auto">
          <a:xfrm>
            <a:off x="1407885" y="5901081"/>
            <a:ext cx="9390743" cy="584775"/>
          </a:xfrm>
          <a:prstGeom prst="rect">
            <a:avLst/>
          </a:prstGeom>
          <a:solidFill>
            <a:schemeClr val="hlink"/>
          </a:solidFill>
          <a:ln w="254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SA" altLang="en-US" sz="3200" b="1" dirty="0">
                <a:solidFill>
                  <a:srgbClr val="010199"/>
                </a:solidFill>
              </a:rPr>
              <a:t>البدلُ</a:t>
            </a:r>
            <a:r>
              <a:rPr lang="ar-SA" altLang="en-US" sz="3200" b="1" dirty="0">
                <a:solidFill>
                  <a:srgbClr val="000000"/>
                </a:solidFill>
              </a:rPr>
              <a:t> </a:t>
            </a:r>
            <a:r>
              <a:rPr lang="ar-SA" altLang="en-US" sz="3200" b="1" dirty="0">
                <a:solidFill>
                  <a:srgbClr val="996633"/>
                </a:solidFill>
              </a:rPr>
              <a:t>اسمٌ تابعٌ </a:t>
            </a:r>
            <a:r>
              <a:rPr lang="ar-SA" altLang="en-US" sz="2800" b="1" dirty="0">
                <a:solidFill>
                  <a:srgbClr val="996633"/>
                </a:solidFill>
              </a:rPr>
              <a:t>لاسمٍ يمهـِّدُ لهُ يُسمَّى(المُبدَلَ منهُ)، </a:t>
            </a:r>
            <a:r>
              <a:rPr lang="ar-SA" altLang="en-US" sz="3200" b="1" dirty="0">
                <a:solidFill>
                  <a:srgbClr val="996633"/>
                </a:solidFill>
              </a:rPr>
              <a:t>والبدلُ </a:t>
            </a:r>
            <a:r>
              <a:rPr lang="ar-SA" altLang="en-US" sz="2800" b="1" dirty="0">
                <a:solidFill>
                  <a:srgbClr val="996633"/>
                </a:solidFill>
              </a:rPr>
              <a:t>هوالمقصودُ بالكلامِ.</a:t>
            </a:r>
            <a:endParaRPr lang="en-US" altLang="en-US" sz="2800" b="1" dirty="0">
              <a:solidFill>
                <a:srgbClr val="9966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74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1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11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116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116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116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116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animBg="1"/>
      <p:bldP spid="1116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3" name="Oval 5"/>
          <p:cNvSpPr>
            <a:spLocks noChangeArrowheads="1"/>
          </p:cNvSpPr>
          <p:nvPr/>
        </p:nvSpPr>
        <p:spPr bwMode="auto">
          <a:xfrm>
            <a:off x="1723572" y="164220"/>
            <a:ext cx="685800" cy="6096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SA" altLang="en-US" sz="2400" dirty="0">
                <a:solidFill>
                  <a:srgbClr val="000000"/>
                </a:solidFill>
                <a:latin typeface="Garamond" panose="02020404030301010803" pitchFamily="18" charset="0"/>
              </a:rPr>
              <a:t>أ</a:t>
            </a:r>
            <a:endParaRPr lang="en-US" altLang="en-US" sz="2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2409372" y="164220"/>
            <a:ext cx="818424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  <a:buClrTx/>
              <a:buNone/>
              <a:defRPr/>
            </a:pPr>
            <a:r>
              <a:rPr lang="ar-SA" altLang="en-US" sz="3600" b="1" dirty="0">
                <a:solidFill>
                  <a:srgbClr val="FFFFFF"/>
                </a:solidFill>
                <a:effectLst/>
              </a:rPr>
              <a:t>1- أرسى </a:t>
            </a:r>
            <a:r>
              <a:rPr lang="ar-SA" altLang="en-US" sz="3600" b="1" dirty="0">
                <a:solidFill>
                  <a:srgbClr val="010199">
                    <a:lumMod val="75000"/>
                  </a:srgbClr>
                </a:solidFill>
                <a:effectLst/>
              </a:rPr>
              <a:t>الشـَّيخ</a:t>
            </a:r>
            <a:r>
              <a:rPr lang="ar-SA" altLang="en-US" sz="3600" b="1" dirty="0">
                <a:solidFill>
                  <a:srgbClr val="00FF00"/>
                </a:solidFill>
                <a:effectLst/>
              </a:rPr>
              <a:t> ُ</a:t>
            </a:r>
            <a:r>
              <a:rPr lang="ar-SA" altLang="en-US" sz="3600" b="1" dirty="0">
                <a:solidFill>
                  <a:srgbClr val="FFFFFF"/>
                </a:solidFill>
                <a:effectLst/>
              </a:rPr>
              <a:t> </a:t>
            </a:r>
            <a:r>
              <a:rPr lang="ar-SA" altLang="en-US" sz="3600" b="1" dirty="0">
                <a:solidFill>
                  <a:srgbClr val="FF0000"/>
                </a:solidFill>
                <a:effectLst/>
              </a:rPr>
              <a:t>زايدٌ</a:t>
            </a:r>
            <a:r>
              <a:rPr lang="ar-SA" altLang="en-US" sz="3600" b="1" dirty="0">
                <a:solidFill>
                  <a:srgbClr val="996633"/>
                </a:solidFill>
                <a:effectLst/>
              </a:rPr>
              <a:t> </a:t>
            </a:r>
            <a:r>
              <a:rPr lang="ar-SA" altLang="en-US" sz="3600" b="1" dirty="0">
                <a:solidFill>
                  <a:srgbClr val="FFFFFF"/>
                </a:solidFill>
                <a:effectLst/>
              </a:rPr>
              <a:t>( رَحِمَهُ اللهُ ) دعائمَ الاتـِّحادِ. 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  <a:buClrTx/>
              <a:buNone/>
              <a:defRPr/>
            </a:pPr>
            <a:r>
              <a:rPr lang="ar-SA" altLang="en-US" sz="3600" b="1" dirty="0">
                <a:solidFill>
                  <a:srgbClr val="FFFFFF"/>
                </a:solidFill>
                <a:effectLst/>
              </a:rPr>
              <a:t>2- لـُقـِّبَ </a:t>
            </a:r>
            <a:r>
              <a:rPr lang="ar-SA" altLang="en-US" sz="3600" b="1" dirty="0">
                <a:solidFill>
                  <a:srgbClr val="010199">
                    <a:lumMod val="75000"/>
                  </a:srgbClr>
                </a:solidFill>
                <a:effectLst/>
              </a:rPr>
              <a:t>الخـليفـة</a:t>
            </a:r>
            <a:r>
              <a:rPr lang="ar-SA" altLang="en-US" sz="3600" b="1" dirty="0">
                <a:solidFill>
                  <a:srgbClr val="00FF00"/>
                </a:solidFill>
                <a:effectLst/>
              </a:rPr>
              <a:t> ُ</a:t>
            </a:r>
            <a:r>
              <a:rPr lang="ar-SA" altLang="en-US" sz="3600" b="1" dirty="0">
                <a:solidFill>
                  <a:srgbClr val="FFFFFF"/>
                </a:solidFill>
                <a:effectLst/>
              </a:rPr>
              <a:t> </a:t>
            </a:r>
            <a:r>
              <a:rPr lang="ar-SA" altLang="en-US" sz="3600" b="1" dirty="0">
                <a:solidFill>
                  <a:srgbClr val="FF0000"/>
                </a:solidFill>
                <a:effectLst/>
              </a:rPr>
              <a:t>عـُمَـرُ</a:t>
            </a:r>
            <a:r>
              <a:rPr lang="ar-SA" altLang="en-US" sz="3600" b="1" dirty="0">
                <a:solidFill>
                  <a:srgbClr val="FFFFFF"/>
                </a:solidFill>
                <a:effectLst/>
              </a:rPr>
              <a:t> بْـنُ الخـطـَّابِ بالفـاروق ِ.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  <a:buClrTx/>
              <a:buNone/>
              <a:defRPr/>
            </a:pPr>
            <a:r>
              <a:rPr lang="ar-SA" altLang="en-US" sz="3600" b="1" dirty="0">
                <a:solidFill>
                  <a:srgbClr val="FFFFFF"/>
                </a:solidFill>
                <a:effectLst/>
              </a:rPr>
              <a:t>3- نسـتقبلُ </a:t>
            </a:r>
            <a:r>
              <a:rPr lang="ar-SA" altLang="en-US" sz="3600" b="1" dirty="0">
                <a:solidFill>
                  <a:srgbClr val="010199">
                    <a:lumMod val="75000"/>
                  </a:srgbClr>
                </a:solidFill>
                <a:effectLst/>
              </a:rPr>
              <a:t>شَهْـرَ</a:t>
            </a:r>
            <a:r>
              <a:rPr lang="ar-SA" altLang="en-US" sz="3600" b="1" dirty="0">
                <a:solidFill>
                  <a:srgbClr val="00FF00"/>
                </a:solidFill>
                <a:effectLst/>
              </a:rPr>
              <a:t> </a:t>
            </a:r>
            <a:r>
              <a:rPr lang="ar-SA" altLang="en-US" sz="3600" b="1" dirty="0">
                <a:solidFill>
                  <a:srgbClr val="FFFFFF"/>
                </a:solidFill>
                <a:effectLst/>
              </a:rPr>
              <a:t>الصـِّيام ِ </a:t>
            </a:r>
            <a:r>
              <a:rPr lang="ar-SA" altLang="en-US" sz="3600" b="1" dirty="0">
                <a:solidFill>
                  <a:srgbClr val="FF0000"/>
                </a:solidFill>
                <a:effectLst/>
              </a:rPr>
              <a:t>رَمَضَانَ</a:t>
            </a:r>
            <a:r>
              <a:rPr lang="ar-SA" altLang="en-US" sz="3600" b="1" dirty="0">
                <a:solidFill>
                  <a:srgbClr val="996633"/>
                </a:solidFill>
                <a:effectLst/>
              </a:rPr>
              <a:t> </a:t>
            </a:r>
            <a:r>
              <a:rPr lang="ar-SA" altLang="en-US" sz="3600" b="1" dirty="0">
                <a:solidFill>
                  <a:srgbClr val="FFFFFF"/>
                </a:solidFill>
                <a:effectLst/>
              </a:rPr>
              <a:t>ضـيفـًا عـزيـزًا. </a:t>
            </a:r>
            <a:endParaRPr lang="en-US" altLang="en-US" sz="3600" b="1" dirty="0">
              <a:solidFill>
                <a:srgbClr val="FFFFFF"/>
              </a:solidFill>
              <a:effectLst/>
            </a:endParaRPr>
          </a:p>
        </p:txBody>
      </p:sp>
      <p:sp>
        <p:nvSpPr>
          <p:cNvPr id="109575" name="Text Box 7"/>
          <p:cNvSpPr txBox="1">
            <a:spLocks noChangeArrowheads="1"/>
          </p:cNvSpPr>
          <p:nvPr/>
        </p:nvSpPr>
        <p:spPr bwMode="auto">
          <a:xfrm>
            <a:off x="3124200" y="2895600"/>
            <a:ext cx="7239000" cy="2123658"/>
          </a:xfrm>
          <a:prstGeom prst="rect">
            <a:avLst/>
          </a:prstGeom>
          <a:solidFill>
            <a:srgbClr val="FFDE75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SA" altLang="en-US" sz="2400" b="1" dirty="0">
                <a:solidFill>
                  <a:srgbClr val="0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- ما علامة ُ إعرابِ كلٍّ منهما ؟ 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SA" altLang="en-US" sz="2400" b="1" dirty="0">
                <a:solidFill>
                  <a:srgbClr val="0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- أتطابقتْ علامةُ إعرابِ كلٍّ منَ البدل ِ والمبدل ِ منهُ ؟ 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SA" altLang="en-US" sz="2400" b="1" dirty="0">
                <a:solidFill>
                  <a:srgbClr val="0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- هلْ هما متطابقان ِ أيضًا في المعنى ، ويدلان على معنىً واحد ٍ ؟ 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SA" altLang="en-US" sz="2400" b="1" dirty="0">
                <a:solidFill>
                  <a:srgbClr val="0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- ماذا نسمـِّي هذا النـَّوعَ منَ البدل ِ ؟</a:t>
            </a:r>
          </a:p>
        </p:txBody>
      </p:sp>
      <p:sp>
        <p:nvSpPr>
          <p:cNvPr id="109576" name="Text Box 8"/>
          <p:cNvSpPr txBox="1">
            <a:spLocks noChangeArrowheads="1"/>
          </p:cNvSpPr>
          <p:nvPr/>
        </p:nvSpPr>
        <p:spPr bwMode="auto">
          <a:xfrm>
            <a:off x="1524000" y="5435058"/>
            <a:ext cx="9144000" cy="608013"/>
          </a:xfrm>
          <a:prstGeom prst="rect">
            <a:avLst/>
          </a:prstGeom>
          <a:solidFill>
            <a:schemeClr val="hlink"/>
          </a:solidFill>
          <a:ln w="2857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البدلَ المُطابِقَ</a:t>
            </a:r>
            <a:r>
              <a:rPr lang="ar-SA" altLang="en-US" sz="2800" b="1" dirty="0">
                <a:solidFill>
                  <a:srgbClr val="01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:هوَ</a:t>
            </a:r>
            <a:r>
              <a:rPr lang="ar-SA" altLang="en-US" sz="3200" b="1" dirty="0">
                <a:solidFill>
                  <a:srgbClr val="01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البدلُ الذي يتطابقُ فيه البدلُ وَالمُبدَلُ منهُ في المَعنى.</a:t>
            </a:r>
            <a:endParaRPr lang="en-US" altLang="en-US" sz="3200" b="1" dirty="0">
              <a:solidFill>
                <a:srgbClr val="01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74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9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95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95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095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nimBg="1"/>
      <p:bldP spid="109574" grpId="0"/>
      <p:bldP spid="10957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3946300" y="108632"/>
            <a:ext cx="4105275" cy="720725"/>
          </a:xfrm>
          <a:prstGeom prst="ribbon2">
            <a:avLst>
              <a:gd name="adj1" fmla="val 12500"/>
              <a:gd name="adj2" fmla="val 75000"/>
            </a:avLst>
          </a:prstGeom>
          <a:solidFill>
            <a:srgbClr val="99FF33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4000" b="1" dirty="0">
                <a:solidFill>
                  <a:srgbClr val="010199"/>
                </a:solidFill>
                <a:latin typeface="Times New Roman" panose="02020603050405020304" pitchFamily="18" charset="0"/>
                <a:ea typeface="AGA Aladdin Regular"/>
                <a:cs typeface="AGA Aladdin Regular"/>
              </a:rPr>
              <a:t>أنواع الـــبـدل</a:t>
            </a:r>
            <a:endParaRPr lang="en-US" altLang="en-US" sz="4000" b="1" dirty="0">
              <a:solidFill>
                <a:srgbClr val="010199"/>
              </a:solidFill>
              <a:latin typeface="Times New Roman" panose="02020603050405020304" pitchFamily="18" charset="0"/>
              <a:ea typeface="AGA Aladdin Regular"/>
              <a:cs typeface="AGA Aladdin Regular"/>
            </a:endParaRP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2424114" y="2838225"/>
            <a:ext cx="7489825" cy="646331"/>
          </a:xfrm>
          <a:prstGeom prst="rect">
            <a:avLst/>
          </a:prstGeom>
          <a:solidFill>
            <a:schemeClr val="folHlink"/>
          </a:solidFill>
          <a:ln w="57150" cap="sq">
            <a:solidFill>
              <a:srgbClr val="FF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انتصرَ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المظفر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قطز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في معركة ِ عين ِ جالوتَ</a:t>
            </a: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924266" y="1969402"/>
            <a:ext cx="6548890" cy="576262"/>
          </a:xfrm>
          <a:prstGeom prst="rect">
            <a:avLst/>
          </a:prstGeom>
          <a:solidFill>
            <a:srgbClr val="0099FF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FF66"/>
                </a:solidFill>
                <a:latin typeface="Times New Roman" panose="02020603050405020304" pitchFamily="18" charset="0"/>
              </a:rPr>
              <a:t>( اللقب أوالكنية أوالمنصب أو الوظيفة + الاسم  </a:t>
            </a:r>
            <a:endParaRPr lang="en-US" altLang="en-US" b="1" dirty="0">
              <a:solidFill>
                <a:srgbClr val="FFFF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2424113" y="5876925"/>
            <a:ext cx="7848600" cy="769441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2400" b="1" dirty="0">
                <a:latin typeface="Times New Roman" panose="02020603050405020304" pitchFamily="18" charset="0"/>
              </a:rPr>
              <a:t> </a:t>
            </a:r>
            <a:r>
              <a:rPr lang="ar-SA" altLang="en-US" b="1" dirty="0">
                <a:latin typeface="Times New Roman" panose="02020603050405020304" pitchFamily="18" charset="0"/>
              </a:rPr>
              <a:t> </a:t>
            </a:r>
            <a:r>
              <a:rPr lang="ar-SA" altLang="en-US" sz="4400" b="1" dirty="0">
                <a:latin typeface="Times New Roman" panose="02020603050405020304" pitchFamily="18" charset="0"/>
                <a:ea typeface="AL-Mateen"/>
                <a:cs typeface="AL-Mateen"/>
              </a:rPr>
              <a:t>البدل و المبدل منه يدلان على شيء واحد</a:t>
            </a:r>
            <a:r>
              <a:rPr lang="ar-SA" altLang="en-US" b="1" dirty="0">
                <a:latin typeface="Times New Roman" panose="02020603050405020304" pitchFamily="18" charset="0"/>
              </a:rPr>
              <a:t>   </a:t>
            </a: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2424114" y="3846288"/>
            <a:ext cx="7489825" cy="646331"/>
          </a:xfrm>
          <a:prstGeom prst="rect">
            <a:avLst/>
          </a:prstGeom>
          <a:solidFill>
            <a:schemeClr val="folHlink"/>
          </a:solidFill>
          <a:ln w="57150" cap="sq">
            <a:solidFill>
              <a:srgbClr val="FF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قرأتُ سيرة َ </a:t>
            </a: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الخليفةِ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عمـرَ 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بن الخطابِ</a:t>
            </a: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09" name="AutoShape 13"/>
          <p:cNvSpPr>
            <a:spLocks noChangeArrowheads="1"/>
          </p:cNvSpPr>
          <p:nvPr/>
        </p:nvSpPr>
        <p:spPr bwMode="auto">
          <a:xfrm>
            <a:off x="5033962" y="1055575"/>
            <a:ext cx="4878388" cy="720725"/>
          </a:xfrm>
          <a:prstGeom prst="wedgeRoundRectCallout">
            <a:avLst>
              <a:gd name="adj1" fmla="val 8801"/>
              <a:gd name="adj2" fmla="val 103745"/>
              <a:gd name="adj3" fmla="val 16667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3300"/>
                </a:solidFill>
                <a:ea typeface="AL-Mateen"/>
                <a:cs typeface="AL-Mateen"/>
              </a:rPr>
              <a:t>1 ـ  بدل مطابق  (  كل من كل )</a:t>
            </a:r>
            <a:endParaRPr lang="en-US" altLang="en-US" b="1" dirty="0">
              <a:solidFill>
                <a:srgbClr val="FF3300"/>
              </a:solidFill>
              <a:ea typeface="AL-Mateen"/>
              <a:cs typeface="AL-Mateen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424114" y="4938033"/>
            <a:ext cx="7489825" cy="646331"/>
          </a:xfrm>
          <a:prstGeom prst="rect">
            <a:avLst/>
          </a:prstGeom>
          <a:solidFill>
            <a:schemeClr val="folHlink"/>
          </a:solidFill>
          <a:ln w="57150" cap="sq">
            <a:solidFill>
              <a:srgbClr val="FF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خرج </a:t>
            </a: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الدكتور 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سعيد 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من المشفى</a:t>
            </a: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92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nimBg="1"/>
      <p:bldP spid="55304" grpId="0" animBg="1"/>
      <p:bldP spid="5530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008439" y="404814"/>
            <a:ext cx="4105275" cy="720725"/>
          </a:xfrm>
          <a:prstGeom prst="ribbon2">
            <a:avLst>
              <a:gd name="adj1" fmla="val 12500"/>
              <a:gd name="adj2" fmla="val 75000"/>
            </a:avLst>
          </a:prstGeom>
          <a:solidFill>
            <a:srgbClr val="99FF33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4000" b="1">
                <a:solidFill>
                  <a:srgbClr val="010199"/>
                </a:solidFill>
                <a:latin typeface="Times New Roman" panose="02020603050405020304" pitchFamily="18" charset="0"/>
                <a:ea typeface="AGA Aladdin Regular"/>
                <a:cs typeface="AGA Aladdin Regular"/>
              </a:rPr>
              <a:t>أنواع الـــبـدل</a:t>
            </a:r>
            <a:endParaRPr lang="en-US" altLang="en-US" sz="4000" b="1">
              <a:solidFill>
                <a:srgbClr val="010199"/>
              </a:solidFill>
              <a:latin typeface="Times New Roman" panose="02020603050405020304" pitchFamily="18" charset="0"/>
              <a:ea typeface="AGA Aladdin Regular"/>
              <a:cs typeface="AGA Aladdin Regular"/>
            </a:endParaRP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2424114" y="2997201"/>
            <a:ext cx="7489825" cy="646331"/>
          </a:xfrm>
          <a:prstGeom prst="rect">
            <a:avLst/>
          </a:prstGeom>
          <a:solidFill>
            <a:schemeClr val="folHlink"/>
          </a:solidFill>
          <a:ln w="57150" cap="sq">
            <a:solidFill>
              <a:srgbClr val="FF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هذه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الحديقة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أشجارها مزهرة</a:t>
            </a: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2971800" y="2119086"/>
            <a:ext cx="3852862" cy="576262"/>
          </a:xfrm>
          <a:prstGeom prst="rect">
            <a:avLst/>
          </a:prstGeom>
          <a:solidFill>
            <a:srgbClr val="0099FF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FF66"/>
                </a:solidFill>
                <a:latin typeface="Times New Roman" panose="02020603050405020304" pitchFamily="18" charset="0"/>
              </a:rPr>
              <a:t>اسم إشارة + كلمة بها ال</a:t>
            </a:r>
            <a:endParaRPr lang="en-US" altLang="en-US" b="1" dirty="0">
              <a:solidFill>
                <a:srgbClr val="FFFF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2457452" y="4241801"/>
            <a:ext cx="7489825" cy="646331"/>
          </a:xfrm>
          <a:prstGeom prst="rect">
            <a:avLst/>
          </a:prstGeom>
          <a:solidFill>
            <a:schemeClr val="folHlink"/>
          </a:solidFill>
          <a:ln w="57150" cap="sq">
            <a:solidFill>
              <a:srgbClr val="FF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قال تعالى : </a:t>
            </a: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ذلك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الكتاب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لا ريب فيه </a:t>
            </a: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309" name="AutoShape 13"/>
          <p:cNvSpPr>
            <a:spLocks noChangeArrowheads="1"/>
          </p:cNvSpPr>
          <p:nvPr/>
        </p:nvSpPr>
        <p:spPr bwMode="auto">
          <a:xfrm>
            <a:off x="5257800" y="1096510"/>
            <a:ext cx="4878388" cy="720725"/>
          </a:xfrm>
          <a:prstGeom prst="wedgeRoundRectCallout">
            <a:avLst>
              <a:gd name="adj1" fmla="val 8801"/>
              <a:gd name="adj2" fmla="val 103745"/>
              <a:gd name="adj3" fmla="val 16667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3300"/>
                </a:solidFill>
                <a:ea typeface="AL-Mateen"/>
                <a:cs typeface="AL-Mateen"/>
              </a:rPr>
              <a:t>1 ـ  بدل مطابق  (  كل من كل )</a:t>
            </a:r>
            <a:endParaRPr lang="en-US" altLang="en-US" b="1" dirty="0">
              <a:solidFill>
                <a:srgbClr val="FF3300"/>
              </a:solidFill>
              <a:ea typeface="AL-Mateen"/>
              <a:cs typeface="AL-Mateen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442257" y="5486401"/>
            <a:ext cx="7489825" cy="646331"/>
          </a:xfrm>
          <a:prstGeom prst="rect">
            <a:avLst/>
          </a:prstGeom>
          <a:solidFill>
            <a:schemeClr val="folHlink"/>
          </a:solidFill>
          <a:ln w="57150" cap="sq">
            <a:solidFill>
              <a:srgbClr val="FF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هذان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الطالبان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مجتهدان </a:t>
            </a:r>
            <a:endParaRPr lang="en-US" altLang="en-US" sz="36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66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nimBg="1"/>
      <p:bldP spid="5530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800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9" name="Oval 5"/>
          <p:cNvSpPr>
            <a:spLocks noChangeArrowheads="1"/>
          </p:cNvSpPr>
          <p:nvPr/>
        </p:nvSpPr>
        <p:spPr bwMode="auto">
          <a:xfrm>
            <a:off x="2133600" y="286656"/>
            <a:ext cx="6858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SA" altLang="en-US" sz="2400" b="1">
                <a:solidFill>
                  <a:srgbClr val="000000"/>
                </a:solidFill>
                <a:latin typeface="Garamond" panose="02020404030301010803" pitchFamily="18" charset="0"/>
              </a:rPr>
              <a:t>ب</a:t>
            </a:r>
            <a:endParaRPr lang="en-US" altLang="en-US" sz="2400" b="1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13670" name="Rectangle 6"/>
          <p:cNvSpPr>
            <a:spLocks noChangeArrowheads="1"/>
          </p:cNvSpPr>
          <p:nvPr/>
        </p:nvSpPr>
        <p:spPr bwMode="auto">
          <a:xfrm>
            <a:off x="4343400" y="420738"/>
            <a:ext cx="44196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  <a:buClrTx/>
              <a:buNone/>
              <a:defRPr/>
            </a:pPr>
            <a:r>
              <a:rPr lang="ar-SA" altLang="en-US" sz="3200" b="1" dirty="0">
                <a:solidFill>
                  <a:srgbClr val="FFFFFF"/>
                </a:solidFill>
                <a:effectLst/>
              </a:rPr>
              <a:t>1-  حـفظـْتُ القــرآنَ </a:t>
            </a:r>
            <a:r>
              <a:rPr lang="ar-SA" altLang="en-US" sz="3200" b="1" dirty="0">
                <a:solidFill>
                  <a:srgbClr val="FFFF00"/>
                </a:solidFill>
                <a:effectLst/>
              </a:rPr>
              <a:t>رُبعـَ</a:t>
            </a:r>
            <a:r>
              <a:rPr lang="ar-SA" altLang="en-US" sz="3200" b="1" dirty="0">
                <a:solidFill>
                  <a:srgbClr val="FF0000"/>
                </a:solidFill>
                <a:effectLst/>
              </a:rPr>
              <a:t>هُ</a:t>
            </a:r>
            <a:r>
              <a:rPr lang="ar-SA" altLang="en-US" sz="3200" b="1" dirty="0">
                <a:solidFill>
                  <a:srgbClr val="FFFFFF"/>
                </a:solidFill>
                <a:effectLst/>
              </a:rPr>
              <a:t>.      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  <a:buClrTx/>
              <a:buNone/>
              <a:defRPr/>
            </a:pPr>
            <a:r>
              <a:rPr lang="ar-SA" altLang="en-US" sz="3200" b="1" dirty="0">
                <a:solidFill>
                  <a:srgbClr val="FFFFFF"/>
                </a:solidFill>
                <a:effectLst/>
              </a:rPr>
              <a:t>2- أكلـْتُ السـَّمكة َ </a:t>
            </a:r>
            <a:r>
              <a:rPr lang="ar-SA" altLang="en-US" sz="3200" b="1" dirty="0">
                <a:solidFill>
                  <a:srgbClr val="FFFF00"/>
                </a:solidFill>
                <a:effectLst/>
              </a:rPr>
              <a:t>نصفـ</a:t>
            </a:r>
            <a:r>
              <a:rPr lang="ar-SA" altLang="en-US" sz="3200" b="1" dirty="0">
                <a:solidFill>
                  <a:srgbClr val="FF0000"/>
                </a:solidFill>
                <a:effectLst/>
              </a:rPr>
              <a:t>َها</a:t>
            </a:r>
            <a:r>
              <a:rPr lang="ar-SA" altLang="en-US" sz="3200" b="1" dirty="0">
                <a:solidFill>
                  <a:srgbClr val="FFFFFF"/>
                </a:solidFill>
                <a:effectLst/>
              </a:rPr>
              <a:t> . 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  <a:buClrTx/>
              <a:buNone/>
              <a:defRPr/>
            </a:pPr>
            <a:r>
              <a:rPr lang="ar-SA" altLang="en-US" sz="3200" b="1" dirty="0">
                <a:solidFill>
                  <a:srgbClr val="FFFFFF"/>
                </a:solidFill>
                <a:effectLst/>
              </a:rPr>
              <a:t>3- جاءَ الطـُّلابُ </a:t>
            </a:r>
            <a:r>
              <a:rPr lang="ar-SA" altLang="en-US" sz="3200" b="1" dirty="0">
                <a:solidFill>
                  <a:srgbClr val="FFFF00"/>
                </a:solidFill>
                <a:effectLst/>
              </a:rPr>
              <a:t>أكـثـرُ</a:t>
            </a:r>
            <a:r>
              <a:rPr lang="ar-SA" altLang="en-US" sz="3200" b="1" dirty="0">
                <a:solidFill>
                  <a:srgbClr val="FF0000"/>
                </a:solidFill>
                <a:effectLst/>
              </a:rPr>
              <a:t>هُـم</a:t>
            </a:r>
            <a:r>
              <a:rPr lang="ar-SA" altLang="en-US" sz="3200" b="1" dirty="0">
                <a:solidFill>
                  <a:srgbClr val="FFFFFF"/>
                </a:solidFill>
                <a:effectLst/>
              </a:rPr>
              <a:t> .   </a:t>
            </a:r>
            <a:endParaRPr lang="en-US" altLang="en-US" sz="3200" b="1" dirty="0">
              <a:solidFill>
                <a:srgbClr val="FFFFFF"/>
              </a:solidFill>
              <a:effectLst/>
            </a:endParaRPr>
          </a:p>
        </p:txBody>
      </p:sp>
      <p:sp>
        <p:nvSpPr>
          <p:cNvPr id="38917" name="Text Box 7"/>
          <p:cNvSpPr txBox="1">
            <a:spLocks noChangeArrowheads="1"/>
          </p:cNvSpPr>
          <p:nvPr/>
        </p:nvSpPr>
        <p:spPr bwMode="auto">
          <a:xfrm>
            <a:off x="2362200" y="3733800"/>
            <a:ext cx="739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113672" name="Text Box 8"/>
          <p:cNvSpPr txBox="1">
            <a:spLocks noChangeArrowheads="1"/>
          </p:cNvSpPr>
          <p:nvPr/>
        </p:nvSpPr>
        <p:spPr bwMode="auto">
          <a:xfrm>
            <a:off x="2794000" y="2411167"/>
            <a:ext cx="7467600" cy="3221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ts val="4400"/>
              </a:lnSpc>
              <a:spcBef>
                <a:spcPts val="600"/>
              </a:spcBef>
              <a:spcAft>
                <a:spcPct val="0"/>
              </a:spcAft>
              <a:buFontTx/>
              <a:buChar char="-"/>
            </a:pPr>
            <a:r>
              <a:rPr lang="ar-SA" altLang="en-US" sz="2800" b="1" dirty="0">
                <a:solidFill>
                  <a:srgbClr val="FFFFFF"/>
                </a:solidFill>
              </a:rPr>
              <a:t> تأملِ ِ الكلماتِ الملوَّنة َ في أمثلةِ المجموعة ( ب ) ، ثُمَّ أجبْ : </a:t>
            </a:r>
          </a:p>
          <a:p>
            <a:pPr algn="r" rtl="1" fontAlgn="base">
              <a:lnSpc>
                <a:spcPts val="4400"/>
              </a:lnSpc>
              <a:spcBef>
                <a:spcPts val="600"/>
              </a:spcBef>
              <a:spcAft>
                <a:spcPct val="0"/>
              </a:spcAft>
              <a:buFontTx/>
              <a:buChar char="-"/>
            </a:pPr>
            <a:r>
              <a:rPr lang="ar-SA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raditional Arabic" panose="02020603050405020304" pitchFamily="18" charset="-78"/>
              </a:rPr>
              <a:t> أين البدل وَالمبدل منهُ في الأمثلة ِ ؟</a:t>
            </a:r>
          </a:p>
          <a:p>
            <a:pPr algn="r" rtl="1" fontAlgn="base">
              <a:lnSpc>
                <a:spcPts val="4400"/>
              </a:lnSpc>
              <a:spcBef>
                <a:spcPts val="600"/>
              </a:spcBef>
              <a:spcAft>
                <a:spcPct val="0"/>
              </a:spcAft>
              <a:buFontTx/>
              <a:buChar char="-"/>
            </a:pPr>
            <a:r>
              <a:rPr lang="ar-SA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raditional Arabic" panose="02020603050405020304" pitchFamily="18" charset="-78"/>
              </a:rPr>
              <a:t> أطابقَ البدلُ المبدلَ منهُ أمْ هوَ جزءٌ منهُ ؟ </a:t>
            </a:r>
          </a:p>
          <a:p>
            <a:pPr algn="r" rtl="1" fontAlgn="base">
              <a:lnSpc>
                <a:spcPts val="4400"/>
              </a:lnSpc>
              <a:spcBef>
                <a:spcPts val="600"/>
              </a:spcBef>
              <a:spcAft>
                <a:spcPct val="0"/>
              </a:spcAft>
              <a:buFontTx/>
              <a:buChar char="-"/>
            </a:pPr>
            <a:r>
              <a:rPr lang="ar-SA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raditional Arabic" panose="02020603050405020304" pitchFamily="18" charset="-78"/>
              </a:rPr>
              <a:t> هل ِ اتـَّصلَ بالبدل ِ ضميرٌ يعودُ على المبدل ِ منهُ وَ طابقـَهُ ؟ </a:t>
            </a:r>
          </a:p>
          <a:p>
            <a:pPr algn="r" rtl="1" fontAlgn="base">
              <a:lnSpc>
                <a:spcPts val="4400"/>
              </a:lnSpc>
              <a:spcBef>
                <a:spcPts val="600"/>
              </a:spcBef>
              <a:spcAft>
                <a:spcPct val="0"/>
              </a:spcAft>
              <a:buFontTx/>
              <a:buChar char="-"/>
            </a:pPr>
            <a:r>
              <a:rPr lang="ar-SA" altLang="en-US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raditional Arabic" panose="02020603050405020304" pitchFamily="18" charset="-78"/>
              </a:rPr>
              <a:t> ماذا نسمـِّي هذا النـَّوعَ منَ البدل ِ ؟</a:t>
            </a:r>
            <a:endParaRPr lang="en-US" altLang="en-US" sz="3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113673" name="Text Box 9"/>
          <p:cNvSpPr txBox="1">
            <a:spLocks noChangeArrowheads="1"/>
          </p:cNvSpPr>
          <p:nvPr/>
        </p:nvSpPr>
        <p:spPr bwMode="auto">
          <a:xfrm>
            <a:off x="1676400" y="5689938"/>
            <a:ext cx="8763000" cy="1015663"/>
          </a:xfrm>
          <a:prstGeom prst="rect">
            <a:avLst/>
          </a:prstGeom>
          <a:solidFill>
            <a:schemeClr val="hlink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بدلَ بعض ٍمنْ كلٍّ</a:t>
            </a:r>
            <a:r>
              <a:rPr lang="ar-SA" altLang="en-US" sz="3000" b="1" dirty="0">
                <a:solidFill>
                  <a:srgbClr val="0101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altLang="en-US" sz="3000" b="1" dirty="0">
                <a:solidFill>
                  <a:srgbClr val="01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يكونُ فيه ِ البدلُ جزءًا منَ المبدل ِ منهُ، ويمكن فصلهما، وَيتَّصلُ بهِ ضميرٌ يعودُ على المبدل ِ منهُ.</a:t>
            </a:r>
            <a:endParaRPr lang="en-US" altLang="en-US" sz="3000" b="1" dirty="0">
              <a:solidFill>
                <a:srgbClr val="01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7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3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3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13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3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36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136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3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136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136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136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136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ChangeArrowheads="1"/>
          </p:cNvSpPr>
          <p:nvPr/>
        </p:nvSpPr>
        <p:spPr bwMode="auto">
          <a:xfrm>
            <a:off x="3935414" y="113508"/>
            <a:ext cx="4105275" cy="720725"/>
          </a:xfrm>
          <a:prstGeom prst="ribbon2">
            <a:avLst>
              <a:gd name="adj1" fmla="val 12500"/>
              <a:gd name="adj2" fmla="val 75000"/>
            </a:avLst>
          </a:prstGeom>
          <a:solidFill>
            <a:srgbClr val="99FF33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4000" b="1">
                <a:solidFill>
                  <a:srgbClr val="010199"/>
                </a:solidFill>
                <a:latin typeface="Times New Roman" panose="02020603050405020304" pitchFamily="18" charset="0"/>
                <a:ea typeface="AGA Aladdin Regular"/>
                <a:cs typeface="AGA Aladdin Regular"/>
              </a:rPr>
              <a:t>أنواع الـــبـدل</a:t>
            </a:r>
            <a:endParaRPr lang="en-US" altLang="en-US" sz="4000" b="1">
              <a:solidFill>
                <a:srgbClr val="010199"/>
              </a:solidFill>
              <a:latin typeface="Times New Roman" panose="02020603050405020304" pitchFamily="18" charset="0"/>
              <a:ea typeface="AGA Aladdin Regular"/>
              <a:cs typeface="AGA Aladdin Regular"/>
            </a:endParaRP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5988050" y="1990727"/>
            <a:ext cx="3530600" cy="646331"/>
          </a:xfrm>
          <a:prstGeom prst="rect">
            <a:avLst/>
          </a:prstGeom>
          <a:solidFill>
            <a:schemeClr val="folHlink"/>
          </a:solidFill>
          <a:ln w="57150" cap="sq">
            <a:solidFill>
              <a:srgbClr val="FF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قرأت </a:t>
            </a:r>
            <a:r>
              <a:rPr lang="ar-SA" altLang="en-US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ُالكتاب</a:t>
            </a: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 َ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نصـفـَهُ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8040688" y="4648200"/>
            <a:ext cx="1871662" cy="576262"/>
          </a:xfrm>
          <a:prstGeom prst="rect">
            <a:avLst/>
          </a:prstGeom>
          <a:solidFill>
            <a:srgbClr val="FFCCFF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3399FF"/>
                </a:solidFill>
                <a:latin typeface="Times New Roman" panose="02020603050405020304" pitchFamily="18" charset="0"/>
              </a:rPr>
              <a:t>تـعــريـفــه</a:t>
            </a:r>
            <a:endParaRPr lang="en-US" altLang="en-US" b="1">
              <a:solidFill>
                <a:srgbClr val="3399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1711325" y="5541283"/>
            <a:ext cx="8769350" cy="6463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AL-Mateen"/>
                <a:cs typeface="AL-Mateen"/>
              </a:rPr>
              <a:t>يكون البدل 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  <a:ea typeface="AL-Mateen"/>
                <a:cs typeface="AL-Mateen"/>
              </a:rPr>
              <a:t>جـزءًا ماديًا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AL-Mateen"/>
                <a:cs typeface="AL-Mateen"/>
              </a:rPr>
              <a:t> من المبـدل منه ويمكن فصلهما </a:t>
            </a: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       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3863181" y="2883809"/>
            <a:ext cx="4249738" cy="646331"/>
          </a:xfrm>
          <a:prstGeom prst="rect">
            <a:avLst/>
          </a:prstGeom>
          <a:solidFill>
            <a:schemeClr val="folHlink"/>
          </a:solidFill>
          <a:ln w="57150" cap="sq">
            <a:solidFill>
              <a:srgbClr val="FF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جـاءَ </a:t>
            </a:r>
            <a:r>
              <a:rPr lang="ar-SA" altLang="en-US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الضيـوف</a:t>
            </a: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 ُ 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بعـضُـهم</a:t>
            </a: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7" name="AutoShape 7"/>
          <p:cNvSpPr>
            <a:spLocks noChangeArrowheads="1"/>
          </p:cNvSpPr>
          <p:nvPr/>
        </p:nvSpPr>
        <p:spPr bwMode="auto">
          <a:xfrm>
            <a:off x="6096000" y="877266"/>
            <a:ext cx="3816350" cy="720725"/>
          </a:xfrm>
          <a:prstGeom prst="wedgeRoundRectCallout">
            <a:avLst>
              <a:gd name="adj1" fmla="val 6574"/>
              <a:gd name="adj2" fmla="val 81593"/>
              <a:gd name="adj3" fmla="val 16667"/>
            </a:avLst>
          </a:prstGeom>
          <a:solidFill>
            <a:srgbClr val="FFCC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3300"/>
                </a:solidFill>
                <a:ea typeface="AL-Mateen"/>
                <a:cs typeface="AL-Mateen"/>
              </a:rPr>
              <a:t>2 ـ  بدل بعض من كل </a:t>
            </a:r>
            <a:endParaRPr lang="en-US" altLang="en-US" sz="3600" b="1" dirty="0">
              <a:solidFill>
                <a:srgbClr val="FF3300"/>
              </a:solidFill>
              <a:ea typeface="AL-Mateen"/>
              <a:cs typeface="AL-Mateen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971800" y="3845721"/>
            <a:ext cx="4249738" cy="769441"/>
          </a:xfrm>
          <a:prstGeom prst="rect">
            <a:avLst/>
          </a:prstGeom>
          <a:solidFill>
            <a:schemeClr val="folHlink"/>
          </a:solidFill>
          <a:ln w="57150" cap="sq">
            <a:solidFill>
              <a:srgbClr val="FF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4400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قرأت </a:t>
            </a:r>
            <a:r>
              <a:rPr lang="ar-SA" altLang="en-US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الرواية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مقدمتها</a:t>
            </a:r>
            <a:endParaRPr lang="en-US" altLang="en-US" sz="4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70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animBg="1"/>
      <p:bldP spid="56324" grpId="0" animBg="1"/>
      <p:bldP spid="56325" grpId="0" animBg="1"/>
      <p:bldP spid="5632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9" name="Oval 5"/>
          <p:cNvSpPr>
            <a:spLocks noChangeArrowheads="1"/>
          </p:cNvSpPr>
          <p:nvPr/>
        </p:nvSpPr>
        <p:spPr bwMode="auto">
          <a:xfrm>
            <a:off x="1943100" y="222250"/>
            <a:ext cx="6858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SA" altLang="en-US" sz="2400" b="1" dirty="0">
                <a:solidFill>
                  <a:srgbClr val="000000"/>
                </a:solidFill>
                <a:latin typeface="Garamond" panose="02020404030301010803" pitchFamily="18" charset="0"/>
              </a:rPr>
              <a:t>ج</a:t>
            </a:r>
            <a:endParaRPr lang="en-US" altLang="en-US" sz="2400" b="1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13670" name="Rectangle 6"/>
          <p:cNvSpPr>
            <a:spLocks noChangeArrowheads="1"/>
          </p:cNvSpPr>
          <p:nvPr/>
        </p:nvSpPr>
        <p:spPr bwMode="auto">
          <a:xfrm>
            <a:off x="3200400" y="303667"/>
            <a:ext cx="59436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algn="r" rtl="1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None/>
              <a:defRPr/>
            </a:pPr>
            <a:r>
              <a:rPr lang="ar-SA" altLang="en-US" sz="3600" b="1" dirty="0">
                <a:solidFill>
                  <a:prstClr val="white"/>
                </a:solidFill>
                <a:effectLst/>
              </a:rPr>
              <a:t>1-  أحببت المدرسة </a:t>
            </a:r>
            <a:r>
              <a:rPr lang="ar-SA" altLang="en-US" sz="3600" b="1" dirty="0">
                <a:solidFill>
                  <a:srgbClr val="FFFF00"/>
                </a:solidFill>
                <a:effectLst/>
              </a:rPr>
              <a:t>نظام</a:t>
            </a:r>
            <a:r>
              <a:rPr lang="ar-SA" altLang="en-US" sz="3600" b="1" dirty="0">
                <a:solidFill>
                  <a:srgbClr val="FF0000"/>
                </a:solidFill>
                <a:effectLst/>
              </a:rPr>
              <a:t>ها</a:t>
            </a:r>
            <a:r>
              <a:rPr lang="ar-SA" altLang="en-US" sz="3600" b="1" dirty="0">
                <a:solidFill>
                  <a:prstClr val="white"/>
                </a:solidFill>
                <a:effectLst/>
              </a:rPr>
              <a:t>.      </a:t>
            </a:r>
          </a:p>
          <a:p>
            <a:pPr algn="r" rtl="1" fontAlgn="base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None/>
              <a:defRPr/>
            </a:pPr>
            <a:r>
              <a:rPr lang="ar-SA" altLang="en-US" sz="3600" b="1" dirty="0">
                <a:solidFill>
                  <a:prstClr val="white"/>
                </a:solidFill>
                <a:effectLst/>
              </a:rPr>
              <a:t>2- أعجبتني الفتاةُ سلوكـ</a:t>
            </a:r>
            <a:r>
              <a:rPr lang="ar-SA" altLang="en-US" sz="3600" b="1" dirty="0">
                <a:solidFill>
                  <a:srgbClr val="FF0000"/>
                </a:solidFill>
                <a:effectLst/>
              </a:rPr>
              <a:t>ها</a:t>
            </a:r>
            <a:r>
              <a:rPr lang="ar-SA" altLang="en-US" sz="3600" b="1" dirty="0">
                <a:solidFill>
                  <a:prstClr val="white"/>
                </a:solidFill>
                <a:effectLst/>
              </a:rPr>
              <a:t> . </a:t>
            </a:r>
          </a:p>
          <a:p>
            <a:pPr algn="r" rtl="1" fontAlgn="base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None/>
              <a:defRPr/>
            </a:pPr>
            <a:r>
              <a:rPr lang="ar-SA" altLang="en-US" sz="3600" b="1" dirty="0">
                <a:solidFill>
                  <a:prstClr val="white"/>
                </a:solidFill>
                <a:effectLst/>
              </a:rPr>
              <a:t>3- سألت عن الطلاب </a:t>
            </a:r>
            <a:r>
              <a:rPr lang="ar-SA" altLang="en-US" sz="3600" b="1" dirty="0">
                <a:solidFill>
                  <a:srgbClr val="FFFF00"/>
                </a:solidFill>
                <a:effectLst/>
              </a:rPr>
              <a:t>علامات</a:t>
            </a:r>
            <a:r>
              <a:rPr lang="ar-SA" altLang="en-US" sz="3600" b="1" dirty="0">
                <a:solidFill>
                  <a:srgbClr val="FF0000"/>
                </a:solidFill>
                <a:effectLst/>
              </a:rPr>
              <a:t>هُـم</a:t>
            </a:r>
            <a:r>
              <a:rPr lang="ar-SA" altLang="en-US" sz="3600" b="1" dirty="0">
                <a:solidFill>
                  <a:prstClr val="white"/>
                </a:solidFill>
                <a:effectLst/>
              </a:rPr>
              <a:t> .   </a:t>
            </a:r>
            <a:endParaRPr lang="en-US" altLang="en-US" sz="3600" b="1" dirty="0">
              <a:solidFill>
                <a:prstClr val="white"/>
              </a:solidFill>
              <a:effectLst/>
            </a:endParaRPr>
          </a:p>
        </p:txBody>
      </p:sp>
      <p:sp>
        <p:nvSpPr>
          <p:cNvPr id="38917" name="Text Box 7"/>
          <p:cNvSpPr txBox="1">
            <a:spLocks noChangeArrowheads="1"/>
          </p:cNvSpPr>
          <p:nvPr/>
        </p:nvSpPr>
        <p:spPr bwMode="auto">
          <a:xfrm>
            <a:off x="2362200" y="3733800"/>
            <a:ext cx="739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endParaRPr lang="en-US" altLang="en-US" sz="2400">
              <a:solidFill>
                <a:prstClr val="white"/>
              </a:solidFill>
            </a:endParaRPr>
          </a:p>
        </p:txBody>
      </p:sp>
      <p:sp>
        <p:nvSpPr>
          <p:cNvPr id="113672" name="Text Box 8"/>
          <p:cNvSpPr txBox="1">
            <a:spLocks noChangeArrowheads="1"/>
          </p:cNvSpPr>
          <p:nvPr/>
        </p:nvSpPr>
        <p:spPr bwMode="auto">
          <a:xfrm>
            <a:off x="1828800" y="2253512"/>
            <a:ext cx="8267700" cy="2697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lnSpc>
                <a:spcPts val="4100"/>
              </a:lnSpc>
              <a:spcAft>
                <a:spcPct val="0"/>
              </a:spcAft>
              <a:buFontTx/>
              <a:buChar char="-"/>
            </a:pPr>
            <a:r>
              <a:rPr lang="ar-SA" altLang="en-US" sz="2000" b="1" dirty="0">
                <a:solidFill>
                  <a:srgbClr val="000000"/>
                </a:solidFill>
              </a:rPr>
              <a:t> </a:t>
            </a:r>
            <a:r>
              <a:rPr lang="ar-SA" altLang="en-US" sz="2800" b="1" dirty="0">
                <a:solidFill>
                  <a:srgbClr val="000000"/>
                </a:solidFill>
              </a:rPr>
              <a:t>تأملِ ِ الكلماتِ الملوَّنة َ في أمثلةِ المجموعة ( ج ) ، ثُمَّ أجبْ : </a:t>
            </a:r>
          </a:p>
          <a:p>
            <a:pPr algn="r" rtl="1" fontAlgn="base">
              <a:lnSpc>
                <a:spcPts val="4100"/>
              </a:lnSpc>
              <a:spcAft>
                <a:spcPct val="0"/>
              </a:spcAft>
              <a:buFontTx/>
              <a:buChar char="-"/>
            </a:pPr>
            <a:r>
              <a:rPr lang="ar-SA" altLang="en-US" sz="2800" b="1" dirty="0">
                <a:solidFill>
                  <a:srgbClr val="FFFF00"/>
                </a:solidFill>
                <a:cs typeface="Traditional Arabic" panose="02020603050405020304" pitchFamily="18" charset="-78"/>
              </a:rPr>
              <a:t> أين البدل وَالمبدل  منهُ في الأمثلة ِ من ( 1- 3 ) . </a:t>
            </a:r>
          </a:p>
          <a:p>
            <a:pPr algn="r" rtl="1" fontAlgn="base">
              <a:lnSpc>
                <a:spcPts val="4100"/>
              </a:lnSpc>
              <a:spcAft>
                <a:spcPct val="0"/>
              </a:spcAft>
              <a:buFontTx/>
              <a:buChar char="-"/>
            </a:pPr>
            <a:r>
              <a:rPr lang="ar-SA" altLang="en-US" sz="2800" b="1" dirty="0">
                <a:solidFill>
                  <a:srgbClr val="FFFF00"/>
                </a:solidFill>
                <a:cs typeface="Traditional Arabic" panose="02020603050405020304" pitchFamily="18" charset="-78"/>
              </a:rPr>
              <a:t> أطابقَ البدلُ المبدلَ منهُ أمْ هوَ جزءٌ منهُ ؟ ( مادي أم معنوي ) يمكن فصله أم لا ؟ </a:t>
            </a:r>
          </a:p>
          <a:p>
            <a:pPr algn="r" rtl="1" fontAlgn="base">
              <a:lnSpc>
                <a:spcPts val="4100"/>
              </a:lnSpc>
              <a:spcAft>
                <a:spcPct val="0"/>
              </a:spcAft>
              <a:buFontTx/>
              <a:buChar char="-"/>
            </a:pPr>
            <a:r>
              <a:rPr lang="ar-SA" altLang="en-US" sz="2800" b="1" dirty="0">
                <a:solidFill>
                  <a:srgbClr val="FFFF00"/>
                </a:solidFill>
                <a:cs typeface="Traditional Arabic" panose="02020603050405020304" pitchFamily="18" charset="-78"/>
              </a:rPr>
              <a:t> هل ِ اتـَّصلَ بالبدل ِ ضميرٌ يعودُ على المبدل ِ منهُ وَ طابقـَهُ ؟ </a:t>
            </a:r>
          </a:p>
          <a:p>
            <a:pPr algn="r" rtl="1" fontAlgn="base">
              <a:lnSpc>
                <a:spcPts val="4100"/>
              </a:lnSpc>
              <a:spcAft>
                <a:spcPct val="0"/>
              </a:spcAft>
              <a:buFontTx/>
              <a:buChar char="-"/>
            </a:pPr>
            <a:r>
              <a:rPr lang="ar-SA" altLang="en-US" sz="2800" b="1" dirty="0">
                <a:solidFill>
                  <a:srgbClr val="FFFF00"/>
                </a:solidFill>
                <a:cs typeface="Traditional Arabic" panose="02020603050405020304" pitchFamily="18" charset="-78"/>
              </a:rPr>
              <a:t> ماذا نسمـِّي هذا النـَّوعَ منَ البدل ِ ؟</a:t>
            </a:r>
            <a:endParaRPr lang="en-US" altLang="en-US" sz="2800" b="1" dirty="0">
              <a:solidFill>
                <a:srgbClr val="FFFF00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113673" name="Text Box 9"/>
          <p:cNvSpPr txBox="1">
            <a:spLocks noChangeArrowheads="1"/>
          </p:cNvSpPr>
          <p:nvPr/>
        </p:nvSpPr>
        <p:spPr bwMode="auto">
          <a:xfrm>
            <a:off x="1676400" y="5410201"/>
            <a:ext cx="8763000" cy="1015663"/>
          </a:xfrm>
          <a:prstGeom prst="rect">
            <a:avLst/>
          </a:prstGeom>
          <a:solidFill>
            <a:schemeClr val="hlink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بدلَ اشتمال </a:t>
            </a:r>
            <a:r>
              <a:rPr lang="ar-SA" altLang="en-US" sz="3000" b="1" dirty="0">
                <a:solidFill>
                  <a:srgbClr val="1347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يكونُ فيه ِ البدلُ جزءًا معنويا منَ المبدل ِمنهُ ولا يمكنم فصلهما، وَيتَّصلُ بهِ ضميرٌ يعودُ على المبدل ِ منهُ.</a:t>
            </a:r>
            <a:endParaRPr lang="en-US" altLang="en-US" sz="3000" b="1" dirty="0">
              <a:solidFill>
                <a:srgbClr val="1347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381971"/>
      </p:ext>
    </p:extLst>
  </p:cSld>
  <p:clrMapOvr>
    <a:masterClrMapping/>
  </p:clrMapOvr>
  <p:transition spd="med">
    <p:comb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3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3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13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3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36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136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3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136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136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136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136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4043363" y="95251"/>
            <a:ext cx="4105275" cy="720725"/>
          </a:xfrm>
          <a:prstGeom prst="ribbon2">
            <a:avLst>
              <a:gd name="adj1" fmla="val 12500"/>
              <a:gd name="adj2" fmla="val 75000"/>
            </a:avLst>
          </a:prstGeom>
          <a:solidFill>
            <a:srgbClr val="99FF33"/>
          </a:solidFill>
          <a:ln w="127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4000" b="1">
                <a:solidFill>
                  <a:srgbClr val="010199"/>
                </a:solidFill>
                <a:latin typeface="Times New Roman" panose="02020603050405020304" pitchFamily="18" charset="0"/>
                <a:ea typeface="AGA Aladdin Regular"/>
                <a:cs typeface="AGA Aladdin Regular"/>
              </a:rPr>
              <a:t>أنواع الـــبـدل</a:t>
            </a:r>
            <a:endParaRPr lang="en-US" altLang="en-US" sz="4000" b="1">
              <a:solidFill>
                <a:srgbClr val="010199"/>
              </a:solidFill>
              <a:latin typeface="Times New Roman" panose="02020603050405020304" pitchFamily="18" charset="0"/>
              <a:ea typeface="AGA Aladdin Regular"/>
              <a:cs typeface="AGA Aladdin Regular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454525" y="1803061"/>
            <a:ext cx="4826000" cy="646331"/>
          </a:xfrm>
          <a:prstGeom prst="rect">
            <a:avLst/>
          </a:prstGeom>
          <a:solidFill>
            <a:schemeClr val="folHlink"/>
          </a:solidFill>
          <a:ln w="57150" cap="sq">
            <a:solidFill>
              <a:srgbClr val="FF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>
                <a:solidFill>
                  <a:srgbClr val="000000"/>
                </a:solidFill>
                <a:latin typeface="Times New Roman" panose="02020603050405020304" pitchFamily="18" charset="0"/>
              </a:rPr>
              <a:t>أعجبني </a:t>
            </a:r>
            <a:r>
              <a:rPr lang="ar-SA" altLang="en-US" sz="3600" b="1">
                <a:solidFill>
                  <a:srgbClr val="33CC33"/>
                </a:solidFill>
                <a:latin typeface="Times New Roman" panose="02020603050405020304" pitchFamily="18" charset="0"/>
              </a:rPr>
              <a:t>أخـوكَ</a:t>
            </a:r>
            <a:r>
              <a:rPr lang="ar-SA" altLang="en-US" sz="3600" b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>
                <a:solidFill>
                  <a:srgbClr val="FF3300"/>
                </a:solidFill>
                <a:latin typeface="Times New Roman" panose="02020603050405020304" pitchFamily="18" charset="0"/>
              </a:rPr>
              <a:t>شــجاعـتـُه</a:t>
            </a:r>
            <a:r>
              <a:rPr lang="ar-SA" altLang="en-US" sz="3600" b="1">
                <a:solidFill>
                  <a:srgbClr val="FFFFFF"/>
                </a:solidFill>
                <a:latin typeface="Times New Roman" panose="02020603050405020304" pitchFamily="18" charset="0"/>
              </a:rPr>
              <a:t>ُ</a:t>
            </a:r>
            <a:endParaRPr lang="en-US" altLang="en-US" sz="36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8040688" y="4950619"/>
            <a:ext cx="1871662" cy="576262"/>
          </a:xfrm>
          <a:prstGeom prst="rect">
            <a:avLst/>
          </a:prstGeom>
          <a:solidFill>
            <a:srgbClr val="99FFCC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3399FF"/>
                </a:solidFill>
                <a:latin typeface="Times New Roman" panose="02020603050405020304" pitchFamily="18" charset="0"/>
              </a:rPr>
              <a:t>تـعــريـفــه</a:t>
            </a:r>
            <a:endParaRPr lang="en-US" altLang="en-US" b="1">
              <a:solidFill>
                <a:srgbClr val="3399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2019301" y="5660996"/>
            <a:ext cx="72612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4000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40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4000" b="1" dirty="0">
                <a:solidFill>
                  <a:srgbClr val="FFFFFF"/>
                </a:solidFill>
                <a:latin typeface="Times New Roman" panose="02020603050405020304" pitchFamily="18" charset="0"/>
                <a:ea typeface="AL-Mateen"/>
                <a:cs typeface="AL-Mateen"/>
              </a:rPr>
              <a:t>يكون البدل مما </a:t>
            </a:r>
            <a:r>
              <a:rPr lang="ar-SA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AL-Mateen"/>
                <a:cs typeface="AL-Mateen"/>
              </a:rPr>
              <a:t>يشتمل عليه</a:t>
            </a:r>
            <a:r>
              <a:rPr lang="ar-SA" altLang="en-US" sz="4000" b="1" dirty="0">
                <a:solidFill>
                  <a:srgbClr val="FFFFFF"/>
                </a:solidFill>
                <a:latin typeface="Times New Roman" panose="02020603050405020304" pitchFamily="18" charset="0"/>
                <a:ea typeface="AL-Mateen"/>
                <a:cs typeface="AL-Mateen"/>
              </a:rPr>
              <a:t> المبدل منه </a:t>
            </a:r>
            <a:r>
              <a:rPr lang="ar-SA" altLang="en-US" sz="40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       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3230563" y="2870144"/>
            <a:ext cx="6049962" cy="646331"/>
          </a:xfrm>
          <a:prstGeom prst="rect">
            <a:avLst/>
          </a:prstGeom>
          <a:solidFill>
            <a:schemeClr val="folHlink"/>
          </a:solidFill>
          <a:ln w="57150" cap="sq">
            <a:solidFill>
              <a:srgbClr val="FF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>
                <a:solidFill>
                  <a:srgbClr val="000000"/>
                </a:solidFill>
                <a:latin typeface="Times New Roman" panose="02020603050405020304" pitchFamily="18" charset="0"/>
              </a:rPr>
              <a:t>سرني </a:t>
            </a:r>
            <a:r>
              <a:rPr lang="ar-SA" altLang="en-US" sz="3600" b="1">
                <a:solidFill>
                  <a:srgbClr val="33CC33"/>
                </a:solidFill>
                <a:latin typeface="Times New Roman" panose="02020603050405020304" pitchFamily="18" charset="0"/>
              </a:rPr>
              <a:t>الطلابُ</a:t>
            </a:r>
            <a:r>
              <a:rPr lang="ar-SA" altLang="en-US" sz="3600" b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>
                <a:solidFill>
                  <a:srgbClr val="FF3300"/>
                </a:solidFill>
                <a:latin typeface="Times New Roman" panose="02020603050405020304" pitchFamily="18" charset="0"/>
              </a:rPr>
              <a:t>إقبـالـُهم </a:t>
            </a:r>
            <a:r>
              <a:rPr lang="ar-SA" altLang="en-US" sz="3600" b="1">
                <a:solidFill>
                  <a:srgbClr val="000000"/>
                </a:solidFill>
                <a:latin typeface="Times New Roman" panose="02020603050405020304" pitchFamily="18" charset="0"/>
              </a:rPr>
              <a:t>على المطالعة ِ</a:t>
            </a:r>
            <a:endParaRPr lang="en-US" altLang="en-US" sz="36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51" name="AutoShape 7"/>
          <p:cNvSpPr>
            <a:spLocks noChangeArrowheads="1"/>
          </p:cNvSpPr>
          <p:nvPr/>
        </p:nvSpPr>
        <p:spPr bwMode="auto">
          <a:xfrm>
            <a:off x="6867526" y="825501"/>
            <a:ext cx="3044825" cy="720725"/>
          </a:xfrm>
          <a:prstGeom prst="wedgeRoundRectCallout">
            <a:avLst>
              <a:gd name="adj1" fmla="val -33553"/>
              <a:gd name="adj2" fmla="val 70487"/>
              <a:gd name="adj3" fmla="val 16667"/>
            </a:avLst>
          </a:prstGeom>
          <a:solidFill>
            <a:srgbClr val="99FF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3300"/>
                </a:solidFill>
                <a:ea typeface="AL-Mateen"/>
                <a:cs typeface="AL-Mateen"/>
              </a:rPr>
              <a:t>3 ـ  بدل  اشـــــتمـال</a:t>
            </a:r>
            <a:endParaRPr lang="en-US" altLang="en-US" b="1" dirty="0">
              <a:solidFill>
                <a:srgbClr val="FF3300"/>
              </a:solidFill>
              <a:ea typeface="AL-Mateen"/>
              <a:cs typeface="AL-Mateen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454525" y="4007276"/>
            <a:ext cx="4826000" cy="646331"/>
          </a:xfrm>
          <a:prstGeom prst="rect">
            <a:avLst/>
          </a:prstGeom>
          <a:solidFill>
            <a:schemeClr val="folHlink"/>
          </a:solidFill>
          <a:ln w="57150" cap="sq">
            <a:solidFill>
              <a:srgbClr val="FF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أعجبني </a:t>
            </a:r>
            <a:r>
              <a:rPr lang="ar-SA" altLang="en-US" sz="3600" b="1" dirty="0">
                <a:solidFill>
                  <a:srgbClr val="33CC33"/>
                </a:solidFill>
                <a:latin typeface="Times New Roman" panose="02020603050405020304" pitchFamily="18" charset="0"/>
              </a:rPr>
              <a:t>اللاعب</a:t>
            </a:r>
            <a:r>
              <a:rPr lang="ar-SA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مهارته</a:t>
            </a: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81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animBg="1"/>
      <p:bldP spid="57348" grpId="0" animBg="1"/>
      <p:bldP spid="57349" grpId="0"/>
      <p:bldP spid="57350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4079876" y="260351"/>
            <a:ext cx="3743325" cy="581025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1218930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4000" b="1">
                <a:solidFill>
                  <a:srgbClr val="FFFFFF"/>
                </a:solidFill>
                <a:latin typeface="Times New Roman" panose="02020603050405020304" pitchFamily="18" charset="0"/>
                <a:ea typeface="AGA Aladdin Regular"/>
                <a:cs typeface="AGA Aladdin Regular"/>
              </a:rPr>
              <a:t>إعـراب البــدل</a:t>
            </a:r>
            <a:endParaRPr lang="en-US" altLang="en-US" sz="4000" b="1">
              <a:solidFill>
                <a:srgbClr val="FFFFFF"/>
              </a:solidFill>
              <a:latin typeface="Times New Roman" panose="02020603050405020304" pitchFamily="18" charset="0"/>
              <a:ea typeface="AGA Aladdin Regular"/>
              <a:cs typeface="AGA Aladdin Regular"/>
            </a:endParaRP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2961482" y="871538"/>
            <a:ext cx="67738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2400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b="1" dirty="0">
                <a:solidFill>
                  <a:srgbClr val="FFFF00"/>
                </a:solidFill>
                <a:latin typeface="Times New Roman" panose="02020603050405020304" pitchFamily="18" charset="0"/>
              </a:rPr>
              <a:t>البدل يتبع المبدل منه في عـلامات الإعـراب</a:t>
            </a:r>
            <a:endParaRPr lang="en-US" altLang="en-US" sz="240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8616951" y="1989139"/>
            <a:ext cx="1223963" cy="720725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FF00"/>
                </a:solidFill>
                <a:latin typeface="Times New Roman" panose="02020603050405020304" pitchFamily="18" charset="0"/>
              </a:rPr>
              <a:t>رفـعـا ً</a:t>
            </a:r>
            <a:endParaRPr lang="en-US" altLang="en-US" b="1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8616951" y="3644901"/>
            <a:ext cx="1223963" cy="720725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FF00"/>
                </a:solidFill>
                <a:latin typeface="Times New Roman" panose="02020603050405020304" pitchFamily="18" charset="0"/>
              </a:rPr>
              <a:t>ونصـبا ً</a:t>
            </a:r>
            <a:endParaRPr lang="en-US" altLang="en-US" b="1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8688388" y="5229226"/>
            <a:ext cx="1223962" cy="790575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FFFF00"/>
                </a:solidFill>
                <a:latin typeface="Times New Roman" panose="02020603050405020304" pitchFamily="18" charset="0"/>
              </a:rPr>
              <a:t>وجــرا ً</a:t>
            </a:r>
            <a:endParaRPr lang="en-US" altLang="en-US" b="1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4440238" y="2060575"/>
            <a:ext cx="3816350" cy="592138"/>
          </a:xfrm>
          <a:prstGeom prst="rect">
            <a:avLst/>
          </a:prstGeom>
          <a:solidFill>
            <a:srgbClr val="99FFCC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2400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أقلقـني </a:t>
            </a:r>
            <a:r>
              <a:rPr lang="ar-SA" altLang="en-US" b="1" dirty="0">
                <a:solidFill>
                  <a:srgbClr val="00B050"/>
                </a:solidFill>
                <a:latin typeface="Times New Roman" panose="02020603050405020304" pitchFamily="18" charset="0"/>
              </a:rPr>
              <a:t>الصغـيرُ</a:t>
            </a:r>
            <a:r>
              <a:rPr lang="ar-SA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بكــاؤُه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1774826" y="3716339"/>
            <a:ext cx="6481763" cy="592137"/>
          </a:xfrm>
          <a:prstGeom prst="rect">
            <a:avLst/>
          </a:prstGeom>
          <a:solidFill>
            <a:schemeClr val="folHlink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اهدنا </a:t>
            </a:r>
            <a:r>
              <a:rPr lang="ar-SA" altLang="en-US" b="1" dirty="0">
                <a:solidFill>
                  <a:srgbClr val="00B050"/>
                </a:solidFill>
                <a:latin typeface="Times New Roman" panose="02020603050405020304" pitchFamily="18" charset="0"/>
              </a:rPr>
              <a:t>الصراط</a:t>
            </a:r>
            <a:r>
              <a:rPr lang="ar-SA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َالمستقيمَ</a:t>
            </a:r>
            <a:r>
              <a:rPr lang="ar-SA" altLang="en-US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صـراطَ َ</a:t>
            </a:r>
            <a:r>
              <a:rPr lang="ar-SA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الذين أنعمت</a:t>
            </a:r>
            <a:r>
              <a:rPr lang="ar-SA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عليهم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3216275" y="5300664"/>
            <a:ext cx="4967288" cy="592137"/>
          </a:xfrm>
          <a:prstGeom prst="rect">
            <a:avLst/>
          </a:prstGeom>
          <a:solidFill>
            <a:srgbClr val="FFCCCC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2400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b="1" dirty="0">
                <a:solidFill>
                  <a:srgbClr val="010199"/>
                </a:solidFill>
                <a:latin typeface="Times New Roman" panose="02020603050405020304" pitchFamily="18" charset="0"/>
              </a:rPr>
              <a:t>أعجبتُ </a:t>
            </a:r>
            <a:r>
              <a:rPr lang="ar-SA" altLang="en-US" b="1" dirty="0">
                <a:solidFill>
                  <a:srgbClr val="00B050"/>
                </a:solidFill>
                <a:latin typeface="Times New Roman" panose="02020603050405020304" pitchFamily="18" charset="0"/>
              </a:rPr>
              <a:t>بالبطل</a:t>
            </a:r>
            <a:r>
              <a:rPr lang="ar-SA" altLang="en-US" b="1" dirty="0">
                <a:solidFill>
                  <a:srgbClr val="010199"/>
                </a:solidFill>
                <a:latin typeface="Times New Roman" panose="02020603050405020304" pitchFamily="18" charset="0"/>
              </a:rPr>
              <a:t> ِ</a:t>
            </a:r>
            <a:r>
              <a:rPr lang="ar-SA" altLang="en-US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خــالد ِ</a:t>
            </a:r>
            <a:r>
              <a:rPr lang="ar-SA" altLang="en-US" b="1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ar-SA" altLang="en-US" b="1" dirty="0">
                <a:solidFill>
                  <a:srgbClr val="010199"/>
                </a:solidFill>
                <a:latin typeface="Times New Roman" panose="02020603050405020304" pitchFamily="18" charset="0"/>
              </a:rPr>
              <a:t>بن ِ الوليـد ِ</a:t>
            </a:r>
            <a:endParaRPr lang="en-US" altLang="en-US" sz="2400" dirty="0">
              <a:solidFill>
                <a:srgbClr val="0101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81" name="AutoShape 21"/>
          <p:cNvSpPr>
            <a:spLocks noChangeArrowheads="1"/>
          </p:cNvSpPr>
          <p:nvPr/>
        </p:nvSpPr>
        <p:spPr bwMode="auto">
          <a:xfrm>
            <a:off x="10056813" y="2708276"/>
            <a:ext cx="215900" cy="1008063"/>
          </a:xfrm>
          <a:prstGeom prst="curvedLeftArrow">
            <a:avLst>
              <a:gd name="adj1" fmla="val 93382"/>
              <a:gd name="adj2" fmla="val 186765"/>
              <a:gd name="adj3" fmla="val 33333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40982" name="AutoShape 22"/>
          <p:cNvSpPr>
            <a:spLocks noChangeArrowheads="1"/>
          </p:cNvSpPr>
          <p:nvPr/>
        </p:nvSpPr>
        <p:spPr bwMode="auto">
          <a:xfrm>
            <a:off x="10128251" y="4508501"/>
            <a:ext cx="288925" cy="1008063"/>
          </a:xfrm>
          <a:prstGeom prst="curvedLeftArrow">
            <a:avLst>
              <a:gd name="adj1" fmla="val 69780"/>
              <a:gd name="adj2" fmla="val 139561"/>
              <a:gd name="adj3" fmla="val 33333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1992314" y="2852739"/>
            <a:ext cx="6264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FF3300"/>
                </a:solidFill>
              </a:rPr>
              <a:t>بكاؤُه</a:t>
            </a:r>
            <a:r>
              <a:rPr lang="ar-SA" altLang="en-US" b="1">
                <a:solidFill>
                  <a:srgbClr val="FFFFFF"/>
                </a:solidFill>
              </a:rPr>
              <a:t> </a:t>
            </a:r>
            <a:r>
              <a:rPr lang="ar-SA" altLang="en-US" b="1">
                <a:solidFill>
                  <a:srgbClr val="FF0000"/>
                </a:solidFill>
              </a:rPr>
              <a:t>: </a:t>
            </a:r>
            <a:r>
              <a:rPr lang="ar-SA" altLang="en-US" b="1">
                <a:solidFill>
                  <a:srgbClr val="FFFFFF"/>
                </a:solidFill>
              </a:rPr>
              <a:t>بدل مرفوع بالضمة الظاهرة</a:t>
            </a:r>
            <a:endParaRPr lang="en-US" altLang="en-US" b="1">
              <a:solidFill>
                <a:srgbClr val="FFFFFF"/>
              </a:solidFill>
            </a:endParaRPr>
          </a:p>
        </p:txBody>
      </p:sp>
      <p:sp>
        <p:nvSpPr>
          <p:cNvPr id="40984" name="Text Box 24"/>
          <p:cNvSpPr txBox="1">
            <a:spLocks noChangeArrowheads="1"/>
          </p:cNvSpPr>
          <p:nvPr/>
        </p:nvSpPr>
        <p:spPr bwMode="auto">
          <a:xfrm>
            <a:off x="1774825" y="4581525"/>
            <a:ext cx="64087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1800">
                <a:solidFill>
                  <a:srgbClr val="FFFFFF"/>
                </a:solidFill>
              </a:rPr>
              <a:t> </a:t>
            </a:r>
            <a:r>
              <a:rPr lang="ar-SA" altLang="en-US" b="1">
                <a:solidFill>
                  <a:srgbClr val="FF0000"/>
                </a:solidFill>
              </a:rPr>
              <a:t>صراط َ</a:t>
            </a:r>
            <a:r>
              <a:rPr lang="ar-SA" altLang="en-US" b="1">
                <a:solidFill>
                  <a:srgbClr val="99FF33"/>
                </a:solidFill>
              </a:rPr>
              <a:t> </a:t>
            </a:r>
            <a:r>
              <a:rPr lang="ar-SA" altLang="en-US" b="1">
                <a:solidFill>
                  <a:srgbClr val="FF0000"/>
                </a:solidFill>
              </a:rPr>
              <a:t>:</a:t>
            </a:r>
            <a:r>
              <a:rPr lang="ar-SA" altLang="en-US" b="1">
                <a:solidFill>
                  <a:srgbClr val="FFFFFF"/>
                </a:solidFill>
              </a:rPr>
              <a:t> بدل منصـوب بالفتـحـة  الظاهرة</a:t>
            </a:r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40985" name="Text Box 25"/>
          <p:cNvSpPr txBox="1">
            <a:spLocks noChangeArrowheads="1"/>
          </p:cNvSpPr>
          <p:nvPr/>
        </p:nvSpPr>
        <p:spPr bwMode="auto">
          <a:xfrm>
            <a:off x="2135189" y="6092825"/>
            <a:ext cx="60483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1800">
                <a:solidFill>
                  <a:srgbClr val="FFFFFF"/>
                </a:solidFill>
              </a:rPr>
              <a:t> </a:t>
            </a:r>
            <a:r>
              <a:rPr lang="ar-SA" altLang="en-US" b="1">
                <a:solidFill>
                  <a:srgbClr val="FF0000"/>
                </a:solidFill>
              </a:rPr>
              <a:t>خالــد ِ</a:t>
            </a:r>
            <a:r>
              <a:rPr lang="ar-SA" altLang="en-US" b="1">
                <a:solidFill>
                  <a:srgbClr val="FFFFFF"/>
                </a:solidFill>
              </a:rPr>
              <a:t> </a:t>
            </a:r>
            <a:r>
              <a:rPr lang="ar-SA" altLang="en-US" b="1">
                <a:solidFill>
                  <a:srgbClr val="FF0000"/>
                </a:solidFill>
              </a:rPr>
              <a:t>:</a:t>
            </a:r>
            <a:r>
              <a:rPr lang="ar-SA" altLang="en-US" b="1">
                <a:solidFill>
                  <a:srgbClr val="FFFFFF"/>
                </a:solidFill>
              </a:rPr>
              <a:t> </a:t>
            </a:r>
            <a:r>
              <a:rPr lang="ar-SA" altLang="en-US" b="1">
                <a:solidFill>
                  <a:srgbClr val="FF99FF"/>
                </a:solidFill>
              </a:rPr>
              <a:t>بدل مجرور بالكســرة  الظاهرة</a:t>
            </a:r>
            <a:endParaRPr lang="en-US" altLang="en-US" sz="1800">
              <a:solidFill>
                <a:srgbClr val="FF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87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  <p:bldP spid="40967" grpId="0" animBg="1"/>
      <p:bldP spid="40968" grpId="0" animBg="1"/>
      <p:bldP spid="40969" grpId="0" animBg="1"/>
      <p:bldP spid="40975" grpId="0" animBg="1"/>
      <p:bldP spid="40978" grpId="0" animBg="1"/>
      <p:bldP spid="40979" grpId="0" animBg="1"/>
      <p:bldP spid="40983" grpId="0"/>
      <p:bldP spid="40984" grpId="0"/>
      <p:bldP spid="4098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Oval 7"/>
          <p:cNvSpPr>
            <a:spLocks noChangeArrowheads="1"/>
          </p:cNvSpPr>
          <p:nvPr/>
        </p:nvSpPr>
        <p:spPr bwMode="auto">
          <a:xfrm>
            <a:off x="8796338" y="2776153"/>
            <a:ext cx="1871662" cy="719137"/>
          </a:xfrm>
          <a:prstGeom prst="ellipse">
            <a:avLst/>
          </a:prstGeom>
          <a:solidFill>
            <a:srgbClr val="FFFF00"/>
          </a:solidFill>
          <a:ln w="9525">
            <a:round/>
            <a:headEnd/>
            <a:tailEnd/>
          </a:ln>
          <a:effectLst/>
          <a:scene3d>
            <a:camera prst="legacyPerspectiveBottom"/>
            <a:lightRig rig="legacyFlat3" dir="t"/>
          </a:scene3d>
          <a:sp3d extrusionH="1218930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Arial Black" panose="020B0A04020102020204" pitchFamily="34" charset="0"/>
              </a:rPr>
              <a:t>فوائد</a:t>
            </a:r>
            <a:endParaRPr lang="en-US" altLang="en-US" sz="36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52235" name="AutoShape 11"/>
          <p:cNvSpPr>
            <a:spLocks noChangeArrowheads="1"/>
          </p:cNvSpPr>
          <p:nvPr/>
        </p:nvSpPr>
        <p:spPr bwMode="auto">
          <a:xfrm>
            <a:off x="1828800" y="-26988"/>
            <a:ext cx="6553200" cy="2803140"/>
          </a:xfrm>
          <a:prstGeom prst="horizontalScroll">
            <a:avLst>
              <a:gd name="adj" fmla="val 7649"/>
            </a:avLst>
          </a:prstGeom>
          <a:solidFill>
            <a:schemeClr val="hlink"/>
          </a:solidFill>
          <a:ln w="38100" cap="sq">
            <a:solidFill>
              <a:srgbClr val="FF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2800" b="1" dirty="0">
                <a:solidFill>
                  <a:srgbClr val="010199"/>
                </a:solidFill>
                <a:ea typeface="Al-Kharashi Saleh Musmat Mail "/>
                <a:cs typeface="Al-Kharashi Saleh Musmat Mail "/>
              </a:rPr>
              <a:t>أحكام البـدل :</a:t>
            </a:r>
            <a:r>
              <a:rPr lang="ar-SA" altLang="en-US" sz="2800" b="1" dirty="0">
                <a:solidFill>
                  <a:srgbClr val="010199"/>
                </a:solidFill>
              </a:rPr>
              <a:t>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2800" b="1" dirty="0">
                <a:solidFill>
                  <a:srgbClr val="010199"/>
                </a:solidFill>
              </a:rPr>
              <a:t>   1 ـ يتبع البدل المبدل منه في الإعراب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2800" b="1" dirty="0">
                <a:solidFill>
                  <a:srgbClr val="010199"/>
                </a:solidFill>
              </a:rPr>
              <a:t>   2 ـ يتصل بالبدل </a:t>
            </a:r>
            <a:r>
              <a:rPr lang="ar-SA" altLang="en-US" sz="2800" b="1" dirty="0">
                <a:solidFill>
                  <a:srgbClr val="FF0000"/>
                </a:solidFill>
              </a:rPr>
              <a:t>ضمير</a:t>
            </a:r>
            <a:r>
              <a:rPr lang="ar-SA" altLang="en-US" sz="2800" b="1" dirty="0">
                <a:solidFill>
                  <a:srgbClr val="010199"/>
                </a:solidFill>
              </a:rPr>
              <a:t> يعود على المبدل منه إذا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2800" b="1" dirty="0">
                <a:solidFill>
                  <a:srgbClr val="010199"/>
                </a:solidFill>
              </a:rPr>
              <a:t>      كان </a:t>
            </a:r>
            <a:r>
              <a:rPr lang="ar-SA" altLang="en-US" sz="2800" b="1" dirty="0">
                <a:solidFill>
                  <a:srgbClr val="FF0000"/>
                </a:solidFill>
              </a:rPr>
              <a:t>بدل بعض من كل</a:t>
            </a:r>
            <a:r>
              <a:rPr lang="ar-SA" altLang="en-US" sz="2800" b="1" dirty="0">
                <a:solidFill>
                  <a:srgbClr val="010199"/>
                </a:solidFill>
              </a:rPr>
              <a:t> أو كان </a:t>
            </a:r>
            <a:r>
              <a:rPr lang="ar-SA" altLang="en-US" sz="2800" b="1" dirty="0">
                <a:solidFill>
                  <a:srgbClr val="FF0000"/>
                </a:solidFill>
              </a:rPr>
              <a:t>بدل اشتمال</a:t>
            </a:r>
            <a:r>
              <a:rPr lang="ar-SA" altLang="en-US" sz="2800" b="1" dirty="0">
                <a:solidFill>
                  <a:srgbClr val="010199"/>
                </a:solidFill>
              </a:rPr>
              <a:t>               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324895" y="3171439"/>
            <a:ext cx="6264275" cy="647700"/>
          </a:xfrm>
          <a:prstGeom prst="flowChartAlternateProcess">
            <a:avLst/>
          </a:prstGeom>
          <a:solidFill>
            <a:schemeClr val="tx2"/>
          </a:solidFill>
          <a:ln w="57150" cap="sq">
            <a:solidFill>
              <a:srgbClr val="00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FFFF"/>
                </a:solidFill>
              </a:rPr>
              <a:t>1ـ يكثر وقوع البدل في المسميات الوظيفية :     </a:t>
            </a:r>
            <a:endParaRPr lang="en-US" altLang="en-US" b="1" dirty="0">
              <a:solidFill>
                <a:srgbClr val="FFFFFF"/>
              </a:solidFill>
            </a:endParaRP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1813560" y="4267201"/>
            <a:ext cx="6111240" cy="719137"/>
          </a:xfrm>
          <a:prstGeom prst="flowChartAlternateProcess">
            <a:avLst/>
          </a:prstGeom>
          <a:solidFill>
            <a:schemeClr val="tx1"/>
          </a:solidFill>
          <a:ln w="57150" cap="sq">
            <a:solidFill>
              <a:srgbClr val="00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010199"/>
                </a:solidFill>
              </a:rPr>
              <a:t>مثال : نقل المذيع محمد سعيد الخبر  </a:t>
            </a:r>
            <a:endParaRPr lang="en-US" altLang="en-US" b="1" dirty="0">
              <a:solidFill>
                <a:srgbClr val="010199"/>
              </a:solidFill>
            </a:endParaRPr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8948738" y="381001"/>
            <a:ext cx="1871662" cy="719137"/>
          </a:xfrm>
          <a:prstGeom prst="ellipse">
            <a:avLst/>
          </a:prstGeom>
          <a:solidFill>
            <a:srgbClr val="FFFF00"/>
          </a:solidFill>
          <a:ln w="9525">
            <a:round/>
            <a:headEnd/>
            <a:tailEnd/>
          </a:ln>
          <a:effectLst/>
          <a:scene3d>
            <a:camera prst="legacyPerspectiveBottom"/>
            <a:lightRig rig="legacyFlat3" dir="t"/>
          </a:scene3d>
          <a:sp3d extrusionH="1218930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3600" b="1" dirty="0">
                <a:solidFill>
                  <a:srgbClr val="FFFFFF"/>
                </a:solidFill>
                <a:latin typeface="Arial Black" panose="020B0A04020102020204" pitchFamily="34" charset="0"/>
              </a:rPr>
              <a:t>استـنتج</a:t>
            </a:r>
            <a:endParaRPr lang="en-US" altLang="en-US" sz="36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1828800" y="5330075"/>
            <a:ext cx="6111240" cy="719137"/>
          </a:xfrm>
          <a:prstGeom prst="flowChartAlternateProcess">
            <a:avLst/>
          </a:prstGeom>
          <a:solidFill>
            <a:schemeClr val="tx1"/>
          </a:solidFill>
          <a:ln w="57150" cap="sq">
            <a:solidFill>
              <a:srgbClr val="0099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010199"/>
                </a:solidFill>
              </a:rPr>
              <a:t>قائد الفريق سعود خميس يوجه زملاءه</a:t>
            </a:r>
            <a:endParaRPr lang="en-US" altLang="en-US" b="1" dirty="0">
              <a:solidFill>
                <a:srgbClr val="0101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5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nimBg="1"/>
      <p:bldP spid="52235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val 4"/>
          <p:cNvSpPr>
            <a:spLocks noChangeArrowheads="1"/>
          </p:cNvSpPr>
          <p:nvPr/>
        </p:nvSpPr>
        <p:spPr bwMode="auto">
          <a:xfrm>
            <a:off x="8616951" y="260350"/>
            <a:ext cx="1800225" cy="719138"/>
          </a:xfrm>
          <a:prstGeom prst="ellipse">
            <a:avLst/>
          </a:prstGeom>
          <a:solidFill>
            <a:srgbClr val="FF99FF"/>
          </a:solidFill>
          <a:ln w="9525">
            <a:round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121893000" prstMaterial="legacyMatte">
            <a:bevelT w="13500" h="13500" prst="angle"/>
            <a:bevelB w="13500" h="13500" prst="angle"/>
            <a:extrusionClr>
              <a:srgbClr val="FF99FF"/>
            </a:extrusionClr>
            <a:contourClr>
              <a:srgbClr val="FF99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FFFFFF"/>
                </a:solidFill>
              </a:rPr>
              <a:t> صـــل ْ</a:t>
            </a:r>
            <a:endParaRPr lang="en-US" altLang="en-US" b="1">
              <a:solidFill>
                <a:srgbClr val="FFFFFF"/>
              </a:solidFill>
            </a:endParaRPr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2208213" y="260350"/>
            <a:ext cx="6337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 dirty="0">
                <a:solidFill>
                  <a:srgbClr val="FF0000"/>
                </a:solidFill>
              </a:rPr>
              <a:t> بين الكلمة الملونة وما يناسبها فيما يلي :</a:t>
            </a:r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7412" name="AutoShape 7"/>
          <p:cNvSpPr>
            <a:spLocks noChangeArrowheads="1"/>
          </p:cNvSpPr>
          <p:nvPr/>
        </p:nvSpPr>
        <p:spPr bwMode="auto">
          <a:xfrm>
            <a:off x="6959601" y="1700214"/>
            <a:ext cx="3457575" cy="719137"/>
          </a:xfrm>
          <a:prstGeom prst="flowChartAlternateProcess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folHlink"/>
            </a:extrusionClr>
            <a:contourClr>
              <a:schemeClr val="folHlink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010199"/>
                </a:solidFill>
              </a:rPr>
              <a:t>وقال موسى لأخيه </a:t>
            </a:r>
            <a:r>
              <a:rPr lang="ar-SA" altLang="en-US" b="1">
                <a:solidFill>
                  <a:srgbClr val="FF0000"/>
                </a:solidFill>
              </a:rPr>
              <a:t>هارون</a:t>
            </a:r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17413" name="AutoShape 9"/>
          <p:cNvSpPr>
            <a:spLocks noChangeArrowheads="1"/>
          </p:cNvSpPr>
          <p:nvPr/>
        </p:nvSpPr>
        <p:spPr bwMode="auto">
          <a:xfrm>
            <a:off x="7032626" y="2708275"/>
            <a:ext cx="3097213" cy="719138"/>
          </a:xfrm>
          <a:prstGeom prst="flowChartAlternateProcess">
            <a:avLst/>
          </a:prstGeom>
          <a:solidFill>
            <a:srgbClr val="FF99FF"/>
          </a:soli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FF"/>
            </a:extrusionClr>
            <a:contourClr>
              <a:srgbClr val="FF99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010199"/>
                </a:solidFill>
              </a:rPr>
              <a:t>هذي </a:t>
            </a:r>
            <a:r>
              <a:rPr lang="ar-SA" altLang="en-US" b="1">
                <a:solidFill>
                  <a:srgbClr val="FF0000"/>
                </a:solidFill>
              </a:rPr>
              <a:t>البساتينُ</a:t>
            </a:r>
            <a:r>
              <a:rPr lang="ar-SA" altLang="en-US" b="1">
                <a:solidFill>
                  <a:srgbClr val="010199"/>
                </a:solidFill>
              </a:rPr>
              <a:t> جنة</a:t>
            </a:r>
            <a:endParaRPr lang="en-US" altLang="en-US" b="1">
              <a:solidFill>
                <a:srgbClr val="FF3300"/>
              </a:solidFill>
            </a:endParaRPr>
          </a:p>
        </p:txBody>
      </p:sp>
      <p:sp>
        <p:nvSpPr>
          <p:cNvPr id="17414" name="AutoShape 10"/>
          <p:cNvSpPr>
            <a:spLocks noChangeArrowheads="1"/>
          </p:cNvSpPr>
          <p:nvPr/>
        </p:nvSpPr>
        <p:spPr bwMode="auto">
          <a:xfrm>
            <a:off x="7032625" y="3789364"/>
            <a:ext cx="3168650" cy="719137"/>
          </a:xfrm>
          <a:prstGeom prst="flowChartAlternateProcess">
            <a:avLst/>
          </a:prstGeom>
          <a:solidFill>
            <a:srgbClr val="99FF33"/>
          </a:soli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99FF33"/>
            </a:extrusionClr>
            <a:contourClr>
              <a:srgbClr val="99FF33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010199"/>
                </a:solidFill>
              </a:rPr>
              <a:t>الجزرُ الخليجية</a:t>
            </a:r>
            <a:r>
              <a:rPr lang="ar-SA" altLang="en-US" b="1">
                <a:solidFill>
                  <a:srgbClr val="FFFFFF"/>
                </a:solidFill>
              </a:rPr>
              <a:t> ُ</a:t>
            </a:r>
            <a:r>
              <a:rPr lang="ar-SA" altLang="en-US" b="1">
                <a:solidFill>
                  <a:srgbClr val="FF3300"/>
                </a:solidFill>
              </a:rPr>
              <a:t>متقاربة </a:t>
            </a:r>
            <a:r>
              <a:rPr lang="ar-SA" altLang="en-US" b="1">
                <a:solidFill>
                  <a:srgbClr val="FFFFFF"/>
                </a:solidFill>
              </a:rPr>
              <a:t>ٌ</a:t>
            </a:r>
            <a:endParaRPr lang="en-US" altLang="en-US" b="1">
              <a:solidFill>
                <a:srgbClr val="FFFFFF"/>
              </a:solidFill>
            </a:endParaRPr>
          </a:p>
        </p:txBody>
      </p:sp>
      <p:sp>
        <p:nvSpPr>
          <p:cNvPr id="17415" name="AutoShape 11"/>
          <p:cNvSpPr>
            <a:spLocks noChangeArrowheads="1"/>
          </p:cNvSpPr>
          <p:nvPr/>
        </p:nvSpPr>
        <p:spPr bwMode="auto">
          <a:xfrm>
            <a:off x="7104063" y="4797425"/>
            <a:ext cx="3097212" cy="719138"/>
          </a:xfrm>
          <a:prstGeom prst="flowChartAlternateProcess">
            <a:avLst/>
          </a:prstGeom>
          <a:solidFill>
            <a:srgbClr val="00FFFF"/>
          </a:soli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00FFFF"/>
            </a:extrusionClr>
            <a:contourClr>
              <a:srgbClr val="00FF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010199"/>
                </a:solidFill>
              </a:rPr>
              <a:t>رأيتُ النخيلَ</a:t>
            </a:r>
            <a:r>
              <a:rPr lang="ar-SA" altLang="en-US" b="1">
                <a:solidFill>
                  <a:srgbClr val="FF3300"/>
                </a:solidFill>
              </a:rPr>
              <a:t> كلـَّه</a:t>
            </a:r>
            <a:endParaRPr lang="en-US" altLang="en-US" b="1">
              <a:solidFill>
                <a:srgbClr val="FF3300"/>
              </a:solidFill>
            </a:endParaRPr>
          </a:p>
        </p:txBody>
      </p:sp>
      <p:sp>
        <p:nvSpPr>
          <p:cNvPr id="17416" name="AutoShape 12"/>
          <p:cNvSpPr>
            <a:spLocks noChangeArrowheads="1"/>
          </p:cNvSpPr>
          <p:nvPr/>
        </p:nvSpPr>
        <p:spPr bwMode="auto">
          <a:xfrm>
            <a:off x="7104063" y="5805489"/>
            <a:ext cx="3097212" cy="719137"/>
          </a:xfrm>
          <a:prstGeom prst="flowChartAlternateProcess">
            <a:avLst/>
          </a:prstGeom>
          <a:solidFill>
            <a:schemeClr val="tx1"/>
          </a:soli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chemeClr val="tx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010199"/>
                </a:solidFill>
              </a:rPr>
              <a:t>الحق ُ ســيـفٌ</a:t>
            </a:r>
            <a:r>
              <a:rPr lang="ar-SA" altLang="en-US" b="1">
                <a:solidFill>
                  <a:srgbClr val="FFFFFF"/>
                </a:solidFill>
              </a:rPr>
              <a:t> </a:t>
            </a:r>
            <a:r>
              <a:rPr lang="ar-SA" altLang="en-US" b="1">
                <a:solidFill>
                  <a:srgbClr val="FF3300"/>
                </a:solidFill>
              </a:rPr>
              <a:t>عــادلٌ</a:t>
            </a:r>
            <a:endParaRPr lang="en-US" altLang="en-US" b="1">
              <a:solidFill>
                <a:srgbClr val="FF3300"/>
              </a:solidFill>
            </a:endParaRPr>
          </a:p>
        </p:txBody>
      </p:sp>
      <p:sp>
        <p:nvSpPr>
          <p:cNvPr id="53261" name="Oval 13"/>
          <p:cNvSpPr>
            <a:spLocks noChangeArrowheads="1"/>
          </p:cNvSpPr>
          <p:nvPr/>
        </p:nvSpPr>
        <p:spPr bwMode="auto">
          <a:xfrm>
            <a:off x="2495551" y="1557338"/>
            <a:ext cx="2016125" cy="792162"/>
          </a:xfrm>
          <a:prstGeom prst="ellipse">
            <a:avLst/>
          </a:prstGeom>
          <a:solidFill>
            <a:srgbClr val="FFFF00"/>
          </a:solidFill>
          <a:ln w="57150" cap="sq">
            <a:solidFill>
              <a:srgbClr val="00FFFF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FF3300"/>
                </a:solidFill>
              </a:rPr>
              <a:t>خـبـر للمبتدأ</a:t>
            </a:r>
            <a:endParaRPr lang="en-US" altLang="en-US" b="1">
              <a:solidFill>
                <a:srgbClr val="FF3300"/>
              </a:solidFill>
            </a:endParaRPr>
          </a:p>
        </p:txBody>
      </p:sp>
      <p:sp>
        <p:nvSpPr>
          <p:cNvPr id="53263" name="Oval 15"/>
          <p:cNvSpPr>
            <a:spLocks noChangeArrowheads="1"/>
          </p:cNvSpPr>
          <p:nvPr/>
        </p:nvSpPr>
        <p:spPr bwMode="auto">
          <a:xfrm>
            <a:off x="2495551" y="2565401"/>
            <a:ext cx="2016125" cy="792163"/>
          </a:xfrm>
          <a:prstGeom prst="ellipse">
            <a:avLst/>
          </a:prstGeom>
          <a:solidFill>
            <a:srgbClr val="FFFF00"/>
          </a:solidFill>
          <a:ln w="57150" cap="sq">
            <a:solidFill>
              <a:srgbClr val="00FFFF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FF3300"/>
                </a:solidFill>
              </a:rPr>
              <a:t>توكيــد</a:t>
            </a:r>
            <a:endParaRPr lang="en-US" altLang="en-US" b="1">
              <a:solidFill>
                <a:srgbClr val="FF3300"/>
              </a:solidFill>
            </a:endParaRPr>
          </a:p>
        </p:txBody>
      </p:sp>
      <p:sp>
        <p:nvSpPr>
          <p:cNvPr id="53264" name="Oval 16"/>
          <p:cNvSpPr>
            <a:spLocks noChangeArrowheads="1"/>
          </p:cNvSpPr>
          <p:nvPr/>
        </p:nvSpPr>
        <p:spPr bwMode="auto">
          <a:xfrm>
            <a:off x="2495551" y="3644901"/>
            <a:ext cx="2016125" cy="792163"/>
          </a:xfrm>
          <a:prstGeom prst="ellipse">
            <a:avLst/>
          </a:prstGeom>
          <a:solidFill>
            <a:srgbClr val="FFFF00"/>
          </a:solidFill>
          <a:ln w="57150" cap="sq">
            <a:solidFill>
              <a:srgbClr val="00FFFF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FF3300"/>
                </a:solidFill>
              </a:rPr>
              <a:t> بدل مطابقة</a:t>
            </a:r>
            <a:endParaRPr lang="en-US" altLang="en-US" b="1">
              <a:solidFill>
                <a:srgbClr val="FF3300"/>
              </a:solidFill>
            </a:endParaRPr>
          </a:p>
        </p:txBody>
      </p:sp>
      <p:sp>
        <p:nvSpPr>
          <p:cNvPr id="53265" name="Oval 17"/>
          <p:cNvSpPr>
            <a:spLocks noChangeArrowheads="1"/>
          </p:cNvSpPr>
          <p:nvPr/>
        </p:nvSpPr>
        <p:spPr bwMode="auto">
          <a:xfrm>
            <a:off x="2424113" y="4724401"/>
            <a:ext cx="2159000" cy="792163"/>
          </a:xfrm>
          <a:prstGeom prst="ellipse">
            <a:avLst/>
          </a:prstGeom>
          <a:solidFill>
            <a:srgbClr val="FFFF00"/>
          </a:solidFill>
          <a:ln w="57150" cap="sq">
            <a:solidFill>
              <a:srgbClr val="00FFFF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sz="2800" b="1">
                <a:solidFill>
                  <a:srgbClr val="FF3300"/>
                </a:solidFill>
              </a:rPr>
              <a:t>بدل لاسم الإشارة</a:t>
            </a:r>
            <a:endParaRPr lang="en-US" altLang="en-US" sz="2800" b="1">
              <a:solidFill>
                <a:srgbClr val="FF3300"/>
              </a:solidFill>
            </a:endParaRPr>
          </a:p>
        </p:txBody>
      </p:sp>
      <p:sp>
        <p:nvSpPr>
          <p:cNvPr id="53266" name="Oval 18"/>
          <p:cNvSpPr>
            <a:spLocks noChangeArrowheads="1"/>
          </p:cNvSpPr>
          <p:nvPr/>
        </p:nvSpPr>
        <p:spPr bwMode="auto">
          <a:xfrm>
            <a:off x="2566989" y="5805488"/>
            <a:ext cx="2016125" cy="792162"/>
          </a:xfrm>
          <a:prstGeom prst="ellipse">
            <a:avLst/>
          </a:prstGeom>
          <a:solidFill>
            <a:srgbClr val="FFFF00"/>
          </a:solidFill>
          <a:ln w="57150" cap="sq">
            <a:solidFill>
              <a:srgbClr val="00FFFF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altLang="en-US" b="1">
                <a:solidFill>
                  <a:srgbClr val="FF3300"/>
                </a:solidFill>
              </a:rPr>
              <a:t> نـعــت</a:t>
            </a:r>
            <a:endParaRPr lang="en-US" altLang="en-US" b="1">
              <a:solidFill>
                <a:srgbClr val="FF3300"/>
              </a:solidFill>
            </a:endParaRPr>
          </a:p>
        </p:txBody>
      </p:sp>
      <p:sp>
        <p:nvSpPr>
          <p:cNvPr id="53267" name="Line 19"/>
          <p:cNvSpPr>
            <a:spLocks noChangeShapeType="1"/>
          </p:cNvSpPr>
          <p:nvPr/>
        </p:nvSpPr>
        <p:spPr bwMode="auto">
          <a:xfrm flipH="1">
            <a:off x="4727575" y="2060575"/>
            <a:ext cx="2089150" cy="1728788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68" name="Line 20"/>
          <p:cNvSpPr>
            <a:spLocks noChangeShapeType="1"/>
          </p:cNvSpPr>
          <p:nvPr/>
        </p:nvSpPr>
        <p:spPr bwMode="auto">
          <a:xfrm flipH="1">
            <a:off x="4656139" y="3068639"/>
            <a:ext cx="2160587" cy="1728787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69" name="Line 21"/>
          <p:cNvSpPr>
            <a:spLocks noChangeShapeType="1"/>
          </p:cNvSpPr>
          <p:nvPr/>
        </p:nvSpPr>
        <p:spPr bwMode="auto">
          <a:xfrm flipH="1" flipV="1">
            <a:off x="4583113" y="2276475"/>
            <a:ext cx="2305050" cy="187325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70" name="Line 22"/>
          <p:cNvSpPr>
            <a:spLocks noChangeShapeType="1"/>
          </p:cNvSpPr>
          <p:nvPr/>
        </p:nvSpPr>
        <p:spPr bwMode="auto">
          <a:xfrm flipH="1" flipV="1">
            <a:off x="4511675" y="3284539"/>
            <a:ext cx="2376488" cy="1944687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71" name="Line 23"/>
          <p:cNvSpPr>
            <a:spLocks noChangeShapeType="1"/>
          </p:cNvSpPr>
          <p:nvPr/>
        </p:nvSpPr>
        <p:spPr bwMode="auto">
          <a:xfrm flipH="1">
            <a:off x="4800600" y="6165850"/>
            <a:ext cx="2159000" cy="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1719263" y="82324"/>
            <a:ext cx="1409700" cy="6985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ar-AE" altLang="en-US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التقويم</a:t>
            </a:r>
            <a:r>
              <a:rPr lang="ar-SA" altLang="en-US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 1</a:t>
            </a:r>
            <a:endParaRPr lang="en-US" altLang="en-US" b="1" dirty="0">
              <a:solidFill>
                <a:schemeClr val="bg1"/>
              </a:solidFill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8204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5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532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1" grpId="0" animBg="1"/>
      <p:bldP spid="53263" grpId="0" animBg="1"/>
      <p:bldP spid="53264" grpId="0" animBg="1"/>
      <p:bldP spid="53265" grpId="0" animBg="1"/>
      <p:bldP spid="532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1409700" cy="6985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ar-AE" altLang="en-US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التقويم</a:t>
            </a:r>
            <a:r>
              <a:rPr lang="ar-SA" altLang="en-US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 2</a:t>
            </a:r>
            <a:endParaRPr lang="en-US" altLang="en-US" b="1" dirty="0">
              <a:solidFill>
                <a:schemeClr val="bg1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268695"/>
            <a:ext cx="9144000" cy="5132387"/>
          </a:xfrm>
        </p:spPr>
        <p:txBody>
          <a:bodyPr/>
          <a:lstStyle/>
          <a:p>
            <a:pPr marL="457200" indent="-457200" algn="r" rtl="1">
              <a:lnSpc>
                <a:spcPts val="4500"/>
              </a:lnSpc>
              <a:spcBef>
                <a:spcPts val="0"/>
              </a:spcBef>
              <a:buFont typeface="+mj-lt"/>
              <a:buAutoNum type="arabicParenR"/>
            </a:pP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هاجرَ النبيُّ </a:t>
            </a:r>
            <a:r>
              <a:rPr lang="ar-SA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صلى الله عليه وسلم </a:t>
            </a: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 مع صاحبِهِ              إلى المدينةِ .</a:t>
            </a:r>
          </a:p>
          <a:p>
            <a:pPr marL="457200" indent="-457200" algn="r" rtl="1">
              <a:lnSpc>
                <a:spcPts val="4500"/>
              </a:lnSpc>
              <a:spcBef>
                <a:spcPts val="0"/>
              </a:spcBef>
              <a:buFont typeface="+mj-lt"/>
              <a:buAutoNum type="arabicParenR"/>
            </a:pP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لُقِّبَ أميرُ المؤمنينَ                     - </a:t>
            </a:r>
            <a:r>
              <a:rPr lang="ar-SA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رضي الله عنه</a:t>
            </a: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- بالفاروقِ .</a:t>
            </a:r>
          </a:p>
          <a:p>
            <a:pPr marL="457200" indent="-457200" algn="r" rtl="1">
              <a:lnSpc>
                <a:spcPts val="4500"/>
              </a:lnSpc>
              <a:spcBef>
                <a:spcPts val="0"/>
              </a:spcBef>
              <a:buFont typeface="+mj-lt"/>
              <a:buAutoNum type="arabicParenR"/>
            </a:pP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يُسمى الخليفةُ                        ذا النورينِ .</a:t>
            </a:r>
          </a:p>
          <a:p>
            <a:pPr marL="457200" indent="-457200" algn="r" rtl="1">
              <a:lnSpc>
                <a:spcPts val="4500"/>
              </a:lnSpc>
              <a:spcBef>
                <a:spcPts val="0"/>
              </a:spcBef>
              <a:buFont typeface="+mj-lt"/>
              <a:buAutoNum type="arabicParenR"/>
            </a:pP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كانَ </a:t>
            </a:r>
            <a:r>
              <a:rPr lang="ar-SA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سيدنا</a:t>
            </a: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                       </a:t>
            </a:r>
            <a:r>
              <a:rPr lang="ar-SA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 رضي الله عنه </a:t>
            </a: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أول من </a:t>
            </a:r>
            <a:r>
              <a:rPr lang="ar-SA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أسلم من الصبيان</a:t>
            </a: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.</a:t>
            </a:r>
          </a:p>
          <a:p>
            <a:pPr marL="457200" indent="-457200" algn="r" rtl="1">
              <a:lnSpc>
                <a:spcPts val="4500"/>
              </a:lnSpc>
              <a:spcBef>
                <a:spcPts val="0"/>
              </a:spcBef>
              <a:buFont typeface="+mj-lt"/>
              <a:buAutoNum type="arabicParenR"/>
            </a:pP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سُميَّ القائدُ                      سيفَ اللهِ المسلول .</a:t>
            </a:r>
          </a:p>
          <a:p>
            <a:pPr marL="457200" indent="-457200" algn="r" rtl="1">
              <a:lnSpc>
                <a:spcPts val="4500"/>
              </a:lnSpc>
              <a:spcBef>
                <a:spcPts val="0"/>
              </a:spcBef>
              <a:buFont typeface="+mj-lt"/>
              <a:buAutoNum type="arabicParenR"/>
            </a:pPr>
            <a:r>
              <a:rPr lang="ar-SA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حرر</a:t>
            </a: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 القائدُ                           بيت المقدس سنة 1187م</a:t>
            </a:r>
            <a:endParaRPr lang="ar-SA" altLang="en-US" b="1" dirty="0">
              <a:latin typeface="Simplified Arabic" panose="02020603050405020304" pitchFamily="18" charset="-78"/>
              <a:cs typeface="Simplified Arabic" panose="02020603050405020304" pitchFamily="18" charset="-78"/>
              <a:sym typeface="AGA Arabesque"/>
            </a:endParaRPr>
          </a:p>
          <a:p>
            <a:pPr marL="457200" indent="-457200" algn="r" rtl="1">
              <a:buFont typeface="+mj-lt"/>
              <a:buAutoNum type="arabicParenR"/>
            </a:pPr>
            <a:r>
              <a:rPr lang="ar-SA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  <a:sym typeface="AGA Arabesque"/>
              </a:rPr>
              <a:t>انتهى الدكتور          من إجراء العملية </a:t>
            </a:r>
          </a:p>
          <a:p>
            <a:pPr marL="457200" indent="-457200" algn="r" rtl="1">
              <a:buFont typeface="+mj-lt"/>
              <a:buAutoNum type="arabicParenR"/>
            </a:pP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وهبَ </a:t>
            </a:r>
            <a:r>
              <a:rPr lang="ar-SA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الملاح                  </a:t>
            </a:r>
            <a:r>
              <a:rPr lang="ar-AE" altLang="en-US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حياتَهُ للبحرِ وعلومِه .</a:t>
            </a:r>
            <a:endParaRPr lang="ar-SA" altLang="en-US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marL="457200" indent="-457200" algn="r" rtl="1">
              <a:buFont typeface="+mj-lt"/>
              <a:buAutoNum type="arabicParenR"/>
            </a:pPr>
            <a:endParaRPr lang="ar-SA" altLang="en-US" b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marL="457200" indent="-457200" algn="r" rtl="1">
              <a:buFont typeface="+mj-lt"/>
              <a:buAutoNum type="arabicParenR"/>
            </a:pPr>
            <a:endParaRPr lang="ar-SA" altLang="en-US" b="1" dirty="0">
              <a:latin typeface="Simplified Arabic" panose="02020603050405020304" pitchFamily="18" charset="-78"/>
              <a:cs typeface="Simplified Arabic" panose="02020603050405020304" pitchFamily="18" charset="-78"/>
              <a:sym typeface="AGA Arabesque"/>
            </a:endParaRPr>
          </a:p>
          <a:p>
            <a:pPr algn="r" rtl="1"/>
            <a:endParaRPr lang="ar-SA" altLang="en-US" b="1" dirty="0">
              <a:latin typeface="Simplified Arabic" panose="02020603050405020304" pitchFamily="18" charset="-78"/>
              <a:cs typeface="Simplified Arabic" panose="02020603050405020304" pitchFamily="18" charset="-78"/>
              <a:sym typeface="AGA Arabesque"/>
            </a:endParaRPr>
          </a:p>
          <a:p>
            <a:pPr algn="r" rtl="1"/>
            <a:endParaRPr lang="en-US" altLang="en-US" b="1" dirty="0">
              <a:latin typeface="Simplified Arabic" panose="02020603050405020304" pitchFamily="18" charset="-78"/>
              <a:cs typeface="Simplified Arabic" panose="02020603050405020304" pitchFamily="18" charset="-78"/>
              <a:sym typeface="AGA Arabesque"/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4161973" y="1375230"/>
            <a:ext cx="1368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SA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أبـي بكر</a:t>
            </a:r>
            <a:endParaRPr lang="en-US" altLang="en-US" sz="3200" b="1" dirty="0">
              <a:solidFill>
                <a:srgbClr val="FF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6038284" y="1929578"/>
            <a:ext cx="2160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AE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عمر بن الخطاب</a:t>
            </a:r>
            <a:endParaRPr lang="en-US" altLang="en-US" sz="3200" b="1" dirty="0">
              <a:solidFill>
                <a:srgbClr val="FF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6453529" y="2479986"/>
            <a:ext cx="21605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AE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عثمانُ بن عفان</a:t>
            </a:r>
            <a:endParaRPr lang="en-US" altLang="en-US" sz="3200" b="1" dirty="0">
              <a:solidFill>
                <a:srgbClr val="FF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6901543" y="3063650"/>
            <a:ext cx="21224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AE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عليُّ بن أبي طالب</a:t>
            </a:r>
            <a:endParaRPr lang="en-US" altLang="en-US" sz="3200" b="1" dirty="0">
              <a:solidFill>
                <a:srgbClr val="FF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6690858" y="3638863"/>
            <a:ext cx="21605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AE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خالدُ بن الوليد</a:t>
            </a:r>
            <a:endParaRPr lang="en-US" altLang="en-US" sz="3200" b="1" dirty="0">
              <a:solidFill>
                <a:srgbClr val="FF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6333671" y="4229078"/>
            <a:ext cx="25923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AE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صلاحُ الدين الأيوبي</a:t>
            </a:r>
            <a:endParaRPr lang="en-US" altLang="en-US" sz="3200" b="1" dirty="0">
              <a:solidFill>
                <a:srgbClr val="FF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7772401" y="4830764"/>
            <a:ext cx="87040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SA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عبيد </a:t>
            </a:r>
            <a:endParaRPr lang="en-US" altLang="en-US" sz="3200" b="1" dirty="0">
              <a:solidFill>
                <a:srgbClr val="FF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864226" y="660380"/>
            <a:ext cx="3660775" cy="5847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spcBef>
                <a:spcPct val="50000"/>
              </a:spcBef>
              <a:spcAft>
                <a:spcPct val="0"/>
              </a:spcAft>
            </a:pPr>
            <a:r>
              <a:rPr lang="ar-SA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ضع البدل المطابق المناسب </a:t>
            </a:r>
            <a:endParaRPr lang="en-US" altLang="en-US" sz="3200" b="1" dirty="0">
              <a:solidFill>
                <a:srgbClr val="FF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7043850" y="5433741"/>
            <a:ext cx="18075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SA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أحمد بن ماجد  </a:t>
            </a:r>
            <a:endParaRPr lang="en-US" altLang="en-US" sz="3200" b="1" dirty="0">
              <a:solidFill>
                <a:srgbClr val="FF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0550664"/>
      </p:ext>
    </p:extLst>
  </p:cSld>
  <p:clrMapOvr>
    <a:masterClrMapping/>
  </p:clrMapOvr>
  <p:transition spd="med">
    <p:comb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1989" grpId="0"/>
      <p:bldP spid="41990" grpId="0"/>
      <p:bldP spid="41991" grpId="0"/>
      <p:bldP spid="41992" grpId="0"/>
      <p:bldP spid="41993" grpId="0"/>
      <p:bldP spid="10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062957" y="1945141"/>
            <a:ext cx="8066087" cy="3765550"/>
          </a:xfrm>
        </p:spPr>
        <p:txBody>
          <a:bodyPr>
            <a:normAutofit fontScale="62500" lnSpcReduction="20000"/>
          </a:bodyPr>
          <a:lstStyle/>
          <a:p>
            <a:pPr algn="r" rtl="1"/>
            <a:r>
              <a:rPr lang="ar-AE" altLang="en-US" sz="5200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حفظتُ </a:t>
            </a:r>
            <a:r>
              <a:rPr lang="ar-SA" altLang="en-US" sz="5200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	</a:t>
            </a:r>
            <a:r>
              <a:rPr lang="en-US" altLang="en-US" sz="5200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  </a:t>
            </a:r>
            <a:r>
              <a:rPr lang="ar-AE" altLang="en-US" sz="5200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ثُلثه .</a:t>
            </a:r>
          </a:p>
          <a:p>
            <a:pPr algn="r" rtl="1"/>
            <a:r>
              <a:rPr lang="ar-AE" altLang="en-US" sz="5200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حدث الطوفانُ في عهدِ       نوحٍ عليه السلام .</a:t>
            </a:r>
          </a:p>
          <a:p>
            <a:pPr algn="r" rtl="1"/>
            <a:r>
              <a:rPr lang="ar-AE" altLang="en-US" sz="5200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نَجا        إبراهيمُ – عليه السلام – من نارِ الكفارِ .</a:t>
            </a:r>
          </a:p>
          <a:p>
            <a:pPr algn="r" rtl="1"/>
            <a:r>
              <a:rPr lang="ar-AE" altLang="en-US" sz="5200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أنشأ          عمرو بن العاص مدينةَ الفُسطاطِ .</a:t>
            </a:r>
          </a:p>
          <a:p>
            <a:pPr algn="r" rtl="1"/>
            <a:r>
              <a:rPr lang="ar-AE" altLang="en-US" sz="5200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قرأتُ         نصفَها </a:t>
            </a:r>
            <a:endParaRPr lang="en-US" altLang="en-US" sz="5200" b="1" dirty="0">
              <a:solidFill>
                <a:schemeClr val="bg1"/>
              </a:solidFill>
              <a:cs typeface="Traditional Arabic" panose="02020603050405020304" pitchFamily="18" charset="-78"/>
            </a:endParaRPr>
          </a:p>
          <a:p>
            <a:pPr algn="r" rtl="1"/>
            <a:r>
              <a:rPr lang="en-US" altLang="en-US" sz="5200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         </a:t>
            </a:r>
            <a:r>
              <a:rPr lang="ar-SA" altLang="en-US" sz="5200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الطلاب متفوقون </a:t>
            </a:r>
          </a:p>
          <a:p>
            <a:pPr lvl="3" algn="r" rtl="1"/>
            <a:endParaRPr lang="en-US" altLang="en-US" sz="3200" b="1" dirty="0">
              <a:cs typeface="Traditional Arabic" panose="02020603050405020304" pitchFamily="18" charset="-78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7879669" y="1959895"/>
            <a:ext cx="10795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AE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القرآنَ</a:t>
            </a:r>
            <a:r>
              <a:rPr lang="en-US" altLang="en-US" sz="3200" b="1" dirty="0">
                <a:solidFill>
                  <a:srgbClr val="B8FA56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6183308" y="2528078"/>
            <a:ext cx="10795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AE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النبيِّ</a:t>
            </a:r>
            <a:r>
              <a:rPr lang="ar-AE" altLang="en-US" sz="3200" b="1" dirty="0">
                <a:solidFill>
                  <a:srgbClr val="B8FA56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endParaRPr lang="en-US" altLang="en-US" sz="3200" b="1" dirty="0">
              <a:solidFill>
                <a:srgbClr val="B8FA56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8451850" y="3168054"/>
            <a:ext cx="10795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AE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سيدُنا</a:t>
            </a:r>
            <a:r>
              <a:rPr lang="ar-AE" altLang="en-US" sz="3200" b="1" dirty="0">
                <a:solidFill>
                  <a:srgbClr val="B8FA56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endParaRPr lang="en-US" altLang="en-US" sz="3200" b="1" dirty="0">
              <a:solidFill>
                <a:srgbClr val="B8FA56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8196036" y="3837961"/>
            <a:ext cx="1079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SA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القائد</a:t>
            </a:r>
            <a:r>
              <a:rPr lang="ar-AE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endParaRPr lang="en-US" altLang="en-US" sz="3200" b="1" dirty="0">
              <a:solidFill>
                <a:srgbClr val="FF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8173633" y="4456885"/>
            <a:ext cx="1079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AE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القصةَ</a:t>
            </a:r>
            <a:r>
              <a:rPr lang="ar-AE" altLang="en-US" sz="3200" b="1" dirty="0">
                <a:solidFill>
                  <a:srgbClr val="B8FA56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endParaRPr lang="en-US" altLang="en-US" sz="3200" b="1" dirty="0">
              <a:solidFill>
                <a:srgbClr val="B8FA56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864226" y="660380"/>
            <a:ext cx="3965575" cy="70788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spcBef>
                <a:spcPct val="50000"/>
              </a:spcBef>
              <a:spcAft>
                <a:spcPct val="0"/>
              </a:spcAft>
            </a:pPr>
            <a:r>
              <a:rPr lang="ar-SA" altLang="en-US" sz="4000" b="1" dirty="0">
                <a:solidFill>
                  <a:srgbClr val="00206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ضع البدل منه المناسب </a:t>
            </a:r>
            <a:endParaRPr lang="en-US" altLang="en-US" sz="4000" b="1" dirty="0">
              <a:solidFill>
                <a:srgbClr val="00206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8546874" y="5036323"/>
            <a:ext cx="1079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ar-SA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هؤلاء</a:t>
            </a:r>
            <a:r>
              <a:rPr lang="ar-AE" altLang="en-US" sz="3200" b="1" dirty="0">
                <a:solidFill>
                  <a:srgbClr val="B8FA56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endParaRPr lang="en-US" altLang="en-US" sz="3200" b="1" dirty="0">
              <a:solidFill>
                <a:srgbClr val="B8FA56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1409700" cy="6985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ar-AE" altLang="en-US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التقويم</a:t>
            </a:r>
            <a:r>
              <a:rPr lang="ar-SA" altLang="en-US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 3</a:t>
            </a:r>
            <a:endParaRPr lang="en-US" altLang="en-US" b="1" dirty="0">
              <a:solidFill>
                <a:schemeClr val="bg1"/>
              </a:solidFill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6892685"/>
      </p:ext>
    </p:extLst>
  </p:cSld>
  <p:clrMapOvr>
    <a:masterClrMapping/>
  </p:clrMapOvr>
  <p:transition spd="med">
    <p:comb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/>
      <p:bldP spid="43013" grpId="0"/>
      <p:bldP spid="43014" grpId="0"/>
      <p:bldP spid="43015" grpId="0"/>
      <p:bldP spid="43016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1828801"/>
            <a:ext cx="8991600" cy="5400675"/>
          </a:xfrm>
        </p:spPr>
        <p:txBody>
          <a:bodyPr>
            <a:normAutofit/>
          </a:bodyPr>
          <a:lstStyle/>
          <a:p>
            <a:pPr algn="justLow" rtl="1"/>
            <a:r>
              <a:rPr lang="ar-AE" altLang="en-US" sz="3200" b="1" dirty="0">
                <a:solidFill>
                  <a:srgbClr val="FF0000"/>
                </a:solidFill>
                <a:ea typeface="AdvertisingBold"/>
                <a:cs typeface="AdvertisingBold"/>
              </a:rPr>
              <a:t>هؤلاء</a:t>
            </a:r>
            <a:r>
              <a:rPr lang="ar-AE" altLang="en-US" sz="2900" b="1" dirty="0">
                <a:solidFill>
                  <a:schemeClr val="bg1"/>
                </a:solidFill>
                <a:ea typeface="AdvertisingBold"/>
                <a:cs typeface="AdvertisingBold"/>
              </a:rPr>
              <a:t> : اسم إشارة مبني على الكسر في محل جر باللام وهو مبدل منه</a:t>
            </a:r>
          </a:p>
          <a:p>
            <a:pPr algn="justLow" rtl="1"/>
            <a:r>
              <a:rPr lang="ar-AE" altLang="en-US" sz="3200" b="1" dirty="0">
                <a:solidFill>
                  <a:srgbClr val="FF0000"/>
                </a:solidFill>
                <a:ea typeface="AdvertisingBold"/>
                <a:cs typeface="AdvertisingBold"/>
              </a:rPr>
              <a:t>القوم</a:t>
            </a:r>
            <a:r>
              <a:rPr lang="ar-AE" altLang="en-US" sz="2900" b="1" dirty="0">
                <a:solidFill>
                  <a:schemeClr val="bg1"/>
                </a:solidFill>
                <a:ea typeface="AdvertisingBold"/>
                <a:cs typeface="AdvertisingBold"/>
              </a:rPr>
              <a:t> : بدلٌ من هؤلاء مجرور ، وعلامة جره الكسرة الظاهرة على آخره</a:t>
            </a:r>
            <a:endParaRPr lang="ar-SA" altLang="en-US" sz="2900" b="1" dirty="0">
              <a:solidFill>
                <a:schemeClr val="bg1"/>
              </a:solidFill>
              <a:ea typeface="AdvertisingBold"/>
              <a:cs typeface="AdvertisingBold"/>
            </a:endParaRPr>
          </a:p>
          <a:p>
            <a:pPr marL="0" indent="0" algn="justLow" rtl="1">
              <a:buNone/>
            </a:pPr>
            <a:endParaRPr lang="ar-AE" altLang="en-US" sz="2900" b="1" dirty="0">
              <a:solidFill>
                <a:schemeClr val="bg1"/>
              </a:solidFill>
              <a:ea typeface="AdvertisingBold"/>
              <a:cs typeface="AdvertisingBold"/>
            </a:endParaRPr>
          </a:p>
          <a:p>
            <a:pPr algn="justLow" rtl="1"/>
            <a:r>
              <a:rPr lang="ar-AE" altLang="en-US" sz="3200" b="1" dirty="0">
                <a:solidFill>
                  <a:srgbClr val="FF0000"/>
                </a:solidFill>
                <a:ea typeface="AdvertisingBold"/>
                <a:cs typeface="AdvertisingBold"/>
              </a:rPr>
              <a:t>أخوهم</a:t>
            </a:r>
            <a:r>
              <a:rPr lang="ar-AE" altLang="en-US" sz="2900" b="1" dirty="0">
                <a:solidFill>
                  <a:schemeClr val="bg1"/>
                </a:solidFill>
                <a:ea typeface="AdvertisingBold"/>
                <a:cs typeface="AdvertisingBold"/>
              </a:rPr>
              <a:t> : فاعل مرفوع بالواو لأنه من الأسماء الخمسة . هم : ضمير متصل مبني في محل جر مضاف إليه</a:t>
            </a:r>
          </a:p>
          <a:p>
            <a:pPr algn="justLow" rtl="1"/>
            <a:r>
              <a:rPr lang="ar-AE" altLang="en-US" sz="3200" b="1" dirty="0">
                <a:solidFill>
                  <a:srgbClr val="FF0000"/>
                </a:solidFill>
                <a:ea typeface="AdvertisingBold"/>
                <a:cs typeface="AdvertisingBold"/>
              </a:rPr>
              <a:t>هودٌ</a:t>
            </a:r>
            <a:r>
              <a:rPr lang="ar-AE" altLang="en-US" sz="2900" b="1" dirty="0">
                <a:solidFill>
                  <a:schemeClr val="bg1"/>
                </a:solidFill>
                <a:ea typeface="AdvertisingBold"/>
                <a:cs typeface="AdvertisingBold"/>
              </a:rPr>
              <a:t> : بدل من أخوهم ، مرفوع وعلامة رفعة تنوين الضم </a:t>
            </a:r>
            <a:endParaRPr lang="en-US" altLang="en-US" sz="2900" b="1" dirty="0">
              <a:solidFill>
                <a:schemeClr val="bg1"/>
              </a:solidFill>
              <a:ea typeface="AdvertisingBold"/>
              <a:cs typeface="AdvertisingBold"/>
            </a:endParaRP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1" y="215900"/>
            <a:ext cx="3789759" cy="6985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ar-SA" altLang="en-US" sz="4000" b="1" dirty="0">
                <a:solidFill>
                  <a:schemeClr val="bg1"/>
                </a:solidFill>
                <a:cs typeface="Traditional Arabic" panose="02020603050405020304" pitchFamily="18" charset="-78"/>
              </a:rPr>
              <a:t>أعرب الكلمات الملونة </a:t>
            </a:r>
            <a:endParaRPr lang="en-US" altLang="en-US" sz="4000" b="1" dirty="0">
              <a:solidFill>
                <a:schemeClr val="bg1"/>
              </a:solidFill>
              <a:cs typeface="Traditional Arabic" panose="02020603050405020304" pitchFamily="18" charset="-78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76400" y="152400"/>
            <a:ext cx="1409700" cy="698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AE" altLang="en-US" b="1" dirty="0">
                <a:solidFill>
                  <a:prstClr val="black"/>
                </a:solidFill>
                <a:latin typeface="Tw Cen MT" panose="020B0602020104020603"/>
                <a:cs typeface="Traditional Arabic" panose="02020603050405020304" pitchFamily="18" charset="-78"/>
              </a:rPr>
              <a:t>التقويم</a:t>
            </a:r>
            <a:r>
              <a:rPr lang="ar-SA" altLang="en-US" b="1" dirty="0">
                <a:solidFill>
                  <a:prstClr val="black"/>
                </a:solidFill>
                <a:latin typeface="Tw Cen MT" panose="020B0602020104020603"/>
                <a:cs typeface="Traditional Arabic" panose="02020603050405020304" pitchFamily="18" charset="-78"/>
              </a:rPr>
              <a:t> 4</a:t>
            </a:r>
            <a:endParaRPr lang="en-US" altLang="en-US" b="1" dirty="0">
              <a:solidFill>
                <a:prstClr val="black"/>
              </a:solidFill>
              <a:latin typeface="Tw Cen MT" panose="020B0602020104020603"/>
              <a:cs typeface="Traditional Arabic" panose="02020603050405020304" pitchFamily="18" charset="-78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209800" y="850900"/>
            <a:ext cx="7924800" cy="7747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Low" rtl="1" fontAlgn="base">
              <a:spcAft>
                <a:spcPct val="0"/>
              </a:spcAft>
            </a:pPr>
            <a:r>
              <a:rPr lang="ar-AE" altLang="en-US" sz="3200" b="1" dirty="0">
                <a:solidFill>
                  <a:prstClr val="black"/>
                </a:solidFill>
                <a:latin typeface="Tw Cen MT" panose="020B0602020104020603"/>
                <a:ea typeface="AdvertisingBold"/>
                <a:cs typeface="AdvertisingBold"/>
              </a:rPr>
              <a:t>قال تعالى : ( فمالِ </a:t>
            </a:r>
            <a:r>
              <a:rPr lang="ar-AE" altLang="en-US" b="1" dirty="0">
                <a:solidFill>
                  <a:srgbClr val="FF0000"/>
                </a:solidFill>
                <a:latin typeface="Tw Cen MT" panose="020B0602020104020603"/>
                <a:ea typeface="AdvertisingBold"/>
                <a:cs typeface="AdvertisingBold"/>
              </a:rPr>
              <a:t>هؤلاءِ</a:t>
            </a:r>
            <a:r>
              <a:rPr lang="ar-AE" altLang="en-US" sz="3200" b="1" dirty="0">
                <a:solidFill>
                  <a:prstClr val="black"/>
                </a:solidFill>
                <a:latin typeface="Tw Cen MT" panose="020B0602020104020603"/>
                <a:ea typeface="AdvertisingBold"/>
                <a:cs typeface="AdvertisingBold"/>
              </a:rPr>
              <a:t> </a:t>
            </a:r>
            <a:r>
              <a:rPr lang="ar-AE" altLang="en-US" b="1" dirty="0">
                <a:solidFill>
                  <a:srgbClr val="FF0000"/>
                </a:solidFill>
                <a:latin typeface="Tw Cen MT" panose="020B0602020104020603"/>
                <a:ea typeface="AdvertisingBold"/>
                <a:cs typeface="AdvertisingBold"/>
              </a:rPr>
              <a:t>القومِ</a:t>
            </a:r>
            <a:r>
              <a:rPr lang="ar-AE" altLang="en-US" sz="3200" b="1" dirty="0">
                <a:solidFill>
                  <a:prstClr val="black"/>
                </a:solidFill>
                <a:latin typeface="Tw Cen MT" panose="020B0602020104020603"/>
                <a:ea typeface="AdvertisingBold"/>
                <a:cs typeface="AdvertisingBold"/>
              </a:rPr>
              <a:t> لا يكادون يفقهونَ قولا )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67000" y="3200400"/>
            <a:ext cx="6686550" cy="7747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fontAlgn="base">
              <a:spcAft>
                <a:spcPct val="0"/>
              </a:spcAft>
            </a:pPr>
            <a:r>
              <a:rPr lang="ar-AE" altLang="en-US" sz="3200" b="1" dirty="0">
                <a:solidFill>
                  <a:prstClr val="black"/>
                </a:solidFill>
                <a:latin typeface="Tw Cen MT" panose="020B0602020104020603"/>
                <a:ea typeface="AdvertisingBold"/>
                <a:cs typeface="AdvertisingBold"/>
              </a:rPr>
              <a:t>قال تعالى : ( إذ قال لهم </a:t>
            </a:r>
            <a:r>
              <a:rPr lang="ar-AE" altLang="en-US" b="1" dirty="0">
                <a:solidFill>
                  <a:srgbClr val="FF0000"/>
                </a:solidFill>
                <a:latin typeface="Tw Cen MT" panose="020B0602020104020603"/>
                <a:ea typeface="AdvertisingBold"/>
                <a:cs typeface="AdvertisingBold"/>
              </a:rPr>
              <a:t>أخوهم</a:t>
            </a:r>
            <a:r>
              <a:rPr lang="ar-AE" altLang="en-US" sz="3200" b="1" dirty="0">
                <a:solidFill>
                  <a:prstClr val="black"/>
                </a:solidFill>
                <a:latin typeface="Tw Cen MT" panose="020B0602020104020603"/>
                <a:ea typeface="AdvertisingBold"/>
                <a:cs typeface="AdvertisingBold"/>
              </a:rPr>
              <a:t> </a:t>
            </a:r>
            <a:r>
              <a:rPr lang="ar-AE" altLang="en-US" b="1" dirty="0">
                <a:solidFill>
                  <a:srgbClr val="FF0000"/>
                </a:solidFill>
                <a:latin typeface="Tw Cen MT" panose="020B0602020104020603"/>
                <a:ea typeface="AdvertisingBold"/>
                <a:cs typeface="AdvertisingBold"/>
              </a:rPr>
              <a:t>هودٌ</a:t>
            </a:r>
            <a:r>
              <a:rPr lang="ar-AE" altLang="en-US" sz="3200" b="1" dirty="0">
                <a:solidFill>
                  <a:prstClr val="black"/>
                </a:solidFill>
                <a:latin typeface="Tw Cen MT" panose="020B0602020104020603"/>
                <a:ea typeface="AdvertisingBold"/>
                <a:cs typeface="AdvertisingBold"/>
              </a:rPr>
              <a:t> ألا تتقون )</a:t>
            </a:r>
          </a:p>
        </p:txBody>
      </p:sp>
    </p:spTree>
    <p:extLst>
      <p:ext uri="{BB962C8B-B14F-4D97-AF65-F5344CB8AC3E}">
        <p14:creationId xmlns:p14="http://schemas.microsoft.com/office/powerpoint/2010/main" val="3292669863"/>
      </p:ext>
    </p:extLst>
  </p:cSld>
  <p:clrMapOvr>
    <a:masterClrMapping/>
  </p:clrMapOvr>
  <p:transition spd="med">
    <p:comb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1293586"/>
            <a:ext cx="7924800" cy="774700"/>
          </a:xfrm>
          <a:solidFill>
            <a:schemeClr val="tx1"/>
          </a:solidFill>
        </p:spPr>
        <p:txBody>
          <a:bodyPr/>
          <a:lstStyle/>
          <a:p>
            <a:pPr algn="ctr">
              <a:defRPr/>
            </a:pPr>
            <a:r>
              <a:rPr lang="ar-AE" altLang="en-US" sz="3200" b="1" dirty="0">
                <a:solidFill>
                  <a:schemeClr val="bg1"/>
                </a:solidFill>
                <a:cs typeface="AdvertisingBold" pitchFamily="2" charset="0"/>
              </a:rPr>
              <a:t>أهدى </a:t>
            </a:r>
            <a:r>
              <a:rPr lang="ar-AE" altLang="en-US" sz="3200" b="1" dirty="0">
                <a:solidFill>
                  <a:srgbClr val="FF0000"/>
                </a:solidFill>
                <a:cs typeface="AdvertisingBold" pitchFamily="2" charset="0"/>
              </a:rPr>
              <a:t>الخليفةُ</a:t>
            </a:r>
            <a:r>
              <a:rPr lang="ar-AE" altLang="en-US" sz="3200" b="1" dirty="0">
                <a:solidFill>
                  <a:schemeClr val="bg1"/>
                </a:solidFill>
                <a:cs typeface="AdvertisingBold" pitchFamily="2" charset="0"/>
              </a:rPr>
              <a:t> </a:t>
            </a:r>
            <a:r>
              <a:rPr lang="ar-AE" altLang="en-US" sz="3200" b="1" dirty="0">
                <a:solidFill>
                  <a:srgbClr val="FF0000"/>
                </a:solidFill>
                <a:cs typeface="AdvertisingBold" pitchFamily="2" charset="0"/>
              </a:rPr>
              <a:t>الرشيدُ</a:t>
            </a:r>
            <a:r>
              <a:rPr lang="ar-AE" altLang="en-US" sz="3200" b="1" dirty="0">
                <a:solidFill>
                  <a:schemeClr val="bg1"/>
                </a:solidFill>
                <a:cs typeface="AdvertisingBold" pitchFamily="2" charset="0"/>
              </a:rPr>
              <a:t> شارلمانَ ساعةً دقاقةً بهرت الفرنجةَ </a:t>
            </a:r>
            <a:endParaRPr lang="en-US" altLang="en-US" sz="3200" b="1" dirty="0">
              <a:solidFill>
                <a:schemeClr val="bg1"/>
              </a:solidFill>
              <a:cs typeface="AdvertisingBold" pitchFamily="2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286000"/>
            <a:ext cx="9144000" cy="4953000"/>
          </a:xfrm>
          <a:noFill/>
        </p:spPr>
        <p:txBody>
          <a:bodyPr>
            <a:normAutofit/>
          </a:bodyPr>
          <a:lstStyle/>
          <a:p>
            <a:pPr algn="justLow" rtl="1">
              <a:lnSpc>
                <a:spcPct val="120000"/>
              </a:lnSpc>
            </a:pPr>
            <a:r>
              <a:rPr lang="ar-AE" altLang="en-US" sz="3200" b="1" dirty="0">
                <a:solidFill>
                  <a:srgbClr val="FF0000"/>
                </a:solidFill>
                <a:ea typeface="AdvertisingBold"/>
                <a:cs typeface="AdvertisingBold"/>
              </a:rPr>
              <a:t>الخليفةُ</a:t>
            </a:r>
            <a:r>
              <a:rPr lang="ar-AE" altLang="en-US" sz="2800" b="1" dirty="0">
                <a:solidFill>
                  <a:schemeClr val="bg1"/>
                </a:solidFill>
                <a:ea typeface="AdvertisingBold"/>
                <a:cs typeface="AdvertisingBold"/>
              </a:rPr>
              <a:t> : فاعل مرفوع وعلامة رفعه الضمة الظاهرة على آخره</a:t>
            </a:r>
          </a:p>
          <a:p>
            <a:pPr algn="justLow" rtl="1">
              <a:lnSpc>
                <a:spcPct val="120000"/>
              </a:lnSpc>
            </a:pPr>
            <a:r>
              <a:rPr lang="ar-AE" altLang="en-US" sz="3200" b="1" dirty="0">
                <a:solidFill>
                  <a:srgbClr val="FF0000"/>
                </a:solidFill>
                <a:ea typeface="AdvertisingBold"/>
                <a:cs typeface="AdvertisingBold"/>
              </a:rPr>
              <a:t>الرشيدُ</a:t>
            </a:r>
            <a:r>
              <a:rPr lang="ar-AE" altLang="en-US" sz="2800" b="1" dirty="0">
                <a:solidFill>
                  <a:schemeClr val="bg1"/>
                </a:solidFill>
                <a:ea typeface="AdvertisingBold"/>
                <a:cs typeface="AdvertisingBold"/>
              </a:rPr>
              <a:t> : بدل مرفوع وعلامة رفعه الضمة الظاهرة على آخره</a:t>
            </a:r>
          </a:p>
          <a:p>
            <a:pPr algn="justLow" rtl="1">
              <a:lnSpc>
                <a:spcPct val="90000"/>
              </a:lnSpc>
              <a:buFontTx/>
              <a:buNone/>
            </a:pPr>
            <a:endParaRPr lang="ar-SA" altLang="en-US" sz="2800" b="1" dirty="0">
              <a:solidFill>
                <a:schemeClr val="bg1"/>
              </a:solidFill>
              <a:ea typeface="AdvertisingBold"/>
              <a:cs typeface="AdvertisingBold"/>
            </a:endParaRPr>
          </a:p>
          <a:p>
            <a:pPr algn="justLow" rtl="1">
              <a:lnSpc>
                <a:spcPct val="90000"/>
              </a:lnSpc>
              <a:buFontTx/>
              <a:buNone/>
            </a:pPr>
            <a:endParaRPr lang="ar-AE" altLang="en-US" sz="2800" b="1" dirty="0">
              <a:solidFill>
                <a:schemeClr val="bg1"/>
              </a:solidFill>
              <a:ea typeface="AdvertisingBold"/>
              <a:cs typeface="AdvertisingBold"/>
            </a:endParaRPr>
          </a:p>
          <a:p>
            <a:pPr algn="justLow" rtl="1">
              <a:lnSpc>
                <a:spcPct val="105000"/>
              </a:lnSpc>
            </a:pPr>
            <a:r>
              <a:rPr lang="ar-AE" altLang="en-US" sz="3200" b="1" dirty="0">
                <a:solidFill>
                  <a:srgbClr val="FF0000"/>
                </a:solidFill>
                <a:ea typeface="AdvertisingBold"/>
                <a:cs typeface="AdvertisingBold"/>
              </a:rPr>
              <a:t>العين</a:t>
            </a:r>
            <a:r>
              <a:rPr lang="ar-AE" altLang="en-US" sz="2800" b="1" dirty="0">
                <a:solidFill>
                  <a:schemeClr val="bg1"/>
                </a:solidFill>
                <a:ea typeface="AdvertisingBold"/>
                <a:cs typeface="AdvertisingBold"/>
              </a:rPr>
              <a:t>  : مفعول به منصوب وعلامة نصبه الفتحة الظاهرة على آخره</a:t>
            </a:r>
          </a:p>
          <a:p>
            <a:pPr algn="justLow" rtl="1">
              <a:lnSpc>
                <a:spcPct val="105000"/>
              </a:lnSpc>
            </a:pPr>
            <a:r>
              <a:rPr lang="ar-AE" altLang="en-US" sz="3200" b="1" dirty="0">
                <a:solidFill>
                  <a:srgbClr val="FF0000"/>
                </a:solidFill>
                <a:ea typeface="AdvertisingBold"/>
                <a:cs typeface="AdvertisingBold"/>
              </a:rPr>
              <a:t>متحفها</a:t>
            </a:r>
            <a:r>
              <a:rPr lang="ar-AE" altLang="en-US" sz="2800" b="1" dirty="0">
                <a:solidFill>
                  <a:schemeClr val="bg1"/>
                </a:solidFill>
                <a:ea typeface="AdvertisingBold"/>
                <a:cs typeface="AdvertisingBold"/>
              </a:rPr>
              <a:t> : بدل منصوب وعلامة نصبه الفتحة ، </a:t>
            </a:r>
            <a:endParaRPr lang="ar-SA" altLang="en-US" sz="2800" b="1" dirty="0">
              <a:solidFill>
                <a:schemeClr val="bg1"/>
              </a:solidFill>
              <a:ea typeface="AdvertisingBold"/>
              <a:cs typeface="AdvertisingBold"/>
            </a:endParaRPr>
          </a:p>
          <a:p>
            <a:pPr lvl="2" algn="justLow" rtl="1">
              <a:lnSpc>
                <a:spcPct val="105000"/>
              </a:lnSpc>
            </a:pPr>
            <a:r>
              <a:rPr lang="ar-AE" altLang="en-US" sz="2800" b="1" dirty="0">
                <a:solidFill>
                  <a:schemeClr val="bg1"/>
                </a:solidFill>
                <a:ea typeface="AdvertisingBold"/>
                <a:cs typeface="AdvertisingBold"/>
              </a:rPr>
              <a:t>ها : ضمير متصل مبني في محل جر مضاف إليه </a:t>
            </a:r>
            <a:endParaRPr lang="en-US" altLang="en-US" sz="2800" b="1" dirty="0">
              <a:solidFill>
                <a:schemeClr val="bg1"/>
              </a:solidFill>
              <a:ea typeface="AdvertisingBold"/>
              <a:cs typeface="AdvertisingBold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495800" y="3810000"/>
            <a:ext cx="3657600" cy="7747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fontAlgn="base">
              <a:spcAft>
                <a:spcPct val="0"/>
              </a:spcAft>
            </a:pPr>
            <a:r>
              <a:rPr lang="ar-AE" altLang="en-US" sz="3200" b="1" dirty="0">
                <a:solidFill>
                  <a:prstClr val="black"/>
                </a:solidFill>
                <a:latin typeface="Tw Cen MT" panose="020B0602020104020603"/>
                <a:ea typeface="AdvertisingBold"/>
                <a:cs typeface="AdvertisingBold"/>
              </a:rPr>
              <a:t>زرتُ </a:t>
            </a:r>
            <a:r>
              <a:rPr lang="ar-AE" altLang="en-US" sz="3200" b="1" dirty="0">
                <a:solidFill>
                  <a:srgbClr val="FF0000"/>
                </a:solidFill>
                <a:latin typeface="Tw Cen MT" panose="020B0602020104020603"/>
                <a:ea typeface="AdvertisingBold"/>
                <a:cs typeface="AdvertisingBold"/>
              </a:rPr>
              <a:t>العينَ</a:t>
            </a:r>
            <a:r>
              <a:rPr lang="ar-AE" altLang="en-US" sz="3200" b="1" dirty="0">
                <a:solidFill>
                  <a:prstClr val="black"/>
                </a:solidFill>
                <a:latin typeface="Tw Cen MT" panose="020B0602020104020603"/>
                <a:ea typeface="AdvertisingBold"/>
                <a:cs typeface="AdvertisingBold"/>
              </a:rPr>
              <a:t> </a:t>
            </a:r>
            <a:r>
              <a:rPr lang="ar-AE" altLang="en-US" sz="3200" b="1" dirty="0">
                <a:solidFill>
                  <a:srgbClr val="FF0000"/>
                </a:solidFill>
                <a:latin typeface="Tw Cen MT" panose="020B0602020104020603"/>
                <a:ea typeface="AdvertisingBold"/>
                <a:cs typeface="AdvertisingBold"/>
              </a:rPr>
              <a:t>مُتْحفَها</a:t>
            </a:r>
          </a:p>
        </p:txBody>
      </p:sp>
    </p:spTree>
    <p:extLst>
      <p:ext uri="{BB962C8B-B14F-4D97-AF65-F5344CB8AC3E}">
        <p14:creationId xmlns:p14="http://schemas.microsoft.com/office/powerpoint/2010/main" val="3667128879"/>
      </p:ext>
    </p:extLst>
  </p:cSld>
  <p:clrMapOvr>
    <a:masterClrMapping/>
  </p:clrMapOvr>
  <p:transition spd="med">
    <p:comb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4"/>
          <p:cNvSpPr txBox="1">
            <a:spLocks noChangeArrowheads="1"/>
          </p:cNvSpPr>
          <p:nvPr/>
        </p:nvSpPr>
        <p:spPr bwMode="auto">
          <a:xfrm>
            <a:off x="3429000" y="1219200"/>
            <a:ext cx="5791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endParaRPr lang="en-US" altLang="en-US" sz="3200">
              <a:solidFill>
                <a:prstClr val="white"/>
              </a:solidFill>
            </a:endParaRPr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3657600" y="304800"/>
            <a:ext cx="5943600" cy="57943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FF0000"/>
                </a:solidFill>
              </a:rPr>
              <a:t>  </a:t>
            </a:r>
            <a:r>
              <a:rPr lang="ar-SA" altLang="en-US" sz="3200" b="1" dirty="0">
                <a:solidFill>
                  <a:srgbClr val="FF0000"/>
                </a:solidFill>
              </a:rPr>
              <a:t>استخرج ِالبدلَ ، ثـُمَّ أعربْـهُ فيما يأتي  </a:t>
            </a:r>
            <a:endParaRPr lang="en-US" altLang="en-US" sz="3200" b="1" dirty="0">
              <a:solidFill>
                <a:srgbClr val="FF0000"/>
              </a:solidFill>
            </a:endParaRPr>
          </a:p>
        </p:txBody>
      </p:sp>
      <p:sp>
        <p:nvSpPr>
          <p:cNvPr id="121862" name="Text Box 6"/>
          <p:cNvSpPr txBox="1">
            <a:spLocks noChangeArrowheads="1"/>
          </p:cNvSpPr>
          <p:nvPr/>
        </p:nvSpPr>
        <p:spPr bwMode="auto">
          <a:xfrm>
            <a:off x="1828800" y="1143001"/>
            <a:ext cx="8534400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انتصرَ سيفُ اللهِ المسلولُ خالدٌ في معظم ِالمعارك ِ. 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altLang="en-US" sz="2800" b="1" u="sng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البدلُ :</a:t>
            </a:r>
            <a:r>
              <a:rPr lang="ar-SA" altLang="en-US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32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altLang="en-US" sz="2800" b="1" u="sng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إعرابُهُ:</a:t>
            </a:r>
            <a:r>
              <a:rPr lang="ar-SA" altLang="en-US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1828800" y="3657601"/>
            <a:ext cx="853440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 زُرْتُ حَـلـَبَ قلعـتـَها . 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2800" b="1" u="sng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البدلُ :</a:t>
            </a:r>
          </a:p>
          <a:p>
            <a:pPr algn="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2800" b="1" u="sng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إعرابُهُ :</a:t>
            </a:r>
            <a:r>
              <a:rPr lang="ar-SA" altLang="en-US" sz="3200" u="sng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3200" u="sng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864" name="Text Box 8"/>
          <p:cNvSpPr txBox="1">
            <a:spLocks noChangeArrowheads="1"/>
          </p:cNvSpPr>
          <p:nvPr/>
        </p:nvSpPr>
        <p:spPr bwMode="auto">
          <a:xfrm>
            <a:off x="7543800" y="1828800"/>
            <a:ext cx="1371600" cy="64135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خالدٌ</a:t>
            </a:r>
            <a:endParaRPr lang="en-US" altLang="en-US" sz="36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865" name="Text Box 9"/>
          <p:cNvSpPr txBox="1">
            <a:spLocks noChangeArrowheads="1"/>
          </p:cNvSpPr>
          <p:nvPr/>
        </p:nvSpPr>
        <p:spPr bwMode="auto">
          <a:xfrm>
            <a:off x="1752600" y="2743201"/>
            <a:ext cx="7239000" cy="5191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بدلُ مطابقٌ مرفوعٌ وَ علامة ُرفعِهِ الضـَّمَّة ُالظـَّاهرة ُعلى آخرِهِ. </a:t>
            </a:r>
            <a:endParaRPr lang="en-US" altLang="en-US" sz="28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866" name="Text Box 10"/>
          <p:cNvSpPr txBox="1">
            <a:spLocks noChangeArrowheads="1"/>
          </p:cNvSpPr>
          <p:nvPr/>
        </p:nvSpPr>
        <p:spPr bwMode="auto">
          <a:xfrm>
            <a:off x="7467600" y="4267200"/>
            <a:ext cx="1600200" cy="64135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قلعـتـَها </a:t>
            </a:r>
            <a:endParaRPr lang="en-US" altLang="en-US" sz="36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868" name="Text Box 12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524000" y="5105400"/>
            <a:ext cx="7543800" cy="57943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بدلُ منصوب وعلامة نصبه الفتحة الظاهرة على آخره</a:t>
            </a:r>
            <a:r>
              <a:rPr lang="ar-SA" alt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948040"/>
      </p:ext>
    </p:extLst>
  </p:cSld>
  <p:clrMapOvr>
    <a:masterClrMapping/>
  </p:clrMapOvr>
  <p:transition spd="med">
    <p:comb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2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1" grpId="0" animBg="1"/>
      <p:bldP spid="121862" grpId="0"/>
      <p:bldP spid="121863" grpId="0"/>
      <p:bldP spid="121864" grpId="0" animBg="1"/>
      <p:bldP spid="121865" grpId="0" animBg="1"/>
      <p:bldP spid="121866" grpId="0" animBg="1"/>
      <p:bldP spid="12186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3124201"/>
            <a:ext cx="9144000" cy="6624637"/>
          </a:xfrm>
        </p:spPr>
        <p:txBody>
          <a:bodyPr/>
          <a:lstStyle/>
          <a:p>
            <a:pPr algn="r" rtl="1">
              <a:lnSpc>
                <a:spcPts val="4000"/>
              </a:lnSpc>
              <a:spcBef>
                <a:spcPts val="0"/>
              </a:spcBef>
            </a:pPr>
            <a:r>
              <a:rPr lang="ar-AE" altLang="en-US" sz="2800" b="1" dirty="0">
                <a:solidFill>
                  <a:srgbClr val="FFFF00"/>
                </a:solidFill>
                <a:ea typeface="AdvertisingBold"/>
                <a:cs typeface="AdvertisingBold"/>
              </a:rPr>
              <a:t>أرضَهُ</a:t>
            </a:r>
            <a:r>
              <a:rPr lang="ar-AE" altLang="en-US" sz="2800" b="1" dirty="0">
                <a:ea typeface="AdvertisingBold"/>
                <a:cs typeface="AdvertisingBold"/>
              </a:rPr>
              <a:t> : مفعول به منصوب وعلامة نصبه الفتحة ، الهاء : ضمير متصل مبني في محل جر مضاف إليه</a:t>
            </a:r>
          </a:p>
          <a:p>
            <a:pPr algn="r" rtl="1">
              <a:lnSpc>
                <a:spcPts val="4000"/>
              </a:lnSpc>
              <a:spcBef>
                <a:spcPts val="0"/>
              </a:spcBef>
            </a:pPr>
            <a:r>
              <a:rPr lang="ar-AE" altLang="en-US" sz="2800" b="1" dirty="0">
                <a:solidFill>
                  <a:srgbClr val="FFFF00"/>
                </a:solidFill>
                <a:ea typeface="AdvertisingBold"/>
                <a:cs typeface="AdvertisingBold"/>
              </a:rPr>
              <a:t>الصغيرة</a:t>
            </a:r>
            <a:r>
              <a:rPr lang="ar-AE" altLang="en-US" sz="2800" b="1" dirty="0">
                <a:ea typeface="AdvertisingBold"/>
                <a:cs typeface="AdvertisingBold"/>
              </a:rPr>
              <a:t> : نعت منصوب وعلامة نصبه الفتحة</a:t>
            </a:r>
          </a:p>
          <a:p>
            <a:pPr algn="r" rtl="1">
              <a:lnSpc>
                <a:spcPts val="4000"/>
              </a:lnSpc>
              <a:spcBef>
                <a:spcPts val="0"/>
              </a:spcBef>
            </a:pPr>
            <a:r>
              <a:rPr lang="ar-AE" altLang="en-US" sz="2800" b="1" dirty="0">
                <a:solidFill>
                  <a:srgbClr val="FFFF00"/>
                </a:solidFill>
                <a:ea typeface="AdvertisingBold"/>
                <a:cs typeface="AdvertisingBold"/>
              </a:rPr>
              <a:t>قديمٍ</a:t>
            </a:r>
            <a:r>
              <a:rPr lang="ar-AE" altLang="en-US" sz="2800" b="1" dirty="0">
                <a:ea typeface="AdvertisingBold"/>
                <a:cs typeface="AdvertisingBold"/>
              </a:rPr>
              <a:t> : نعت مجرور وعلامة جره الكسرة </a:t>
            </a:r>
          </a:p>
          <a:p>
            <a:pPr algn="r" rtl="1">
              <a:lnSpc>
                <a:spcPts val="4000"/>
              </a:lnSpc>
              <a:spcBef>
                <a:spcPts val="0"/>
              </a:spcBef>
            </a:pPr>
            <a:r>
              <a:rPr lang="ar-AE" altLang="en-US" sz="2800" b="1" dirty="0">
                <a:solidFill>
                  <a:srgbClr val="FFFF00"/>
                </a:solidFill>
                <a:ea typeface="AdvertisingBold"/>
                <a:cs typeface="AdvertisingBold"/>
              </a:rPr>
              <a:t>الصفراء</a:t>
            </a:r>
            <a:r>
              <a:rPr lang="ar-AE" altLang="en-US" sz="2800" b="1" dirty="0">
                <a:ea typeface="AdvertisingBold"/>
                <a:cs typeface="AdvertisingBold"/>
              </a:rPr>
              <a:t> : نعت منصوب وعلامة نصبه الفتحة </a:t>
            </a:r>
          </a:p>
          <a:p>
            <a:pPr algn="r" rtl="1">
              <a:lnSpc>
                <a:spcPts val="4000"/>
              </a:lnSpc>
              <a:spcBef>
                <a:spcPts val="0"/>
              </a:spcBef>
            </a:pPr>
            <a:r>
              <a:rPr lang="ar-AE" altLang="en-US" sz="2800" b="1" dirty="0">
                <a:solidFill>
                  <a:srgbClr val="FFFF00"/>
                </a:solidFill>
                <a:ea typeface="AdvertisingBold"/>
                <a:cs typeface="AdvertisingBold"/>
              </a:rPr>
              <a:t>بمنجل</a:t>
            </a:r>
            <a:r>
              <a:rPr lang="ar-AE" altLang="en-US" sz="2800" b="1" dirty="0">
                <a:ea typeface="AdvertisingBold"/>
                <a:cs typeface="AdvertisingBold"/>
              </a:rPr>
              <a:t> : الباء حرف جر ، منجل : اسم مجرور وعلامة جره الكسرة  </a:t>
            </a:r>
          </a:p>
          <a:p>
            <a:pPr algn="r" rtl="1">
              <a:lnSpc>
                <a:spcPts val="4000"/>
              </a:lnSpc>
              <a:spcBef>
                <a:spcPts val="0"/>
              </a:spcBef>
            </a:pPr>
            <a:r>
              <a:rPr lang="ar-AE" altLang="en-US" sz="2800" b="1" dirty="0">
                <a:solidFill>
                  <a:srgbClr val="FFFF00"/>
                </a:solidFill>
                <a:ea typeface="AdvertisingBold"/>
                <a:cs typeface="AdvertisingBold"/>
              </a:rPr>
              <a:t>يدوي</a:t>
            </a:r>
            <a:r>
              <a:rPr lang="ar-AE" altLang="en-US" sz="2800" b="1" dirty="0">
                <a:ea typeface="AdvertisingBold"/>
                <a:cs typeface="AdvertisingBold"/>
              </a:rPr>
              <a:t> : نعت مجرور وعلامة جره الكسرة 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905000" y="754743"/>
            <a:ext cx="8458200" cy="2362200"/>
          </a:xfrm>
          <a:prstGeom prst="rect">
            <a:avLst/>
          </a:prstGeom>
          <a:solidFill>
            <a:srgbClr val="0000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 rtl="1">
              <a:lnSpc>
                <a:spcPct val="155000"/>
              </a:lnSpc>
              <a:buNone/>
            </a:pPr>
            <a:r>
              <a:rPr lang="ar-SA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		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كانَ المزارعُ في الماضي يحرثُ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أرضَهُ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الصغيرة</a:t>
            </a:r>
            <a:r>
              <a:rPr lang="ar-SA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َ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بمحراثٍ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قديمٍ</a:t>
            </a:r>
            <a:r>
              <a:rPr lang="ar-AE" altLang="en-US" b="1" dirty="0">
                <a:solidFill>
                  <a:srgbClr val="FF00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، ويحصدُ السنابلَ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الصفراءَ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بمنجلٍ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يدويٍّ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، مستغرقاً وقتًا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طويلاً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، أما اليومَ ، فقد انتشرتِ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الزِّراعةُ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الحديثةُ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، وأدواتها المتطورةُ ، وبدأَ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المزارعونَ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الواعونَ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يستخدمونها ، بعدَ أنْ أدركوا أنَّ الوقتَ سيفٌ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قاطعٌ</a:t>
            </a:r>
            <a:r>
              <a:rPr lang="ar-AE" altLang="en-US" b="1" dirty="0">
                <a:solidFill>
                  <a:srgbClr val="FF00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وذهبٌ لامِعٌ</a:t>
            </a:r>
            <a:r>
              <a:rPr lang="ar-SA" altLang="en-US" b="1" dirty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86100" y="76200"/>
            <a:ext cx="6096000" cy="6096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defRPr/>
            </a:pPr>
            <a:r>
              <a:rPr lang="ar-AE" altLang="en-US" sz="3200" b="1" dirty="0">
                <a:cs typeface="AdvertisingBold" pitchFamily="2" charset="0"/>
              </a:rPr>
              <a:t>أعرب الكلمات الملونة في النص الآتي </a:t>
            </a:r>
            <a:endParaRPr lang="en-US" altLang="en-US" sz="3200" b="1" dirty="0">
              <a:cs typeface="Advertising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986231"/>
      </p:ext>
    </p:extLst>
  </p:cSld>
  <p:clrMapOvr>
    <a:masterClrMapping/>
  </p:clrMapOvr>
  <p:transition spd="med">
    <p:comb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idx="1"/>
          </p:nvPr>
        </p:nvSpPr>
        <p:spPr>
          <a:xfrm>
            <a:off x="1224887" y="3418764"/>
            <a:ext cx="9144000" cy="3184858"/>
          </a:xfrm>
        </p:spPr>
        <p:txBody>
          <a:bodyPr rtlCol="0">
            <a:noAutofit/>
          </a:bodyPr>
          <a:lstStyle/>
          <a:p>
            <a:pPr algn="r" rtl="1">
              <a:lnSpc>
                <a:spcPts val="4000"/>
              </a:lnSpc>
              <a:spcBef>
                <a:spcPts val="0"/>
              </a:spcBef>
            </a:pPr>
            <a:r>
              <a:rPr lang="ar-AE" altLang="en-US" sz="2800" b="1" dirty="0">
                <a:solidFill>
                  <a:srgbClr val="FFFF00"/>
                </a:solidFill>
                <a:ea typeface="AdvertisingBold"/>
                <a:cs typeface="AdvertisingBold"/>
              </a:rPr>
              <a:t>طويلا</a:t>
            </a:r>
            <a:r>
              <a:rPr lang="ar-AE" altLang="en-US" sz="2800" b="1" dirty="0">
                <a:ea typeface="AdvertisingBold"/>
                <a:cs typeface="AdvertisingBold"/>
              </a:rPr>
              <a:t> : نعت منصوب وعلامة نصبه تنوين الفتح .</a:t>
            </a:r>
          </a:p>
          <a:p>
            <a:pPr marL="91440" indent="-91440" algn="r" rtl="1">
              <a:lnSpc>
                <a:spcPts val="4000"/>
              </a:lnSpc>
              <a:spcBef>
                <a:spcPts val="0"/>
              </a:spcBef>
              <a:defRPr/>
            </a:pPr>
            <a:r>
              <a:rPr lang="ar-AE" altLang="en-US" sz="2800" b="1" dirty="0">
                <a:solidFill>
                  <a:srgbClr val="FFFF00"/>
                </a:solidFill>
                <a:cs typeface="AdvertisingBold" pitchFamily="2" charset="0"/>
              </a:rPr>
              <a:t>الزراعة</a:t>
            </a:r>
            <a:r>
              <a:rPr lang="ar-AE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AdvertisingBold" pitchFamily="2" charset="0"/>
              </a:rPr>
              <a:t> : فاعل مرفوع وعلامة رفعه الضمة </a:t>
            </a:r>
          </a:p>
          <a:p>
            <a:pPr marL="91440" indent="-91440" algn="r" rtl="1">
              <a:lnSpc>
                <a:spcPts val="4000"/>
              </a:lnSpc>
              <a:spcBef>
                <a:spcPts val="0"/>
              </a:spcBef>
              <a:defRPr/>
            </a:pPr>
            <a:r>
              <a:rPr lang="ar-AE" altLang="en-US" sz="2800" b="1" dirty="0">
                <a:solidFill>
                  <a:srgbClr val="FFFF00"/>
                </a:solidFill>
                <a:cs typeface="AdvertisingBold" pitchFamily="2" charset="0"/>
              </a:rPr>
              <a:t>الحديثة</a:t>
            </a:r>
            <a:r>
              <a:rPr lang="ar-AE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AdvertisingBold" pitchFamily="2" charset="0"/>
              </a:rPr>
              <a:t> : نعت مرفوع وعلامة رفعه الضمة الظاهرة</a:t>
            </a:r>
          </a:p>
          <a:p>
            <a:pPr marL="91440" indent="-91440" algn="r" rtl="1">
              <a:lnSpc>
                <a:spcPts val="4000"/>
              </a:lnSpc>
              <a:spcBef>
                <a:spcPts val="0"/>
              </a:spcBef>
              <a:defRPr/>
            </a:pPr>
            <a:r>
              <a:rPr lang="ar-AE" altLang="en-US" sz="2800" b="1" dirty="0">
                <a:solidFill>
                  <a:srgbClr val="FFFF00"/>
                </a:solidFill>
                <a:cs typeface="AdvertisingBold" pitchFamily="2" charset="0"/>
              </a:rPr>
              <a:t>المزارعون</a:t>
            </a:r>
            <a:r>
              <a:rPr lang="ar-AE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AdvertisingBold" pitchFamily="2" charset="0"/>
              </a:rPr>
              <a:t> : </a:t>
            </a:r>
            <a:r>
              <a:rPr lang="ar-SA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AdvertisingBold" pitchFamily="2" charset="0"/>
              </a:rPr>
              <a:t>اسم بدأ </a:t>
            </a:r>
            <a:r>
              <a:rPr lang="ar-AE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AdvertisingBold" pitchFamily="2" charset="0"/>
              </a:rPr>
              <a:t>بالواو لأنه جمع مذكر سالم</a:t>
            </a:r>
          </a:p>
          <a:p>
            <a:pPr marL="91440" indent="-91440" algn="r" rtl="1">
              <a:lnSpc>
                <a:spcPts val="4000"/>
              </a:lnSpc>
              <a:spcBef>
                <a:spcPts val="0"/>
              </a:spcBef>
              <a:defRPr/>
            </a:pPr>
            <a:r>
              <a:rPr lang="ar-AE" altLang="en-US" sz="2800" b="1" dirty="0">
                <a:solidFill>
                  <a:srgbClr val="FFFF00"/>
                </a:solidFill>
                <a:cs typeface="AdvertisingBold" pitchFamily="2" charset="0"/>
              </a:rPr>
              <a:t>الواعون</a:t>
            </a:r>
            <a:r>
              <a:rPr lang="ar-AE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AdvertisingBold" pitchFamily="2" charset="0"/>
              </a:rPr>
              <a:t> : نعت مرفوع بالواو لأنه جمع مذكر سالم</a:t>
            </a:r>
          </a:p>
          <a:p>
            <a:pPr marL="91440" indent="-91440" algn="r" rtl="1">
              <a:lnSpc>
                <a:spcPts val="4000"/>
              </a:lnSpc>
              <a:spcBef>
                <a:spcPts val="0"/>
              </a:spcBef>
              <a:defRPr/>
            </a:pPr>
            <a:r>
              <a:rPr lang="ar-AE" altLang="en-US" sz="2800" b="1" dirty="0">
                <a:solidFill>
                  <a:srgbClr val="FFFF00"/>
                </a:solidFill>
                <a:cs typeface="AdvertisingBold" pitchFamily="2" charset="0"/>
              </a:rPr>
              <a:t>قاطع</a:t>
            </a:r>
            <a:r>
              <a:rPr lang="ar-AE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AdvertisingBold" pitchFamily="2" charset="0"/>
              </a:rPr>
              <a:t> : نعت مرفوع وعلامة رفعه الضمة الظاهرة</a:t>
            </a:r>
            <a:endParaRPr lang="en-US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AdvertisingBold" pitchFamily="2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057400" y="787399"/>
            <a:ext cx="8458200" cy="2362200"/>
          </a:xfrm>
          <a:prstGeom prst="rect">
            <a:avLst/>
          </a:prstGeom>
          <a:solidFill>
            <a:srgbClr val="0000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 rtl="1">
              <a:lnSpc>
                <a:spcPct val="155000"/>
              </a:lnSpc>
              <a:buNone/>
            </a:pPr>
            <a:r>
              <a:rPr lang="ar-SA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		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كانَ المزارعُ في الماضي يحرثُ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أرضَهُ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الصغيرةُ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بمحراثٍ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قديمٍ</a:t>
            </a:r>
            <a:r>
              <a:rPr lang="ar-AE" altLang="en-US" b="1" dirty="0">
                <a:solidFill>
                  <a:srgbClr val="FF00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، ويحصدُ السنابلَ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الصفراءَ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بمنجلٍ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يدويٍّ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، مستغرقاً وقتًا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طويلاً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، أما اليومَ ، فقد انتشرتِ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الزِّراعةُ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الحديثةُ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، وأدواتها المتطورةُ ، وبدأَ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المزارعونَ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الواعونَ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يستخدمونها ، بعدَ أنْ أدركوا أنَّ الوقتَ سيفٌ</a:t>
            </a:r>
            <a:r>
              <a:rPr lang="ar-AE" altLang="en-US" b="1" dirty="0">
                <a:solidFill>
                  <a:srgbClr val="FFFF99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srgbClr val="FFFF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قاطعٌ</a:t>
            </a:r>
            <a:r>
              <a:rPr lang="ar-AE" altLang="en-US" b="1" dirty="0">
                <a:solidFill>
                  <a:srgbClr val="FF0000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 </a:t>
            </a:r>
            <a:r>
              <a:rPr lang="ar-AE" altLang="en-US" b="1" dirty="0">
                <a:solidFill>
                  <a:prstClr val="white"/>
                </a:solidFill>
                <a:latin typeface="Arial Black" panose="020B0A04020102020204" pitchFamily="34" charset="0"/>
                <a:ea typeface="PT Bold Heading"/>
                <a:cs typeface="Times New Roman" panose="02020603050405020304" pitchFamily="18" charset="0"/>
              </a:rPr>
              <a:t>وذهبٌ لامِعٌ</a:t>
            </a:r>
            <a:r>
              <a:rPr lang="ar-SA" altLang="en-US" b="1" dirty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86100" y="87087"/>
            <a:ext cx="6096000" cy="6096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defRPr/>
            </a:pPr>
            <a:r>
              <a:rPr lang="ar-AE" altLang="en-US" sz="3200" b="1" dirty="0">
                <a:cs typeface="AdvertisingBold" pitchFamily="2" charset="0"/>
              </a:rPr>
              <a:t>أعرب الكلمات الملونة في النص الآتي </a:t>
            </a:r>
            <a:endParaRPr lang="en-US" altLang="en-US" sz="3200" b="1" dirty="0">
              <a:cs typeface="Advertising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822131"/>
      </p:ext>
    </p:extLst>
  </p:cSld>
  <p:clrMapOvr>
    <a:masterClrMapping/>
  </p:clrMapOvr>
  <p:transition spd="med">
    <p:comb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38" y="899575"/>
            <a:ext cx="5843637" cy="56179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8638" y="253244"/>
            <a:ext cx="5843637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A" sz="3600" b="1" dirty="0">
                <a:solidFill>
                  <a:srgbClr val="FF0000"/>
                </a:solidFill>
              </a:rPr>
              <a:t>حدد البدل والمبدل منه وأعربهما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08571" y="2228671"/>
            <a:ext cx="174171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A" sz="3600" b="1" dirty="0">
                <a:solidFill>
                  <a:srgbClr val="FF0000"/>
                </a:solidFill>
              </a:rPr>
              <a:t>واجب</a:t>
            </a:r>
          </a:p>
          <a:p>
            <a:pPr algn="ctr"/>
            <a:r>
              <a:rPr lang="ar-SA" sz="3600" b="1" dirty="0">
                <a:solidFill>
                  <a:srgbClr val="FF0000"/>
                </a:solidFill>
              </a:rPr>
              <a:t> منزلي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383218"/>
      </p:ext>
    </p:extLst>
  </p:cSld>
  <p:clrMapOvr>
    <a:masterClrMapping/>
  </p:clrMapOvr>
  <p:transition spd="med">
    <p:comb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 descr="ROS36red_lgruby_l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7" y="1646637"/>
            <a:ext cx="2484835" cy="3888581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1" name="AutoShape 6"/>
          <p:cNvSpPr>
            <a:spLocks noChangeArrowheads="1"/>
          </p:cNvSpPr>
          <p:nvPr/>
        </p:nvSpPr>
        <p:spPr bwMode="auto">
          <a:xfrm>
            <a:off x="3043506" y="1889524"/>
            <a:ext cx="3240881" cy="3402806"/>
          </a:xfrm>
          <a:prstGeom prst="cloudCallout">
            <a:avLst>
              <a:gd name="adj1" fmla="val -59333"/>
              <a:gd name="adj2" fmla="val 64977"/>
            </a:avLst>
          </a:prstGeom>
          <a:noFill/>
          <a:ln w="9525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Majalla UI"/>
                <a:cs typeface="Majalla UI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Majalla UI"/>
                <a:cs typeface="Majalla UI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Majalla UI"/>
                <a:cs typeface="Majalla UI"/>
              </a:defRPr>
            </a:lvl3pPr>
            <a:lvl4pPr marL="1600200" indent="-228600" algn="r" rtl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Majalla UI"/>
                <a:cs typeface="Majalla UI"/>
              </a:defRPr>
            </a:lvl4pPr>
            <a:lvl5pPr marL="2057400" indent="-228600" algn="r" rtl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Majalla UI"/>
                <a:cs typeface="Majalla UI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Majalla UI"/>
                <a:cs typeface="Majalla UI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Majalla UI"/>
                <a:cs typeface="Majalla UI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Majalla UI"/>
                <a:cs typeface="Majalla UI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Majalla UI"/>
                <a:cs typeface="Majalla UI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ar-AE" altLang="ar-AE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ar-AE" altLang="ar-AE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ar-AE" altLang="ar-AE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ar-AE" altLang="ar-AE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ar-AE" altLang="ar-AE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ar-AE" altLang="ar-AE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ar-AE" altLang="ar-AE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2" name="Rectangle 1"/>
          <p:cNvSpPr>
            <a:spLocks noChangeArrowheads="1"/>
          </p:cNvSpPr>
          <p:nvPr/>
        </p:nvSpPr>
        <p:spPr bwMode="auto">
          <a:xfrm>
            <a:off x="3449242" y="2976565"/>
            <a:ext cx="22145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ar-AE" altLang="ar-AE" sz="3600" b="1" dirty="0">
                <a:solidFill>
                  <a:srgbClr val="000000"/>
                </a:solidFill>
                <a:cs typeface="Arial" panose="020B0604020202020204" pitchFamily="34" charset="0"/>
              </a:rPr>
              <a:t>شكرًا </a:t>
            </a:r>
            <a:r>
              <a:rPr lang="ar-SA" altLang="ar-AE" sz="3600" b="1" dirty="0">
                <a:solidFill>
                  <a:srgbClr val="000000"/>
                </a:solidFill>
                <a:cs typeface="Arial" panose="020B0604020202020204" pitchFamily="34" charset="0"/>
              </a:rPr>
              <a:t>لحسن المتابعة </a:t>
            </a:r>
            <a:r>
              <a:rPr lang="ar-AE" altLang="ar-AE" sz="36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ar-SY" altLang="ar-AE" sz="36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024133"/>
      </p:ext>
    </p:extLst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1241</Words>
  <Application>Microsoft Office PowerPoint</Application>
  <PresentationFormat>Widescreen</PresentationFormat>
  <Paragraphs>208</Paragraphs>
  <Slides>23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Orbit</vt:lpstr>
      <vt:lpstr>Circuit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التقويم 1</vt:lpstr>
      <vt:lpstr>التقويم 2</vt:lpstr>
      <vt:lpstr>التقويم 3</vt:lpstr>
      <vt:lpstr>أعرب الكلمات الملونة </vt:lpstr>
      <vt:lpstr>أهدى الخليفةُ الرشيدُ شارلمانَ ساعةً دقاقةً بهرت الفرنجةَ </vt:lpstr>
      <vt:lpstr>PowerPoint Presentation</vt:lpstr>
      <vt:lpstr>أعرب الكلمات الملونة في النص الآتي </vt:lpstr>
      <vt:lpstr>أعرب الكلمات الملونة في النص الآتي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asifhammoud1978@gmail.com</cp:lastModifiedBy>
  <cp:revision>8</cp:revision>
  <dcterms:created xsi:type="dcterms:W3CDTF">2020-06-11T21:14:38Z</dcterms:created>
  <dcterms:modified xsi:type="dcterms:W3CDTF">2024-09-10T12:42:18Z</dcterms:modified>
</cp:coreProperties>
</file>