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6"/>
  </p:notesMasterIdLst>
  <p:sldIdLst>
    <p:sldId id="396" r:id="rId6"/>
    <p:sldId id="2684" r:id="rId7"/>
    <p:sldId id="296" r:id="rId8"/>
    <p:sldId id="299" r:id="rId9"/>
    <p:sldId id="2678" r:id="rId10"/>
    <p:sldId id="2658" r:id="rId11"/>
    <p:sldId id="298" r:id="rId12"/>
    <p:sldId id="2685" r:id="rId13"/>
    <p:sldId id="2686" r:id="rId14"/>
    <p:sldId id="2687" r:id="rId15"/>
    <p:sldId id="2688" r:id="rId16"/>
    <p:sldId id="2689" r:id="rId17"/>
    <p:sldId id="2690" r:id="rId18"/>
    <p:sldId id="2691" r:id="rId19"/>
    <p:sldId id="2679" r:id="rId20"/>
    <p:sldId id="2692" r:id="rId21"/>
    <p:sldId id="2693" r:id="rId22"/>
    <p:sldId id="2694" r:id="rId23"/>
    <p:sldId id="2700"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5/14/23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5/14/23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5/14/23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5/14/23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5/14/23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5/14/23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5/14/23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5/14/23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5/14/23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80182"/>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5/14/23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5" r:id="rId15"/>
    <p:sldLayoutId id="2147483748"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961167839199232"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6206869424701440"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8.2</a:t>
            </a:r>
          </a:p>
          <a:p>
            <a:pPr marL="0" indent="0">
              <a:lnSpc>
                <a:spcPct val="100000"/>
              </a:lnSpc>
              <a:buNone/>
              <a:defRPr/>
            </a:pPr>
            <a:r>
              <a:rPr lang="en-US" sz="1800" dirty="0">
                <a:solidFill>
                  <a:srgbClr val="005F72"/>
                </a:solidFill>
                <a:latin typeface="Helvetica Light" panose="020B0403020202020204" pitchFamily="34" charset="0"/>
              </a:rPr>
              <a:t>Grade 11 Advanced</a:t>
            </a:r>
          </a:p>
          <a:p>
            <a:pPr marL="0" lvl="0" indent="0">
              <a:lnSpc>
                <a:spcPct val="100000"/>
              </a:lnSpc>
              <a:buNone/>
              <a:defRPr/>
            </a:pPr>
            <a:r>
              <a:rPr lang="en-US" sz="1800" dirty="0">
                <a:solidFill>
                  <a:srgbClr val="005F72"/>
                </a:solidFill>
                <a:latin typeface="Helvetica Light" panose="020B0403020202020204" pitchFamily="34" charset="0"/>
              </a:rPr>
              <a:t>Grade 11 Elite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3516788235"/>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638268"/>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6916505" y="247877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236941937"/>
              </p:ext>
            </p:extLst>
          </p:nvPr>
        </p:nvGraphicFramePr>
        <p:xfrm>
          <a:off x="598795" y="1232160"/>
          <a:ext cx="11037561" cy="5407372"/>
        </p:xfrm>
        <a:graphic>
          <a:graphicData uri="http://schemas.openxmlformats.org/drawingml/2006/table">
            <a:tbl>
              <a:tblPr firstRow="1" bandRow="1">
                <a:tableStyleId>{5940675A-B579-460E-94D1-54222C63F5DA}</a:tableStyleId>
              </a:tblPr>
              <a:tblGrid>
                <a:gridCol w="2993491">
                  <a:extLst>
                    <a:ext uri="{9D8B030D-6E8A-4147-A177-3AD203B41FA5}">
                      <a16:colId xmlns:a16="http://schemas.microsoft.com/office/drawing/2014/main" val="460172098"/>
                    </a:ext>
                  </a:extLst>
                </a:gridCol>
                <a:gridCol w="4364883">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486916">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Looking back, health and fitness, free time </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397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Clauses and phrases: participle clauses</a:t>
                      </a:r>
                    </a:p>
                    <a:p>
                      <a:pPr marL="0" lvl="1" indent="0" algn="ctr" rtl="0" eaLnBrk="1" latinLnBrk="0" hangingPunct="1">
                        <a:lnSpc>
                          <a:spcPct val="90000"/>
                        </a:lnSpc>
                        <a:spcBef>
                          <a:spcPct val="0"/>
                        </a:spcBef>
                        <a:spcAft>
                          <a:spcPct val="15000"/>
                        </a:spcAft>
                        <a:buFont typeface="+mj-lt"/>
                        <a:buNone/>
                      </a:pPr>
                      <a:endParaRPr lang="ar-AE" sz="1100" b="0" kern="1200" dirty="0">
                        <a:solidFill>
                          <a:schemeClr val="tx1">
                            <a:lumMod val="75000"/>
                            <a:lumOff val="25000"/>
                          </a:schemeClr>
                        </a:solidFill>
                        <a:ea typeface="+mn-ea"/>
                        <a:cs typeface="PF DinText Arabic Thin " panose="02000506000000020004" pitchFamily="50" charset="-78"/>
                      </a:endParaRP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Can order a sequence of events using an appended clause with present participle or 'having' + past participle.</a:t>
                      </a:r>
                    </a:p>
                  </a:txBody>
                  <a:tcPr marL="86106" marR="86106" marT="43053" marB="43053" anchor="ctr"/>
                </a:tc>
                <a:tc rowSpan="6">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Expressing opinion </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US" altLang="ru-RU" sz="1200" dirty="0">
                        <a:solidFill>
                          <a:schemeClr val="tx2"/>
                        </a:solidFill>
                        <a:latin typeface="Helvetica" pitchFamily="2" charset="0"/>
                      </a:endParaRPr>
                    </a:p>
                    <a:p>
                      <a:pPr algn="ctr" rtl="0" eaLnBrk="1" hangingPunct="1">
                        <a:lnSpc>
                          <a:spcPct val="150000"/>
                        </a:lnSpc>
                      </a:pPr>
                      <a:r>
                        <a:rPr lang="en-US" altLang="ru-RU" sz="1200" dirty="0">
                          <a:solidFill>
                            <a:schemeClr val="tx2"/>
                          </a:solidFill>
                          <a:latin typeface="Helvetica" pitchFamily="2" charset="0"/>
                        </a:rPr>
                        <a:t>Comparing and contrasting</a:t>
                      </a:r>
                    </a:p>
                    <a:p>
                      <a:pPr algn="ctr" rtl="0" eaLnBrk="1" hangingPunct="1">
                        <a:lnSpc>
                          <a:spcPct val="150000"/>
                        </a:lnSpc>
                      </a:pPr>
                      <a:endParaRPr lang="en-US" altLang="ru-RU" sz="1200" dirty="0">
                        <a:solidFill>
                          <a:schemeClr val="tx2"/>
                        </a:solidFill>
                        <a:latin typeface="Helvetica" pitchFamily="2" charset="0"/>
                      </a:endParaRPr>
                    </a:p>
                    <a:p>
                      <a:pPr algn="ctr" rtl="0" eaLnBrk="1" hangingPunct="1">
                        <a:lnSpc>
                          <a:spcPct val="150000"/>
                        </a:lnSpc>
                      </a:pPr>
                      <a:r>
                        <a:rPr lang="en-US" altLang="ru-RU" sz="1200" dirty="0">
                          <a:solidFill>
                            <a:schemeClr val="tx2"/>
                          </a:solidFill>
                          <a:latin typeface="Helvetica" pitchFamily="2" charset="0"/>
                        </a:rPr>
                        <a:t>Describing past experiences and events</a:t>
                      </a:r>
                    </a:p>
                    <a:p>
                      <a:pPr algn="ctr" rtl="0" eaLnBrk="1" hangingPunct="1">
                        <a:lnSpc>
                          <a:spcPct val="150000"/>
                        </a:lnSpc>
                      </a:pPr>
                      <a:endParaRPr lang="en-US" altLang="ru-RU" sz="1200" dirty="0">
                        <a:solidFill>
                          <a:schemeClr val="tx2"/>
                        </a:solidFill>
                        <a:latin typeface="Helvetica" pitchFamily="2" charset="0"/>
                      </a:endParaRPr>
                    </a:p>
                    <a:p>
                      <a:pPr marL="0" marR="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Making predictions and </a:t>
                      </a:r>
                      <a:r>
                        <a:rPr lang="en-US" altLang="ru-RU" sz="1200" dirty="0" err="1">
                          <a:solidFill>
                            <a:schemeClr val="tx2"/>
                          </a:solidFill>
                          <a:latin typeface="Helvetica" pitchFamily="2" charset="0"/>
                        </a:rPr>
                        <a:t>hypothesising</a:t>
                      </a:r>
                      <a:endParaRPr lang="en-US" altLang="ru-RU" sz="1200" dirty="0">
                        <a:solidFill>
                          <a:schemeClr val="tx2"/>
                        </a:solidFill>
                        <a:latin typeface="Helvetica" pitchFamily="2" charset="0"/>
                      </a:endParaRPr>
                    </a:p>
                  </a:txBody>
                  <a:tcPr marL="86106" marR="86106" marT="43053" marB="43053" anchor="ctr"/>
                </a:tc>
                <a:extLst>
                  <a:ext uri="{0D108BD9-81ED-4DB2-BD59-A6C34878D82A}">
                    <a16:rowId xmlns:a16="http://schemas.microsoft.com/office/drawing/2014/main" val="1865912953"/>
                  </a:ext>
                </a:extLst>
              </a:tr>
              <a:tr h="746782">
                <a:tc>
                  <a:txBody>
                    <a:bodyPr/>
                    <a:lstStyle/>
                    <a:p>
                      <a:pPr algn="ctr" rtl="0" eaLnBrk="1" hangingPunct="1">
                        <a:lnSpc>
                          <a:spcPct val="150000"/>
                        </a:lnSpc>
                      </a:pPr>
                      <a:r>
                        <a:rPr lang="en-US" altLang="ru-RU" sz="1200" dirty="0">
                          <a:solidFill>
                            <a:schemeClr val="tx2"/>
                          </a:solidFill>
                          <a:latin typeface="Helvetica" pitchFamily="2" charset="0"/>
                        </a:rPr>
                        <a:t>Past time: past perfect</a:t>
                      </a:r>
                    </a:p>
                  </a:txBody>
                  <a:tcPr marL="86106" marR="86106" marT="43053" marB="43053" anchor="ctr"/>
                </a:tc>
                <a:tc>
                  <a:txBody>
                    <a:bodyPr/>
                    <a:lstStyle/>
                    <a:p>
                      <a:pPr algn="ctr" rtl="0" eaLnBrk="1" hangingPunct="1">
                        <a:lnSpc>
                          <a:spcPct val="150000"/>
                        </a:lnSpc>
                      </a:pPr>
                      <a:r>
                        <a:rPr lang="en-US" altLang="ru-RU" sz="1200" dirty="0">
                          <a:solidFill>
                            <a:schemeClr val="tx2"/>
                          </a:solidFill>
                          <a:latin typeface="Helvetica" pitchFamily="2" charset="0"/>
                        </a:rPr>
                        <a:t>Can use 'as if/as though' with the past perfect to refer to hypothetical (counterfactual) circumstances in the past.</a:t>
                      </a:r>
                    </a:p>
                  </a:txBody>
                  <a:tcPr marL="86106" marR="86106" marT="43053" marB="43053" anchor="ctr"/>
                </a:tc>
                <a:tc vMerge="1">
                  <a:txBody>
                    <a:bodyPr/>
                    <a:lstStyle/>
                    <a:p>
                      <a:pPr algn="ctr" rtl="0" eaLnBrk="1" hangingPunct="1">
                        <a:lnSpc>
                          <a:spcPct val="150000"/>
                        </a:lnSpc>
                      </a:pPr>
                      <a:r>
                        <a:rPr lang="en-US" altLang="ru-RU" sz="1200" dirty="0">
                          <a:solidFill>
                            <a:schemeClr val="tx2"/>
                          </a:solidFill>
                          <a:latin typeface="Helvetica" pitchFamily="2" charset="0"/>
                        </a:rPr>
                        <a:t>Comparing and contrasting</a:t>
                      </a:r>
                    </a:p>
                  </a:txBody>
                  <a:tcPr marL="86106" marR="86106" marT="43053" marB="43053" anchor="ctr"/>
                </a:tc>
                <a:extLst>
                  <a:ext uri="{0D108BD9-81ED-4DB2-BD59-A6C34878D82A}">
                    <a16:rowId xmlns:a16="http://schemas.microsoft.com/office/drawing/2014/main" val="3077485391"/>
                  </a:ext>
                </a:extLst>
              </a:tr>
              <a:tr h="746782">
                <a:tc>
                  <a:txBody>
                    <a:bodyPr/>
                    <a:lstStyle/>
                    <a:p>
                      <a:pPr algn="ctr" rtl="0" eaLnBrk="1" hangingPunct="1">
                        <a:lnSpc>
                          <a:spcPct val="150000"/>
                        </a:lnSpc>
                      </a:pPr>
                      <a:r>
                        <a:rPr lang="en-US" altLang="ru-RU" sz="1200" dirty="0">
                          <a:solidFill>
                            <a:schemeClr val="tx2"/>
                          </a:solidFill>
                          <a:latin typeface="Helvetica" pitchFamily="2" charset="0"/>
                        </a:rPr>
                        <a:t>Clauses and phrases: cleft sentences</a:t>
                      </a:r>
                    </a:p>
                  </a:txBody>
                  <a:tcPr marL="86106" marR="86106" marT="43053" marB="43053" anchor="ctr"/>
                </a:tc>
                <a:tc>
                  <a:txBody>
                    <a:bodyPr/>
                    <a:lstStyle/>
                    <a:p>
                      <a:pPr algn="ctr" rtl="0" eaLnBrk="1" hangingPunct="1">
                        <a:lnSpc>
                          <a:spcPct val="150000"/>
                        </a:lnSpc>
                      </a:pPr>
                      <a:r>
                        <a:rPr lang="en-US" altLang="ru-RU" sz="1200" dirty="0">
                          <a:solidFill>
                            <a:schemeClr val="tx2"/>
                          </a:solidFill>
                          <a:latin typeface="Helvetica" pitchFamily="2" charset="0"/>
                        </a:rPr>
                        <a:t>Can use a range of cleft sentences in the present, past and future.</a:t>
                      </a:r>
                    </a:p>
                  </a:txBody>
                  <a:tcPr marL="86106" marR="86106" marT="43053" marB="43053" anchor="ctr"/>
                </a:tc>
                <a:tc vMerge="1">
                  <a:txBody>
                    <a:bodyPr/>
                    <a:lstStyle/>
                    <a:p>
                      <a:pPr algn="ctr" rtl="0" eaLnBrk="1" hangingPunct="1">
                        <a:lnSpc>
                          <a:spcPct val="150000"/>
                        </a:lnSpc>
                      </a:pPr>
                      <a:r>
                        <a:rPr lang="en-US" altLang="ru-RU" sz="1200" dirty="0">
                          <a:solidFill>
                            <a:schemeClr val="tx2"/>
                          </a:solidFill>
                          <a:latin typeface="Helvetica" pitchFamily="2" charset="0"/>
                        </a:rPr>
                        <a:t>Describing past experiences and events</a:t>
                      </a:r>
                    </a:p>
                  </a:txBody>
                  <a:tcPr marL="86106" marR="86106" marT="43053" marB="43053" anchor="ctr"/>
                </a:tc>
                <a:extLst>
                  <a:ext uri="{0D108BD9-81ED-4DB2-BD59-A6C34878D82A}">
                    <a16:rowId xmlns:a16="http://schemas.microsoft.com/office/drawing/2014/main" val="2593415053"/>
                  </a:ext>
                </a:extLst>
              </a:tr>
              <a:tr h="746782">
                <a:tc>
                  <a:txBody>
                    <a:bodyPr/>
                    <a:lstStyle/>
                    <a:p>
                      <a:pPr algn="ctr" rtl="0" eaLnBrk="1" hangingPunct="1">
                        <a:lnSpc>
                          <a:spcPct val="150000"/>
                        </a:lnSpc>
                      </a:pPr>
                      <a:r>
                        <a:rPr lang="en-US" altLang="ru-RU" sz="1200" dirty="0">
                          <a:solidFill>
                            <a:schemeClr val="tx2"/>
                          </a:solidFill>
                          <a:latin typeface="Helvetica" pitchFamily="2" charset="0"/>
                        </a:rPr>
                        <a:t>Conjunctions: subordinating conjunctions</a:t>
                      </a: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GB" sz="1200" b="0" kern="1200" dirty="0">
                          <a:solidFill>
                            <a:srgbClr val="405168"/>
                          </a:solidFill>
                          <a:latin typeface="Helvetica" pitchFamily="2" charset="0"/>
                          <a:ea typeface="+mn-ea"/>
                          <a:cs typeface="PF DinText Arabic Thin " panose="02000506000000020004" pitchFamily="50" charset="-78"/>
                        </a:rPr>
                        <a:t>Can use 'since …' to talk about reasons, causes and explanations.</a:t>
                      </a:r>
                      <a:endParaRPr lang="en-GB" sz="1100" b="0" kern="1200" dirty="0">
                        <a:solidFill>
                          <a:srgbClr val="405168"/>
                        </a:solidFill>
                        <a:latin typeface="Helvetica" pitchFamily="2" charset="0"/>
                        <a:ea typeface="+mn-ea"/>
                        <a:cs typeface="PF DinText Arabic Thin " panose="02000506000000020004" pitchFamily="50" charset="-78"/>
                      </a:endParaRPr>
                    </a:p>
                  </a:txBody>
                  <a:tcPr marL="86106" marR="86106" marT="43053" marB="43053" anchor="ctr"/>
                </a:tc>
                <a:tc vMerge="1">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chemeClr val="tx2"/>
                          </a:solidFill>
                          <a:latin typeface="Helvetica" pitchFamily="2" charset="0"/>
                        </a:rPr>
                        <a:t>Making predictions and </a:t>
                      </a:r>
                      <a:r>
                        <a:rPr lang="en-US" altLang="ru-RU" sz="1200" dirty="0" err="1">
                          <a:solidFill>
                            <a:schemeClr val="tx2"/>
                          </a:solidFill>
                          <a:latin typeface="Helvetica" pitchFamily="2" charset="0"/>
                        </a:rPr>
                        <a:t>hypothesising</a:t>
                      </a:r>
                      <a:endParaRPr lang="en-US" altLang="ru-RU" sz="1200" dirty="0">
                        <a:solidFill>
                          <a:schemeClr val="tx2"/>
                        </a:solidFill>
                        <a:latin typeface="Helvetica" pitchFamily="2" charset="0"/>
                      </a:endParaRPr>
                    </a:p>
                  </a:txBody>
                  <a:tcPr marL="86106" marR="86106" marT="43053" marB="43053" anchor="ctr"/>
                </a:tc>
                <a:extLst>
                  <a:ext uri="{0D108BD9-81ED-4DB2-BD59-A6C34878D82A}">
                    <a16:rowId xmlns:a16="http://schemas.microsoft.com/office/drawing/2014/main" val="648162505"/>
                  </a:ext>
                </a:extLst>
              </a:tr>
              <a:tr h="746782">
                <a:tc>
                  <a:txBody>
                    <a:bodyPr/>
                    <a:lstStyle/>
                    <a:p>
                      <a:pPr algn="ctr" rtl="0" eaLnBrk="1" hangingPunct="1">
                        <a:lnSpc>
                          <a:spcPct val="150000"/>
                        </a:lnSpc>
                      </a:pPr>
                      <a:r>
                        <a:rPr lang="en-US" altLang="ru-RU" sz="1200" dirty="0">
                          <a:solidFill>
                            <a:srgbClr val="405168"/>
                          </a:solidFill>
                          <a:latin typeface="Helvetica" pitchFamily="2" charset="0"/>
                        </a:rPr>
                        <a:t>Verb forms: gerunds</a:t>
                      </a: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GB" sz="1200" b="0" kern="1200" dirty="0">
                          <a:solidFill>
                            <a:srgbClr val="405168"/>
                          </a:solidFill>
                          <a:latin typeface="Helvetica" pitchFamily="2" charset="0"/>
                          <a:ea typeface="+mn-ea"/>
                          <a:cs typeface="PF DinText Arabic Thin " panose="02000506000000020004" pitchFamily="50" charset="-78"/>
                        </a:rPr>
                        <a:t>Can use 'on the point of' to talk about imminent events in the present and past.</a:t>
                      </a:r>
                    </a:p>
                  </a:txBody>
                  <a:tcPr marL="86106" marR="86106" marT="43053" marB="43053" anchor="ctr"/>
                </a:tc>
                <a:tc vMerge="1">
                  <a:txBody>
                    <a:bodyPr/>
                    <a:lstStyle/>
                    <a:p>
                      <a:pPr algn="ctr" rtl="0" eaLnBrk="1" hangingPunct="1">
                        <a:lnSpc>
                          <a:spcPct val="150000"/>
                        </a:lnSpc>
                      </a:pPr>
                      <a:endParaRPr lang="en-US" altLang="ru-RU" sz="12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r h="746782">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ru-RU" sz="1200" dirty="0">
                          <a:solidFill>
                            <a:srgbClr val="405168"/>
                          </a:solidFill>
                          <a:latin typeface="Helvetica" pitchFamily="2" charset="0"/>
                        </a:rPr>
                        <a:t>Conjunctions: correlative</a:t>
                      </a: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GB" sz="1200" b="0" kern="1200" dirty="0">
                          <a:solidFill>
                            <a:srgbClr val="405168"/>
                          </a:solidFill>
                          <a:latin typeface="Helvetica" pitchFamily="2" charset="0"/>
                          <a:ea typeface="+mn-ea"/>
                          <a:cs typeface="PF DinText Arabic Thin " panose="02000506000000020004" pitchFamily="50" charset="-78"/>
                        </a:rPr>
                        <a:t>Can add information using </a:t>
                      </a:r>
                      <a:r>
                        <a:rPr lang="en-GB" sz="1200" b="0" kern="1200">
                          <a:solidFill>
                            <a:srgbClr val="405168"/>
                          </a:solidFill>
                          <a:latin typeface="Helvetica" pitchFamily="2" charset="0"/>
                          <a:ea typeface="+mn-ea"/>
                          <a:cs typeface="PF DinText Arabic Thin " panose="02000506000000020004" pitchFamily="50" charset="-78"/>
                        </a:rPr>
                        <a:t>'not only… </a:t>
                      </a:r>
                      <a:r>
                        <a:rPr lang="en-GB" sz="1200" b="0" kern="1200" dirty="0">
                          <a:solidFill>
                            <a:srgbClr val="405168"/>
                          </a:solidFill>
                          <a:latin typeface="Helvetica" pitchFamily="2" charset="0"/>
                          <a:ea typeface="+mn-ea"/>
                          <a:cs typeface="PF DinText Arabic Thin " panose="02000506000000020004" pitchFamily="50" charset="-78"/>
                        </a:rPr>
                        <a:t>but also…'</a:t>
                      </a:r>
                    </a:p>
                  </a:txBody>
                  <a:tcPr marL="86106" marR="86106" marT="43053" marB="43053" anchor="ctr"/>
                </a:tc>
                <a:tc vMerge="1">
                  <a:txBody>
                    <a:bodyPr/>
                    <a:lstStyle/>
                    <a:p>
                      <a:pPr algn="ctr" rtl="0" eaLnBrk="1" hangingPunct="1">
                        <a:lnSpc>
                          <a:spcPct val="150000"/>
                        </a:lnSpc>
                      </a:pPr>
                      <a:endParaRPr lang="en-US" altLang="ru-RU" sz="12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3583099462"/>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542518"/>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86907687"/>
              </p:ext>
            </p:extLst>
          </p:nvPr>
        </p:nvGraphicFramePr>
        <p:xfrm>
          <a:off x="577219" y="147025"/>
          <a:ext cx="11037561" cy="656394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GB" sz="1800" b="1" i="0" u="sng" dirty="0">
                          <a:solidFill>
                            <a:srgbClr val="405168"/>
                          </a:solidFill>
                          <a:latin typeface="Helvetica" pitchFamily="2" charset="0"/>
                          <a:ea typeface="AppleMyungjo" pitchFamily="2" charset="-127"/>
                          <a:cs typeface="PF Din Text Universal Light" panose="02000506000000020004" pitchFamily="2" charset="0"/>
                        </a:rPr>
                        <a:t>Knowing she loved</a:t>
                      </a:r>
                      <a:r>
                        <a:rPr lang="en-GB" sz="1800" b="1" i="0" u="none" dirty="0">
                          <a:solidFill>
                            <a:srgbClr val="405168"/>
                          </a:solidFill>
                          <a:latin typeface="Helvetica" pitchFamily="2" charset="0"/>
                          <a:ea typeface="AppleMyungjo" pitchFamily="2" charset="-127"/>
                          <a:cs typeface="PF Din Text Universal Light" panose="02000506000000020004" pitchFamily="2" charset="0"/>
                        </a:rPr>
                        <a:t> reading</a:t>
                      </a:r>
                      <a:r>
                        <a:rPr lang="en-GB" sz="1800" b="1" i="0" dirty="0">
                          <a:solidFill>
                            <a:srgbClr val="405168"/>
                          </a:solidFill>
                          <a:latin typeface="Helvetica" pitchFamily="2" charset="0"/>
                          <a:ea typeface="AppleMyungjo" pitchFamily="2" charset="-127"/>
                          <a:cs typeface="PF Din Text Universal Light" panose="02000506000000020004" pitchFamily="2" charset="0"/>
                        </a:rPr>
                        <a:t>, she got her friend a book.</a:t>
                      </a:r>
                    </a:p>
                    <a:p>
                      <a:pPr marL="0" marR="0" lvl="0" indent="0" algn="l" defTabSz="914400" rtl="0" eaLnBrk="1" fontAlgn="auto" latinLnBrk="0" hangingPunct="1">
                        <a:lnSpc>
                          <a:spcPct val="100000"/>
                        </a:lnSpc>
                        <a:spcBef>
                          <a:spcPts val="400"/>
                        </a:spcBef>
                        <a:spcAft>
                          <a:spcPts val="400"/>
                        </a:spcAft>
                        <a:buClrTx/>
                        <a:buSzTx/>
                        <a:buFontTx/>
                        <a:buNone/>
                        <a:tabLst/>
                        <a:defRPr/>
                      </a:pPr>
                      <a:r>
                        <a:rPr lang="en-GB" sz="1800" b="1" i="0" u="sng" dirty="0">
                          <a:solidFill>
                            <a:srgbClr val="405168"/>
                          </a:solidFill>
                          <a:latin typeface="Helvetica" pitchFamily="2" charset="0"/>
                          <a:ea typeface="AppleMyungjo" pitchFamily="2" charset="-127"/>
                          <a:cs typeface="PF Din Text Universal Light" panose="02000506000000020004" pitchFamily="2" charset="0"/>
                        </a:rPr>
                        <a:t>Having bought tickets</a:t>
                      </a:r>
                      <a:r>
                        <a:rPr lang="en-GB" sz="1800" b="1" i="0" dirty="0">
                          <a:solidFill>
                            <a:srgbClr val="405168"/>
                          </a:solidFill>
                          <a:latin typeface="Helvetica" pitchFamily="2" charset="0"/>
                          <a:ea typeface="AppleMyungjo" pitchFamily="2" charset="-127"/>
                          <a:cs typeface="PF Din Text Universal Light" panose="02000506000000020004" pitchFamily="2" charset="0"/>
                        </a:rPr>
                        <a:t>, we got on the plane to start our vacation. </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a:solidFill>
                            <a:srgbClr val="405168"/>
                          </a:solidFill>
                          <a:latin typeface="Helvetica" pitchFamily="2" charset="0"/>
                          <a:cs typeface="Arial" panose="020B0604020202020204" pitchFamily="34" charset="0"/>
                        </a:rPr>
                        <a:t>She already knew that her friend loves reading so she got her a book. They bought tickets and then got on the plane to go on vacation. </a:t>
                      </a:r>
                      <a:endParaRPr lang="en-GB"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a:solidFill>
                            <a:srgbClr val="405168"/>
                          </a:solidFill>
                          <a:latin typeface="Helvetica" pitchFamily="2" charset="0"/>
                          <a:cs typeface="Arial" panose="020B0604020202020204" pitchFamily="34" charset="0"/>
                        </a:rPr>
                        <a:t>Clauses and phrases: participle clauses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present participle (verb -ing) reduced clause, main clause</a:t>
                      </a:r>
                      <a:endPar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We use participle clauses to say information in a more economical way and to show literary style. They are formed using the present and passive participle (given, standing, knowing, being, etc.) or the perfect participle (having seen, having bought, having been,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Present or passive participle clauses are used to talk about two actions that happen at the same time. They can also indicate a reason for an action. They are formed using the present participle (standing, knowing, being,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Being exhausted, I fell asleep during the movie.</a:t>
                      </a: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 I fell asleep during the movie because I was exhausted.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Opening the door, I noticed the bathroom was flooded. </a:t>
                      </a:r>
                      <a:r>
                        <a:rPr kumimoji="0" lang="en-GB" sz="1800" b="0" i="0" u="none" strike="noStrike" kern="1200" cap="none" spc="0" normalizeH="0" baseline="0" noProof="0">
                          <a:ln>
                            <a:noFill/>
                          </a:ln>
                          <a:solidFill>
                            <a:srgbClr val="405168"/>
                          </a:solidFill>
                          <a:effectLst/>
                          <a:uLnTx/>
                          <a:uFillTx/>
                          <a:latin typeface="Helvetica" pitchFamily="2" charset="0"/>
                          <a:ea typeface="+mn-ea"/>
                          <a:cs typeface="Arial" panose="020B0604020202020204" pitchFamily="34" charset="0"/>
                        </a:rPr>
                        <a:t>Both the action of opening the door and seeing the flood happen at the same time.</a:t>
                      </a:r>
                      <a:endPar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u="sng" dirty="0">
                          <a:solidFill>
                            <a:srgbClr val="405168"/>
                          </a:solidFill>
                          <a:latin typeface="Helvetica" pitchFamily="2" charset="0"/>
                          <a:cs typeface="Arial" panose="020B0604020202020204" pitchFamily="34" charset="0"/>
                        </a:rPr>
                        <a:t>Having walked</a:t>
                      </a:r>
                      <a:r>
                        <a:rPr lang="en-GB" sz="1800" dirty="0">
                          <a:solidFill>
                            <a:srgbClr val="405168"/>
                          </a:solidFill>
                          <a:latin typeface="Helvetica" pitchFamily="2" charset="0"/>
                          <a:cs typeface="Arial" panose="020B0604020202020204" pitchFamily="34" charset="0"/>
                        </a:rPr>
                        <a:t> in the park, he was tired. </a:t>
                      </a:r>
                      <a:endParaRPr lang="en-GB" sz="1800" u="sng" dirty="0">
                        <a:solidFill>
                          <a:srgbClr val="405168"/>
                        </a:solidFill>
                        <a:latin typeface="Helvetica" pitchFamily="2" charset="0"/>
                        <a:cs typeface="Arial" panose="020B0604020202020204" pitchFamily="34" charset="0"/>
                      </a:endParaRPr>
                    </a:p>
                    <a:p>
                      <a:r>
                        <a:rPr lang="en-GB" sz="1800" u="sng" dirty="0">
                          <a:solidFill>
                            <a:srgbClr val="405168"/>
                          </a:solidFill>
                          <a:latin typeface="Helvetica" pitchFamily="2" charset="0"/>
                          <a:cs typeface="Arial" panose="020B0604020202020204" pitchFamily="34" charset="0"/>
                        </a:rPr>
                        <a:t>Having finished</a:t>
                      </a:r>
                      <a:r>
                        <a:rPr lang="en-GB" sz="1800" dirty="0">
                          <a:solidFill>
                            <a:srgbClr val="405168"/>
                          </a:solidFill>
                          <a:latin typeface="Helvetica" pitchFamily="2" charset="0"/>
                          <a:cs typeface="Arial" panose="020B0604020202020204" pitchFamily="34" charset="0"/>
                        </a:rPr>
                        <a:t> her workout, she left the gym.</a:t>
                      </a:r>
                    </a:p>
                    <a:p>
                      <a:r>
                        <a:rPr lang="en-GB" sz="1800" u="sng" dirty="0">
                          <a:solidFill>
                            <a:srgbClr val="405168"/>
                          </a:solidFill>
                          <a:latin typeface="Helvetica" pitchFamily="2" charset="0"/>
                          <a:cs typeface="Arial" panose="020B0604020202020204" pitchFamily="34" charset="0"/>
                        </a:rPr>
                        <a:t>Standing in line</a:t>
                      </a:r>
                      <a:r>
                        <a:rPr lang="en-GB" sz="1800" dirty="0">
                          <a:solidFill>
                            <a:srgbClr val="405168"/>
                          </a:solidFill>
                          <a:latin typeface="Helvetica" pitchFamily="2" charset="0"/>
                          <a:cs typeface="Arial" panose="020B0604020202020204" pitchFamily="34" charset="0"/>
                        </a:rPr>
                        <a:t>, I realised I forgot my wallet.</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235453725"/>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US" sz="1800" b="1" dirty="0">
                          <a:solidFill>
                            <a:srgbClr val="405168"/>
                          </a:solidFill>
                          <a:latin typeface="Helvetica" pitchFamily="2" charset="0"/>
                          <a:cs typeface="Arial" panose="020B0604020202020204" pitchFamily="34" charset="0"/>
                        </a:rPr>
                        <a:t>Is your school project finished Ali</a:t>
                      </a:r>
                      <a:r>
                        <a:rPr lang="en-AE" sz="1800" b="1">
                          <a:solidFill>
                            <a:srgbClr val="405168"/>
                          </a:solidFill>
                          <a:latin typeface="Helvetica" pitchFamily="2" charset="0"/>
                          <a:cs typeface="Arial" panose="020B0604020202020204" pitchFamily="34" charset="0"/>
                        </a:rPr>
                        <a:t>? </a:t>
                      </a:r>
                    </a:p>
                    <a:p>
                      <a:pPr algn="l"/>
                      <a:r>
                        <a:rPr lang="en-AE" sz="1800" b="1">
                          <a:solidFill>
                            <a:srgbClr val="405168"/>
                          </a:solidFill>
                          <a:latin typeface="Helvetica" pitchFamily="2" charset="0"/>
                          <a:cs typeface="Arial" panose="020B0604020202020204" pitchFamily="34" charset="0"/>
                        </a:rPr>
                        <a:t>Not yet, but I </a:t>
                      </a:r>
                      <a:r>
                        <a:rPr lang="en-AE" sz="1800" b="1" u="sng">
                          <a:solidFill>
                            <a:srgbClr val="405168"/>
                          </a:solidFill>
                          <a:latin typeface="Helvetica" pitchFamily="2" charset="0"/>
                          <a:cs typeface="Arial" panose="020B0604020202020204" pitchFamily="34" charset="0"/>
                        </a:rPr>
                        <a:t>have been working </a:t>
                      </a:r>
                      <a:r>
                        <a:rPr lang="en-AE" sz="1800" b="1">
                          <a:solidFill>
                            <a:srgbClr val="405168"/>
                          </a:solidFill>
                          <a:latin typeface="Helvetica" pitchFamily="2" charset="0"/>
                          <a:cs typeface="Arial" panose="020B0604020202020204" pitchFamily="34" charset="0"/>
                        </a:rPr>
                        <a:t>all weekend and it should be ready soon!</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He started working on his </a:t>
                      </a:r>
                      <a:r>
                        <a:rPr lang="en-AE" sz="1800">
                          <a:solidFill>
                            <a:srgbClr val="405168"/>
                          </a:solidFill>
                          <a:latin typeface="Helvetica" pitchFamily="2" charset="0"/>
                          <a:cs typeface="Arial" panose="020B0604020202020204" pitchFamily="34" charset="0"/>
                        </a:rPr>
                        <a:t>project </a:t>
                      </a:r>
                      <a:r>
                        <a:rPr lang="en-GB" sz="1800" dirty="0">
                          <a:solidFill>
                            <a:srgbClr val="405168"/>
                          </a:solidFill>
                          <a:latin typeface="Helvetica" pitchFamily="2" charset="0"/>
                          <a:cs typeface="Arial" panose="020B0604020202020204" pitchFamily="34" charset="0"/>
                        </a:rPr>
                        <a:t>at the weekend</a:t>
                      </a:r>
                      <a:r>
                        <a:rPr lang="en-AE" sz="180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and is still working on </a:t>
                      </a:r>
                      <a:r>
                        <a:rPr lang="en-AE" sz="1800">
                          <a:solidFill>
                            <a:srgbClr val="405168"/>
                          </a:solidFill>
                          <a:latin typeface="Helvetica" pitchFamily="2" charset="0"/>
                          <a:cs typeface="Arial" panose="020B0604020202020204" pitchFamily="34" charset="0"/>
                        </a:rPr>
                        <a:t>it </a:t>
                      </a:r>
                      <a:r>
                        <a:rPr lang="en-GB" sz="1800" dirty="0">
                          <a:solidFill>
                            <a:srgbClr val="405168"/>
                          </a:solidFill>
                          <a:latin typeface="Helvetica" pitchFamily="2" charset="0"/>
                          <a:cs typeface="Arial" panose="020B0604020202020204" pitchFamily="34" charset="0"/>
                        </a:rPr>
                        <a:t>now</a:t>
                      </a:r>
                      <a:r>
                        <a:rPr lang="en-AE" sz="1800">
                          <a:solidFill>
                            <a:srgbClr val="405168"/>
                          </a:solidFill>
                          <a:latin typeface="Helvetica" pitchFamily="2" charset="0"/>
                          <a:cs typeface="Arial" panose="020B0604020202020204" pitchFamily="34" charset="0"/>
                        </a:rPr>
                        <a:t>.</a:t>
                      </a:r>
                      <a:r>
                        <a:rPr lang="en-GB" sz="1800" dirty="0">
                          <a:solidFill>
                            <a:srgbClr val="405168"/>
                          </a:solidFill>
                          <a:latin typeface="Helvetica" pitchFamily="2" charset="0"/>
                          <a:cs typeface="Arial" panose="020B0604020202020204" pitchFamily="34" charset="0"/>
                        </a:rPr>
                        <a:t> He thinks he is nearly finished.</a:t>
                      </a:r>
                      <a:r>
                        <a:rPr lang="en-AE" sz="1800">
                          <a:solidFill>
                            <a:srgbClr val="405168"/>
                          </a:solidFill>
                          <a:latin typeface="Helvetica" pitchFamily="2" charset="0"/>
                          <a:cs typeface="Arial" panose="020B0604020202020204" pitchFamily="34" charset="0"/>
                        </a:rPr>
                        <a:t>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Present perfect continuous tense </a:t>
                      </a:r>
                    </a:p>
                    <a:p>
                      <a:r>
                        <a:rPr lang="en-AE" sz="1800">
                          <a:solidFill>
                            <a:srgbClr val="405168"/>
                          </a:solidFill>
                          <a:latin typeface="Helvetica" pitchFamily="2" charset="0"/>
                          <a:cs typeface="Arial" panose="020B0604020202020204" pitchFamily="34" charset="0"/>
                        </a:rPr>
                        <a:t>have</a:t>
                      </a:r>
                      <a:r>
                        <a:rPr lang="en-GB" sz="1800" dirty="0">
                          <a:solidFill>
                            <a:srgbClr val="405168"/>
                          </a:solidFill>
                          <a:latin typeface="Helvetica" pitchFamily="2" charset="0"/>
                          <a:cs typeface="Arial" panose="020B0604020202020204" pitchFamily="34" charset="0"/>
                        </a:rPr>
                        <a:t> </a:t>
                      </a:r>
                      <a:r>
                        <a:rPr lang="en-AE" sz="180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has + been + verb (ing)</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We use the present perfect continuous </a:t>
                      </a:r>
                      <a:r>
                        <a:rPr lang="en-AE" sz="1800">
                          <a:solidFill>
                            <a:srgbClr val="405168"/>
                          </a:solidFill>
                          <a:latin typeface="Helvetica" pitchFamily="2" charset="0"/>
                          <a:cs typeface="Arial" panose="020B0604020202020204" pitchFamily="34" charset="0"/>
                        </a:rPr>
                        <a:t>to </a:t>
                      </a:r>
                      <a:r>
                        <a:rPr lang="en-AE" sz="1800" dirty="0">
                          <a:solidFill>
                            <a:srgbClr val="405168"/>
                          </a:solidFill>
                          <a:latin typeface="Helvetica" pitchFamily="2" charset="0"/>
                          <a:cs typeface="Arial" panose="020B0604020202020204" pitchFamily="34" charset="0"/>
                        </a:rPr>
                        <a:t>talk </a:t>
                      </a:r>
                      <a:r>
                        <a:rPr lang="en-AE" sz="1800">
                          <a:solidFill>
                            <a:srgbClr val="405168"/>
                          </a:solidFill>
                          <a:latin typeface="Helvetica" pitchFamily="2" charset="0"/>
                          <a:cs typeface="Arial" panose="020B0604020202020204" pitchFamily="34" charset="0"/>
                        </a:rPr>
                        <a:t>about </a:t>
                      </a:r>
                      <a:r>
                        <a:rPr lang="en-GB" sz="1800" dirty="0">
                          <a:solidFill>
                            <a:srgbClr val="405168"/>
                          </a:solidFill>
                          <a:latin typeface="Helvetica" pitchFamily="2" charset="0"/>
                          <a:cs typeface="Arial" panose="020B0604020202020204" pitchFamily="34" charset="0"/>
                        </a:rPr>
                        <a:t>an action</a:t>
                      </a:r>
                      <a:r>
                        <a:rPr lang="en-AE" sz="180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that started in the past and is continuing in the present.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Alia </a:t>
                      </a:r>
                      <a:r>
                        <a:rPr lang="en-AE" sz="1800" u="sng" dirty="0">
                          <a:solidFill>
                            <a:srgbClr val="405168"/>
                          </a:solidFill>
                          <a:latin typeface="Helvetica" pitchFamily="2" charset="0"/>
                          <a:cs typeface="Arial" panose="020B0604020202020204" pitchFamily="34" charset="0"/>
                        </a:rPr>
                        <a:t>has been thinking </a:t>
                      </a:r>
                      <a:r>
                        <a:rPr lang="en-AE" sz="1800" dirty="0">
                          <a:solidFill>
                            <a:srgbClr val="405168"/>
                          </a:solidFill>
                          <a:latin typeface="Helvetica" pitchFamily="2" charset="0"/>
                          <a:cs typeface="Arial" panose="020B0604020202020204" pitchFamily="34" charset="0"/>
                        </a:rPr>
                        <a:t>about going on holiday.</a:t>
                      </a:r>
                    </a:p>
                    <a:p>
                      <a:r>
                        <a:rPr lang="en-AE" sz="1800" dirty="0">
                          <a:solidFill>
                            <a:srgbClr val="405168"/>
                          </a:solidFill>
                          <a:latin typeface="Helvetica" pitchFamily="2" charset="0"/>
                          <a:cs typeface="Arial" panose="020B0604020202020204" pitchFamily="34" charset="0"/>
                        </a:rPr>
                        <a:t>I </a:t>
                      </a:r>
                      <a:r>
                        <a:rPr lang="en-AE" sz="1800" u="sng" dirty="0">
                          <a:solidFill>
                            <a:srgbClr val="405168"/>
                          </a:solidFill>
                          <a:latin typeface="Helvetica" pitchFamily="2" charset="0"/>
                          <a:cs typeface="Arial" panose="020B0604020202020204" pitchFamily="34" charset="0"/>
                        </a:rPr>
                        <a:t>haven’t been working</a:t>
                      </a:r>
                      <a:r>
                        <a:rPr lang="en-AE" sz="1800" u="none" dirty="0">
                          <a:solidFill>
                            <a:srgbClr val="405168"/>
                          </a:solidFill>
                          <a:latin typeface="Helvetica" pitchFamily="2" charset="0"/>
                          <a:cs typeface="Arial" panose="020B0604020202020204" pitchFamily="34" charset="0"/>
                        </a:rPr>
                        <a:t> on the presentation today</a:t>
                      </a:r>
                      <a:r>
                        <a:rPr lang="en-AE" sz="1800" dirty="0">
                          <a:solidFill>
                            <a:srgbClr val="405168"/>
                          </a:solidFill>
                          <a:latin typeface="Helvetica" pitchFamily="2" charset="0"/>
                          <a:cs typeface="Arial" panose="020B0604020202020204" pitchFamily="34" charset="0"/>
                        </a:rPr>
                        <a:t>.</a:t>
                      </a:r>
                    </a:p>
                    <a:p>
                      <a:r>
                        <a:rPr lang="en-AE" sz="1800" dirty="0">
                          <a:solidFill>
                            <a:srgbClr val="405168"/>
                          </a:solidFill>
                          <a:latin typeface="Helvetica" pitchFamily="2" charset="0"/>
                          <a:cs typeface="Arial" panose="020B0604020202020204" pitchFamily="34" charset="0"/>
                        </a:rPr>
                        <a:t>What </a:t>
                      </a:r>
                      <a:r>
                        <a:rPr lang="en-AE" sz="1800" u="sng" dirty="0">
                          <a:solidFill>
                            <a:srgbClr val="405168"/>
                          </a:solidFill>
                          <a:latin typeface="Helvetica" pitchFamily="2" charset="0"/>
                          <a:cs typeface="Arial" panose="020B0604020202020204" pitchFamily="34" charset="0"/>
                        </a:rPr>
                        <a:t>have</a:t>
                      </a:r>
                      <a:r>
                        <a:rPr lang="en-AE" sz="1800" dirty="0">
                          <a:solidFill>
                            <a:srgbClr val="405168"/>
                          </a:solidFill>
                          <a:latin typeface="Helvetica" pitchFamily="2" charset="0"/>
                          <a:cs typeface="Arial" panose="020B0604020202020204" pitchFamily="34" charset="0"/>
                        </a:rPr>
                        <a:t> you </a:t>
                      </a:r>
                      <a:r>
                        <a:rPr lang="en-AE" sz="1800" u="sng" dirty="0">
                          <a:solidFill>
                            <a:srgbClr val="405168"/>
                          </a:solidFill>
                          <a:latin typeface="Helvetica" pitchFamily="2" charset="0"/>
                          <a:cs typeface="Arial" panose="020B0604020202020204" pitchFamily="34" charset="0"/>
                        </a:rPr>
                        <a:t>been doing until now</a:t>
                      </a:r>
                      <a:r>
                        <a:rPr lang="en-AE" sz="1800" dirty="0">
                          <a:solidFill>
                            <a:srgbClr val="405168"/>
                          </a:solidFill>
                          <a:latin typeface="Helvetica" pitchFamily="2" charset="0"/>
                          <a:cs typeface="Arial" panose="020B0604020202020204" pitchFamily="34" charset="0"/>
                        </a:rPr>
                        <a:t>? </a:t>
                      </a:r>
                    </a:p>
                  </a:txBody>
                  <a:tcPr anchor="ctr"/>
                </a:tc>
                <a:extLst>
                  <a:ext uri="{0D108BD9-81ED-4DB2-BD59-A6C34878D82A}">
                    <a16:rowId xmlns:a16="http://schemas.microsoft.com/office/drawing/2014/main" val="648162505"/>
                  </a:ext>
                </a:extLst>
              </a:tr>
            </a:tbl>
          </a:graphicData>
        </a:graphic>
      </p:graphicFrame>
      <p:pic>
        <p:nvPicPr>
          <p:cNvPr id="3" name="Picture 2" descr="Diagram&#10;&#10;Description automatically generated">
            <a:extLst>
              <a:ext uri="{FF2B5EF4-FFF2-40B4-BE49-F238E27FC236}">
                <a16:creationId xmlns:a16="http://schemas.microsoft.com/office/drawing/2014/main" id="{A586FF45-CDB2-1F4E-84BD-02AF79C08AAD}"/>
              </a:ext>
            </a:extLst>
          </p:cNvPr>
          <p:cNvPicPr>
            <a:picLocks noChangeAspect="1"/>
          </p:cNvPicPr>
          <p:nvPr/>
        </p:nvPicPr>
        <p:blipFill>
          <a:blip r:embed="rId2"/>
          <a:stretch>
            <a:fillRect/>
          </a:stretch>
        </p:blipFill>
        <p:spPr>
          <a:xfrm>
            <a:off x="3877491" y="209464"/>
            <a:ext cx="3908206" cy="858754"/>
          </a:xfrm>
          <a:prstGeom prst="rect">
            <a:avLst/>
          </a:prstGeom>
        </p:spPr>
      </p:pic>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118281867"/>
              </p:ext>
            </p:extLst>
          </p:nvPr>
        </p:nvGraphicFramePr>
        <p:xfrm>
          <a:off x="577219" y="1244295"/>
          <a:ext cx="11037561" cy="43694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US" sz="1800" b="1" dirty="0">
                          <a:solidFill>
                            <a:srgbClr val="405168"/>
                          </a:solidFill>
                          <a:latin typeface="Helvetica" pitchFamily="2" charset="0"/>
                          <a:cs typeface="Arial" panose="020B0604020202020204" pitchFamily="34" charset="0"/>
                        </a:rPr>
                        <a:t>The woman behaved </a:t>
                      </a:r>
                      <a:r>
                        <a:rPr lang="en-US" sz="1800" b="1" u="sng" dirty="0">
                          <a:solidFill>
                            <a:srgbClr val="405168"/>
                          </a:solidFill>
                          <a:latin typeface="Helvetica" pitchFamily="2" charset="0"/>
                          <a:cs typeface="Arial" panose="020B0604020202020204" pitchFamily="34" charset="0"/>
                        </a:rPr>
                        <a:t>as though</a:t>
                      </a:r>
                      <a:r>
                        <a:rPr lang="en-US" sz="1800" b="1" u="none" dirty="0">
                          <a:solidFill>
                            <a:srgbClr val="405168"/>
                          </a:solidFill>
                          <a:latin typeface="Helvetica" pitchFamily="2" charset="0"/>
                          <a:cs typeface="Arial" panose="020B0604020202020204" pitchFamily="34" charset="0"/>
                        </a:rPr>
                        <a:t> </a:t>
                      </a:r>
                      <a:r>
                        <a:rPr lang="en-US" sz="1800" b="1" dirty="0">
                          <a:solidFill>
                            <a:srgbClr val="405168"/>
                          </a:solidFill>
                          <a:latin typeface="Helvetica" pitchFamily="2" charset="0"/>
                          <a:cs typeface="Arial" panose="020B0604020202020204" pitchFamily="34" charset="0"/>
                        </a:rPr>
                        <a:t>she </a:t>
                      </a:r>
                      <a:r>
                        <a:rPr lang="en-US" sz="1800" b="1" u="sng" dirty="0">
                          <a:solidFill>
                            <a:srgbClr val="405168"/>
                          </a:solidFill>
                          <a:latin typeface="Helvetica" pitchFamily="2" charset="0"/>
                          <a:cs typeface="Arial" panose="020B0604020202020204" pitchFamily="34" charset="0"/>
                        </a:rPr>
                        <a:t>hadn’t driven</a:t>
                      </a:r>
                      <a:r>
                        <a:rPr lang="en-US" sz="1800" b="1" u="none" dirty="0">
                          <a:solidFill>
                            <a:srgbClr val="405168"/>
                          </a:solidFill>
                          <a:latin typeface="Helvetica" pitchFamily="2" charset="0"/>
                          <a:cs typeface="Arial" panose="020B0604020202020204" pitchFamily="34" charset="0"/>
                        </a:rPr>
                        <a:t> </a:t>
                      </a:r>
                      <a:r>
                        <a:rPr lang="en-US" sz="1800" b="1" dirty="0">
                          <a:solidFill>
                            <a:srgbClr val="405168"/>
                          </a:solidFill>
                          <a:latin typeface="Helvetica" pitchFamily="2" charset="0"/>
                          <a:cs typeface="Arial" panose="020B0604020202020204" pitchFamily="34" charset="0"/>
                        </a:rPr>
                        <a:t>before.</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u="none" strike="noStrike" cap="none" dirty="0">
                          <a:solidFill>
                            <a:srgbClr val="405168"/>
                          </a:solidFill>
                          <a:latin typeface="Helvetica" pitchFamily="2" charset="0"/>
                          <a:ea typeface="Arial"/>
                          <a:cs typeface="Arial" panose="020B0604020202020204" pitchFamily="34" charset="0"/>
                          <a:sym typeface="Arial"/>
                        </a:rPr>
                        <a:t>The woman was so nervous that it looked like it was her first time driving, even though she had driven a car before.</a:t>
                      </a:r>
                      <a:endParaRPr lang="en-US" sz="1800" u="none" strike="noStrike" cap="none" dirty="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‘as if / though’ with the past perfect (equivalent to third conditional)</a:t>
                      </a:r>
                    </a:p>
                    <a:p>
                      <a:r>
                        <a:rPr lang="en-GB" sz="1800" dirty="0">
                          <a:solidFill>
                            <a:srgbClr val="405168"/>
                          </a:solidFill>
                          <a:latin typeface="Helvetica" pitchFamily="2" charset="0"/>
                          <a:cs typeface="Arial" panose="020B0604020202020204" pitchFamily="34" charset="0"/>
                        </a:rPr>
                        <a:t>as if / though + subject + compliment clause in past perfect (had + past participle)</a:t>
                      </a:r>
                      <a:endParaRPr lang="en-AE" sz="180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We use ‘as if / though’ with the past perfect to talk about hypothetical or counterfactual circumstances in the past and how something seemed. The woman looks like she is a novice driver, but in reality, she can drive.</a:t>
                      </a:r>
                      <a:endParaRPr lang="en-AE" sz="1800" dirty="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He looked </a:t>
                      </a:r>
                      <a:r>
                        <a:rPr lang="en-US" sz="1800" u="sng" strike="noStrike" cap="none" dirty="0">
                          <a:solidFill>
                            <a:srgbClr val="405168"/>
                          </a:solidFill>
                          <a:latin typeface="Helvetica" pitchFamily="2" charset="0"/>
                          <a:ea typeface="Arial"/>
                          <a:cs typeface="Arial"/>
                          <a:sym typeface="Arial"/>
                        </a:rPr>
                        <a:t>as if he had worked </a:t>
                      </a:r>
                      <a:r>
                        <a:rPr lang="en-US" sz="1800" u="none" strike="noStrike" cap="none" dirty="0">
                          <a:solidFill>
                            <a:srgbClr val="405168"/>
                          </a:solidFill>
                          <a:latin typeface="Helvetica" pitchFamily="2" charset="0"/>
                          <a:ea typeface="Arial"/>
                          <a:cs typeface="Arial"/>
                          <a:sym typeface="Arial"/>
                        </a:rPr>
                        <a:t>there for months.</a:t>
                      </a: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The local gym looked </a:t>
                      </a:r>
                      <a:r>
                        <a:rPr lang="en-US" sz="1800" u="sng" strike="noStrike" cap="none" dirty="0">
                          <a:solidFill>
                            <a:srgbClr val="405168"/>
                          </a:solidFill>
                          <a:latin typeface="Helvetica" pitchFamily="2" charset="0"/>
                          <a:ea typeface="Arial"/>
                          <a:cs typeface="Arial"/>
                          <a:sym typeface="Arial"/>
                        </a:rPr>
                        <a:t>as though it had been</a:t>
                      </a:r>
                      <a:r>
                        <a:rPr lang="en-US" sz="1800" u="none" strike="noStrike" cap="none" dirty="0">
                          <a:solidFill>
                            <a:srgbClr val="405168"/>
                          </a:solidFill>
                          <a:latin typeface="Helvetica" pitchFamily="2" charset="0"/>
                          <a:ea typeface="Arial"/>
                          <a:cs typeface="Arial"/>
                          <a:sym typeface="Arial"/>
                        </a:rPr>
                        <a:t> closed for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She was acting </a:t>
                      </a:r>
                      <a:r>
                        <a:rPr kumimoji="0" lang="en-GB"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as though she hadn’t met</a:t>
                      </a:r>
                      <a:r>
                        <a:rPr kumimoji="0" lang="en-GB"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me before.</a:t>
                      </a:r>
                    </a:p>
                  </a:txBody>
                  <a:tcPr marL="91450" marR="91450" marT="45725" marB="45725"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665336361"/>
              </p:ext>
            </p:extLst>
          </p:nvPr>
        </p:nvGraphicFramePr>
        <p:xfrm>
          <a:off x="577219" y="528047"/>
          <a:ext cx="11037561" cy="6076225"/>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rtl="0"/>
                      <a:r>
                        <a:rPr lang="en-US" sz="1800" b="1" i="0" u="sng" kern="1200" dirty="0">
                          <a:solidFill>
                            <a:srgbClr val="405168"/>
                          </a:solidFill>
                          <a:effectLst/>
                          <a:latin typeface="Helvetica" pitchFamily="2" charset="0"/>
                          <a:ea typeface="+mn-ea"/>
                          <a:cs typeface="Arial" panose="020B0604020202020204" pitchFamily="34" charset="0"/>
                        </a:rPr>
                        <a:t>What you need to do is</a:t>
                      </a:r>
                      <a:r>
                        <a:rPr lang="en-US" sz="1800" b="1" i="0" u="none" strike="noStrike" kern="1200" dirty="0">
                          <a:solidFill>
                            <a:srgbClr val="405168"/>
                          </a:solidFill>
                          <a:effectLst/>
                          <a:latin typeface="Helvetica" pitchFamily="2" charset="0"/>
                          <a:ea typeface="+mn-ea"/>
                          <a:cs typeface="Arial" panose="020B0604020202020204" pitchFamily="34" charset="0"/>
                        </a:rPr>
                        <a:t> sleep 7 to 8 hours a day. This will help you focus during the day.</a:t>
                      </a:r>
                      <a:endParaRPr lang="en-US" b="0" dirty="0">
                        <a:solidFill>
                          <a:srgbClr val="405168"/>
                        </a:solidFill>
                        <a:effectLst/>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‘What you need to do’ is understood information; the speaker knew that the other person needed to do something. ‘is sleep 7 to 8 hours a day’ is the new information that the speaker is </a:t>
                      </a:r>
                      <a:r>
                        <a:rPr lang="en-US" sz="1800" b="0" i="0" u="none" strike="noStrike" kern="1200" dirty="0" err="1">
                          <a:solidFill>
                            <a:srgbClr val="405168"/>
                          </a:solidFill>
                          <a:effectLst/>
                          <a:latin typeface="Helvetica" pitchFamily="2" charset="0"/>
                          <a:ea typeface="+mn-ea"/>
                          <a:cs typeface="Arial" panose="020B0604020202020204" pitchFamily="34" charset="0"/>
                        </a:rPr>
                        <a:t>emphasising</a:t>
                      </a:r>
                      <a:r>
                        <a:rPr lang="en-US" sz="1800" b="0" i="0" u="none" strike="noStrike" kern="1200" dirty="0">
                          <a:solidFill>
                            <a:srgbClr val="405168"/>
                          </a:solidFill>
                          <a:effectLst/>
                          <a:latin typeface="Helvetica" pitchFamily="2" charset="0"/>
                          <a:ea typeface="+mn-ea"/>
                          <a:cs typeface="Arial" panose="020B0604020202020204" pitchFamily="34" charset="0"/>
                        </a:rPr>
                        <a:t>.</a:t>
                      </a:r>
                      <a:endParaRPr lang="en-US" b="0" dirty="0">
                        <a:solidFill>
                          <a:srgbClr val="405168"/>
                        </a:solidFill>
                        <a:effectLst/>
                        <a:latin typeface="Helvetica" pitchFamily="2" charset="0"/>
                        <a:cs typeface="Arial" panose="020B0604020202020204" pitchFamily="34" charset="0"/>
                      </a:endParaRPr>
                    </a:p>
                    <a:p>
                      <a:pPr rtl="0"/>
                      <a:r>
                        <a:rPr lang="en-US" sz="1800" b="0" i="0" u="none" strike="noStrike" kern="1200" dirty="0">
                          <a:solidFill>
                            <a:srgbClr val="405168"/>
                          </a:solidFill>
                          <a:effectLst/>
                          <a:latin typeface="Helvetica" pitchFamily="2" charset="0"/>
                          <a:ea typeface="+mn-ea"/>
                          <a:cs typeface="Arial" panose="020B0604020202020204" pitchFamily="34" charset="0"/>
                        </a:rPr>
                        <a:t>In one of the examples below, ‘that you saw” is understood information, the speaker knows someone was seen. “it was Ali that…” is new information and </a:t>
                      </a:r>
                      <a:r>
                        <a:rPr lang="en-US" sz="1800" b="0" i="0" u="none" strike="noStrike" kern="1200" dirty="0" err="1">
                          <a:solidFill>
                            <a:srgbClr val="405168"/>
                          </a:solidFill>
                          <a:effectLst/>
                          <a:latin typeface="Helvetica" pitchFamily="2" charset="0"/>
                          <a:ea typeface="+mn-ea"/>
                          <a:cs typeface="Arial" panose="020B0604020202020204" pitchFamily="34" charset="0"/>
                        </a:rPr>
                        <a:t>emphasising</a:t>
                      </a:r>
                      <a:r>
                        <a:rPr lang="en-US" sz="1800" b="0" i="0" u="none" strike="noStrike" kern="1200">
                          <a:solidFill>
                            <a:srgbClr val="405168"/>
                          </a:solidFill>
                          <a:effectLst/>
                          <a:latin typeface="Helvetica" pitchFamily="2" charset="0"/>
                          <a:ea typeface="+mn-ea"/>
                          <a:cs typeface="Arial" panose="020B0604020202020204" pitchFamily="34" charset="0"/>
                        </a:rPr>
                        <a:t> a </a:t>
                      </a:r>
                      <a:r>
                        <a:rPr lang="en-US" sz="1800" b="0" i="0" u="none" strike="noStrike" kern="1200" dirty="0">
                          <a:solidFill>
                            <a:srgbClr val="405168"/>
                          </a:solidFill>
                          <a:effectLst/>
                          <a:latin typeface="Helvetica" pitchFamily="2" charset="0"/>
                          <a:ea typeface="+mn-ea"/>
                          <a:cs typeface="Arial" panose="020B0604020202020204" pitchFamily="34" charset="0"/>
                        </a:rPr>
                        <a:t>correction.</a:t>
                      </a:r>
                      <a:endParaRPr lang="en-US" b="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Cleft sentences in the past, present and future tense</a:t>
                      </a:r>
                      <a:endParaRPr lang="en-US" b="0" dirty="0">
                        <a:solidFill>
                          <a:srgbClr val="405168"/>
                        </a:solidFill>
                        <a:effectLst/>
                        <a:latin typeface="Helvetica" pitchFamily="2" charset="0"/>
                        <a:cs typeface="Arial" panose="020B0604020202020204" pitchFamily="34" charset="0"/>
                      </a:endParaRPr>
                    </a:p>
                    <a:p>
                      <a:pPr rtl="0"/>
                      <a:r>
                        <a:rPr lang="en-US" sz="1800" b="0" i="1" u="none" strike="noStrike" kern="1200" dirty="0" err="1">
                          <a:solidFill>
                            <a:srgbClr val="405168"/>
                          </a:solidFill>
                          <a:effectLst/>
                          <a:latin typeface="Helvetica" pitchFamily="2" charset="0"/>
                          <a:ea typeface="+mn-ea"/>
                          <a:cs typeface="Arial" panose="020B0604020202020204" pitchFamily="34" charset="0"/>
                        </a:rPr>
                        <a:t>Wh</a:t>
                      </a:r>
                      <a:r>
                        <a:rPr lang="en-US" sz="1800" b="0" i="1" u="none" strike="noStrike" kern="1200" dirty="0">
                          <a:solidFill>
                            <a:srgbClr val="405168"/>
                          </a:solidFill>
                          <a:effectLst/>
                          <a:latin typeface="Helvetica" pitchFamily="2" charset="0"/>
                          <a:ea typeface="+mn-ea"/>
                          <a:cs typeface="Arial" panose="020B0604020202020204" pitchFamily="34" charset="0"/>
                        </a:rPr>
                        <a:t>- cleft sentences: </a:t>
                      </a:r>
                      <a:r>
                        <a:rPr lang="en-US" sz="1800" b="0" i="0" u="none" strike="noStrike" kern="1200" dirty="0" err="1">
                          <a:solidFill>
                            <a:srgbClr val="405168"/>
                          </a:solidFill>
                          <a:effectLst/>
                          <a:latin typeface="Helvetica" pitchFamily="2" charset="0"/>
                          <a:ea typeface="+mn-ea"/>
                          <a:cs typeface="Arial" panose="020B0604020202020204" pitchFamily="34" charset="0"/>
                        </a:rPr>
                        <a:t>Wh</a:t>
                      </a:r>
                      <a:r>
                        <a:rPr lang="en-US" sz="1800" b="0" i="0" u="none" strike="noStrike" kern="1200" dirty="0">
                          <a:solidFill>
                            <a:srgbClr val="405168"/>
                          </a:solidFill>
                          <a:effectLst/>
                          <a:latin typeface="Helvetica" pitchFamily="2" charset="0"/>
                          <a:ea typeface="+mn-ea"/>
                          <a:cs typeface="Arial" panose="020B0604020202020204" pitchFamily="34" charset="0"/>
                        </a:rPr>
                        <a:t>- clause + be + </a:t>
                      </a:r>
                      <a:r>
                        <a:rPr lang="en-US" sz="1800" b="0" i="0" u="none" strike="noStrike" kern="1200" dirty="0" err="1">
                          <a:solidFill>
                            <a:srgbClr val="405168"/>
                          </a:solidFill>
                          <a:effectLst/>
                          <a:latin typeface="Helvetica" pitchFamily="2" charset="0"/>
                          <a:ea typeface="+mn-ea"/>
                          <a:cs typeface="Arial" panose="020B0604020202020204" pitchFamily="34" charset="0"/>
                        </a:rPr>
                        <a:t>emphasised</a:t>
                      </a:r>
                      <a:r>
                        <a:rPr lang="en-US" sz="1800" b="0" i="0" u="none" strike="noStrike" kern="1200" dirty="0">
                          <a:solidFill>
                            <a:srgbClr val="405168"/>
                          </a:solidFill>
                          <a:effectLst/>
                          <a:latin typeface="Helvetica" pitchFamily="2" charset="0"/>
                          <a:ea typeface="+mn-ea"/>
                          <a:cs typeface="Arial" panose="020B0604020202020204" pitchFamily="34" charset="0"/>
                        </a:rPr>
                        <a:t> word / phrase</a:t>
                      </a:r>
                      <a:endParaRPr lang="en-US" b="0" dirty="0">
                        <a:solidFill>
                          <a:srgbClr val="405168"/>
                        </a:solidFill>
                        <a:effectLst/>
                        <a:latin typeface="Helvetica" pitchFamily="2" charset="0"/>
                        <a:cs typeface="Arial" panose="020B0604020202020204" pitchFamily="34" charset="0"/>
                      </a:endParaRPr>
                    </a:p>
                    <a:p>
                      <a:r>
                        <a:rPr lang="en-US" sz="1800" b="0" i="1" u="none" strike="noStrike" kern="1200" dirty="0">
                          <a:solidFill>
                            <a:srgbClr val="405168"/>
                          </a:solidFill>
                          <a:effectLst/>
                          <a:latin typeface="Helvetica" pitchFamily="2" charset="0"/>
                          <a:ea typeface="+mn-ea"/>
                          <a:cs typeface="Arial" panose="020B0604020202020204" pitchFamily="34" charset="0"/>
                        </a:rPr>
                        <a:t>It</a:t>
                      </a:r>
                      <a:r>
                        <a:rPr lang="en-US" sz="1800" b="0" i="0" u="none" strike="noStrike" kern="1200" dirty="0">
                          <a:solidFill>
                            <a:srgbClr val="405168"/>
                          </a:solidFill>
                          <a:effectLst/>
                          <a:latin typeface="Helvetica" pitchFamily="2" charset="0"/>
                          <a:ea typeface="+mn-ea"/>
                          <a:cs typeface="Arial" panose="020B0604020202020204" pitchFamily="34" charset="0"/>
                        </a:rPr>
                        <a:t>-cleft sentences: It + be + noun + that/who relative clause</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rtl="0"/>
                      <a:r>
                        <a:rPr lang="en-US" sz="1800" b="0" i="0" u="none" strike="noStrike" kern="1200" dirty="0">
                          <a:solidFill>
                            <a:srgbClr val="405168"/>
                          </a:solidFill>
                          <a:effectLst/>
                          <a:latin typeface="Helvetica" pitchFamily="2" charset="0"/>
                          <a:ea typeface="+mn-ea"/>
                          <a:cs typeface="Arial" panose="020B0604020202020204" pitchFamily="34" charset="0"/>
                        </a:rPr>
                        <a:t>We use cleft sentences to </a:t>
                      </a:r>
                      <a:r>
                        <a:rPr lang="en-US" sz="1800" b="0" i="0" u="none" strike="noStrike" kern="1200" dirty="0" err="1">
                          <a:solidFill>
                            <a:srgbClr val="405168"/>
                          </a:solidFill>
                          <a:effectLst/>
                          <a:latin typeface="Helvetica" pitchFamily="2" charset="0"/>
                          <a:ea typeface="+mn-ea"/>
                          <a:cs typeface="Arial" panose="020B0604020202020204" pitchFamily="34" charset="0"/>
                        </a:rPr>
                        <a:t>emphasise</a:t>
                      </a:r>
                      <a:r>
                        <a:rPr lang="en-US" sz="1800" b="0" i="0" u="none" strike="noStrike" kern="1200" dirty="0">
                          <a:solidFill>
                            <a:srgbClr val="405168"/>
                          </a:solidFill>
                          <a:effectLst/>
                          <a:latin typeface="Helvetica" pitchFamily="2" charset="0"/>
                          <a:ea typeface="+mn-ea"/>
                          <a:cs typeface="Arial" panose="020B0604020202020204" pitchFamily="34" charset="0"/>
                        </a:rPr>
                        <a:t> new information. </a:t>
                      </a:r>
                      <a:endParaRPr lang="en-US" b="0" dirty="0">
                        <a:solidFill>
                          <a:srgbClr val="405168"/>
                        </a:solidFill>
                        <a:effectLst/>
                        <a:latin typeface="Helvetica" pitchFamily="2" charset="0"/>
                        <a:cs typeface="Arial" panose="020B0604020202020204" pitchFamily="34" charset="0"/>
                      </a:endParaRPr>
                    </a:p>
                    <a:p>
                      <a:pPr rtl="0"/>
                      <a:r>
                        <a:rPr lang="en-US" sz="1800" b="0" i="1" u="sng" kern="1200" dirty="0">
                          <a:solidFill>
                            <a:srgbClr val="405168"/>
                          </a:solidFill>
                          <a:effectLst/>
                          <a:latin typeface="Helvetica" pitchFamily="2" charset="0"/>
                          <a:ea typeface="+mn-ea"/>
                          <a:cs typeface="Arial" panose="020B0604020202020204" pitchFamily="34" charset="0"/>
                        </a:rPr>
                        <a:t>It</a:t>
                      </a:r>
                      <a:r>
                        <a:rPr lang="en-US" sz="1800" b="0" i="0" u="sng" kern="1200" dirty="0">
                          <a:solidFill>
                            <a:srgbClr val="405168"/>
                          </a:solidFill>
                          <a:effectLst/>
                          <a:latin typeface="Helvetica" pitchFamily="2" charset="0"/>
                          <a:ea typeface="+mn-ea"/>
                          <a:cs typeface="Arial" panose="020B0604020202020204" pitchFamily="34" charset="0"/>
                        </a:rPr>
                        <a:t>-cleft sentences</a:t>
                      </a:r>
                      <a:r>
                        <a:rPr lang="en-US" sz="1800" b="0" i="0" u="none" strike="noStrike" kern="1200" dirty="0">
                          <a:solidFill>
                            <a:srgbClr val="405168"/>
                          </a:solidFill>
                          <a:effectLst/>
                          <a:latin typeface="Helvetica" pitchFamily="2" charset="0"/>
                          <a:ea typeface="+mn-ea"/>
                          <a:cs typeface="Arial" panose="020B0604020202020204" pitchFamily="34" charset="0"/>
                        </a:rPr>
                        <a:t>: The information that comes after </a:t>
                      </a:r>
                      <a:r>
                        <a:rPr lang="en-US" sz="1800" b="0" i="1" u="none" strike="noStrike" kern="1200" dirty="0">
                          <a:solidFill>
                            <a:srgbClr val="405168"/>
                          </a:solidFill>
                          <a:effectLst/>
                          <a:latin typeface="Helvetica" pitchFamily="2" charset="0"/>
                          <a:ea typeface="+mn-ea"/>
                          <a:cs typeface="Arial" panose="020B0604020202020204" pitchFamily="34" charset="0"/>
                        </a:rPr>
                        <a:t>it</a:t>
                      </a:r>
                      <a:r>
                        <a:rPr lang="en-US" sz="1800" b="0" i="0" u="none" strike="noStrike" kern="1200" dirty="0">
                          <a:solidFill>
                            <a:srgbClr val="405168"/>
                          </a:solidFill>
                          <a:effectLst/>
                          <a:latin typeface="Helvetica" pitchFamily="2" charset="0"/>
                          <a:ea typeface="+mn-ea"/>
                          <a:cs typeface="Arial" panose="020B0604020202020204" pitchFamily="34" charset="0"/>
                        </a:rPr>
                        <a:t> is </a:t>
                      </a:r>
                      <a:r>
                        <a:rPr lang="en-US" sz="1800" b="0" i="0" u="none" strike="noStrike" kern="1200" dirty="0" err="1">
                          <a:solidFill>
                            <a:srgbClr val="405168"/>
                          </a:solidFill>
                          <a:effectLst/>
                          <a:latin typeface="Helvetica" pitchFamily="2" charset="0"/>
                          <a:ea typeface="+mn-ea"/>
                          <a:cs typeface="Arial" panose="020B0604020202020204" pitchFamily="34" charset="0"/>
                        </a:rPr>
                        <a:t>emphasised</a:t>
                      </a:r>
                      <a:r>
                        <a:rPr lang="en-US" sz="1800" b="0" i="0" u="none" strike="noStrike" kern="1200" dirty="0">
                          <a:solidFill>
                            <a:srgbClr val="405168"/>
                          </a:solidFill>
                          <a:effectLst/>
                          <a:latin typeface="Helvetica" pitchFamily="2" charset="0"/>
                          <a:ea typeface="+mn-ea"/>
                          <a:cs typeface="Arial" panose="020B0604020202020204" pitchFamily="34" charset="0"/>
                        </a:rPr>
                        <a:t> for the listener. We use </a:t>
                      </a:r>
                      <a:r>
                        <a:rPr lang="en-US" sz="1800" b="0" i="1" u="none" strike="noStrike" kern="1200" dirty="0">
                          <a:solidFill>
                            <a:srgbClr val="405168"/>
                          </a:solidFill>
                          <a:effectLst/>
                          <a:latin typeface="Helvetica" pitchFamily="2" charset="0"/>
                          <a:ea typeface="+mn-ea"/>
                          <a:cs typeface="Arial" panose="020B0604020202020204" pitchFamily="34" charset="0"/>
                        </a:rPr>
                        <a:t>that</a:t>
                      </a:r>
                      <a:r>
                        <a:rPr lang="en-US" sz="1800" b="0" i="0" u="none" strike="noStrike" kern="1200" dirty="0">
                          <a:solidFill>
                            <a:srgbClr val="405168"/>
                          </a:solidFill>
                          <a:effectLst/>
                          <a:latin typeface="Helvetica" pitchFamily="2" charset="0"/>
                          <a:ea typeface="+mn-ea"/>
                          <a:cs typeface="Arial" panose="020B0604020202020204" pitchFamily="34" charset="0"/>
                        </a:rPr>
                        <a:t> to begin the clause that contains information that is already understood.</a:t>
                      </a:r>
                      <a:endParaRPr lang="en-US" b="0" dirty="0">
                        <a:solidFill>
                          <a:srgbClr val="405168"/>
                        </a:solidFill>
                        <a:effectLst/>
                        <a:latin typeface="Helvetica" pitchFamily="2" charset="0"/>
                        <a:cs typeface="Arial" panose="020B0604020202020204" pitchFamily="34" charset="0"/>
                      </a:endParaRPr>
                    </a:p>
                    <a:p>
                      <a:pPr rtl="0"/>
                      <a:r>
                        <a:rPr lang="en-US" sz="1800" b="0" i="1" u="sng" kern="1200" dirty="0" err="1">
                          <a:solidFill>
                            <a:srgbClr val="405168"/>
                          </a:solidFill>
                          <a:effectLst/>
                          <a:latin typeface="Helvetica" pitchFamily="2" charset="0"/>
                          <a:ea typeface="+mn-ea"/>
                          <a:cs typeface="Arial" panose="020B0604020202020204" pitchFamily="34" charset="0"/>
                        </a:rPr>
                        <a:t>Wh</a:t>
                      </a:r>
                      <a:r>
                        <a:rPr lang="en-US" sz="1800" b="0" i="1" u="sng" kern="1200" dirty="0">
                          <a:solidFill>
                            <a:srgbClr val="405168"/>
                          </a:solidFill>
                          <a:effectLst/>
                          <a:latin typeface="Helvetica" pitchFamily="2" charset="0"/>
                          <a:ea typeface="+mn-ea"/>
                          <a:cs typeface="Arial" panose="020B0604020202020204" pitchFamily="34" charset="0"/>
                        </a:rPr>
                        <a:t>-</a:t>
                      </a:r>
                      <a:r>
                        <a:rPr lang="en-US" sz="1800" b="0" i="0" u="sng" kern="1200" dirty="0">
                          <a:solidFill>
                            <a:srgbClr val="405168"/>
                          </a:solidFill>
                          <a:effectLst/>
                          <a:latin typeface="Helvetica" pitchFamily="2" charset="0"/>
                          <a:ea typeface="+mn-ea"/>
                          <a:cs typeface="Arial" panose="020B0604020202020204" pitchFamily="34" charset="0"/>
                        </a:rPr>
                        <a:t>cleft sentences</a:t>
                      </a:r>
                      <a:r>
                        <a:rPr lang="en-US" sz="1800" b="0" i="0" u="none" strike="noStrike" kern="1200" dirty="0">
                          <a:solidFill>
                            <a:srgbClr val="405168"/>
                          </a:solidFill>
                          <a:effectLst/>
                          <a:latin typeface="Helvetica" pitchFamily="2" charset="0"/>
                          <a:ea typeface="+mn-ea"/>
                          <a:cs typeface="Arial" panose="020B0604020202020204" pitchFamily="34" charset="0"/>
                        </a:rPr>
                        <a:t>: Usually with </a:t>
                      </a:r>
                      <a:r>
                        <a:rPr lang="en-US" sz="1800" b="0" i="1" u="none" strike="noStrike" kern="1200" dirty="0">
                          <a:solidFill>
                            <a:srgbClr val="405168"/>
                          </a:solidFill>
                          <a:effectLst/>
                          <a:latin typeface="Helvetica" pitchFamily="2" charset="0"/>
                          <a:ea typeface="+mn-ea"/>
                          <a:cs typeface="Arial" panose="020B0604020202020204" pitchFamily="34" charset="0"/>
                        </a:rPr>
                        <a:t>what</a:t>
                      </a:r>
                      <a:r>
                        <a:rPr lang="en-US" sz="1800" b="0" i="0" u="none" strike="noStrike" kern="1200" dirty="0">
                          <a:solidFill>
                            <a:srgbClr val="405168"/>
                          </a:solidFill>
                          <a:effectLst/>
                          <a:latin typeface="Helvetica" pitchFamily="2" charset="0"/>
                          <a:ea typeface="+mn-ea"/>
                          <a:cs typeface="Arial" panose="020B0604020202020204" pitchFamily="34" charset="0"/>
                        </a:rPr>
                        <a:t>, but we can also use </a:t>
                      </a:r>
                      <a:r>
                        <a:rPr lang="en-US" sz="1800" b="0" i="1" u="none" strike="noStrike" kern="1200" dirty="0">
                          <a:solidFill>
                            <a:srgbClr val="405168"/>
                          </a:solidFill>
                          <a:effectLst/>
                          <a:latin typeface="Helvetica" pitchFamily="2" charset="0"/>
                          <a:ea typeface="+mn-ea"/>
                          <a:cs typeface="Arial" panose="020B0604020202020204" pitchFamily="34" charset="0"/>
                        </a:rPr>
                        <a:t>why, where, how</a:t>
                      </a:r>
                      <a:r>
                        <a:rPr lang="en-US" sz="1800" b="0" i="0" u="none" strike="noStrike" kern="1200" dirty="0">
                          <a:solidFill>
                            <a:srgbClr val="405168"/>
                          </a:solidFill>
                          <a:effectLst/>
                          <a:latin typeface="Helvetica" pitchFamily="2" charset="0"/>
                          <a:ea typeface="+mn-ea"/>
                          <a:cs typeface="Arial" panose="020B0604020202020204" pitchFamily="34" charset="0"/>
                        </a:rPr>
                        <a:t>, etc. The information in the </a:t>
                      </a:r>
                      <a:r>
                        <a:rPr lang="en-US" sz="1800" b="0" i="1" u="none" strike="noStrike" kern="1200" dirty="0" err="1">
                          <a:solidFill>
                            <a:srgbClr val="405168"/>
                          </a:solidFill>
                          <a:effectLst/>
                          <a:latin typeface="Helvetica" pitchFamily="2" charset="0"/>
                          <a:ea typeface="+mn-ea"/>
                          <a:cs typeface="Arial" panose="020B0604020202020204" pitchFamily="34" charset="0"/>
                        </a:rPr>
                        <a:t>wh</a:t>
                      </a:r>
                      <a:r>
                        <a:rPr lang="en-US" sz="1800" b="0" i="0" u="none" strike="noStrike" kern="1200" dirty="0">
                          <a:solidFill>
                            <a:srgbClr val="405168"/>
                          </a:solidFill>
                          <a:effectLst/>
                          <a:latin typeface="Helvetica" pitchFamily="2" charset="0"/>
                          <a:ea typeface="+mn-ea"/>
                          <a:cs typeface="Arial" panose="020B0604020202020204" pitchFamily="34" charset="0"/>
                        </a:rPr>
                        <a:t>-clause is typically understood information.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405168"/>
                          </a:solidFill>
                          <a:effectLst/>
                          <a:latin typeface="Helvetica" pitchFamily="2" charset="0"/>
                          <a:ea typeface="+mn-ea"/>
                          <a:cs typeface="Arial" panose="020B0604020202020204" pitchFamily="34" charset="0"/>
                        </a:rPr>
                        <a:t>I saw your brother Ahmad at the gym yesterday. </a:t>
                      </a:r>
                      <a:r>
                        <a:rPr lang="en-US" sz="1800" b="0" i="0" u="sng" kern="1200" dirty="0">
                          <a:solidFill>
                            <a:srgbClr val="405168"/>
                          </a:solidFill>
                          <a:effectLst/>
                          <a:latin typeface="Helvetica" pitchFamily="2" charset="0"/>
                          <a:ea typeface="+mn-ea"/>
                          <a:cs typeface="Arial" panose="020B0604020202020204" pitchFamily="34" charset="0"/>
                        </a:rPr>
                        <a:t>No, it was Ali that</a:t>
                      </a:r>
                      <a:r>
                        <a:rPr lang="en-US" sz="1800" b="0" i="0" u="none" strike="noStrike" kern="1200" dirty="0">
                          <a:solidFill>
                            <a:srgbClr val="405168"/>
                          </a:solidFill>
                          <a:effectLst/>
                          <a:latin typeface="Helvetica" pitchFamily="2" charset="0"/>
                          <a:ea typeface="+mn-ea"/>
                          <a:cs typeface="Arial" panose="020B0604020202020204" pitchFamily="34" charset="0"/>
                        </a:rPr>
                        <a:t> you saw!</a:t>
                      </a:r>
                      <a:endParaRPr lang="en-US" sz="1800" b="0" i="0" kern="1200" dirty="0">
                        <a:solidFill>
                          <a:srgbClr val="405168"/>
                        </a:solidFill>
                        <a:effectLst/>
                        <a:latin typeface="Helvetica" pitchFamily="2" charset="0"/>
                        <a:ea typeface="+mn-ea"/>
                        <a:cs typeface="Arial" panose="020B0604020202020204" pitchFamily="34" charset="0"/>
                      </a:endParaRPr>
                    </a:p>
                    <a:p>
                      <a:r>
                        <a:rPr lang="en-US" sz="1800" b="0" i="0" u="sng" kern="1200" dirty="0">
                          <a:solidFill>
                            <a:srgbClr val="405168"/>
                          </a:solidFill>
                          <a:effectLst/>
                          <a:latin typeface="Helvetica" pitchFamily="2" charset="0"/>
                          <a:ea typeface="+mn-ea"/>
                          <a:cs typeface="Arial" panose="020B0604020202020204" pitchFamily="34" charset="0"/>
                        </a:rPr>
                        <a:t>The fact is</a:t>
                      </a:r>
                      <a:r>
                        <a:rPr lang="en-US" sz="1800" b="0" i="0" kern="1200" dirty="0">
                          <a:solidFill>
                            <a:srgbClr val="405168"/>
                          </a:solidFill>
                          <a:effectLst/>
                          <a:latin typeface="Helvetica" pitchFamily="2" charset="0"/>
                          <a:ea typeface="+mn-ea"/>
                          <a:cs typeface="Arial" panose="020B0604020202020204" pitchFamily="34" charset="0"/>
                        </a:rPr>
                        <a:t> that we can’t go back in time and change the past.</a:t>
                      </a:r>
                    </a:p>
                    <a:p>
                      <a:r>
                        <a:rPr lang="en-US" sz="1800" b="0" i="0" u="sng" kern="1200" dirty="0">
                          <a:solidFill>
                            <a:srgbClr val="405168"/>
                          </a:solidFill>
                          <a:effectLst/>
                          <a:latin typeface="Helvetica" pitchFamily="2" charset="0"/>
                          <a:ea typeface="+mn-ea"/>
                          <a:cs typeface="Arial" panose="020B0604020202020204" pitchFamily="34" charset="0"/>
                        </a:rPr>
                        <a:t>What we’ll do is</a:t>
                      </a:r>
                      <a:r>
                        <a:rPr lang="en-US" sz="1800" b="0" i="0" kern="1200" dirty="0">
                          <a:solidFill>
                            <a:srgbClr val="405168"/>
                          </a:solidFill>
                          <a:effectLst/>
                          <a:latin typeface="Helvetica" pitchFamily="2" charset="0"/>
                          <a:ea typeface="+mn-ea"/>
                          <a:cs typeface="Arial" panose="020B0604020202020204" pitchFamily="34" charset="0"/>
                        </a:rPr>
                        <a:t> take the train from France.</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813686864"/>
              </p:ext>
            </p:extLst>
          </p:nvPr>
        </p:nvGraphicFramePr>
        <p:xfrm>
          <a:off x="577219" y="1107145"/>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noProof="0" dirty="0">
                          <a:solidFill>
                            <a:srgbClr val="405168"/>
                          </a:solidFill>
                          <a:latin typeface="Helvetica" pitchFamily="2" charset="0"/>
                        </a:rPr>
                        <a:t>My grandfather knows a lot about the traditions of the UAE </a:t>
                      </a:r>
                      <a:r>
                        <a:rPr lang="en-US" sz="1800" b="1" i="0" u="sng" strike="noStrike" noProof="0" dirty="0">
                          <a:solidFill>
                            <a:srgbClr val="405168"/>
                          </a:solidFill>
                          <a:latin typeface="Helvetica" pitchFamily="2" charset="0"/>
                        </a:rPr>
                        <a:t>since</a:t>
                      </a:r>
                      <a:r>
                        <a:rPr lang="en-US" sz="1800" b="1" i="0" u="none" strike="noStrike" noProof="0" dirty="0">
                          <a:solidFill>
                            <a:srgbClr val="405168"/>
                          </a:solidFill>
                          <a:latin typeface="Helvetica" pitchFamily="2" charset="0"/>
                        </a:rPr>
                        <a:t> he has lived here so long. </a:t>
                      </a:r>
                      <a:endParaRPr lang="en-US" dirty="0">
                        <a:solidFill>
                          <a:srgbClr val="405168"/>
                        </a:solidFill>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My grandfather is old and has lived for many years. That is why he knows about the traditions of the past. It is because he grew up with them. </a:t>
                      </a:r>
                      <a:endParaRPr lang="en-US" dirty="0">
                        <a:solidFill>
                          <a:srgbClr val="405168"/>
                        </a:solidFill>
                        <a:latin typeface="Helvetica" pitchFamily="2"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hlinkClick r:id="rId2">
                            <a:extLst>
                              <a:ext uri="{A12FA001-AC4F-418D-AE19-62706E023703}">
                                <ahyp:hlinkClr xmlns:ahyp="http://schemas.microsoft.com/office/drawing/2018/hyperlinkcolor" val="tx"/>
                              </a:ext>
                            </a:extLst>
                          </a:hlinkClick>
                        </a:rPr>
                        <a:t>Conjunctions: subordinating</a:t>
                      </a:r>
                      <a:endParaRPr lang="en-US" dirty="0">
                        <a:solidFill>
                          <a:srgbClr val="405168"/>
                        </a:solidFill>
                        <a:latin typeface="Helvetica" pitchFamily="2" charset="0"/>
                      </a:endParaRPr>
                    </a:p>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'since' (=because) + sub-clause</a:t>
                      </a:r>
                      <a:endParaRPr lang="en-AE" dirty="0">
                        <a:solidFill>
                          <a:srgbClr val="405168"/>
                        </a:solidFill>
                        <a:latin typeface="Helvetica" pitchFamily="2"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‘Since’ can be used in place of ‘because’ to explain a reason for a judgement or an opinion. ‘Since’ can also be used to talk about reasons for actions, causes and explanations. ‘Since’ links a dependent (subordinating) clause to a main clause. </a:t>
                      </a:r>
                      <a:endParaRPr lang="en-US" dirty="0">
                        <a:solidFill>
                          <a:srgbClr val="405168"/>
                        </a:solidFill>
                        <a:latin typeface="Helvetica" pitchFamily="2"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rPr>
                        <a:t>Sam had no reason to take a taxi to work </a:t>
                      </a:r>
                      <a:r>
                        <a:rPr lang="en-US" sz="1800" b="0" i="0" u="sng" strike="noStrike" noProof="0" dirty="0">
                          <a:solidFill>
                            <a:srgbClr val="405168"/>
                          </a:solidFill>
                          <a:latin typeface="Helvetica" pitchFamily="2" charset="0"/>
                        </a:rPr>
                        <a:t>since</a:t>
                      </a:r>
                      <a:r>
                        <a:rPr lang="en-US" sz="1800" b="0" i="0" u="none" strike="noStrike" noProof="0" dirty="0">
                          <a:solidFill>
                            <a:srgbClr val="405168"/>
                          </a:solidFill>
                          <a:latin typeface="Helvetica" pitchFamily="2" charset="0"/>
                        </a:rPr>
                        <a:t> his apartment was near enough to walk there. </a:t>
                      </a:r>
                      <a:endParaRPr lang="en-US" dirty="0">
                        <a:solidFill>
                          <a:srgbClr val="405168"/>
                        </a:solidFill>
                        <a:latin typeface="Helvetica" pitchFamily="2" charset="0"/>
                      </a:endParaRPr>
                    </a:p>
                    <a:p>
                      <a:pPr lvl="0" algn="l">
                        <a:lnSpc>
                          <a:spcPct val="100000"/>
                        </a:lnSpc>
                        <a:spcBef>
                          <a:spcPts val="0"/>
                        </a:spcBef>
                        <a:spcAft>
                          <a:spcPts val="0"/>
                        </a:spcAft>
                        <a:buNone/>
                      </a:pPr>
                      <a:r>
                        <a:rPr lang="en-US" sz="1800" b="0" i="0" u="sng" strike="noStrike" noProof="0" dirty="0">
                          <a:solidFill>
                            <a:srgbClr val="405168"/>
                          </a:solidFill>
                          <a:latin typeface="Helvetica" pitchFamily="2" charset="0"/>
                        </a:rPr>
                        <a:t>Since</a:t>
                      </a:r>
                      <a:r>
                        <a:rPr lang="en-US" sz="1800" b="0" i="0" u="none" strike="noStrike" noProof="0" dirty="0">
                          <a:solidFill>
                            <a:srgbClr val="405168"/>
                          </a:solidFill>
                          <a:latin typeface="Helvetica" pitchFamily="2" charset="0"/>
                        </a:rPr>
                        <a:t> fast food is so accessible, people have forgotten traditional cooking methods. </a:t>
                      </a:r>
                      <a:endParaRPr lang="en-AE" dirty="0">
                        <a:solidFill>
                          <a:srgbClr val="405168"/>
                        </a:solidFill>
                        <a:latin typeface="Helvetica" pitchFamily="2" charset="0"/>
                      </a:endParaRPr>
                    </a:p>
                    <a:p>
                      <a:pPr lvl="0" algn="l">
                        <a:lnSpc>
                          <a:spcPct val="100000"/>
                        </a:lnSpc>
                        <a:spcBef>
                          <a:spcPts val="0"/>
                        </a:spcBef>
                        <a:spcAft>
                          <a:spcPts val="0"/>
                        </a:spcAft>
                        <a:buNone/>
                      </a:pPr>
                      <a:r>
                        <a:rPr lang="en-US" sz="1800" b="0" i="0" u="sng" strike="noStrike" noProof="0" dirty="0">
                          <a:solidFill>
                            <a:srgbClr val="405168"/>
                          </a:solidFill>
                          <a:latin typeface="Helvetica" pitchFamily="2" charset="0"/>
                        </a:rPr>
                        <a:t>Since</a:t>
                      </a:r>
                      <a:r>
                        <a:rPr lang="en-US" sz="1800" b="0" i="0" u="none" strike="noStrike" noProof="0" dirty="0">
                          <a:solidFill>
                            <a:srgbClr val="405168"/>
                          </a:solidFill>
                          <a:latin typeface="Helvetica" pitchFamily="2" charset="0"/>
                        </a:rPr>
                        <a:t> her husband hated holidays so much, she decided to go with her sister.</a:t>
                      </a:r>
                      <a:endParaRPr lang="en-AE" dirty="0">
                        <a:solidFill>
                          <a:srgbClr val="405168"/>
                        </a:solidFill>
                        <a:latin typeface="Helvetica" pitchFamily="2"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002073555"/>
              </p:ext>
            </p:extLst>
          </p:nvPr>
        </p:nvGraphicFramePr>
        <p:xfrm>
          <a:off x="577219" y="1107145"/>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noProof="0" dirty="0">
                          <a:solidFill>
                            <a:srgbClr val="405168"/>
                          </a:solidFill>
                          <a:latin typeface="Helvetica" pitchFamily="2" charset="0"/>
                        </a:rPr>
                        <a:t>We were </a:t>
                      </a:r>
                      <a:r>
                        <a:rPr lang="en-US" sz="1800" b="1" i="0" u="sng" strike="noStrike" noProof="0" dirty="0">
                          <a:solidFill>
                            <a:srgbClr val="405168"/>
                          </a:solidFill>
                          <a:latin typeface="Helvetica" pitchFamily="2" charset="0"/>
                        </a:rPr>
                        <a:t>on the point of going out</a:t>
                      </a:r>
                      <a:r>
                        <a:rPr lang="en-US" sz="1800" b="1" i="0" u="none" strike="noStrike" noProof="0" dirty="0">
                          <a:solidFill>
                            <a:srgbClr val="405168"/>
                          </a:solidFill>
                          <a:latin typeface="Helvetica" pitchFamily="2" charset="0"/>
                        </a:rPr>
                        <a:t> for a picnic when Sara called.</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The speaker received a call from Sara when they were just about to go out for a picnic.</a:t>
                      </a:r>
                      <a:endParaRPr lang="en-US" sz="14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u="none" strike="noStrike" cap="none" dirty="0">
                          <a:solidFill>
                            <a:srgbClr val="405168"/>
                          </a:solidFill>
                          <a:latin typeface="Helvetica" pitchFamily="2" charset="0"/>
                          <a:ea typeface="Arial"/>
                          <a:cs typeface="Arial"/>
                          <a:sym typeface="Arial"/>
                        </a:rPr>
                        <a:t>immediate future with ‘on the point of’ + VP gerund </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strike="noStrike" cap="none" dirty="0">
                          <a:solidFill>
                            <a:srgbClr val="405168"/>
                          </a:solidFill>
                          <a:latin typeface="Helvetica" pitchFamily="2" charset="0"/>
                          <a:ea typeface="Arial"/>
                          <a:cs typeface="Arial"/>
                          <a:sym typeface="Arial"/>
                        </a:rPr>
                        <a:t>W</a:t>
                      </a:r>
                      <a:r>
                        <a:rPr lang="en-US" sz="1800" b="0" u="none" strike="noStrike" cap="none" dirty="0">
                          <a:solidFill>
                            <a:srgbClr val="405168"/>
                          </a:solidFill>
                          <a:latin typeface="Helvetica" pitchFamily="2" charset="0"/>
                          <a:ea typeface="Arial"/>
                          <a:cs typeface="Arial"/>
                          <a:sym typeface="Arial"/>
                        </a:rPr>
                        <a:t>e use ‘on the point of’ with a gerund when we want to talk about imminent events in the present and past.</a:t>
                      </a:r>
                    </a:p>
                  </a:txBody>
                  <a:tcPr anchor="ctr"/>
                </a:tc>
                <a:extLst>
                  <a:ext uri="{0D108BD9-81ED-4DB2-BD59-A6C34878D82A}">
                    <a16:rowId xmlns:a16="http://schemas.microsoft.com/office/drawing/2014/main" val="2593415053"/>
                  </a:ext>
                </a:extLst>
              </a:tr>
              <a:tr h="746782">
                <a:tc>
                  <a:txBody>
                    <a:bodyPr/>
                    <a:lstStyle/>
                    <a:p>
                      <a:pPr algn="ctr"/>
                      <a:r>
                        <a:rPr lang="en-GB" sz="1800" dirty="0">
                          <a:solidFill>
                            <a:srgbClr val="405168"/>
                          </a:solidFill>
                          <a:latin typeface="Helvetica" pitchFamily="2" charset="0"/>
                          <a:cs typeface="Arial" panose="020B0604020202020204" pitchFamily="34" charset="0"/>
                        </a:rPr>
                        <a:t>Other examples</a:t>
                      </a: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cs typeface="Arial"/>
                          <a:sym typeface="Arial"/>
                        </a:rPr>
                        <a:t>He’s </a:t>
                      </a:r>
                      <a:r>
                        <a:rPr lang="en-US" sz="1800" u="sng" strike="noStrike" cap="none" dirty="0">
                          <a:solidFill>
                            <a:srgbClr val="405168"/>
                          </a:solidFill>
                          <a:latin typeface="Helvetica" pitchFamily="2" charset="0"/>
                          <a:cs typeface="Arial"/>
                          <a:sym typeface="Arial"/>
                        </a:rPr>
                        <a:t>on the point of joining</a:t>
                      </a:r>
                      <a:r>
                        <a:rPr lang="en-US" sz="1800" u="none" strike="noStrike" cap="none" dirty="0">
                          <a:solidFill>
                            <a:srgbClr val="405168"/>
                          </a:solidFill>
                          <a:latin typeface="Helvetica" pitchFamily="2" charset="0"/>
                          <a:cs typeface="Arial"/>
                          <a:sym typeface="Arial"/>
                        </a:rPr>
                        <a:t> a training session.</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She is </a:t>
                      </a:r>
                      <a:r>
                        <a:rPr lang="en-US" sz="1800" u="sng" strike="noStrike" cap="none" dirty="0">
                          <a:solidFill>
                            <a:srgbClr val="405168"/>
                          </a:solidFill>
                          <a:latin typeface="Helvetica" pitchFamily="2" charset="0"/>
                          <a:ea typeface="Arial"/>
                          <a:cs typeface="Arial"/>
                          <a:sym typeface="Arial"/>
                        </a:rPr>
                        <a:t>on the point of missing</a:t>
                      </a:r>
                      <a:r>
                        <a:rPr lang="en-US" sz="1800" u="none" strike="noStrike" cap="none" dirty="0">
                          <a:solidFill>
                            <a:srgbClr val="405168"/>
                          </a:solidFill>
                          <a:latin typeface="Helvetica" pitchFamily="2" charset="0"/>
                          <a:ea typeface="Arial"/>
                          <a:cs typeface="Arial"/>
                          <a:sym typeface="Arial"/>
                        </a:rPr>
                        <a:t> her flight. She needs to hurry up!</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They are </a:t>
                      </a:r>
                      <a:r>
                        <a:rPr lang="en-US" sz="1800" u="sng" strike="noStrike" cap="none" dirty="0">
                          <a:solidFill>
                            <a:srgbClr val="405168"/>
                          </a:solidFill>
                          <a:latin typeface="Helvetica" pitchFamily="2" charset="0"/>
                          <a:ea typeface="Arial"/>
                          <a:cs typeface="Arial"/>
                          <a:sym typeface="Arial"/>
                        </a:rPr>
                        <a:t>on the point of finishing</a:t>
                      </a:r>
                      <a:r>
                        <a:rPr lang="en-US" sz="1800" u="none" strike="noStrike" cap="none" dirty="0">
                          <a:solidFill>
                            <a:srgbClr val="405168"/>
                          </a:solidFill>
                          <a:latin typeface="Helvetica" pitchFamily="2" charset="0"/>
                          <a:ea typeface="Arial"/>
                          <a:cs typeface="Arial"/>
                          <a:sym typeface="Arial"/>
                        </a:rPr>
                        <a:t> their coursework tonight.</a:t>
                      </a:r>
                      <a:endParaRPr lang="en-US" sz="14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49077683"/>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103911162"/>
              </p:ext>
            </p:extLst>
          </p:nvPr>
        </p:nvGraphicFramePr>
        <p:xfrm>
          <a:off x="577219" y="110714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05168"/>
                          </a:solidFill>
                          <a:latin typeface="Helvetica" pitchFamily="2" charset="0"/>
                          <a:cs typeface="Arial" panose="020B0604020202020204" pitchFamily="34" charset="0"/>
                        </a:rPr>
                        <a:t>I </a:t>
                      </a:r>
                      <a:r>
                        <a:rPr lang="en-US" sz="1800" b="1" u="sng" dirty="0">
                          <a:solidFill>
                            <a:srgbClr val="405168"/>
                          </a:solidFill>
                          <a:latin typeface="Helvetica" pitchFamily="2" charset="0"/>
                          <a:cs typeface="Arial" panose="020B0604020202020204" pitchFamily="34" charset="0"/>
                        </a:rPr>
                        <a:t>not only</a:t>
                      </a:r>
                      <a:r>
                        <a:rPr lang="en-US" sz="1800" b="1" u="none" dirty="0">
                          <a:solidFill>
                            <a:srgbClr val="405168"/>
                          </a:solidFill>
                          <a:latin typeface="Helvetica" pitchFamily="2" charset="0"/>
                          <a:cs typeface="Arial" panose="020B0604020202020204" pitchFamily="34" charset="0"/>
                        </a:rPr>
                        <a:t> ran </a:t>
                      </a:r>
                      <a:r>
                        <a:rPr lang="en-US" sz="1800" b="1" dirty="0">
                          <a:solidFill>
                            <a:srgbClr val="405168"/>
                          </a:solidFill>
                          <a:latin typeface="Helvetica" pitchFamily="2" charset="0"/>
                          <a:cs typeface="Arial" panose="020B0604020202020204" pitchFamily="34" charset="0"/>
                        </a:rPr>
                        <a:t>in the marathon, </a:t>
                      </a:r>
                      <a:r>
                        <a:rPr lang="en-US" sz="1800" b="1" u="sng" dirty="0">
                          <a:solidFill>
                            <a:srgbClr val="405168"/>
                          </a:solidFill>
                          <a:latin typeface="Helvetica" pitchFamily="2" charset="0"/>
                          <a:cs typeface="Arial" panose="020B0604020202020204" pitchFamily="34" charset="0"/>
                        </a:rPr>
                        <a:t>but I also</a:t>
                      </a:r>
                      <a:r>
                        <a:rPr lang="en-US" sz="1800" b="1" dirty="0">
                          <a:solidFill>
                            <a:srgbClr val="405168"/>
                          </a:solidFill>
                          <a:latin typeface="Helvetica" pitchFamily="2" charset="0"/>
                          <a:cs typeface="Arial" panose="020B0604020202020204" pitchFamily="34" charset="0"/>
                        </a:rPr>
                        <a:t> competed in the long jump event.</a:t>
                      </a:r>
                      <a:endParaRPr lang="en-AE" sz="1800" b="1">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saying that they took part in more than one event during a sports competition.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Conjunctions: correlative</a:t>
                      </a:r>
                    </a:p>
                    <a:p>
                      <a:r>
                        <a:rPr lang="en-US" sz="1800" dirty="0">
                          <a:solidFill>
                            <a:srgbClr val="405168"/>
                          </a:solidFill>
                          <a:latin typeface="Helvetica" pitchFamily="2" charset="0"/>
                          <a:cs typeface="Arial" panose="020B0604020202020204" pitchFamily="34" charset="0"/>
                        </a:rPr>
                        <a:t>‘not only’ + ‘but also’</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correlative conjunction ‘not only … but also’ adds information to a sentence. It can be used to connect two similar words or phrases in a sentence. It </a:t>
                      </a:r>
                      <a:r>
                        <a:rPr lang="en-US" sz="1800" dirty="0" err="1">
                          <a:solidFill>
                            <a:srgbClr val="405168"/>
                          </a:solidFill>
                          <a:latin typeface="Helvetica" pitchFamily="2" charset="0"/>
                          <a:cs typeface="Arial" panose="020B0604020202020204" pitchFamily="34" charset="0"/>
                        </a:rPr>
                        <a:t>emphasises</a:t>
                      </a:r>
                      <a:r>
                        <a:rPr lang="en-US" sz="1800" dirty="0">
                          <a:solidFill>
                            <a:srgbClr val="405168"/>
                          </a:solidFill>
                          <a:latin typeface="Helvetica" pitchFamily="2" charset="0"/>
                          <a:cs typeface="Arial" panose="020B0604020202020204" pitchFamily="34" charset="0"/>
                        </a:rPr>
                        <a:t> that both things happened or are true.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information is </a:t>
                      </a:r>
                      <a:r>
                        <a:rPr lang="en-US" sz="1800" u="sng" dirty="0">
                          <a:solidFill>
                            <a:srgbClr val="405168"/>
                          </a:solidFill>
                          <a:latin typeface="Helvetica" pitchFamily="2" charset="0"/>
                          <a:cs typeface="Arial" panose="020B0604020202020204" pitchFamily="34" charset="0"/>
                        </a:rPr>
                        <a:t>not only</a:t>
                      </a:r>
                      <a:r>
                        <a:rPr lang="en-US" sz="1800" dirty="0">
                          <a:solidFill>
                            <a:srgbClr val="405168"/>
                          </a:solidFill>
                          <a:latin typeface="Helvetica" pitchFamily="2" charset="0"/>
                          <a:cs typeface="Arial" panose="020B0604020202020204" pitchFamily="34" charset="0"/>
                        </a:rPr>
                        <a:t> well presented, </a:t>
                      </a:r>
                      <a:r>
                        <a:rPr lang="en-US" sz="1800" u="sng" dirty="0">
                          <a:solidFill>
                            <a:srgbClr val="405168"/>
                          </a:solidFill>
                          <a:latin typeface="Helvetica" pitchFamily="2" charset="0"/>
                          <a:cs typeface="Arial" panose="020B0604020202020204" pitchFamily="34" charset="0"/>
                        </a:rPr>
                        <a:t>but also</a:t>
                      </a:r>
                      <a:r>
                        <a:rPr lang="en-US" sz="1800" dirty="0">
                          <a:solidFill>
                            <a:srgbClr val="405168"/>
                          </a:solidFill>
                          <a:latin typeface="Helvetica" pitchFamily="2" charset="0"/>
                          <a:cs typeface="Arial" panose="020B0604020202020204" pitchFamily="34" charset="0"/>
                        </a:rPr>
                        <a:t> accurate.</a:t>
                      </a:r>
                    </a:p>
                    <a:p>
                      <a:r>
                        <a:rPr lang="en-US" sz="1800" dirty="0">
                          <a:solidFill>
                            <a:srgbClr val="405168"/>
                          </a:solidFill>
                          <a:latin typeface="Helvetica" pitchFamily="2" charset="0"/>
                          <a:cs typeface="Arial" panose="020B0604020202020204" pitchFamily="34" charset="0"/>
                        </a:rPr>
                        <a:t>The children </a:t>
                      </a:r>
                      <a:r>
                        <a:rPr lang="en-US" sz="1800" u="sng" dirty="0">
                          <a:solidFill>
                            <a:srgbClr val="405168"/>
                          </a:solidFill>
                          <a:latin typeface="Helvetica" pitchFamily="2" charset="0"/>
                          <a:cs typeface="Arial" panose="020B0604020202020204" pitchFamily="34" charset="0"/>
                        </a:rPr>
                        <a:t>not only</a:t>
                      </a:r>
                      <a:r>
                        <a:rPr lang="en-US" sz="1800" dirty="0">
                          <a:solidFill>
                            <a:srgbClr val="405168"/>
                          </a:solidFill>
                          <a:latin typeface="Helvetica" pitchFamily="2" charset="0"/>
                          <a:cs typeface="Arial" panose="020B0604020202020204" pitchFamily="34" charset="0"/>
                        </a:rPr>
                        <a:t> like cakes and chocolates, </a:t>
                      </a:r>
                      <a:r>
                        <a:rPr lang="en-US" sz="1800" u="sng" dirty="0">
                          <a:solidFill>
                            <a:srgbClr val="405168"/>
                          </a:solidFill>
                          <a:latin typeface="Helvetica" pitchFamily="2" charset="0"/>
                          <a:cs typeface="Arial" panose="020B0604020202020204" pitchFamily="34" charset="0"/>
                        </a:rPr>
                        <a:t>but they also</a:t>
                      </a:r>
                      <a:r>
                        <a:rPr lang="en-US" sz="1800" dirty="0">
                          <a:solidFill>
                            <a:srgbClr val="405168"/>
                          </a:solidFill>
                          <a:latin typeface="Helvetica" pitchFamily="2" charset="0"/>
                          <a:cs typeface="Arial" panose="020B0604020202020204" pitchFamily="34" charset="0"/>
                        </a:rPr>
                        <a:t> like healthy foods too.</a:t>
                      </a:r>
                    </a:p>
                    <a:p>
                      <a:r>
                        <a:rPr lang="en-US" sz="1800" dirty="0">
                          <a:solidFill>
                            <a:srgbClr val="405168"/>
                          </a:solidFill>
                          <a:latin typeface="Helvetica" pitchFamily="2" charset="0"/>
                          <a:cs typeface="Arial" panose="020B0604020202020204" pitchFamily="34" charset="0"/>
                        </a:rPr>
                        <a:t>Sabeena </a:t>
                      </a:r>
                      <a:r>
                        <a:rPr lang="en-US" sz="1800" u="sng" dirty="0">
                          <a:solidFill>
                            <a:srgbClr val="405168"/>
                          </a:solidFill>
                          <a:latin typeface="Helvetica" pitchFamily="2" charset="0"/>
                          <a:cs typeface="Arial" panose="020B0604020202020204" pitchFamily="34" charset="0"/>
                        </a:rPr>
                        <a:t>not only</a:t>
                      </a:r>
                      <a:r>
                        <a:rPr lang="en-US" sz="1800" dirty="0">
                          <a:solidFill>
                            <a:srgbClr val="405168"/>
                          </a:solidFill>
                          <a:latin typeface="Helvetica" pitchFamily="2" charset="0"/>
                          <a:cs typeface="Arial" panose="020B0604020202020204" pitchFamily="34" charset="0"/>
                        </a:rPr>
                        <a:t> paints beautiful pictures, </a:t>
                      </a:r>
                      <a:r>
                        <a:rPr lang="en-US" sz="1800" u="sng" dirty="0">
                          <a:solidFill>
                            <a:srgbClr val="405168"/>
                          </a:solidFill>
                          <a:latin typeface="Helvetica" pitchFamily="2" charset="0"/>
                          <a:cs typeface="Arial" panose="020B0604020202020204" pitchFamily="34" charset="0"/>
                        </a:rPr>
                        <a:t>but also</a:t>
                      </a:r>
                      <a:r>
                        <a:rPr lang="en-US" sz="1800" dirty="0">
                          <a:solidFill>
                            <a:srgbClr val="405168"/>
                          </a:solidFill>
                          <a:latin typeface="Helvetica" pitchFamily="2" charset="0"/>
                          <a:cs typeface="Arial" panose="020B0604020202020204" pitchFamily="34" charset="0"/>
                        </a:rPr>
                        <a:t> plays the piano brilliantly.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936077169"/>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097163748"/>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lvl="0" algn="l">
                        <a:lnSpc>
                          <a:spcPct val="100000"/>
                        </a:lnSpc>
                        <a:spcBef>
                          <a:spcPts val="0"/>
                        </a:spcBef>
                        <a:spcAft>
                          <a:spcPts val="0"/>
                        </a:spcAft>
                        <a:buNone/>
                      </a:pPr>
                      <a:r>
                        <a:rPr lang="en-US" sz="1800" b="1" i="0" u="none" strike="noStrike" noProof="0" dirty="0">
                          <a:solidFill>
                            <a:srgbClr val="405168"/>
                          </a:solidFill>
                          <a:latin typeface="Helvetica" pitchFamily="2" charset="0"/>
                          <a:cs typeface="Arial" panose="020B0604020202020204" pitchFamily="34" charset="0"/>
                        </a:rPr>
                        <a:t>I’m absolutely certain that people live more comfortable lives nowadays than they did in the past. </a:t>
                      </a:r>
                      <a:endParaRPr lang="en-US" dirty="0">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endParaRPr lang="en-US" sz="1800" b="1" i="0" u="none" strike="noStrike" noProof="0" dirty="0">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r>
                        <a:rPr lang="en-US" sz="1800" b="1" i="0" u="none" strike="noStrike" noProof="0" dirty="0">
                          <a:solidFill>
                            <a:srgbClr val="405168"/>
                          </a:solidFill>
                          <a:latin typeface="Helvetica" pitchFamily="2" charset="0"/>
                          <a:cs typeface="Arial" panose="020B0604020202020204" pitchFamily="34" charset="0"/>
                        </a:rPr>
                        <a:t>I’m of the opinion that the modern lifestyle does not promote health like the old, traditional ways of living used to.</a:t>
                      </a:r>
                      <a:endParaRPr lang="en-AE">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endParaRPr lang="en-US" sz="1800" b="1" i="0" u="none" strike="noStrike" noProof="0" dirty="0">
                        <a:solidFill>
                          <a:srgbClr val="405168"/>
                        </a:solidFill>
                        <a:latin typeface="Helvetica" pitchFamily="2" charset="0"/>
                        <a:cs typeface="Arial" panose="020B0604020202020204" pitchFamily="34" charset="0"/>
                      </a:endParaRPr>
                    </a:p>
                    <a:p>
                      <a:pPr lvl="0" algn="l">
                        <a:lnSpc>
                          <a:spcPct val="100000"/>
                        </a:lnSpc>
                        <a:spcBef>
                          <a:spcPts val="0"/>
                        </a:spcBef>
                        <a:spcAft>
                          <a:spcPts val="0"/>
                        </a:spcAft>
                        <a:buNone/>
                      </a:pPr>
                      <a:r>
                        <a:rPr lang="en-US" sz="1800" b="1" i="0" u="none" strike="noStrike" noProof="0" dirty="0">
                          <a:solidFill>
                            <a:srgbClr val="405168"/>
                          </a:solidFill>
                          <a:latin typeface="Helvetica" pitchFamily="2" charset="0"/>
                          <a:cs typeface="Arial" panose="020B0604020202020204" pitchFamily="34" charset="0"/>
                        </a:rPr>
                        <a:t>As far as I am concerned, people in the past may have worked harder, but they were happier and healthier than people today.</a:t>
                      </a:r>
                      <a:endParaRPr lang="en-AE"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Expressing opinion</a:t>
                      </a:r>
                      <a:endParaRPr lang="en-US"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lvl="0" algn="l">
                        <a:lnSpc>
                          <a:spcPct val="100000"/>
                        </a:lnSpc>
                        <a:spcBef>
                          <a:spcPts val="0"/>
                        </a:spcBef>
                        <a:spcAft>
                          <a:spcPts val="0"/>
                        </a:spcAft>
                        <a:buNone/>
                      </a:pPr>
                      <a:r>
                        <a:rPr lang="en-US" sz="1800" b="0" i="0" u="none" strike="noStrike" noProof="0" dirty="0">
                          <a:solidFill>
                            <a:srgbClr val="405168"/>
                          </a:solidFill>
                          <a:latin typeface="Helvetica" pitchFamily="2" charset="0"/>
                          <a:cs typeface="Arial" panose="020B0604020202020204" pitchFamily="34" charset="0"/>
                        </a:rPr>
                        <a:t>Pronouns, present modals, prepositional phrases </a:t>
                      </a:r>
                      <a:endParaRPr lang="en-US"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91208944"/>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What’s the difference between soccer and American football?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kern="1200" dirty="0">
                        <a:solidFill>
                          <a:srgbClr val="405168"/>
                        </a:solidFill>
                        <a:effectLst/>
                        <a:latin typeface="Helvetica"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rgbClr val="405168"/>
                          </a:solidFill>
                          <a:effectLst/>
                          <a:latin typeface="Helvetica" pitchFamily="2" charset="0"/>
                          <a:ea typeface="+mn-ea"/>
                          <a:cs typeface="Arial" panose="020B0604020202020204" pitchFamily="34" charset="0"/>
                        </a:rPr>
                        <a:t>The survey showed that people were more interested in playing computer games inside than exercising outdoors.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800" b="1" kern="1200" dirty="0">
                          <a:solidFill>
                            <a:srgbClr val="405168"/>
                          </a:solidFill>
                          <a:effectLst/>
                          <a:latin typeface="Helvetica" pitchFamily="2" charset="0"/>
                          <a:ea typeface="+mn-ea"/>
                          <a:cs typeface="Arial" panose="020B0604020202020204" pitchFamily="34" charset="0"/>
                        </a:rPr>
                      </a:br>
                      <a:r>
                        <a:rPr lang="en-US" sz="1800" b="1" kern="1200" dirty="0">
                          <a:solidFill>
                            <a:srgbClr val="405168"/>
                          </a:solidFill>
                          <a:effectLst/>
                          <a:latin typeface="Helvetica" pitchFamily="2" charset="0"/>
                          <a:ea typeface="+mn-ea"/>
                          <a:cs typeface="Arial" panose="020B0604020202020204" pitchFamily="34" charset="0"/>
                        </a:rPr>
                        <a:t>On the one hand, I’d like to spend more time with my family, but on the other hand, I enjoy spending my free time with my friends.</a:t>
                      </a:r>
                      <a:endParaRPr lang="en-US"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Adjectives, nouns, comparatives, superlatives, coordinating conjunctions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03273840"/>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dirty="0">
                          <a:solidFill>
                            <a:srgbClr val="405168"/>
                          </a:solidFill>
                          <a:effectLst/>
                          <a:latin typeface="Helvetica" pitchFamily="2" charset="0"/>
                          <a:cs typeface="Arial" panose="020B0604020202020204" pitchFamily="34" charset="0"/>
                        </a:rPr>
                        <a:t>When I was a child, my teacher would read to us every day.​</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finished school in 2020, the year the pandemic began.</a:t>
                      </a:r>
                      <a:r>
                        <a:rPr lang="en-US" b="1" i="0" dirty="0">
                          <a:solidFill>
                            <a:srgbClr val="405168"/>
                          </a:solidFill>
                          <a:effectLst/>
                          <a:latin typeface="Helvetica" pitchFamily="2" charset="0"/>
                          <a:cs typeface="Arial" panose="020B0604020202020204" pitchFamily="34" charset="0"/>
                        </a:rPr>
                        <a:t>​</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After studying for three years, I left university with a good degree in media studies. </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I had heard that entrepreneurs can make a difference. </a:t>
                      </a:r>
                    </a:p>
                    <a:p>
                      <a:pPr rtl="0" fontAlgn="base">
                        <a:lnSpc>
                          <a:spcPct val="150000"/>
                        </a:lnSpc>
                      </a:pPr>
                      <a:r>
                        <a:rPr lang="en-US" sz="1800" b="1" i="0" u="none" strike="noStrike" kern="1200" dirty="0">
                          <a:solidFill>
                            <a:srgbClr val="405168"/>
                          </a:solidFill>
                          <a:effectLst/>
                          <a:latin typeface="Helvetica" pitchFamily="2" charset="0"/>
                          <a:ea typeface="+mn-ea"/>
                          <a:cs typeface="Arial" panose="020B0604020202020204" pitchFamily="34" charset="0"/>
                        </a:rPr>
                        <a:t>As soon as I graduated, I applied and got a job supporting the manager.</a:t>
                      </a:r>
                      <a:endParaRPr lang="en-US" sz="1800" b="1" i="0" kern="1200" dirty="0">
                        <a:solidFill>
                          <a:srgbClr val="405168"/>
                        </a:solidFill>
                        <a:effectLst/>
                        <a:latin typeface="Helvetica" pitchFamily="2" charset="0"/>
                        <a:ea typeface="+mn-ea"/>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US" b="0" i="0" dirty="0">
                          <a:solidFill>
                            <a:srgbClr val="405168"/>
                          </a:solidFill>
                          <a:effectLst/>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en-US" b="0" i="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405168"/>
                          </a:solidFill>
                          <a:effectLst/>
                          <a:latin typeface="Helvetica" pitchFamily="2" charset="0"/>
                          <a:cs typeface="Arial" panose="020B0604020202020204" pitchFamily="34" charset="0"/>
                        </a:rPr>
                        <a:t>Adverbial phrases of time, past simple and past continuous​, </a:t>
                      </a:r>
                      <a:r>
                        <a:rPr lang="en-US" sz="1800" b="0" i="0" kern="1200" dirty="0">
                          <a:solidFill>
                            <a:srgbClr val="405168"/>
                          </a:solidFill>
                          <a:effectLst/>
                          <a:latin typeface="Helvetica" pitchFamily="2" charset="0"/>
                          <a:ea typeface="+mn-ea"/>
                          <a:cs typeface="Arial" panose="020B0604020202020204" pitchFamily="34" charset="0"/>
                        </a:rPr>
                        <a:t>past perfect, adjectives</a:t>
                      </a:r>
                      <a:endParaRPr lang="en-AE" sz="180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reckon working four days a week gives you time to manage your life.</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Do you think Khalid will attend the meeting tomorrow?</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In the next five years, I can see myself living in the countryside.</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hlinkClick r:id="rId2">
                            <a:extLst>
                              <a:ext uri="{A12FA001-AC4F-418D-AE19-62706E023703}">
                                <ahyp:hlinkClr xmlns:ahyp="http://schemas.microsoft.com/office/drawing/2018/hyperlinkcolor" val="tx"/>
                              </a:ext>
                            </a:extLst>
                          </a:hlinkClick>
                        </a:rPr>
                        <a:t>Making predictions and hypothesising</a:t>
                      </a:r>
                      <a:endParaRPr lang="en-AE" sz="1800" err="1">
                        <a:solidFill>
                          <a:srgbClr val="405168"/>
                        </a:solidFill>
                        <a:latin typeface="Arial"/>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rPr>
                        <a:t>Adverbial phrases, prepositional phrases, future tenses, present tenses</a:t>
                      </a:r>
                      <a:endParaRPr lang="en-AE" sz="1800">
                        <a:solidFill>
                          <a:srgbClr val="405168"/>
                        </a:solidFill>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468510032"/>
      </p:ext>
    </p:extLst>
  </p:cSld>
  <p:clrMapOvr>
    <a:masterClrMapping/>
  </p:clrMapOvr>
  <p:transition spd="med">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D95E33CC-4309-44C6-B8C5-EA7CDEB303E2}"/>
</file>

<file path=customXml/itemProps3.xml><?xml version="1.0" encoding="utf-8"?>
<ds:datastoreItem xmlns:ds="http://schemas.openxmlformats.org/officeDocument/2006/customXml" ds:itemID="{F7D3999C-0D35-4239-B05A-ED8436516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2437</TotalTime>
  <Words>2100</Words>
  <Application>Microsoft Macintosh PowerPoint</Application>
  <PresentationFormat>Widescreen</PresentationFormat>
  <Paragraphs>178</Paragraphs>
  <Slides>20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121</cp:revision>
  <dcterms:created xsi:type="dcterms:W3CDTF">2021-02-06T17:30:35Z</dcterms:created>
  <dcterms:modified xsi:type="dcterms:W3CDTF">2023-05-13T20:27:59Z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