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CAA"/>
    <a:srgbClr val="C00000"/>
    <a:srgbClr val="3E8CFF"/>
    <a:srgbClr val="BA8C41"/>
    <a:srgbClr val="AC833B"/>
    <a:srgbClr val="000000"/>
    <a:srgbClr val="5F5F5F"/>
    <a:srgbClr val="9A9C9B"/>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5" autoAdjust="0"/>
    <p:restoredTop sz="96327"/>
  </p:normalViewPr>
  <p:slideViewPr>
    <p:cSldViewPr showGuides="1">
      <p:cViewPr varScale="1">
        <p:scale>
          <a:sx n="124" d="100"/>
          <a:sy n="124" d="100"/>
        </p:scale>
        <p:origin x="608"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148955022163968"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688084284440576"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www.mauthor.com/present/6081507652665344" TargetMode="External"/><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www.mauthor.com/present/5224377871630336"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6736088508530688" TargetMode="External"/><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 Id="rId4" Type="http://schemas.openxmlformats.org/officeDocument/2006/relationships/hyperlink" Target="https://www.mauthor.com/present/5134757599510528"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7.1</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82387525"/>
              </p:ext>
            </p:extLst>
          </p:nvPr>
        </p:nvGraphicFramePr>
        <p:xfrm>
          <a:off x="0" y="0"/>
          <a:ext cx="12192000" cy="6988406"/>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3687766">
                  <a:extLst>
                    <a:ext uri="{9D8B030D-6E8A-4147-A177-3AD203B41FA5}">
                      <a16:colId xmlns:a16="http://schemas.microsoft.com/office/drawing/2014/main" val="2979611404"/>
                    </a:ext>
                  </a:extLst>
                </a:gridCol>
                <a:gridCol w="3050095">
                  <a:extLst>
                    <a:ext uri="{9D8B030D-6E8A-4147-A177-3AD203B41FA5}">
                      <a16:colId xmlns:a16="http://schemas.microsoft.com/office/drawing/2014/main" val="4135529639"/>
                    </a:ext>
                  </a:extLst>
                </a:gridCol>
              </a:tblGrid>
              <a:tr h="404664">
                <a:tc gridSpan="4">
                  <a:txBody>
                    <a:bodyPr/>
                    <a:lstStyle/>
                    <a:p>
                      <a:pPr algn="ctr">
                        <a:lnSpc>
                          <a:spcPct val="107000"/>
                        </a:lnSpc>
                        <a:spcAft>
                          <a:spcPts val="800"/>
                        </a:spcAft>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Business, jobs, science.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74259">
                <a:tc>
                  <a:txBody>
                    <a:bodyPr/>
                    <a:lstStyle/>
                    <a:p>
                      <a:pPr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4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Passive: future simple passive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simple passive. (48)</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'going' to and 'will' future forms of the passive. (50)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Describing past experiences and events</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opinion</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Comparing and contrasting</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Adjectives: superlatives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form the superlative of regular adjectives with '-est'. (36)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'one of/some of/among' in phrases with superlative adjectives. (55)</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58441044"/>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Reported speech: reporting verbs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make tense changes (present to past) in reported speech. (56)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794020637"/>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Past time: past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to refer to personal experiences in the past. (41)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perfect in a range of common situations. (54)</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310229766"/>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Future time: future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to refer to personal experiences in the past. (41)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future perfect with reference to actions to be completed by a specific time in the future. (66)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493155533"/>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Modals: present modals (likelihood)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'can' to refer to ability in the present. (29)</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modals to express likelihood (may, might, could, should).</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421684167"/>
              </p:ext>
            </p:extLst>
          </p:nvPr>
        </p:nvGraphicFramePr>
        <p:xfrm>
          <a:off x="474689" y="777383"/>
          <a:ext cx="11242621" cy="5303233"/>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74888">
                <a:tc gridSpan="2">
                  <a:txBody>
                    <a:bodyPr/>
                    <a:lstStyle/>
                    <a:p>
                      <a:pPr marL="0" indent="0" algn="l" defTabSz="914400" rtl="0" eaLnBrk="1" latinLnBrk="0" hangingPunct="1">
                        <a:lnSpc>
                          <a:spcPct val="114000"/>
                        </a:lnSpc>
                        <a:buFontTx/>
                        <a:buNone/>
                      </a:pPr>
                      <a:r>
                        <a:rPr lang="en-US" sz="18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The email </a:t>
                      </a:r>
                      <a:r>
                        <a:rPr lang="en-US" sz="1800" b="1" u="sng" dirty="0">
                          <a:solidFill>
                            <a:schemeClr val="tx2"/>
                          </a:solidFill>
                          <a:effectLst/>
                          <a:latin typeface="Arial" panose="020B0604020202020204" pitchFamily="34" charset="0"/>
                          <a:ea typeface="Yu Mincho" panose="02020400000000000000" pitchFamily="18" charset="-128"/>
                          <a:cs typeface="Arial" panose="020B0604020202020204" pitchFamily="34" charset="0"/>
                        </a:rPr>
                        <a:t>will be sent</a:t>
                      </a:r>
                      <a:r>
                        <a:rPr lang="en-US" sz="18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 tomorrow morning.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88091">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Has the email already been sent?</a:t>
                      </a:r>
                    </a:p>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When will it be sent?</a:t>
                      </a:r>
                    </a:p>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Who will send it?</a:t>
                      </a:r>
                    </a:p>
                  </a:txBody>
                  <a:tcPr marL="7200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47994">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buNone/>
                      </a:pPr>
                      <a:r>
                        <a:rPr lang="en-GB" sz="1600" b="1" u="none" baseline="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Passive: future simple passive</a:t>
                      </a:r>
                      <a:endParaRPr lang="en-GB" sz="1600" b="1" u="none" baseline="0" dirty="0">
                        <a:solidFill>
                          <a:schemeClr val="tx2"/>
                        </a:solidFill>
                        <a:latin typeface="Arial" panose="020B0604020202020204" pitchFamily="34" charset="0"/>
                        <a:cs typeface="Arial" panose="020B0604020202020204" pitchFamily="34" charset="0"/>
                      </a:endParaRP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NP + 'going to/will' + VP passive</a:t>
                      </a: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object + ‘will be’ + past participle (+ ‘by’ doer)</a:t>
                      </a: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object + ‘is/am/are’ + ‘going to be’ + past participle (+ ‘by’ doer)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9617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Arial" panose="020B0604020202020204" pitchFamily="34" charset="0"/>
                          <a:cs typeface="Arial" panose="020B0604020202020204" pitchFamily="34" charset="0"/>
                        </a:rPr>
                        <a:t>We use future simple passive to talk about future events where the receiver of the action or the action itself is more interesting or important than the doer of the action. To create passive voice, the object (receiver) of the active sentence is moved to the subject position in the passive sentence and ‘be’ is added before the main verb.</a:t>
                      </a:r>
                      <a:endParaRPr lang="en-GB" sz="1600"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961495">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GB" sz="1600" kern="1200" dirty="0">
                          <a:solidFill>
                            <a:schemeClr val="tx1"/>
                          </a:solidFill>
                          <a:effectLst/>
                          <a:latin typeface="Arial" charset="0"/>
                          <a:ea typeface="Arial" charset="0"/>
                          <a:cs typeface="Arial" charset="0"/>
                        </a:rPr>
                        <a:t>The car </a:t>
                      </a:r>
                      <a:r>
                        <a:rPr lang="en-GB" sz="1600" u="sng" kern="1200" dirty="0">
                          <a:solidFill>
                            <a:schemeClr val="tx1"/>
                          </a:solidFill>
                          <a:effectLst/>
                          <a:latin typeface="Arial" charset="0"/>
                          <a:ea typeface="Arial" charset="0"/>
                          <a:cs typeface="Arial" charset="0"/>
                        </a:rPr>
                        <a:t>is going to be sold</a:t>
                      </a:r>
                      <a:r>
                        <a:rPr lang="en-GB" sz="1600" kern="1200" dirty="0">
                          <a:solidFill>
                            <a:schemeClr val="tx1"/>
                          </a:solidFill>
                          <a:effectLst/>
                          <a:latin typeface="Arial" charset="0"/>
                          <a:ea typeface="Arial" charset="0"/>
                          <a:cs typeface="Arial" charset="0"/>
                        </a:rPr>
                        <a:t>.</a:t>
                      </a:r>
                    </a:p>
                    <a:p>
                      <a:pPr lvl="0" algn="l" rtl="0"/>
                      <a:r>
                        <a:rPr lang="en-GB" sz="1600" kern="1200" dirty="0">
                          <a:solidFill>
                            <a:schemeClr val="tx1"/>
                          </a:solidFill>
                          <a:effectLst/>
                          <a:latin typeface="Arial" charset="0"/>
                          <a:ea typeface="Arial" charset="0"/>
                          <a:cs typeface="Arial" charset="0"/>
                        </a:rPr>
                        <a:t>The job </a:t>
                      </a:r>
                      <a:r>
                        <a:rPr lang="en-GB" sz="1600" u="sng" kern="1200" dirty="0">
                          <a:solidFill>
                            <a:schemeClr val="tx1"/>
                          </a:solidFill>
                          <a:effectLst/>
                          <a:latin typeface="Arial" charset="0"/>
                          <a:ea typeface="Arial" charset="0"/>
                          <a:cs typeface="Arial" charset="0"/>
                        </a:rPr>
                        <a:t>is not going to be advertised</a:t>
                      </a:r>
                      <a:r>
                        <a:rPr lang="en-GB" sz="1600" u="none" kern="1200" dirty="0">
                          <a:solidFill>
                            <a:schemeClr val="tx1"/>
                          </a:solidFill>
                          <a:effectLst/>
                          <a:latin typeface="Arial" charset="0"/>
                          <a:ea typeface="Arial" charset="0"/>
                          <a:cs typeface="Arial" charset="0"/>
                        </a:rPr>
                        <a:t> </a:t>
                      </a:r>
                      <a:r>
                        <a:rPr lang="en-GB" sz="1600" kern="1200" dirty="0">
                          <a:solidFill>
                            <a:schemeClr val="tx1"/>
                          </a:solidFill>
                          <a:effectLst/>
                          <a:latin typeface="Arial" charset="0"/>
                          <a:ea typeface="Arial" charset="0"/>
                          <a:cs typeface="Arial" charset="0"/>
                        </a:rPr>
                        <a:t>in the paper.</a:t>
                      </a:r>
                      <a:endParaRPr lang="x-none" sz="1600" kern="1200">
                        <a:solidFill>
                          <a:schemeClr val="tx1"/>
                        </a:solidFill>
                        <a:effectLst/>
                        <a:latin typeface="Arial" charset="0"/>
                        <a:ea typeface="Arial" charset="0"/>
                        <a:cs typeface="Arial" charset="0"/>
                      </a:endParaRPr>
                    </a:p>
                    <a:p>
                      <a:pPr lvl="0" algn="l" rtl="0"/>
                      <a:r>
                        <a:rPr lang="en-GB" sz="1600" kern="1200" dirty="0">
                          <a:solidFill>
                            <a:schemeClr val="tx1"/>
                          </a:solidFill>
                          <a:effectLst/>
                          <a:latin typeface="Arial" charset="0"/>
                          <a:ea typeface="Arial" charset="0"/>
                          <a:cs typeface="Arial" charset="0"/>
                        </a:rPr>
                        <a:t>The answers </a:t>
                      </a:r>
                      <a:r>
                        <a:rPr lang="en-GB" sz="1600" u="sng" kern="1200" dirty="0">
                          <a:solidFill>
                            <a:schemeClr val="tx1"/>
                          </a:solidFill>
                          <a:effectLst/>
                          <a:latin typeface="Arial" charset="0"/>
                          <a:ea typeface="Arial" charset="0"/>
                          <a:cs typeface="Arial" charset="0"/>
                        </a:rPr>
                        <a:t>will be given</a:t>
                      </a:r>
                      <a:r>
                        <a:rPr lang="en-GB" sz="1600" kern="1200" dirty="0">
                          <a:solidFill>
                            <a:schemeClr val="tx1"/>
                          </a:solidFill>
                          <a:effectLst/>
                          <a:latin typeface="Arial" charset="0"/>
                          <a:ea typeface="Arial" charset="0"/>
                          <a:cs typeface="Arial" charset="0"/>
                        </a:rPr>
                        <a:t> at the end of the class.</a:t>
                      </a:r>
                    </a:p>
                    <a:p>
                      <a:pPr lvl="0" algn="l" rtl="0"/>
                      <a:r>
                        <a:rPr lang="x-none" sz="1600" b="0" i="0" u="sng" kern="1200">
                          <a:solidFill>
                            <a:schemeClr val="tx1"/>
                          </a:solidFill>
                          <a:effectLst/>
                          <a:latin typeface="Arial" charset="0"/>
                          <a:ea typeface="Arial" charset="0"/>
                          <a:cs typeface="Arial" charset="0"/>
                        </a:rPr>
                        <a:t>Will the contract be signed</a:t>
                      </a:r>
                      <a:r>
                        <a:rPr lang="x-none" sz="1600" b="0" i="0" kern="1200">
                          <a:solidFill>
                            <a:schemeClr val="tx1"/>
                          </a:solidFill>
                          <a:effectLst/>
                          <a:latin typeface="Arial" charset="0"/>
                          <a:ea typeface="Arial" charset="0"/>
                          <a:cs typeface="Arial" charset="0"/>
                        </a:rPr>
                        <a:t> by Mr. Ahmad tomorrow?</a:t>
                      </a:r>
                      <a:endParaRPr lang="en-US" sz="1600" dirty="0">
                        <a:solidFill>
                          <a:schemeClr val="tx1"/>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4" name="TextBox 3">
            <a:extLst>
              <a:ext uri="{FF2B5EF4-FFF2-40B4-BE49-F238E27FC236}">
                <a16:creationId xmlns:a16="http://schemas.microsoft.com/office/drawing/2014/main" id="{134FA4AB-E2DD-B0B9-560E-7B21AF6A9201}"/>
              </a:ext>
            </a:extLst>
          </p:cNvPr>
          <p:cNvSpPr txBox="1"/>
          <p:nvPr/>
        </p:nvSpPr>
        <p:spPr>
          <a:xfrm>
            <a:off x="5663952" y="836712"/>
            <a:ext cx="5976664" cy="338554"/>
          </a:xfrm>
          <a:prstGeom prst="rect">
            <a:avLst/>
          </a:prstGeom>
          <a:noFill/>
        </p:spPr>
        <p:txBody>
          <a:bodyPr wrap="square" rtlCol="0">
            <a:spAutoFit/>
          </a:bodyPr>
          <a:lstStyle/>
          <a:p>
            <a:r>
              <a:rPr lang="en-GB" sz="1600" b="1" dirty="0">
                <a:solidFill>
                  <a:srgbClr val="C00000"/>
                </a:solidFill>
                <a:latin typeface="Arial" panose="020B0604020202020204" pitchFamily="34" charset="0"/>
                <a:cs typeface="Arial" panose="020B0604020202020204" pitchFamily="34" charset="0"/>
              </a:rPr>
              <a:t>The teacher</a:t>
            </a:r>
            <a:r>
              <a:rPr lang="en-GB" sz="1600" b="1" dirty="0">
                <a:solidFill>
                  <a:srgbClr val="AC833B"/>
                </a:solidFill>
                <a:latin typeface="Arial" panose="020B0604020202020204" pitchFamily="34" charset="0"/>
                <a:cs typeface="Arial" panose="020B0604020202020204" pitchFamily="34" charset="0"/>
              </a:rPr>
              <a:t> </a:t>
            </a:r>
            <a:r>
              <a:rPr lang="en-GB" sz="1600" b="1" u="sng" dirty="0">
                <a:solidFill>
                  <a:srgbClr val="AC833B"/>
                </a:solidFill>
                <a:latin typeface="Arial" panose="020B0604020202020204" pitchFamily="34" charset="0"/>
                <a:cs typeface="Arial" panose="020B0604020202020204" pitchFamily="34" charset="0"/>
              </a:rPr>
              <a:t>will send</a:t>
            </a:r>
            <a:r>
              <a:rPr lang="en-GB" sz="1600" b="1" dirty="0">
                <a:solidFill>
                  <a:srgbClr val="AC833B"/>
                </a:solidFill>
                <a:latin typeface="Arial" panose="020B0604020202020204" pitchFamily="34" charset="0"/>
                <a:cs typeface="Arial" panose="020B0604020202020204" pitchFamily="34" charset="0"/>
              </a:rPr>
              <a:t> </a:t>
            </a:r>
            <a:r>
              <a:rPr lang="en-GB" sz="1600" b="1" dirty="0">
                <a:solidFill>
                  <a:srgbClr val="2A5CAA"/>
                </a:solidFill>
                <a:latin typeface="Arial" panose="020B0604020202020204" pitchFamily="34" charset="0"/>
                <a:cs typeface="Arial" panose="020B0604020202020204" pitchFamily="34" charset="0"/>
              </a:rPr>
              <a:t>the email </a:t>
            </a:r>
            <a:r>
              <a:rPr lang="en-GB" sz="1600" b="1" dirty="0">
                <a:solidFill>
                  <a:schemeClr val="tx2"/>
                </a:solidFill>
                <a:latin typeface="Arial" panose="020B0604020202020204" pitchFamily="34" charset="0"/>
                <a:cs typeface="Arial" panose="020B0604020202020204" pitchFamily="34" charset="0"/>
              </a:rPr>
              <a:t>tomorrow morning</a:t>
            </a:r>
            <a:r>
              <a:rPr lang="en-GB" sz="1600" b="1" dirty="0">
                <a:solidFill>
                  <a:srgbClr val="AC833B"/>
                </a:solidFill>
                <a:latin typeface="Arial" panose="020B0604020202020204" pitchFamily="34" charset="0"/>
                <a:cs typeface="Arial" panose="020B0604020202020204" pitchFamily="34" charset="0"/>
              </a:rPr>
              <a:t>. (active)</a:t>
            </a:r>
          </a:p>
        </p:txBody>
      </p:sp>
      <p:sp>
        <p:nvSpPr>
          <p:cNvPr id="5" name="TextBox 4">
            <a:extLst>
              <a:ext uri="{FF2B5EF4-FFF2-40B4-BE49-F238E27FC236}">
                <a16:creationId xmlns:a16="http://schemas.microsoft.com/office/drawing/2014/main" id="{0124D03D-1BD0-33C1-0D48-3510C47037F1}"/>
              </a:ext>
            </a:extLst>
          </p:cNvPr>
          <p:cNvSpPr txBox="1"/>
          <p:nvPr/>
        </p:nvSpPr>
        <p:spPr>
          <a:xfrm>
            <a:off x="6095999" y="1234595"/>
            <a:ext cx="5179890" cy="338554"/>
          </a:xfrm>
          <a:prstGeom prst="rect">
            <a:avLst/>
          </a:prstGeom>
          <a:noFill/>
        </p:spPr>
        <p:txBody>
          <a:bodyPr wrap="square" rtlCol="0">
            <a:spAutoFit/>
          </a:bodyPr>
          <a:lstStyle/>
          <a:p>
            <a:r>
              <a:rPr lang="en-GB" sz="1600" b="1" dirty="0">
                <a:solidFill>
                  <a:srgbClr val="2A5CAA"/>
                </a:solidFill>
                <a:latin typeface="Arial" panose="020B0604020202020204" pitchFamily="34" charset="0"/>
                <a:cs typeface="Arial" panose="020B0604020202020204" pitchFamily="34" charset="0"/>
              </a:rPr>
              <a:t>The email </a:t>
            </a:r>
            <a:r>
              <a:rPr lang="en-GB" sz="1600" b="1" u="sng" dirty="0">
                <a:solidFill>
                  <a:srgbClr val="AC833B"/>
                </a:solidFill>
                <a:latin typeface="Arial" panose="020B0604020202020204" pitchFamily="34" charset="0"/>
                <a:cs typeface="Arial" panose="020B0604020202020204" pitchFamily="34" charset="0"/>
              </a:rPr>
              <a:t>will be sent</a:t>
            </a:r>
            <a:r>
              <a:rPr lang="en-GB" sz="1600" b="1" dirty="0">
                <a:solidFill>
                  <a:srgbClr val="AC833B"/>
                </a:solidFill>
                <a:latin typeface="Arial" panose="020B0604020202020204" pitchFamily="34" charset="0"/>
                <a:cs typeface="Arial" panose="020B0604020202020204" pitchFamily="34" charset="0"/>
              </a:rPr>
              <a:t> tomorrow morning. (passive)</a:t>
            </a:r>
          </a:p>
        </p:txBody>
      </p:sp>
      <p:cxnSp>
        <p:nvCxnSpPr>
          <p:cNvPr id="6" name="Straight Arrow Connector 5">
            <a:extLst>
              <a:ext uri="{FF2B5EF4-FFF2-40B4-BE49-F238E27FC236}">
                <a16:creationId xmlns:a16="http://schemas.microsoft.com/office/drawing/2014/main" id="{B49780B0-6710-9AE8-3BFD-264C78647668}"/>
              </a:ext>
            </a:extLst>
          </p:cNvPr>
          <p:cNvCxnSpPr>
            <a:cxnSpLocks/>
          </p:cNvCxnSpPr>
          <p:nvPr/>
        </p:nvCxnSpPr>
        <p:spPr>
          <a:xfrm flipH="1">
            <a:off x="6600056" y="1097838"/>
            <a:ext cx="1800200" cy="242930"/>
          </a:xfrm>
          <a:prstGeom prst="straightConnector1">
            <a:avLst/>
          </a:prstGeom>
          <a:ln w="38100">
            <a:solidFill>
              <a:srgbClr val="2A5CA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3968238825"/>
              </p:ext>
            </p:extLst>
          </p:nvPr>
        </p:nvGraphicFramePr>
        <p:xfrm>
          <a:off x="474689" y="303550"/>
          <a:ext cx="11242621" cy="64143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93202">
                <a:tc gridSpan="2">
                  <a:txBody>
                    <a:bodyPr/>
                    <a:lstStyle/>
                    <a:p>
                      <a:pPr algn="l"/>
                      <a:r>
                        <a:rPr lang="x-none" sz="1800" b="1" kern="1200">
                          <a:solidFill>
                            <a:schemeClr val="accent2">
                              <a:lumMod val="75000"/>
                            </a:schemeClr>
                          </a:solidFill>
                          <a:effectLst/>
                          <a:latin typeface="Arial" charset="0"/>
                          <a:ea typeface="Arial" charset="0"/>
                          <a:cs typeface="Arial" charset="0"/>
                        </a:rPr>
                        <a:t>The company is </a:t>
                      </a:r>
                      <a:r>
                        <a:rPr lang="x-none" sz="1800" b="1" u="sng" kern="1200">
                          <a:solidFill>
                            <a:schemeClr val="accent2">
                              <a:lumMod val="75000"/>
                            </a:schemeClr>
                          </a:solidFill>
                          <a:effectLst/>
                          <a:latin typeface="Arial" charset="0"/>
                          <a:ea typeface="Arial" charset="0"/>
                          <a:cs typeface="Arial" charset="0"/>
                        </a:rPr>
                        <a:t>one of the best</a:t>
                      </a:r>
                      <a:r>
                        <a:rPr lang="x-none" sz="1800" b="1" kern="1200">
                          <a:solidFill>
                            <a:schemeClr val="accent2">
                              <a:lumMod val="75000"/>
                            </a:schemeClr>
                          </a:solidFill>
                          <a:effectLst/>
                          <a:latin typeface="Arial" charset="0"/>
                          <a:ea typeface="Arial" charset="0"/>
                          <a:cs typeface="Arial" charset="0"/>
                        </a:rPr>
                        <a:t> because it is dedicated to the welfare of its employees.</a:t>
                      </a:r>
                      <a:endParaRPr lang="en-US" sz="1800" b="1" dirty="0">
                        <a:solidFill>
                          <a:schemeClr val="accent2">
                            <a:lumMod val="75000"/>
                          </a:schemeClr>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0811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company good at welfare?</a:t>
                      </a:r>
                    </a:p>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company the absolute best company?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US" sz="1800" b="1" u="sng"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Adjectives: superlatives</a:t>
                      </a:r>
                      <a:r>
                        <a:rPr lang="en-US" sz="1800" b="1"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a:t>
                      </a:r>
                      <a:endParaRPr lang="en-US" sz="1800" b="1" kern="100" dirty="0">
                        <a:solidFill>
                          <a:schemeClr val="tx2"/>
                        </a:solidFill>
                        <a:effectLst/>
                        <a:latin typeface="Arial" charset="0"/>
                        <a:ea typeface="Arial" charset="0"/>
                        <a:cs typeface="Arial" charset="0"/>
                      </a:endParaRPr>
                    </a:p>
                    <a:p>
                      <a:pPr algn="l" rtl="0">
                        <a:lnSpc>
                          <a:spcPct val="115000"/>
                        </a:lnSpc>
                      </a:pPr>
                      <a:r>
                        <a:rPr lang="en-US" sz="1800" kern="100" dirty="0">
                          <a:solidFill>
                            <a:srgbClr val="405169"/>
                          </a:solidFill>
                          <a:effectLst/>
                          <a:latin typeface="Arial" charset="0"/>
                          <a:ea typeface="Arial" charset="0"/>
                          <a:cs typeface="Arial" charset="0"/>
                        </a:rPr>
                        <a:t>subject + verb + ‘one of / some of / among the’ + superlative phrase​</a:t>
                      </a:r>
                      <a:endParaRPr lang="x-none" sz="1800" kern="1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kern="100" dirty="0">
                          <a:solidFill>
                            <a:srgbClr val="405169"/>
                          </a:solidFill>
                          <a:effectLst/>
                          <a:latin typeface="Arial" charset="0"/>
                          <a:ea typeface="Arial" charset="0"/>
                          <a:cs typeface="Arial" charset="0"/>
                        </a:rPr>
                        <a:t>We use superlative adjectives to </a:t>
                      </a:r>
                      <a:r>
                        <a:rPr lang="en-GB" sz="1800" kern="100" dirty="0">
                          <a:solidFill>
                            <a:srgbClr val="405169"/>
                          </a:solidFill>
                          <a:effectLst/>
                          <a:latin typeface="Arial" charset="0"/>
                          <a:ea typeface="Arial" charset="0"/>
                          <a:cs typeface="Arial" charset="0"/>
                        </a:rPr>
                        <a:t>express that</a:t>
                      </a:r>
                      <a:r>
                        <a:rPr lang="en-US" sz="1800" kern="100" dirty="0">
                          <a:solidFill>
                            <a:srgbClr val="405169"/>
                          </a:solidFill>
                          <a:effectLst/>
                          <a:latin typeface="Arial" charset="0"/>
                          <a:ea typeface="Arial" charset="0"/>
                          <a:cs typeface="Arial" charset="0"/>
                        </a:rPr>
                        <a:t> something </a:t>
                      </a:r>
                      <a:r>
                        <a:rPr lang="en-GB" sz="1800" kern="100" dirty="0">
                          <a:solidFill>
                            <a:srgbClr val="405169"/>
                          </a:solidFill>
                          <a:effectLst/>
                          <a:latin typeface="Arial" charset="0"/>
                          <a:ea typeface="Arial" charset="0"/>
                          <a:cs typeface="Arial" charset="0"/>
                        </a:rPr>
                        <a:t>or someone </a:t>
                      </a:r>
                      <a:r>
                        <a:rPr lang="en-US" sz="1800" kern="100" dirty="0">
                          <a:solidFill>
                            <a:srgbClr val="405169"/>
                          </a:solidFill>
                          <a:effectLst/>
                          <a:latin typeface="Arial" charset="0"/>
                          <a:ea typeface="Arial" charset="0"/>
                          <a:cs typeface="Arial" charset="0"/>
                        </a:rPr>
                        <a:t>is </a:t>
                      </a:r>
                      <a:r>
                        <a:rPr lang="en-GB" sz="1800" kern="100" dirty="0">
                          <a:solidFill>
                            <a:srgbClr val="405169"/>
                          </a:solidFill>
                          <a:effectLst/>
                          <a:latin typeface="Arial" charset="0"/>
                          <a:ea typeface="Arial" charset="0"/>
                          <a:cs typeface="Arial" charset="0"/>
                        </a:rPr>
                        <a:t>either </a:t>
                      </a:r>
                      <a:r>
                        <a:rPr lang="en-US" sz="1800" kern="100" dirty="0">
                          <a:solidFill>
                            <a:srgbClr val="405169"/>
                          </a:solidFill>
                          <a:effectLst/>
                          <a:latin typeface="Arial" charset="0"/>
                          <a:ea typeface="Arial" charset="0"/>
                          <a:cs typeface="Arial" charset="0"/>
                        </a:rPr>
                        <a:t>the </a:t>
                      </a:r>
                      <a:r>
                        <a:rPr lang="en-GB" sz="1800" kern="100" dirty="0">
                          <a:solidFill>
                            <a:srgbClr val="405169"/>
                          </a:solidFill>
                          <a:effectLst/>
                          <a:latin typeface="Arial" charset="0"/>
                          <a:ea typeface="Arial" charset="0"/>
                          <a:cs typeface="Arial" charset="0"/>
                        </a:rPr>
                        <a:t>top or bottom of a specified group</a:t>
                      </a:r>
                      <a:r>
                        <a:rPr lang="en-US" sz="1800" kern="100" dirty="0">
                          <a:solidFill>
                            <a:srgbClr val="405169"/>
                          </a:solidFill>
                          <a:effectLst/>
                          <a:latin typeface="Arial" charset="0"/>
                          <a:ea typeface="Arial" charset="0"/>
                          <a:cs typeface="Arial" charset="0"/>
                        </a:rPr>
                        <a:t>. </a:t>
                      </a:r>
                      <a:r>
                        <a:rPr lang="en-GB" sz="1800" b="0" i="0" kern="1200" dirty="0">
                          <a:solidFill>
                            <a:srgbClr val="405169"/>
                          </a:solidFill>
                          <a:effectLst/>
                          <a:latin typeface="Arial" charset="0"/>
                          <a:ea typeface="Arial" charset="0"/>
                          <a:cs typeface="Arial" charset="0"/>
                        </a:rPr>
                        <a:t>S</a:t>
                      </a:r>
                      <a:r>
                        <a:rPr lang="x-none" sz="1800" b="0" i="0" kern="1200">
                          <a:solidFill>
                            <a:srgbClr val="405169"/>
                          </a:solidFill>
                          <a:effectLst/>
                          <a:latin typeface="Arial" charset="0"/>
                          <a:ea typeface="Arial" charset="0"/>
                          <a:cs typeface="Arial" charset="0"/>
                        </a:rPr>
                        <a:t>uperlative adjectives</a:t>
                      </a:r>
                      <a:r>
                        <a:rPr lang="en-GB" sz="1800" b="0" i="0" kern="1200" dirty="0">
                          <a:solidFill>
                            <a:srgbClr val="405169"/>
                          </a:solidFill>
                          <a:effectLst/>
                          <a:latin typeface="Arial" charset="0"/>
                          <a:ea typeface="Arial" charset="0"/>
                          <a:cs typeface="Arial" charset="0"/>
                        </a:rPr>
                        <a:t> can </a:t>
                      </a:r>
                      <a:r>
                        <a:rPr lang="x-none" sz="1800" b="0" i="0" kern="1200">
                          <a:solidFill>
                            <a:srgbClr val="405169"/>
                          </a:solidFill>
                          <a:effectLst/>
                          <a:latin typeface="Arial" charset="0"/>
                          <a:ea typeface="Arial" charset="0"/>
                          <a:cs typeface="Arial" charset="0"/>
                        </a:rPr>
                        <a:t>use the words most or least (beautiful = most beautiful)</a:t>
                      </a:r>
                      <a:r>
                        <a:rPr lang="en-GB" sz="1800" b="0" i="0" kern="1200" dirty="0">
                          <a:solidFill>
                            <a:srgbClr val="405169"/>
                          </a:solidFill>
                          <a:effectLst/>
                          <a:latin typeface="Arial" charset="0"/>
                          <a:ea typeface="Arial" charset="0"/>
                          <a:cs typeface="Arial" charset="0"/>
                        </a:rPr>
                        <a:t>, </a:t>
                      </a:r>
                      <a:r>
                        <a:rPr lang="x-none" sz="1800" b="0" i="0" kern="1200">
                          <a:solidFill>
                            <a:srgbClr val="405169"/>
                          </a:solidFill>
                          <a:effectLst/>
                          <a:latin typeface="Arial" charset="0"/>
                          <a:ea typeface="Arial" charset="0"/>
                          <a:cs typeface="Arial" charset="0"/>
                        </a:rPr>
                        <a:t>end in –est (easy = easiest)</a:t>
                      </a:r>
                      <a:r>
                        <a:rPr lang="en-GB" sz="1800" b="0" i="0" kern="1200" dirty="0">
                          <a:solidFill>
                            <a:srgbClr val="405169"/>
                          </a:solidFill>
                          <a:effectLst/>
                          <a:latin typeface="Arial" charset="0"/>
                          <a:ea typeface="Arial" charset="0"/>
                          <a:cs typeface="Arial" charset="0"/>
                        </a:rPr>
                        <a:t>, or be </a:t>
                      </a:r>
                      <a:r>
                        <a:rPr lang="x-none" sz="1800" b="0" i="0" kern="1200">
                          <a:solidFill>
                            <a:srgbClr val="405169"/>
                          </a:solidFill>
                          <a:effectLst/>
                          <a:latin typeface="Arial" charset="0"/>
                          <a:ea typeface="Arial" charset="0"/>
                          <a:cs typeface="Arial" charset="0"/>
                        </a:rPr>
                        <a:t>irregular (good = best). </a:t>
                      </a:r>
                      <a:r>
                        <a:rPr lang="en-GB" sz="1800" b="0" i="0" kern="1200" dirty="0">
                          <a:solidFill>
                            <a:srgbClr val="405169"/>
                          </a:solidFill>
                          <a:effectLst/>
                          <a:latin typeface="Arial" charset="0"/>
                          <a:ea typeface="Arial" charset="0"/>
                          <a:cs typeface="Arial" charset="0"/>
                        </a:rPr>
                        <a:t>We use superlatives with ‘one of / some of / among the’ to soften the superlative. We are not talking about one thing that is at the absolute top, rather it is part of a group that are all at the top. </a:t>
                      </a:r>
                      <a:endParaRPr lang="x-none" sz="1800" kern="1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US" sz="1800" kern="100" dirty="0">
                          <a:solidFill>
                            <a:srgbClr val="405169"/>
                          </a:solidFill>
                          <a:effectLst/>
                          <a:latin typeface="Arial" charset="0"/>
                          <a:ea typeface="Arial" charset="0"/>
                          <a:cs typeface="Arial" charset="0"/>
                        </a:rPr>
                        <a:t>That was </a:t>
                      </a:r>
                      <a:r>
                        <a:rPr lang="en-GB" sz="1800" u="sng" kern="100" dirty="0">
                          <a:solidFill>
                            <a:srgbClr val="405169"/>
                          </a:solidFill>
                          <a:effectLst/>
                          <a:latin typeface="Arial" charset="0"/>
                          <a:ea typeface="Arial" charset="0"/>
                          <a:cs typeface="Arial" charset="0"/>
                        </a:rPr>
                        <a:t>one of </a:t>
                      </a:r>
                      <a:r>
                        <a:rPr lang="en-US" sz="1800" u="sng" kern="100" dirty="0">
                          <a:solidFill>
                            <a:srgbClr val="405169"/>
                          </a:solidFill>
                          <a:effectLst/>
                          <a:latin typeface="Arial" charset="0"/>
                          <a:ea typeface="Arial" charset="0"/>
                          <a:cs typeface="Arial" charset="0"/>
                        </a:rPr>
                        <a:t>the most</a:t>
                      </a:r>
                      <a:r>
                        <a:rPr lang="en-US" sz="1800" kern="100" dirty="0">
                          <a:solidFill>
                            <a:srgbClr val="405169"/>
                          </a:solidFill>
                          <a:effectLst/>
                          <a:latin typeface="Arial" charset="0"/>
                          <a:ea typeface="Arial" charset="0"/>
                          <a:cs typeface="Arial" charset="0"/>
                        </a:rPr>
                        <a:t> interesting lectures I have ever attended.</a:t>
                      </a:r>
                      <a:endParaRPr lang="x-none" sz="1800" kern="100">
                        <a:solidFill>
                          <a:srgbClr val="405169"/>
                        </a:solidFill>
                        <a:effectLst/>
                        <a:latin typeface="Arial" charset="0"/>
                        <a:ea typeface="Arial" charset="0"/>
                        <a:cs typeface="Arial" charset="0"/>
                      </a:endParaRPr>
                    </a:p>
                    <a:p>
                      <a:pPr algn="l" rtl="0">
                        <a:lnSpc>
                          <a:spcPct val="115000"/>
                        </a:lnSpc>
                      </a:pPr>
                      <a:r>
                        <a:rPr lang="en-US" sz="1800" kern="100" dirty="0">
                          <a:solidFill>
                            <a:srgbClr val="405169"/>
                          </a:solidFill>
                          <a:effectLst/>
                          <a:latin typeface="Arial" charset="0"/>
                          <a:ea typeface="Arial" charset="0"/>
                          <a:cs typeface="Arial" charset="0"/>
                        </a:rPr>
                        <a:t>Egypt produces </a:t>
                      </a:r>
                      <a:r>
                        <a:rPr lang="en-US" sz="1800" u="sng" kern="100" dirty="0">
                          <a:solidFill>
                            <a:srgbClr val="405169"/>
                          </a:solidFill>
                          <a:effectLst/>
                          <a:latin typeface="Arial" charset="0"/>
                          <a:ea typeface="Arial" charset="0"/>
                          <a:cs typeface="Arial" charset="0"/>
                        </a:rPr>
                        <a:t>some of the finest</a:t>
                      </a:r>
                      <a:r>
                        <a:rPr lang="en-US" sz="1800" kern="100" dirty="0">
                          <a:solidFill>
                            <a:srgbClr val="405169"/>
                          </a:solidFill>
                          <a:effectLst/>
                          <a:latin typeface="Arial" charset="0"/>
                          <a:ea typeface="Arial" charset="0"/>
                          <a:cs typeface="Arial" charset="0"/>
                        </a:rPr>
                        <a:t> cotton in the world.​</a:t>
                      </a:r>
                      <a:endParaRPr lang="x-none" sz="1800" kern="100">
                        <a:solidFill>
                          <a:srgbClr val="405169"/>
                        </a:solidFill>
                        <a:effectLst/>
                        <a:latin typeface="Arial" charset="0"/>
                        <a:ea typeface="Arial" charset="0"/>
                        <a:cs typeface="Arial"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x-none" sz="1800" b="0" i="0" kern="1200">
                          <a:solidFill>
                            <a:srgbClr val="405169"/>
                          </a:solidFill>
                          <a:effectLst/>
                          <a:latin typeface="Arial" charset="0"/>
                          <a:ea typeface="Arial" charset="0"/>
                          <a:cs typeface="Arial" charset="0"/>
                        </a:rPr>
                        <a:t>This new product is </a:t>
                      </a:r>
                      <a:r>
                        <a:rPr lang="x-none" sz="1800" b="0" i="0" u="sng" kern="1200">
                          <a:solidFill>
                            <a:srgbClr val="405169"/>
                          </a:solidFill>
                          <a:effectLst/>
                          <a:latin typeface="Arial" charset="0"/>
                          <a:ea typeface="Arial" charset="0"/>
                          <a:cs typeface="Arial" charset="0"/>
                        </a:rPr>
                        <a:t>among the best</a:t>
                      </a:r>
                      <a:r>
                        <a:rPr lang="x-none" sz="1800" b="0" i="0" u="none" kern="1200">
                          <a:solidFill>
                            <a:srgbClr val="405169"/>
                          </a:solidFill>
                          <a:effectLst/>
                          <a:latin typeface="Arial" charset="0"/>
                          <a:ea typeface="Arial" charset="0"/>
                          <a:cs typeface="Arial" charset="0"/>
                        </a:rPr>
                        <a:t> </a:t>
                      </a:r>
                      <a:r>
                        <a:rPr lang="x-none" sz="1800" b="0" i="0" kern="1200">
                          <a:solidFill>
                            <a:srgbClr val="405169"/>
                          </a:solidFill>
                          <a:effectLst/>
                          <a:latin typeface="Arial" charset="0"/>
                          <a:ea typeface="Arial" charset="0"/>
                          <a:cs typeface="Arial" charset="0"/>
                        </a:rPr>
                        <a:t>on the market right now.</a:t>
                      </a:r>
                    </a:p>
                    <a:p>
                      <a:pPr marL="0" marR="0" lvl="0" indent="0" algn="l" defTabSz="914400" rtl="0" eaLnBrk="1" fontAlgn="auto" latinLnBrk="0" hangingPunct="1">
                        <a:lnSpc>
                          <a:spcPct val="115000"/>
                        </a:lnSpc>
                        <a:spcBef>
                          <a:spcPts val="0"/>
                        </a:spcBef>
                        <a:spcAft>
                          <a:spcPts val="0"/>
                        </a:spcAft>
                        <a:buClrTx/>
                        <a:buSzTx/>
                        <a:buFontTx/>
                        <a:buNone/>
                        <a:tabLst/>
                        <a:defRPr/>
                      </a:pPr>
                      <a:r>
                        <a:rPr lang="x-none" sz="1800" kern="1200">
                          <a:solidFill>
                            <a:srgbClr val="405169"/>
                          </a:solidFill>
                          <a:effectLst/>
                          <a:latin typeface="Arial" charset="0"/>
                          <a:ea typeface="Arial" charset="0"/>
                          <a:cs typeface="Arial" charset="0"/>
                        </a:rPr>
                        <a:t>In fact, Emirati entrepreneurs are </a:t>
                      </a:r>
                      <a:r>
                        <a:rPr lang="x-none" sz="1800" u="sng" kern="1200">
                          <a:solidFill>
                            <a:srgbClr val="405169"/>
                          </a:solidFill>
                          <a:effectLst/>
                          <a:latin typeface="Arial" charset="0"/>
                          <a:ea typeface="Arial" charset="0"/>
                          <a:cs typeface="Arial" charset="0"/>
                        </a:rPr>
                        <a:t>some of the best</a:t>
                      </a:r>
                      <a:r>
                        <a:rPr lang="x-none" sz="1800" kern="1200">
                          <a:solidFill>
                            <a:srgbClr val="405169"/>
                          </a:solidFill>
                          <a:effectLst/>
                          <a:latin typeface="Arial" charset="0"/>
                          <a:ea typeface="Arial" charset="0"/>
                          <a:cs typeface="Arial" charset="0"/>
                        </a:rPr>
                        <a:t> in the business.</a:t>
                      </a:r>
                      <a:endParaRPr lang="en-US" sz="1800" b="0" dirty="0">
                        <a:solidFill>
                          <a:srgbClr val="405169"/>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466952134"/>
              </p:ext>
            </p:extLst>
          </p:nvPr>
        </p:nvGraphicFramePr>
        <p:xfrm>
          <a:off x="474689" y="263027"/>
          <a:ext cx="11242621" cy="577515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0083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He said (that) he was tired.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010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 typeface="+mj-lt"/>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conversation happening now? When is it happening? Is the speaker tired?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377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Reported speech: reporting verbs</a:t>
                      </a:r>
                      <a:endPar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p>
                      <a:pPr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reporting verbs + 'that' + complement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8513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Arial" charset="0"/>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We use reported speech to tell someone what another person said. To do this, we ‘backshift’ the tense so, for example, present simple tense becomes past simple tense, and past simple becomes past perfect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00" dirty="0">
                          <a:solidFill>
                            <a:srgbClr val="405169"/>
                          </a:solidFill>
                          <a:effectLst/>
                          <a:latin typeface="Arial" charset="0"/>
                          <a:ea typeface="Arial" charset="0"/>
                          <a:cs typeface="Arial" charset="0"/>
                        </a:rPr>
                        <a:t>She told me (that) she had expanded her company.</a:t>
                      </a:r>
                    </a:p>
                    <a:p>
                      <a:pPr algn="l" rtl="0">
                        <a:lnSpc>
                          <a:spcPct val="115000"/>
                        </a:lnSpc>
                      </a:pPr>
                      <a:r>
                        <a:rPr lang="en-GB" sz="1800" kern="100" dirty="0">
                          <a:solidFill>
                            <a:srgbClr val="405169"/>
                          </a:solidFill>
                          <a:effectLst/>
                          <a:latin typeface="Arial" charset="0"/>
                          <a:ea typeface="Arial" charset="0"/>
                          <a:cs typeface="Arial" charset="0"/>
                        </a:rPr>
                        <a:t>Maryam said (that) the movie lasted for more than three hours!</a:t>
                      </a:r>
                      <a:endParaRPr lang="x-none" sz="1800" kern="100">
                        <a:solidFill>
                          <a:srgbClr val="405169"/>
                        </a:solidFill>
                        <a:effectLst/>
                        <a:latin typeface="Arial" charset="0"/>
                        <a:ea typeface="Arial" charset="0"/>
                        <a:cs typeface="Arial" charset="0"/>
                      </a:endParaRPr>
                    </a:p>
                    <a:p>
                      <a:pPr algn="l" rtl="0">
                        <a:lnSpc>
                          <a:spcPct val="115000"/>
                        </a:lnSpc>
                      </a:pPr>
                      <a:r>
                        <a:rPr lang="en-GB" sz="1800" kern="100" dirty="0">
                          <a:solidFill>
                            <a:srgbClr val="405169"/>
                          </a:solidFill>
                          <a:effectLst/>
                          <a:latin typeface="Arial" charset="0"/>
                          <a:ea typeface="Arial" charset="0"/>
                          <a:cs typeface="Arial" charset="0"/>
                        </a:rPr>
                        <a:t>We told her (that) our boss had</a:t>
                      </a:r>
                      <a:r>
                        <a:rPr lang="x-none" sz="1800" kern="1200">
                          <a:solidFill>
                            <a:srgbClr val="405169"/>
                          </a:solidFill>
                          <a:effectLst/>
                          <a:latin typeface="Arial" charset="0"/>
                          <a:ea typeface="Arial" charset="0"/>
                          <a:cs typeface="Arial" charset="0"/>
                        </a:rPr>
                        <a:t> been on a business trip. </a:t>
                      </a:r>
                      <a:endParaRPr lang="x-none" sz="1800" kern="12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5" name="TextBox 4">
            <a:extLst>
              <a:ext uri="{FF2B5EF4-FFF2-40B4-BE49-F238E27FC236}">
                <a16:creationId xmlns:a16="http://schemas.microsoft.com/office/drawing/2014/main" id="{DD646DD3-232E-354C-EC18-08A0ACD74406}"/>
              </a:ext>
            </a:extLst>
          </p:cNvPr>
          <p:cNvSpPr txBox="1"/>
          <p:nvPr/>
        </p:nvSpPr>
        <p:spPr>
          <a:xfrm>
            <a:off x="4799856" y="476672"/>
            <a:ext cx="6408712" cy="923330"/>
          </a:xfrm>
          <a:prstGeom prst="rect">
            <a:avLst/>
          </a:prstGeom>
          <a:noFill/>
        </p:spPr>
        <p:txBody>
          <a:bodyPr wrap="square" rtlCol="0">
            <a:spAutoFit/>
          </a:bodyPr>
          <a:lstStyle/>
          <a:p>
            <a:r>
              <a:rPr lang="en-GB" b="1" dirty="0">
                <a:solidFill>
                  <a:schemeClr val="tx2"/>
                </a:solidFill>
              </a:rPr>
              <a:t>“I am tired,” he said. </a:t>
            </a:r>
            <a:r>
              <a:rPr lang="en-GB" b="1" dirty="0">
                <a:solidFill>
                  <a:srgbClr val="C00000"/>
                </a:solidFill>
              </a:rPr>
              <a:t>He said he was tired.</a:t>
            </a:r>
          </a:p>
          <a:p>
            <a:endParaRPr lang="en-GB" b="1" dirty="0"/>
          </a:p>
          <a:p>
            <a:r>
              <a:rPr lang="en-GB" b="1" dirty="0">
                <a:solidFill>
                  <a:schemeClr val="tx2"/>
                </a:solidFill>
              </a:rPr>
              <a:t>“I was at school,” she said. </a:t>
            </a:r>
            <a:r>
              <a:rPr lang="en-GB" b="1" dirty="0">
                <a:solidFill>
                  <a:srgbClr val="C00000"/>
                </a:solidFill>
              </a:rPr>
              <a:t>She said that she had been at school.</a:t>
            </a:r>
          </a:p>
        </p:txBody>
      </p:sp>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1012110059"/>
              </p:ext>
            </p:extLst>
          </p:nvPr>
        </p:nvGraphicFramePr>
        <p:xfrm>
          <a:off x="474689" y="388874"/>
          <a:ext cx="11242621" cy="608025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48374">
                <a:tc gridSpan="2">
                  <a:txBody>
                    <a:bodyPr/>
                    <a:lstStyle/>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Mona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had read</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the paper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by the time she reached home.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Has Mona finished reading? Did she finish reading before or after she got home? Is she at home now?</a:t>
                      </a:r>
                      <a:endParaRPr lang="x-none"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u="none" strike="noStrike" cap="none" dirty="0">
                          <a:solidFill>
                            <a:schemeClr val="tx2"/>
                          </a:solidFill>
                          <a:latin typeface="Arial" panose="020B0604020202020204" pitchFamily="34" charset="0"/>
                          <a:cs typeface="Arial" panose="020B0604020202020204" pitchFamily="34" charset="0"/>
                          <a:sym typeface="Arial"/>
                          <a:hlinkClick r:id="rId2">
                            <a:extLst>
                              <a:ext uri="{A12FA001-AC4F-418D-AE19-62706E023703}">
                                <ahyp:hlinkClr xmlns:ahyp="http://schemas.microsoft.com/office/drawing/2018/hyperlinkcolor" val="tx"/>
                              </a:ext>
                            </a:extLst>
                          </a:hlinkClick>
                        </a:rPr>
                        <a:t>Past time: past perfect</a:t>
                      </a:r>
                      <a:endParaRPr lang="en-US" sz="1800" b="1" u="none" strike="noStrike" cap="none" dirty="0">
                        <a:solidFill>
                          <a:schemeClr val="tx2"/>
                        </a:solidFill>
                        <a:latin typeface="Arial" panose="020B0604020202020204" pitchFamily="34" charset="0"/>
                        <a:cs typeface="Arial" panose="020B0604020202020204" pitchFamily="34" charset="0"/>
                        <a:sym typeface="Arial"/>
                      </a:endParaRPr>
                    </a:p>
                    <a:p>
                      <a:pPr marL="0" marR="0" lvl="0" indent="0" algn="l" rtl="0">
                        <a:spcBef>
                          <a:spcPts val="0"/>
                        </a:spcBef>
                        <a:spcAft>
                          <a:spcPts val="0"/>
                        </a:spcAft>
                        <a:buNone/>
                      </a:pPr>
                      <a:r>
                        <a:rPr lang="en-US" sz="1800" u="none" strike="noStrike" cap="none" dirty="0">
                          <a:solidFill>
                            <a:schemeClr val="tx1"/>
                          </a:solidFill>
                          <a:latin typeface="Arial" panose="020B0604020202020204" pitchFamily="34" charset="0"/>
                          <a:cs typeface="Arial" panose="020B0604020202020204" pitchFamily="34" charset="0"/>
                          <a:sym typeface="Arial"/>
                        </a:rPr>
                        <a:t>had + past participle</a:t>
                      </a:r>
                      <a:endParaRPr lang="en-US"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We can use the past perfect w</a:t>
                      </a: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hen we want to talk about two completed past actions. We use the past perfect when an action happens before another past action. Past simple is used for the later action. We can also use past perfect when we want to say an action was happening up to a certain time in the past. In the example below, the man was a shop salesman for ten years, then changed his job.</a:t>
                      </a:r>
                      <a:endParaRPr lang="en-US" sz="1800" dirty="0">
                        <a:solidFill>
                          <a:schemeClr val="tx1"/>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GB" sz="1800" b="0" i="0" kern="1200" dirty="0">
                          <a:solidFill>
                            <a:schemeClr val="tx1"/>
                          </a:solidFill>
                          <a:effectLst/>
                          <a:latin typeface="Arial" panose="020B0604020202020204" pitchFamily="34" charset="0"/>
                          <a:ea typeface="Arial" charset="0"/>
                          <a:cs typeface="Arial" panose="020B0604020202020204" pitchFamily="34" charset="0"/>
                        </a:rPr>
                        <a:t>He </a:t>
                      </a:r>
                      <a:r>
                        <a:rPr lang="en-GB" sz="1800" b="0" i="0" u="sng" kern="1200" dirty="0">
                          <a:solidFill>
                            <a:schemeClr val="tx1"/>
                          </a:solidFill>
                          <a:effectLst/>
                          <a:latin typeface="Arial" panose="020B0604020202020204" pitchFamily="34" charset="0"/>
                          <a:ea typeface="Arial" charset="0"/>
                          <a:cs typeface="Arial" panose="020B0604020202020204" pitchFamily="34" charset="0"/>
                        </a:rPr>
                        <a:t>had worked</a:t>
                      </a:r>
                      <a:r>
                        <a:rPr lang="en-GB" sz="1800" b="0" i="0" u="none" kern="1200" dirty="0">
                          <a:solidFill>
                            <a:schemeClr val="tx1"/>
                          </a:solidFill>
                          <a:effectLst/>
                          <a:latin typeface="Arial" panose="020B0604020202020204" pitchFamily="34" charset="0"/>
                          <a:ea typeface="Arial" charset="0"/>
                          <a:cs typeface="Arial" panose="020B0604020202020204" pitchFamily="34" charset="0"/>
                        </a:rPr>
                        <a:t> in retail </a:t>
                      </a:r>
                      <a:r>
                        <a:rPr lang="en-GB" sz="1800" b="0" i="0" kern="1200" dirty="0">
                          <a:solidFill>
                            <a:schemeClr val="tx1"/>
                          </a:solidFill>
                          <a:effectLst/>
                          <a:latin typeface="Arial" panose="020B0604020202020204" pitchFamily="34" charset="0"/>
                          <a:ea typeface="Arial" charset="0"/>
                          <a:cs typeface="Arial" panose="020B0604020202020204" pitchFamily="34" charset="0"/>
                        </a:rPr>
                        <a:t>for ten years before he became a businessman.</a:t>
                      </a:r>
                    </a:p>
                    <a:p>
                      <a:pPr lvl="0" algn="l" rtl="0"/>
                      <a:r>
                        <a:rPr lang="x-none" sz="1800" b="0" i="0" kern="1200">
                          <a:solidFill>
                            <a:schemeClr val="tx1"/>
                          </a:solidFill>
                          <a:effectLst/>
                          <a:latin typeface="Arial" panose="020B0604020202020204" pitchFamily="34" charset="0"/>
                          <a:ea typeface="Arial" charset="0"/>
                          <a:cs typeface="Arial" panose="020B0604020202020204" pitchFamily="34" charset="0"/>
                        </a:rPr>
                        <a:t>I remembered it after </a:t>
                      </a:r>
                      <a:r>
                        <a:rPr lang="x-none" sz="1800" b="0" i="0" u="sng" kern="1200">
                          <a:solidFill>
                            <a:schemeClr val="tx1"/>
                          </a:solidFill>
                          <a:effectLst/>
                          <a:latin typeface="Arial" panose="020B0604020202020204" pitchFamily="34" charset="0"/>
                          <a:ea typeface="Arial" charset="0"/>
                          <a:cs typeface="Arial" panose="020B0604020202020204" pitchFamily="34" charset="0"/>
                        </a:rPr>
                        <a:t>I’d already left</a:t>
                      </a:r>
                      <a:r>
                        <a:rPr lang="x-none" sz="1800" b="0" i="0" u="none" kern="1200">
                          <a:solidFill>
                            <a:schemeClr val="tx1"/>
                          </a:solidFill>
                          <a:effectLst/>
                          <a:latin typeface="Arial" panose="020B0604020202020204" pitchFamily="34" charset="0"/>
                          <a:ea typeface="Arial" charset="0"/>
                          <a:cs typeface="Arial" panose="020B0604020202020204" pitchFamily="34" charset="0"/>
                        </a:rPr>
                        <a:t> </a:t>
                      </a:r>
                      <a:r>
                        <a:rPr lang="x-none" sz="1800" b="0" i="0" kern="1200">
                          <a:solidFill>
                            <a:schemeClr val="tx1"/>
                          </a:solidFill>
                          <a:effectLst/>
                          <a:latin typeface="Arial" panose="020B0604020202020204" pitchFamily="34" charset="0"/>
                          <a:ea typeface="Arial" charset="0"/>
                          <a:cs typeface="Arial" panose="020B0604020202020204" pitchFamily="34" charset="0"/>
                        </a:rPr>
                        <a:t>home.</a:t>
                      </a:r>
                    </a:p>
                    <a:p>
                      <a:pPr lvl="0" algn="l" rtl="0"/>
                      <a:r>
                        <a:rPr lang="x-none" sz="1800" b="0" i="0" kern="1200">
                          <a:solidFill>
                            <a:schemeClr val="tx1"/>
                          </a:solidFill>
                          <a:effectLst/>
                          <a:latin typeface="Arial" panose="020B0604020202020204" pitchFamily="34" charset="0"/>
                          <a:ea typeface="Arial" charset="0"/>
                          <a:cs typeface="Arial" panose="020B0604020202020204" pitchFamily="34" charset="0"/>
                        </a:rPr>
                        <a:t>By the time I got there</a:t>
                      </a:r>
                      <a:r>
                        <a:rPr lang="en-GB" sz="1800" b="0" i="0" kern="1200" dirty="0">
                          <a:solidFill>
                            <a:schemeClr val="tx1"/>
                          </a:solidFill>
                          <a:effectLst/>
                          <a:latin typeface="Arial" panose="020B0604020202020204" pitchFamily="34" charset="0"/>
                          <a:ea typeface="Arial" charset="0"/>
                          <a:cs typeface="Arial" panose="020B0604020202020204" pitchFamily="34" charset="0"/>
                        </a:rPr>
                        <a:t>,</a:t>
                      </a:r>
                      <a:r>
                        <a:rPr lang="x-none" sz="1800" b="0" i="0" kern="1200">
                          <a:solidFill>
                            <a:schemeClr val="tx1"/>
                          </a:solidFill>
                          <a:effectLst/>
                          <a:latin typeface="Arial" panose="020B0604020202020204" pitchFamily="34" charset="0"/>
                          <a:ea typeface="Arial" charset="0"/>
                          <a:cs typeface="Arial" panose="020B0604020202020204" pitchFamily="34" charset="0"/>
                        </a:rPr>
                        <a:t> </a:t>
                      </a:r>
                      <a:r>
                        <a:rPr lang="x-none" sz="1800" b="0" i="0" u="sng" kern="1200">
                          <a:solidFill>
                            <a:schemeClr val="tx1"/>
                          </a:solidFill>
                          <a:effectLst/>
                          <a:latin typeface="Arial" panose="020B0604020202020204" pitchFamily="34" charset="0"/>
                          <a:ea typeface="Arial" charset="0"/>
                          <a:cs typeface="Arial" panose="020B0604020202020204" pitchFamily="34" charset="0"/>
                        </a:rPr>
                        <a:t>she’d gone</a:t>
                      </a:r>
                      <a:r>
                        <a:rPr lang="x-none" sz="1800" b="0" i="0" kern="1200">
                          <a:solidFill>
                            <a:schemeClr val="tx1"/>
                          </a:solidFill>
                          <a:effectLst/>
                          <a:latin typeface="Arial" panose="020B0604020202020204" pitchFamily="34" charset="0"/>
                          <a:ea typeface="Arial" charset="0"/>
                          <a:cs typeface="Arial" panose="020B0604020202020204" pitchFamily="34" charset="0"/>
                        </a:rPr>
                        <a:t>.</a:t>
                      </a:r>
                    </a:p>
                    <a:p>
                      <a:pPr algn="l" rtl="0">
                        <a:lnSpc>
                          <a:spcPct val="115000"/>
                        </a:lnSpc>
                      </a:pPr>
                      <a:r>
                        <a:rPr lang="x-none" sz="1800" b="0" i="0" kern="1200">
                          <a:solidFill>
                            <a:schemeClr val="tx1"/>
                          </a:solidFill>
                          <a:effectLst/>
                          <a:latin typeface="Arial" panose="020B0604020202020204" pitchFamily="34" charset="0"/>
                          <a:ea typeface="Arial" charset="0"/>
                          <a:cs typeface="Arial" panose="020B0604020202020204" pitchFamily="34" charset="0"/>
                        </a:rPr>
                        <a:t>When the guests arrived, </a:t>
                      </a:r>
                      <a:r>
                        <a:rPr lang="x-none" sz="1800" b="0" i="0" u="sng" kern="1200">
                          <a:solidFill>
                            <a:schemeClr val="tx1"/>
                          </a:solidFill>
                          <a:effectLst/>
                          <a:latin typeface="Arial" panose="020B0604020202020204" pitchFamily="34" charset="0"/>
                          <a:ea typeface="Arial" charset="0"/>
                          <a:cs typeface="Arial" panose="020B0604020202020204" pitchFamily="34" charset="0"/>
                        </a:rPr>
                        <a:t>I had finished</a:t>
                      </a:r>
                      <a:r>
                        <a:rPr lang="x-none" sz="1800" b="0" i="0" kern="1200">
                          <a:solidFill>
                            <a:schemeClr val="tx1"/>
                          </a:solidFill>
                          <a:effectLst/>
                          <a:latin typeface="Arial" panose="020B0604020202020204" pitchFamily="34" charset="0"/>
                          <a:ea typeface="Arial" charset="0"/>
                          <a:cs typeface="Arial" panose="020B0604020202020204" pitchFamily="34" charset="0"/>
                        </a:rPr>
                        <a:t> my work.</a:t>
                      </a:r>
                      <a:endParaRPr lang="x-none" sz="1800" kern="100" dirty="0">
                        <a:solidFill>
                          <a:schemeClr val="tx1"/>
                        </a:solidFill>
                        <a:effectLst/>
                        <a:latin typeface="Arial" panose="020B0604020202020204" pitchFamily="34" charset="0"/>
                        <a:ea typeface="Arial"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8299A6A7-A020-38D8-BB6E-F9D6F4ABFC25}"/>
              </a:ext>
            </a:extLst>
          </p:cNvPr>
          <p:cNvCxnSpPr>
            <a:cxnSpLocks/>
          </p:cNvCxnSpPr>
          <p:nvPr/>
        </p:nvCxnSpPr>
        <p:spPr>
          <a:xfrm>
            <a:off x="6888088" y="126876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CD09319-7643-16CD-5821-8178781279F6}"/>
              </a:ext>
            </a:extLst>
          </p:cNvPr>
          <p:cNvCxnSpPr/>
          <p:nvPr/>
        </p:nvCxnSpPr>
        <p:spPr>
          <a:xfrm flipV="1">
            <a:off x="9624392" y="112474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84FB5A1-7E89-9788-6E94-D5E5E8A38C4D}"/>
              </a:ext>
            </a:extLst>
          </p:cNvPr>
          <p:cNvSpPr txBox="1"/>
          <p:nvPr/>
        </p:nvSpPr>
        <p:spPr>
          <a:xfrm>
            <a:off x="9311447" y="914821"/>
            <a:ext cx="648072"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Present</a:t>
            </a:r>
          </a:p>
        </p:txBody>
      </p:sp>
      <p:sp>
        <p:nvSpPr>
          <p:cNvPr id="6" name="TextBox 5">
            <a:extLst>
              <a:ext uri="{FF2B5EF4-FFF2-40B4-BE49-F238E27FC236}">
                <a16:creationId xmlns:a16="http://schemas.microsoft.com/office/drawing/2014/main" id="{49238A78-1EB6-398C-B2CE-04E29E139B37}"/>
              </a:ext>
            </a:extLst>
          </p:cNvPr>
          <p:cNvSpPr txBox="1"/>
          <p:nvPr/>
        </p:nvSpPr>
        <p:spPr>
          <a:xfrm>
            <a:off x="6903640" y="704223"/>
            <a:ext cx="1136576" cy="400110"/>
          </a:xfrm>
          <a:prstGeom prst="rect">
            <a:avLst/>
          </a:prstGeom>
          <a:noFill/>
        </p:spPr>
        <p:txBody>
          <a:bodyPr wrap="square" rtlCol="0">
            <a:spAutoFit/>
          </a:bodyPr>
          <a:lstStyle/>
          <a:p>
            <a:r>
              <a:rPr lang="en-GB" sz="1000" dirty="0">
                <a:solidFill>
                  <a:srgbClr val="C00000"/>
                </a:solidFill>
                <a:latin typeface="Arial" panose="020B0604020202020204" pitchFamily="34" charset="0"/>
                <a:cs typeface="Arial" panose="020B0604020202020204" pitchFamily="34" charset="0"/>
              </a:rPr>
              <a:t>Finished reading paper</a:t>
            </a:r>
          </a:p>
        </p:txBody>
      </p:sp>
      <p:sp>
        <p:nvSpPr>
          <p:cNvPr id="7" name="TextBox 6">
            <a:extLst>
              <a:ext uri="{FF2B5EF4-FFF2-40B4-BE49-F238E27FC236}">
                <a16:creationId xmlns:a16="http://schemas.microsoft.com/office/drawing/2014/main" id="{5BE79165-D330-E454-58A3-4931649E77EA}"/>
              </a:ext>
            </a:extLst>
          </p:cNvPr>
          <p:cNvSpPr txBox="1"/>
          <p:nvPr/>
        </p:nvSpPr>
        <p:spPr>
          <a:xfrm>
            <a:off x="8223392" y="781167"/>
            <a:ext cx="776538" cy="246221"/>
          </a:xfrm>
          <a:prstGeom prst="rect">
            <a:avLst/>
          </a:prstGeom>
          <a:noFill/>
        </p:spPr>
        <p:txBody>
          <a:bodyPr wrap="square" rtlCol="0">
            <a:spAutoFit/>
          </a:bodyPr>
          <a:lstStyle/>
          <a:p>
            <a:r>
              <a:rPr lang="en-GB" sz="1000" dirty="0">
                <a:solidFill>
                  <a:srgbClr val="2A5CAA"/>
                </a:solidFill>
                <a:latin typeface="Arial" panose="020B0604020202020204" pitchFamily="34" charset="0"/>
                <a:cs typeface="Arial" panose="020B0604020202020204" pitchFamily="34" charset="0"/>
              </a:rPr>
              <a:t>Got home</a:t>
            </a:r>
          </a:p>
        </p:txBody>
      </p:sp>
      <p:pic>
        <p:nvPicPr>
          <p:cNvPr id="10" name="Picture 9">
            <a:extLst>
              <a:ext uri="{FF2B5EF4-FFF2-40B4-BE49-F238E27FC236}">
                <a16:creationId xmlns:a16="http://schemas.microsoft.com/office/drawing/2014/main" id="{FDA03816-6CE1-BCB0-4E12-8CF177D1DFA9}"/>
              </a:ext>
            </a:extLst>
          </p:cNvPr>
          <p:cNvPicPr>
            <a:picLocks noChangeAspect="1"/>
          </p:cNvPicPr>
          <p:nvPr/>
        </p:nvPicPr>
        <p:blipFill>
          <a:blip r:embed="rId3"/>
          <a:stretch>
            <a:fillRect/>
          </a:stretch>
        </p:blipFill>
        <p:spPr>
          <a:xfrm>
            <a:off x="7321623" y="1071329"/>
            <a:ext cx="114300" cy="114300"/>
          </a:xfrm>
          <a:prstGeom prst="rect">
            <a:avLst/>
          </a:prstGeom>
        </p:spPr>
      </p:pic>
      <p:pic>
        <p:nvPicPr>
          <p:cNvPr id="12" name="Picture 11">
            <a:extLst>
              <a:ext uri="{FF2B5EF4-FFF2-40B4-BE49-F238E27FC236}">
                <a16:creationId xmlns:a16="http://schemas.microsoft.com/office/drawing/2014/main" id="{F47229AE-1D29-9ABE-C00A-AF6F3EB23AAF}"/>
              </a:ext>
            </a:extLst>
          </p:cNvPr>
          <p:cNvPicPr>
            <a:picLocks noChangeAspect="1"/>
          </p:cNvPicPr>
          <p:nvPr/>
        </p:nvPicPr>
        <p:blipFill>
          <a:blip r:embed="rId4"/>
          <a:stretch>
            <a:fillRect/>
          </a:stretch>
        </p:blipFill>
        <p:spPr>
          <a:xfrm>
            <a:off x="8497361" y="1074795"/>
            <a:ext cx="114300" cy="101600"/>
          </a:xfrm>
          <a:prstGeom prst="rect">
            <a:avLst/>
          </a:prstGeom>
        </p:spPr>
      </p:pic>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3111354852"/>
              </p:ext>
            </p:extLst>
          </p:nvPr>
        </p:nvGraphicFramePr>
        <p:xfrm>
          <a:off x="474689" y="401519"/>
          <a:ext cx="11242621" cy="605496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rtl="0">
                        <a:lnSpc>
                          <a:spcPct val="150000"/>
                        </a:lnSpc>
                        <a:spcBef>
                          <a:spcPts val="0"/>
                        </a:spcBef>
                        <a:spcAft>
                          <a:spcPts val="0"/>
                        </a:spcAft>
                        <a:buClr>
                          <a:srgbClr val="000000"/>
                        </a:buClr>
                        <a:buSzPts val="1800"/>
                        <a:buFont typeface="Arial"/>
                        <a:buNone/>
                      </a:pPr>
                      <a:r>
                        <a:rPr lang="en-US" sz="2000" b="1" u="sng" strike="noStrike" cap="none" dirty="0">
                          <a:solidFill>
                            <a:schemeClr val="accent1"/>
                          </a:solidFill>
                          <a:latin typeface="Arial" panose="020B0604020202020204" pitchFamily="34" charset="0"/>
                          <a:ea typeface="Arial"/>
                          <a:cs typeface="Arial" panose="020B0604020202020204" pitchFamily="34" charset="0"/>
                          <a:sym typeface="Arial"/>
                        </a:rPr>
                        <a:t>Will you have finished</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writing your report by tomorrow?</a:t>
                      </a:r>
                      <a:endParaRPr lang="en-US" sz="1600" b="1" u="none" strike="noStrike" cap="none" dirty="0">
                        <a:solidFill>
                          <a:schemeClr val="accent1"/>
                        </a:solidFill>
                        <a:latin typeface="Arial" panose="020B0604020202020204" pitchFamily="34" charset="0"/>
                        <a:cs typeface="Arial" panose="020B0604020202020204" pitchFamily="34" charset="0"/>
                      </a:endParaRPr>
                    </a:p>
                    <a:p>
                      <a:pPr marL="0" marR="0" lvl="0" indent="0" algn="l" rtl="0">
                        <a:lnSpc>
                          <a:spcPct val="150000"/>
                        </a:lnSpc>
                        <a:spcBef>
                          <a:spcPts val="0"/>
                        </a:spcBef>
                        <a:spcAft>
                          <a:spcPts val="0"/>
                        </a:spcAft>
                        <a:buClr>
                          <a:srgbClr val="000000"/>
                        </a:buClr>
                        <a:buSzPts val="1800"/>
                        <a:buFont typeface="Arial"/>
                        <a:buNone/>
                      </a:pP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Yes, I </a:t>
                      </a:r>
                      <a:r>
                        <a:rPr lang="en-US" sz="2000" b="1" u="sng" strike="noStrike" cap="none" dirty="0">
                          <a:solidFill>
                            <a:schemeClr val="accent1"/>
                          </a:solidFill>
                          <a:latin typeface="Arial" panose="020B0604020202020204" pitchFamily="34" charset="0"/>
                          <a:ea typeface="Arial"/>
                          <a:cs typeface="Arial" panose="020B0604020202020204" pitchFamily="34" charset="0"/>
                          <a:sym typeface="Arial"/>
                        </a:rPr>
                        <a:t>will have done</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it all by the time the </a:t>
                      </a:r>
                      <a:r>
                        <a:rPr lang="en-US" sz="2000" b="1" u="none" strike="noStrike" cap="none" dirty="0" err="1">
                          <a:solidFill>
                            <a:schemeClr val="accent1"/>
                          </a:solidFill>
                          <a:latin typeface="Arial" panose="020B0604020202020204" pitchFamily="34" charset="0"/>
                          <a:ea typeface="Arial"/>
                          <a:cs typeface="Arial" panose="020B0604020202020204" pitchFamily="34" charset="0"/>
                          <a:sym typeface="Arial"/>
                        </a:rPr>
                        <a:t>programme</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starts.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Has the speaker finished their report now? It is tomorrow – are they finished?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Future time: future perfect simple</a:t>
                      </a:r>
                      <a:endParaRPr lang="en-US" sz="1800"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u="none" strike="noStrike" cap="none" dirty="0">
                          <a:latin typeface="Arial" panose="020B0604020202020204" pitchFamily="34" charset="0"/>
                          <a:ea typeface="Arial"/>
                          <a:cs typeface="Arial" panose="020B0604020202020204" pitchFamily="34" charset="0"/>
                          <a:sym typeface="Arial"/>
                        </a:rPr>
                        <a:t>subject + will / won’t + have + past participle +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AE" sz="1800">
                          <a:solidFill>
                            <a:schemeClr val="tx1"/>
                          </a:solidFill>
                          <a:latin typeface="Arial" panose="020B0604020202020204" pitchFamily="34" charset="0"/>
                          <a:cs typeface="Arial" panose="020B0604020202020204" pitchFamily="34" charset="0"/>
                        </a:rPr>
                        <a:t>We use the future perfect to talk about an event that is expected to happen before a particular time in the future. We look forward to the future event from the moment of speech. The auxiliary ‘will’ is used in a clause with the past participle to describe the event that is expected to happen and it is usually combined with a time phrase in the complement to give information about when the event is expected to occur.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lnSpc>
                          <a:spcPct val="115000"/>
                        </a:lnSpc>
                      </a:pPr>
                      <a:r>
                        <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I </a:t>
                      </a:r>
                      <a:r>
                        <a:rPr lang="x-none" sz="1800" u="sng"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submitted</a:t>
                      </a:r>
                      <a:r>
                        <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 the project by Monday afternoon.</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My friends are coming at 7pm. I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finished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cooking by then.</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By the 18</a:t>
                      </a:r>
                      <a:r>
                        <a:rPr lang="en-GB" sz="1800" kern="100" baseline="300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th</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of April, the company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launched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their newest products.</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Ahmed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arrived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at Heathrow airport by</a:t>
                      </a:r>
                      <a:r>
                        <a:rPr lang="en-GB" sz="18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tomorrow morning.</a:t>
                      </a:r>
                      <a:endParaRPr lang="x-none"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4A6200D0-B92D-8368-49F3-F741A846B759}"/>
              </a:ext>
            </a:extLst>
          </p:cNvPr>
          <p:cNvCxnSpPr>
            <a:cxnSpLocks/>
          </p:cNvCxnSpPr>
          <p:nvPr/>
        </p:nvCxnSpPr>
        <p:spPr>
          <a:xfrm flipV="1">
            <a:off x="7998756" y="1268760"/>
            <a:ext cx="3137804" cy="123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8FE05D5-16B1-22B5-438B-A38C36C9BA87}"/>
              </a:ext>
            </a:extLst>
          </p:cNvPr>
          <p:cNvCxnSpPr/>
          <p:nvPr/>
        </p:nvCxnSpPr>
        <p:spPr>
          <a:xfrm flipV="1">
            <a:off x="8646828" y="1137090"/>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B5D6EFA-2B66-A9FB-A978-5D50EF348BFA}"/>
              </a:ext>
            </a:extLst>
          </p:cNvPr>
          <p:cNvPicPr>
            <a:picLocks noChangeAspect="1"/>
          </p:cNvPicPr>
          <p:nvPr/>
        </p:nvPicPr>
        <p:blipFill>
          <a:blip r:embed="rId3"/>
          <a:stretch>
            <a:fillRect/>
          </a:stretch>
        </p:blipFill>
        <p:spPr>
          <a:xfrm>
            <a:off x="9851329" y="1055366"/>
            <a:ext cx="114300" cy="114300"/>
          </a:xfrm>
          <a:prstGeom prst="rect">
            <a:avLst/>
          </a:prstGeom>
        </p:spPr>
      </p:pic>
      <p:sp>
        <p:nvSpPr>
          <p:cNvPr id="6" name="TextBox 5">
            <a:extLst>
              <a:ext uri="{FF2B5EF4-FFF2-40B4-BE49-F238E27FC236}">
                <a16:creationId xmlns:a16="http://schemas.microsoft.com/office/drawing/2014/main" id="{FF467BA0-E022-A890-E4F0-49C7A25F3E09}"/>
              </a:ext>
            </a:extLst>
          </p:cNvPr>
          <p:cNvSpPr txBox="1"/>
          <p:nvPr/>
        </p:nvSpPr>
        <p:spPr>
          <a:xfrm>
            <a:off x="9408368" y="670463"/>
            <a:ext cx="1064567" cy="400110"/>
          </a:xfrm>
          <a:prstGeom prst="rect">
            <a:avLst/>
          </a:prstGeom>
          <a:noFill/>
        </p:spPr>
        <p:txBody>
          <a:bodyPr wrap="square" rtlCol="0">
            <a:spAutoFit/>
          </a:bodyPr>
          <a:lstStyle/>
          <a:p>
            <a:r>
              <a:rPr lang="en-GB" sz="1000" dirty="0">
                <a:solidFill>
                  <a:srgbClr val="C00000"/>
                </a:solidFill>
                <a:latin typeface="Arial" panose="020B0604020202020204" pitchFamily="34" charset="0"/>
                <a:cs typeface="Arial" panose="020B0604020202020204" pitchFamily="34" charset="0"/>
              </a:rPr>
              <a:t>Finished writing report</a:t>
            </a:r>
          </a:p>
        </p:txBody>
      </p:sp>
      <p:sp>
        <p:nvSpPr>
          <p:cNvPr id="7" name="TextBox 6">
            <a:extLst>
              <a:ext uri="{FF2B5EF4-FFF2-40B4-BE49-F238E27FC236}">
                <a16:creationId xmlns:a16="http://schemas.microsoft.com/office/drawing/2014/main" id="{96FD8967-87A4-7906-CEE9-995684F707D7}"/>
              </a:ext>
            </a:extLst>
          </p:cNvPr>
          <p:cNvSpPr txBox="1"/>
          <p:nvPr/>
        </p:nvSpPr>
        <p:spPr>
          <a:xfrm>
            <a:off x="8322792" y="890869"/>
            <a:ext cx="648072"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Present</a:t>
            </a:r>
          </a:p>
        </p:txBody>
      </p:sp>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3344208531"/>
              </p:ext>
            </p:extLst>
          </p:nvPr>
        </p:nvGraphicFramePr>
        <p:xfrm>
          <a:off x="474689" y="798779"/>
          <a:ext cx="11242621" cy="5260441"/>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735996">
                <a:tc gridSpan="2">
                  <a:txBody>
                    <a:bodyPr/>
                    <a:lstStyle/>
                    <a:p>
                      <a:pPr marL="0" marR="0" indent="0" algn="l" defTabSz="914400" rtl="0" eaLnBrk="1" fontAlgn="auto" latinLnBrk="0" hangingPunct="1">
                        <a:lnSpc>
                          <a:spcPct val="114000"/>
                        </a:lnSpc>
                        <a:spcBef>
                          <a:spcPts val="0"/>
                        </a:spcBef>
                        <a:spcAft>
                          <a:spcPts val="0"/>
                        </a:spcAft>
                        <a:buClrTx/>
                        <a:buSzTx/>
                        <a:buFontTx/>
                        <a:buNone/>
                        <a:tabLst/>
                        <a:defRPr/>
                      </a:pPr>
                      <a:r>
                        <a:rPr lang="en-GB" sz="1800" b="1" kern="1200" baseline="0" dirty="0">
                          <a:solidFill>
                            <a:schemeClr val="accent2">
                              <a:lumMod val="75000"/>
                            </a:schemeClr>
                          </a:solidFill>
                          <a:latin typeface="Arial" panose="020B0604020202020204" pitchFamily="34" charset="0"/>
                          <a:ea typeface="+mn-ea"/>
                          <a:cs typeface="Arial" panose="020B0604020202020204" pitchFamily="34" charset="0"/>
                        </a:rPr>
                        <a:t>Fatima </a:t>
                      </a:r>
                      <a:r>
                        <a:rPr lang="en-GB" sz="1800" b="1" u="sng" kern="1200" baseline="0" dirty="0">
                          <a:solidFill>
                            <a:schemeClr val="accent2">
                              <a:lumMod val="75000"/>
                            </a:schemeClr>
                          </a:solidFill>
                          <a:latin typeface="Arial" panose="020B0604020202020204" pitchFamily="34" charset="0"/>
                          <a:ea typeface="+mn-ea"/>
                          <a:cs typeface="Arial" panose="020B0604020202020204" pitchFamily="34" charset="0"/>
                        </a:rPr>
                        <a:t>might</a:t>
                      </a:r>
                      <a:r>
                        <a:rPr lang="en-GB" sz="1800" b="1" kern="1200" baseline="0" dirty="0">
                          <a:solidFill>
                            <a:schemeClr val="accent2">
                              <a:lumMod val="75000"/>
                            </a:schemeClr>
                          </a:solidFill>
                          <a:latin typeface="Arial" panose="020B0604020202020204" pitchFamily="34" charset="0"/>
                          <a:ea typeface="+mn-ea"/>
                          <a:cs typeface="Arial" panose="020B0604020202020204" pitchFamily="34" charset="0"/>
                        </a:rPr>
                        <a:t> finish the project today.</a:t>
                      </a:r>
                      <a:endParaRPr lang="x-none" sz="1800" b="1" kern="1200" baseline="0" dirty="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3896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Fatima finish her project today?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639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Modals: present modals</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3">
                            <a:extLst>
                              <a:ext uri="{A12FA001-AC4F-418D-AE19-62706E023703}">
                                <ahyp:hlinkClr xmlns:ahyp="http://schemas.microsoft.com/office/drawing/2018/hyperlinkcolor" val="tx"/>
                              </a:ext>
                            </a:extLst>
                          </a:hlinkClick>
                        </a:rPr>
                        <a:t>Modals: past modals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and </a:t>
                      </a:r>
                      <a:r>
                        <a:rPr lang="en-GB" sz="1800" u="sng"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Moda</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4">
                            <a:extLst>
                              <a:ext uri="{A12FA001-AC4F-418D-AE19-62706E023703}">
                                <ahyp:hlinkClr xmlns:ahyp="http://schemas.microsoft.com/office/drawing/2018/hyperlinkcolor" val="tx"/>
                              </a:ext>
                            </a:extLst>
                          </a:hlinkClick>
                        </a:rPr>
                        <a:t>ls: passive modals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(possibility)</a:t>
                      </a:r>
                    </a:p>
                    <a:p>
                      <a:pPr algn="l" rtl="0"/>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present/future - modal + main verb</a:t>
                      </a:r>
                    </a:p>
                    <a:p>
                      <a:pPr algn="l" rtl="0"/>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past - modal + have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We can use a range of modals to talk about the possibility or likelihood of something happening. We use ‘should’ when we think it is reasonable to expect something to happen in the future because it’s what usually happens. We use ‘might’, ‘may’ and ‘could’ when we think something is possible, but we’re not completely sure. ‘May’ is more formal than ‘might’ or ‘could’.</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The computer </a:t>
                      </a:r>
                      <a:r>
                        <a:rPr lang="en-US" sz="1800" b="0" i="0" u="sng" kern="1200" dirty="0">
                          <a:solidFill>
                            <a:srgbClr val="405169"/>
                          </a:solidFill>
                          <a:effectLst/>
                          <a:latin typeface="Arial" panose="020B0604020202020204" pitchFamily="34" charset="0"/>
                          <a:ea typeface="+mn-ea"/>
                          <a:cs typeface="Arial" panose="020B0604020202020204" pitchFamily="34" charset="0"/>
                        </a:rPr>
                        <a:t>should</a:t>
                      </a:r>
                      <a:r>
                        <a:rPr lang="en-US" sz="1800" b="0" i="0" kern="1200" dirty="0">
                          <a:solidFill>
                            <a:srgbClr val="405169"/>
                          </a:solidFill>
                          <a:effectLst/>
                          <a:latin typeface="Arial" panose="020B0604020202020204" pitchFamily="34" charset="0"/>
                          <a:ea typeface="+mn-ea"/>
                          <a:cs typeface="Arial" panose="020B0604020202020204" pitchFamily="34" charset="0"/>
                        </a:rPr>
                        <a:t> work now it’s been fixed.</a:t>
                      </a:r>
                    </a:p>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I </a:t>
                      </a:r>
                      <a:r>
                        <a:rPr lang="en-US" sz="1800" b="0" i="0" u="sng" kern="1200" dirty="0">
                          <a:solidFill>
                            <a:srgbClr val="405169"/>
                          </a:solidFill>
                          <a:effectLst/>
                          <a:latin typeface="Arial" panose="020B0604020202020204" pitchFamily="34" charset="0"/>
                          <a:ea typeface="+mn-ea"/>
                          <a:cs typeface="Arial" panose="020B0604020202020204" pitchFamily="34" charset="0"/>
                        </a:rPr>
                        <a:t>might</a:t>
                      </a:r>
                      <a:r>
                        <a:rPr lang="en-US" sz="1800" b="0" i="0" kern="1200" dirty="0">
                          <a:solidFill>
                            <a:srgbClr val="405169"/>
                          </a:solidFill>
                          <a:effectLst/>
                          <a:latin typeface="Arial" panose="020B0604020202020204" pitchFamily="34" charset="0"/>
                          <a:ea typeface="+mn-ea"/>
                          <a:cs typeface="Arial" panose="020B0604020202020204" pitchFamily="34" charset="0"/>
                        </a:rPr>
                        <a:t> see you at the weekend.</a:t>
                      </a:r>
                    </a:p>
                    <a:p>
                      <a:pPr algn="l" rtl="0"/>
                      <a:r>
                        <a:rPr lang="en-US" sz="1800" b="0" i="0" u="sng" kern="1200" dirty="0">
                          <a:solidFill>
                            <a:srgbClr val="405169"/>
                          </a:solidFill>
                          <a:effectLst/>
                          <a:latin typeface="Arial" panose="020B0604020202020204" pitchFamily="34" charset="0"/>
                          <a:ea typeface="+mn-ea"/>
                          <a:cs typeface="Arial" panose="020B0604020202020204" pitchFamily="34" charset="0"/>
                        </a:rPr>
                        <a:t>Could he have</a:t>
                      </a:r>
                      <a:r>
                        <a:rPr lang="en-US" sz="1800" b="0" i="0" u="none" kern="1200" dirty="0">
                          <a:solidFill>
                            <a:srgbClr val="405169"/>
                          </a:solidFill>
                          <a:effectLst/>
                          <a:latin typeface="Arial" panose="020B0604020202020204" pitchFamily="34" charset="0"/>
                          <a:ea typeface="+mn-ea"/>
                          <a:cs typeface="Arial" panose="020B0604020202020204" pitchFamily="34" charset="0"/>
                        </a:rPr>
                        <a:t> </a:t>
                      </a:r>
                      <a:r>
                        <a:rPr lang="en-US" sz="1800" b="0" i="0" kern="1200" dirty="0">
                          <a:solidFill>
                            <a:srgbClr val="405169"/>
                          </a:solidFill>
                          <a:effectLst/>
                          <a:latin typeface="Arial" panose="020B0604020202020204" pitchFamily="34" charset="0"/>
                          <a:ea typeface="+mn-ea"/>
                          <a:cs typeface="Arial" panose="020B0604020202020204" pitchFamily="34" charset="0"/>
                        </a:rPr>
                        <a:t>seen us?</a:t>
                      </a:r>
                    </a:p>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The project </a:t>
                      </a:r>
                      <a:r>
                        <a:rPr lang="en-US" sz="1800" b="0" i="0" u="sng" kern="1200" dirty="0">
                          <a:solidFill>
                            <a:srgbClr val="405169"/>
                          </a:solidFill>
                          <a:effectLst/>
                          <a:latin typeface="Arial" panose="020B0604020202020204" pitchFamily="34" charset="0"/>
                          <a:ea typeface="+mn-ea"/>
                          <a:cs typeface="Arial" panose="020B0604020202020204" pitchFamily="34" charset="0"/>
                        </a:rPr>
                        <a:t>may be completed</a:t>
                      </a:r>
                      <a:r>
                        <a:rPr lang="en-US" sz="1800" b="0" i="0" u="none" kern="1200" dirty="0">
                          <a:solidFill>
                            <a:srgbClr val="405169"/>
                          </a:solidFill>
                          <a:effectLst/>
                          <a:latin typeface="Arial" panose="020B0604020202020204" pitchFamily="34" charset="0"/>
                          <a:ea typeface="+mn-ea"/>
                          <a:cs typeface="Arial" panose="020B0604020202020204" pitchFamily="34" charset="0"/>
                        </a:rPr>
                        <a:t> ahead of schedule</a:t>
                      </a:r>
                      <a:r>
                        <a:rPr lang="en-US" sz="1800" b="0" i="0" kern="1200" dirty="0">
                          <a:solidFill>
                            <a:srgbClr val="405169"/>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3017835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just" rtl="0">
                        <a:lnSpc>
                          <a:spcPct val="150000"/>
                        </a:lnSpc>
                      </a:pPr>
                      <a:r>
                        <a:rPr lang="en-US" sz="1800" b="1" u="sng" dirty="0">
                          <a:solidFill>
                            <a:schemeClr val="tx1"/>
                          </a:solidFill>
                          <a:latin typeface="Arial"/>
                          <a:cs typeface="Arial"/>
                        </a:rPr>
                        <a:t>In my opinion</a:t>
                      </a:r>
                      <a:r>
                        <a:rPr lang="en-US" sz="1800" b="1" u="none" dirty="0">
                          <a:solidFill>
                            <a:schemeClr val="tx1"/>
                          </a:solidFill>
                          <a:latin typeface="Arial"/>
                          <a:cs typeface="Arial"/>
                        </a:rPr>
                        <a:t>, online education offers more flexibility than traditional schooling.</a:t>
                      </a:r>
                    </a:p>
                    <a:p>
                      <a:pPr algn="just" rtl="0">
                        <a:lnSpc>
                          <a:spcPct val="150000"/>
                        </a:lnSpc>
                      </a:pPr>
                      <a:r>
                        <a:rPr lang="en-US" sz="1800" b="1" u="sng" dirty="0">
                          <a:solidFill>
                            <a:schemeClr val="tx1"/>
                          </a:solidFill>
                          <a:latin typeface="Arial"/>
                          <a:cs typeface="Arial"/>
                        </a:rPr>
                        <a:t>I strongly believe that</a:t>
                      </a:r>
                      <a:r>
                        <a:rPr lang="en-US" sz="1800" b="1" u="none" dirty="0">
                          <a:solidFill>
                            <a:schemeClr val="tx1"/>
                          </a:solidFill>
                          <a:latin typeface="Arial"/>
                          <a:cs typeface="Arial"/>
                        </a:rPr>
                        <a:t> climate change should be the top priority for governments worldwide.</a:t>
                      </a:r>
                    </a:p>
                    <a:p>
                      <a:pPr algn="just" rtl="0">
                        <a:lnSpc>
                          <a:spcPct val="150000"/>
                        </a:lnSpc>
                      </a:pPr>
                      <a:r>
                        <a:rPr lang="en-US" sz="1800" b="1" u="sng" dirty="0">
                          <a:solidFill>
                            <a:schemeClr val="tx1"/>
                          </a:solidFill>
                          <a:latin typeface="Arial"/>
                          <a:cs typeface="Arial"/>
                        </a:rPr>
                        <a:t>From my perspective</a:t>
                      </a:r>
                      <a:r>
                        <a:rPr lang="en-US" sz="1800" b="1" u="none" dirty="0">
                          <a:solidFill>
                            <a:schemeClr val="tx1"/>
                          </a:solidFill>
                          <a:latin typeface="Arial"/>
                          <a:cs typeface="Arial"/>
                        </a:rPr>
                        <a:t>, travelling is the best way to learn about different cultures and broaden your horizons.</a:t>
                      </a:r>
                    </a:p>
                    <a:p>
                      <a:pPr algn="just" rtl="0">
                        <a:lnSpc>
                          <a:spcPct val="150000"/>
                        </a:lnSpc>
                      </a:pPr>
                      <a:r>
                        <a:rPr lang="en-US" sz="1800" b="1" u="sng" dirty="0">
                          <a:solidFill>
                            <a:schemeClr val="tx1"/>
                          </a:solidFill>
                          <a:latin typeface="Arial"/>
                          <a:cs typeface="Arial"/>
                        </a:rPr>
                        <a:t>As far as I'm concerned</a:t>
                      </a:r>
                      <a:r>
                        <a:rPr lang="en-US" sz="1800" b="1" u="none" dirty="0">
                          <a:solidFill>
                            <a:schemeClr val="tx1"/>
                          </a:solidFill>
                          <a:latin typeface="Arial"/>
                          <a:cs typeface="Arial"/>
                        </a:rPr>
                        <a:t>, remote work can improve work-life balance for many people.</a:t>
                      </a:r>
                    </a:p>
                    <a:p>
                      <a:pPr algn="just" rtl="0">
                        <a:lnSpc>
                          <a:spcPct val="150000"/>
                        </a:lnSpc>
                      </a:pPr>
                      <a:r>
                        <a:rPr lang="en-US" sz="1800" b="1" u="sng" dirty="0">
                          <a:solidFill>
                            <a:schemeClr val="tx1"/>
                          </a:solidFill>
                          <a:latin typeface="Arial"/>
                          <a:cs typeface="Arial"/>
                        </a:rPr>
                        <a:t>It seems to me that</a:t>
                      </a:r>
                      <a:r>
                        <a:rPr lang="en-US" sz="1800" b="1" u="none" dirty="0">
                          <a:solidFill>
                            <a:schemeClr val="tx1"/>
                          </a:solidFill>
                          <a:latin typeface="Arial"/>
                          <a:cs typeface="Arial"/>
                        </a:rPr>
                        <a:t> social media has a significant influence on young people's self-esteem.</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a:ea typeface="Calibri" panose="020F0502020204030204" pitchFamily="34" charset="0"/>
                          <a:cs typeface="Arial"/>
                          <a:hlinkClick r:id="rId2">
                            <a:extLst>
                              <a:ext uri="{A12FA001-AC4F-418D-AE19-62706E023703}">
                                <ahyp:hlinkClr xmlns:ahyp="http://schemas.microsoft.com/office/drawing/2018/hyperlinkcolor" val="tx"/>
                              </a:ext>
                            </a:extLst>
                          </a:hlinkClick>
                        </a:rPr>
                        <a:t>Expressing opinion</a:t>
                      </a:r>
                      <a:endParaRPr lang="en-US" sz="1800" b="1" dirty="0">
                        <a:solidFill>
                          <a:schemeClr val="tx2"/>
                        </a:solidFill>
                        <a:effectLst/>
                        <a:latin typeface="Arial"/>
                        <a:ea typeface="Calibri" panose="020F0502020204030204" pitchFamily="34" charset="0"/>
                        <a:cs typeface="Aria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Prepositional phrases, noun phrases, comparative degree, conjunctions, modal verbs, defining relative clauses, gerunds.</a:t>
                      </a:r>
                      <a:endParaRPr lang="x-none" sz="1800" kern="100">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694863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Last summer, I travelled to Greece and visited some of the most beautiful historical sites in the world.</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When I was a child, we used to go camping in the mountains every year.</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In 2020, I completed my degree and started my first full-time job.</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Back in high school, I was a member of the robotics school team.</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One of the best moments of my life was when I hiked to the top of a mountain and saw the sunrise.</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 had never tried skiing before last winter, but it turned out to be a lot of fun.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x-none" sz="1800" b="1" kern="10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Past simple, past perfect, phrasal verbs, “used to” construction, conjunctions,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514445749"/>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marL="0" marR="0" indent="0" algn="l" defTabSz="914400" rtl="0" eaLnBrk="1" fontAlgn="auto" latinLnBrk="0" hangingPunct="1">
                        <a:lnSpc>
                          <a:spcPct val="114000"/>
                        </a:lnSpc>
                        <a:spcBef>
                          <a:spcPts val="0"/>
                        </a:spcBef>
                        <a:spcAft>
                          <a:spcPts val="600"/>
                        </a:spcAft>
                        <a:buClrTx/>
                        <a:buSzTx/>
                        <a:buFontTx/>
                        <a:buNone/>
                        <a:tabLst/>
                        <a:defRPr/>
                      </a:pPr>
                      <a:r>
                        <a:rPr lang="en-US" sz="1800" b="1" kern="100" dirty="0">
                          <a:solidFill>
                            <a:schemeClr val="tx1"/>
                          </a:solidFill>
                          <a:effectLst/>
                          <a:latin typeface="Arial" charset="0"/>
                          <a:ea typeface="Arial" charset="0"/>
                          <a:cs typeface="Arial" charset="0"/>
                        </a:rPr>
                        <a:t>A doctor develops treatment plans </a:t>
                      </a:r>
                      <a:r>
                        <a:rPr lang="en-US" sz="1800" b="1" u="sng" kern="100" dirty="0">
                          <a:solidFill>
                            <a:schemeClr val="tx1"/>
                          </a:solidFill>
                          <a:effectLst/>
                          <a:latin typeface="Arial" charset="0"/>
                          <a:ea typeface="Arial" charset="0"/>
                          <a:cs typeface="Arial" charset="0"/>
                        </a:rPr>
                        <a:t>while</a:t>
                      </a:r>
                      <a:r>
                        <a:rPr lang="en-US" sz="1800" b="1" kern="100" dirty="0">
                          <a:solidFill>
                            <a:schemeClr val="tx1"/>
                          </a:solidFill>
                          <a:effectLst/>
                          <a:latin typeface="Arial" charset="0"/>
                          <a:ea typeface="Arial" charset="0"/>
                          <a:cs typeface="Arial" charset="0"/>
                        </a:rPr>
                        <a:t> a nurse puts those plans into practice.​</a:t>
                      </a:r>
                      <a:endParaRPr lang="x-none" sz="1800" b="1" kern="100">
                        <a:solidFill>
                          <a:schemeClr val="tx1"/>
                        </a:solidFill>
                        <a:effectLst/>
                        <a:latin typeface="Arial" charset="0"/>
                        <a:ea typeface="Arial" charset="0"/>
                        <a:cs typeface="Arial" charset="0"/>
                      </a:endParaRPr>
                    </a:p>
                    <a:p>
                      <a:pPr algn="l" rtl="0">
                        <a:lnSpc>
                          <a:spcPct val="114000"/>
                        </a:lnSpc>
                        <a:spcAft>
                          <a:spcPts val="600"/>
                        </a:spcAft>
                      </a:pPr>
                      <a:r>
                        <a:rPr lang="en-US" sz="1800" b="1" kern="100" dirty="0">
                          <a:solidFill>
                            <a:schemeClr val="tx1"/>
                          </a:solidFill>
                          <a:effectLst/>
                          <a:latin typeface="Arial" charset="0"/>
                          <a:ea typeface="Arial" charset="0"/>
                          <a:cs typeface="Arial" charset="0"/>
                        </a:rPr>
                        <a:t>He completed his work </a:t>
                      </a:r>
                      <a:r>
                        <a:rPr lang="en-US" sz="1800" b="1" u="sng" kern="100" dirty="0">
                          <a:solidFill>
                            <a:schemeClr val="tx1"/>
                          </a:solidFill>
                          <a:effectLst/>
                          <a:latin typeface="Arial" charset="0"/>
                          <a:ea typeface="Arial" charset="0"/>
                          <a:cs typeface="Arial" charset="0"/>
                        </a:rPr>
                        <a:t>faster than</a:t>
                      </a:r>
                      <a:r>
                        <a:rPr lang="en-US" sz="1800" b="1" kern="100" dirty="0">
                          <a:solidFill>
                            <a:schemeClr val="tx1"/>
                          </a:solidFill>
                          <a:effectLst/>
                          <a:latin typeface="Arial" charset="0"/>
                          <a:ea typeface="Arial" charset="0"/>
                          <a:cs typeface="Arial" charset="0"/>
                        </a:rPr>
                        <a:t> his classmates.​</a:t>
                      </a:r>
                      <a:endParaRPr lang="x-none" sz="1800" b="1" kern="100">
                        <a:solidFill>
                          <a:schemeClr val="tx1"/>
                        </a:solidFill>
                        <a:effectLst/>
                        <a:latin typeface="Arial" charset="0"/>
                        <a:ea typeface="Arial" charset="0"/>
                        <a:cs typeface="Arial" charset="0"/>
                      </a:endParaRPr>
                    </a:p>
                    <a:p>
                      <a:pPr algn="l" rtl="0">
                        <a:lnSpc>
                          <a:spcPct val="114000"/>
                        </a:lnSpc>
                        <a:spcAft>
                          <a:spcPts val="600"/>
                        </a:spcAft>
                      </a:pPr>
                      <a:r>
                        <a:rPr lang="x-none" sz="1800" b="1" u="sng" kern="1200">
                          <a:solidFill>
                            <a:schemeClr val="tx1"/>
                          </a:solidFill>
                          <a:effectLst/>
                          <a:latin typeface="Arial" charset="0"/>
                          <a:ea typeface="Arial" charset="0"/>
                          <a:cs typeface="Arial" charset="0"/>
                        </a:rPr>
                        <a:t>In contrast to</a:t>
                      </a:r>
                      <a:r>
                        <a:rPr lang="x-none" sz="1800" b="1" u="none" kern="1200">
                          <a:solidFill>
                            <a:schemeClr val="tx1"/>
                          </a:solidFill>
                          <a:effectLst/>
                          <a:latin typeface="Arial" charset="0"/>
                          <a:ea typeface="Arial" charset="0"/>
                          <a:cs typeface="Arial" charset="0"/>
                        </a:rPr>
                        <a:t> </a:t>
                      </a:r>
                      <a:r>
                        <a:rPr lang="x-none" sz="1800" b="1" kern="1200">
                          <a:solidFill>
                            <a:schemeClr val="tx1"/>
                          </a:solidFill>
                          <a:effectLst/>
                          <a:latin typeface="Arial" charset="0"/>
                          <a:ea typeface="Arial" charset="0"/>
                          <a:cs typeface="Arial" charset="0"/>
                        </a:rPr>
                        <a:t>laptops, tablets are </a:t>
                      </a:r>
                      <a:r>
                        <a:rPr lang="x-none" sz="1800" b="1" u="sng" kern="1200">
                          <a:solidFill>
                            <a:schemeClr val="tx1"/>
                          </a:solidFill>
                          <a:effectLst/>
                          <a:latin typeface="Arial" charset="0"/>
                          <a:ea typeface="Arial" charset="0"/>
                          <a:cs typeface="Arial" charset="0"/>
                        </a:rPr>
                        <a:t>much easier</a:t>
                      </a:r>
                      <a:r>
                        <a:rPr lang="x-none" sz="1800" b="1" kern="1200">
                          <a:solidFill>
                            <a:schemeClr val="tx1"/>
                          </a:solidFill>
                          <a:effectLst/>
                          <a:latin typeface="Arial" charset="0"/>
                          <a:ea typeface="Arial" charset="0"/>
                          <a:cs typeface="Arial" charset="0"/>
                        </a:rPr>
                        <a:t> to use.</a:t>
                      </a:r>
                      <a:endParaRPr lang="x-none" sz="1800" b="1" kern="100" dirty="0">
                        <a:solidFill>
                          <a:schemeClr val="tx1"/>
                        </a:solidFill>
                        <a:effectLst/>
                        <a:latin typeface="Arial" charset="0"/>
                        <a:ea typeface="Arial" charset="0"/>
                        <a:cs typeface="Arial"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Comparing and contrasting​</a:t>
                      </a:r>
                      <a:endParaRPr lang="x-none" sz="1800" b="1" kern="100">
                        <a:solidFill>
                          <a:schemeClr val="tx2"/>
                        </a:solidFill>
                        <a:effectLst/>
                        <a:latin typeface="Arial" charset="0"/>
                        <a:ea typeface="Arial" charset="0"/>
                        <a:cs typeface="Arial" charset="0"/>
                      </a:endParaRPr>
                    </a:p>
                  </a:txBody>
                  <a:tcPr marL="81525" marR="9525" marT="9525" marB="9525"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kern="100" dirty="0">
                          <a:solidFill>
                            <a:schemeClr val="tx1"/>
                          </a:solidFill>
                          <a:effectLst/>
                          <a:latin typeface="Arial" charset="0"/>
                          <a:ea typeface="Arial" charset="0"/>
                          <a:cs typeface="Arial" charset="0"/>
                        </a:rPr>
                        <a:t>Adjectives, nouns, comparatives, superlatives​</a:t>
                      </a:r>
                      <a:endParaRPr lang="x-none" sz="1800" kern="100" dirty="0">
                        <a:solidFill>
                          <a:schemeClr val="tx1"/>
                        </a:solidFill>
                        <a:effectLst/>
                        <a:latin typeface="Arial" charset="0"/>
                        <a:ea typeface="Arial" charset="0"/>
                        <a:cs typeface="Arial" charset="0"/>
                      </a:endParaRPr>
                    </a:p>
                  </a:txBody>
                  <a:tcPr marL="81525" marR="9525" marT="9525" marB="9525"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9615B79B-2F2B-456B-AA30-2524CBC1F357}"/>
</file>

<file path=docProps/app.xml><?xml version="1.0" encoding="utf-8"?>
<Properties xmlns="http://schemas.openxmlformats.org/officeDocument/2006/extended-properties" xmlns:vt="http://schemas.openxmlformats.org/officeDocument/2006/docPropsVTypes">
  <Template>Office Theme</Template>
  <TotalTime>11267</TotalTime>
  <Words>2000</Words>
  <Application>Microsoft Macintosh PowerPoint</Application>
  <PresentationFormat>Widescreen</PresentationFormat>
  <Paragraphs>194</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104</cp:revision>
  <dcterms:created xsi:type="dcterms:W3CDTF">2024-07-05T04:49:36Z</dcterms:created>
  <dcterms:modified xsi:type="dcterms:W3CDTF">2024-11-16T11:13:49Z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