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8"/>
  </p:notesMasterIdLst>
  <p:sldIdLst>
    <p:sldId id="266" r:id="rId5"/>
    <p:sldId id="261" r:id="rId6"/>
    <p:sldId id="267" r:id="rId7"/>
    <p:sldId id="268" r:id="rId8"/>
    <p:sldId id="269" r:id="rId9"/>
    <p:sldId id="303" r:id="rId10"/>
    <p:sldId id="302" r:id="rId11"/>
    <p:sldId id="278" r:id="rId12"/>
    <p:sldId id="301" r:id="rId13"/>
    <p:sldId id="304" r:id="rId14"/>
    <p:sldId id="305" r:id="rId15"/>
    <p:sldId id="306" r:id="rId16"/>
    <p:sldId id="307" r:id="rId17"/>
    <p:sldId id="308" r:id="rId18"/>
    <p:sldId id="309" r:id="rId19"/>
    <p:sldId id="310" r:id="rId20"/>
    <p:sldId id="311" r:id="rId21"/>
    <p:sldId id="312" r:id="rId22"/>
    <p:sldId id="313" r:id="rId23"/>
    <p:sldId id="314" r:id="rId24"/>
    <p:sldId id="316" r:id="rId25"/>
    <p:sldId id="317" r:id="rId26"/>
    <p:sldId id="279" r:id="rId27"/>
  </p:sldIdLst>
  <p:sldSz cx="10693400" cy="7556500"/>
  <p:notesSz cx="6858000" cy="9144000"/>
  <p:embeddedFontLst>
    <p:embeddedFont>
      <p:font typeface="Aptos Narrow" panose="020B0004020202020204" pitchFamily="34" charset="0"/>
      <p:regular r:id="rId29"/>
      <p:bold r:id="rId30"/>
      <p:italic r:id="rId31"/>
      <p:boldItalic r:id="rId32"/>
    </p:embeddedFont>
    <p:embeddedFont>
      <p:font typeface="Century Gothic" panose="020B0502020202020204" pitchFamily="34" charset="0"/>
      <p:regular r:id="rId33"/>
      <p:bold r:id="rId34"/>
      <p:italic r:id="rId35"/>
      <p:boldItalic r:id="rId36"/>
    </p:embeddedFont>
    <p:embeddedFont>
      <p:font typeface="Helvetica" pitchFamily="2"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8A5708-BE3A-ACC4-B745-FFB6C8D76332}" name="Hero Sivan Hero" initials="HS" userId="S::Hero.Sivan@moe.gov.ae::2e3fdb31-4e72-48de-b2f4-de5f3f3e41ca" providerId="AD"/>
  <p188:author id="{DB2B4E0B-C46F-CD65-24C3-2B601CDDAA2B}" name="Sofing Hassan" initials="SH" userId="S::Sofing.Hassan@moe.gov.ae::bd45311b-7f52-4769-a33e-6e0bc2300e62" providerId="AD"/>
  <p188:author id="{3A5F5B1D-942B-B2FC-1B64-C008E5B8285E}" name="Brandon William Stuver" initials="BS" userId="S::brandon.stuver@moe.gov.ae::de514aa7-b3fd-4875-8a43-1d24b7a5d481" providerId="AD"/>
  <p188:author id="{1E41954B-F5F8-E44E-DAA2-96C66A2DB15B}" name="Hero Sivan Hero" initials="HH" userId="S::hero.sivan@moe.gov.ae::2e3fdb31-4e72-48de-b2f4-de5f3f3e41ca" providerId="AD"/>
  <p188:author id="{04EAB781-215E-4AE8-300F-77743519C91F}" name="Hero Nair" initials="HS" userId="Hero Nair" providerId="None"/>
  <p188:author id="{4C365B83-02A5-8BBC-D5C6-BD5EE6AFBE66}" name="Emily Louise Borecki" initials="EB" userId="S::emily.borecki@moe.gov.ae::1ba04ee0-0525-4dcb-94f7-3c86880e1509" providerId="AD"/>
  <p188:author id="{1D85C1A2-99BD-5F9A-244C-75A3F007703A}" name="Kamal Butt" initials="KB" userId="S::kamal.butt@moe.gov.ae::4aef39dc-dbc2-4b0d-a10d-d0a55292343b" providerId="AD"/>
  <p188:author id="{B30433BA-4118-6DAE-56B2-37E3CCD5A73C}" name="Hakim Moore" initials="HM" userId="S::hakim.moore@moe.gov.ae::393c6661-dab8-4d11-8e89-67bba46bdb81" providerId="AD"/>
  <p188:author id="{FA55E1D7-7366-8DC7-FE3A-57CF8B2D0FA9}" name="Melody Traylor" initials="MT" userId="S::melody.traylor@moe.gov.ae::ffd1fb97-77ad-45d3-9f6c-4be0b395f6ee" providerId="AD"/>
  <p188:author id="{0E89E5F6-06E8-DC12-C6EC-ADE6D590C13A}" name="Hero Sivan" initials="HS" userId="Hero Sivan" providerId="None"/>
  <p188:author id="{BA77B2FB-9154-0BB2-DC90-590648C91548}" name="Sofing Hassan" initials="SH" userId="S::sofing.hassan@moe.gov.ae::bd45311b-7f52-4769-a33e-6e0bc2300e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9BFC"/>
    <a:srgbClr val="00A84C"/>
    <a:srgbClr val="0412FF"/>
    <a:srgbClr val="6F9BFB"/>
    <a:srgbClr val="2E52A2"/>
    <a:srgbClr val="9CBAFD"/>
    <a:srgbClr val="4B83FA"/>
    <a:srgbClr val="0F9E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473"/>
    <p:restoredTop sz="75627" autoAdjust="0"/>
  </p:normalViewPr>
  <p:slideViewPr>
    <p:cSldViewPr snapToGrid="0">
      <p:cViewPr varScale="1">
        <p:scale>
          <a:sx n="84" d="100"/>
          <a:sy n="84" d="100"/>
        </p:scale>
        <p:origin x="624" y="184"/>
      </p:cViewPr>
      <p:guideLst>
        <p:guide orient="horz" pos="2160"/>
        <p:guide pos="2880"/>
      </p:guideLst>
    </p:cSldViewPr>
  </p:slideViewPr>
  <p:notesTextViewPr>
    <p:cViewPr>
      <p:scale>
        <a:sx n="110" d="100"/>
        <a:sy n="11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EF8017-ECF7-4116-9B8C-207C7A441D0B}" type="datetimeFigureOut">
              <a:rPr lang="en-GB" smtClean="0"/>
              <a:t>07/05/2026</a:t>
            </a:fld>
            <a:endParaRPr lang="en-GB"/>
          </a:p>
        </p:txBody>
      </p:sp>
      <p:sp>
        <p:nvSpPr>
          <p:cNvPr id="4" name="Slide Image Placeholder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A9A3B3-3159-475D-BAAC-A2203852CE60}" type="slidenum">
              <a:rPr lang="en-GB" smtClean="0"/>
              <a:t>‹#›</a:t>
            </a:fld>
            <a:endParaRPr lang="en-GB"/>
          </a:p>
        </p:txBody>
      </p:sp>
    </p:spTree>
    <p:extLst>
      <p:ext uri="{BB962C8B-B14F-4D97-AF65-F5344CB8AC3E}">
        <p14:creationId xmlns:p14="http://schemas.microsoft.com/office/powerpoint/2010/main" val="3122445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4600" y="1143000"/>
            <a:ext cx="43688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A9A3B3-3159-475D-BAAC-A2203852CE60}" type="slidenum">
              <a:rPr lang="en-GB" smtClean="0"/>
              <a:t>1</a:t>
            </a:fld>
            <a:endParaRPr lang="en-GB"/>
          </a:p>
        </p:txBody>
      </p:sp>
    </p:spTree>
    <p:extLst>
      <p:ext uri="{BB962C8B-B14F-4D97-AF65-F5344CB8AC3E}">
        <p14:creationId xmlns:p14="http://schemas.microsoft.com/office/powerpoint/2010/main" val="380110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4600" y="1143000"/>
            <a:ext cx="4368800" cy="30861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Main Outcome: ENG.07.RV.CS.6.1 </a:t>
            </a:r>
            <a:r>
              <a:rPr lang="en-GB" sz="1200" b="0" i="0" u="none" strike="noStrike" kern="1200" dirty="0">
                <a:solidFill>
                  <a:schemeClr val="tx1"/>
                </a:solidFill>
                <a:effectLst/>
                <a:latin typeface="+mn-lt"/>
                <a:ea typeface="+mn-ea"/>
                <a:cs typeface="+mn-cs"/>
              </a:rPr>
              <a:t> Read and identify the main points of extended written or multimodal texts on familiar and unfamiliar concrete topics that are clearly structured and may use some nonstandard language or expressions.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Supporting Outcome: ENG.07.RV.S.2.1 </a:t>
            </a:r>
            <a:r>
              <a:rPr lang="en-GB" sz="1200" b="0" i="0" u="none" strike="noStrike" kern="1200" dirty="0">
                <a:solidFill>
                  <a:schemeClr val="tx1"/>
                </a:solidFill>
                <a:effectLst/>
                <a:latin typeface="+mn-lt"/>
                <a:ea typeface="+mn-ea"/>
                <a:cs typeface="+mn-cs"/>
              </a:rPr>
              <a:t>Identify and interpret conventional features of text, including, format, appearance, organisation, structure and language, in a wide range of text types when reading extended written or multimodal texts on familiar and unfamiliar concrete topics that are clearly structured and may use some nonstandard language or expressions.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Disclaimer:</a:t>
            </a:r>
            <a:endParaRPr lang="en-GB"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lessons outlined in the Scope and Sequence, along with the corresponding PowerPoint</a:t>
            </a:r>
            <a:r>
              <a:rPr lang="en-GB" sz="1200" i="1"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materials, have been designed to align with the Ministry of Education’s cultural and educational</a:t>
            </a:r>
            <a:r>
              <a:rPr lang="en-GB" sz="1200" i="1"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expectations. These resources should be regarded as the core content for lesson delivery. </a:t>
            </a:r>
            <a:endParaRPr lang="en-GB"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GB"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Teachers are strongly advised to use these materials as the primary guide for instruction and to refrain from teaching or referencing any sections of the course book that may contain content deemed culturally sensitive or inappropriate within the local context.</a:t>
            </a:r>
            <a:endParaRPr lang="en-GB" sz="1200" i="1" kern="1200" dirty="0">
              <a:solidFill>
                <a:schemeClr val="tx1"/>
              </a:solidFill>
              <a:effectLst/>
              <a:latin typeface="+mn-lt"/>
              <a:ea typeface="+mn-ea"/>
              <a:cs typeface="+mn-cs"/>
            </a:endParaRPr>
          </a:p>
          <a:p>
            <a:endParaRPr lang="en-US" i="0" dirty="0"/>
          </a:p>
        </p:txBody>
      </p:sp>
      <p:sp>
        <p:nvSpPr>
          <p:cNvPr id="4" name="Slide Number Placeholder 3"/>
          <p:cNvSpPr>
            <a:spLocks noGrp="1"/>
          </p:cNvSpPr>
          <p:nvPr>
            <p:ph type="sldNum" sz="quarter" idx="5"/>
          </p:nvPr>
        </p:nvSpPr>
        <p:spPr/>
        <p:txBody>
          <a:bodyPr/>
          <a:lstStyle/>
          <a:p>
            <a:fld id="{A3A9A3B3-3159-475D-BAAC-A2203852CE60}" type="slidenum">
              <a:rPr lang="en-GB" smtClean="0"/>
              <a:t>2</a:t>
            </a:fld>
            <a:endParaRPr lang="en-GB"/>
          </a:p>
        </p:txBody>
      </p:sp>
    </p:spTree>
    <p:extLst>
      <p:ext uri="{BB962C8B-B14F-4D97-AF65-F5344CB8AC3E}">
        <p14:creationId xmlns:p14="http://schemas.microsoft.com/office/powerpoint/2010/main" val="1801028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Disclaimer:</a:t>
            </a:r>
            <a:endParaRPr lang="en-GB"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lessons outlined in the Scope and Sequence, along with the corresponding PowerPoint</a:t>
            </a:r>
            <a:r>
              <a:rPr lang="en-GB" sz="1200" i="1"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materials, have been designed to align with the Ministry of Education’s cultural and educational</a:t>
            </a:r>
            <a:endParaRPr lang="en-GB"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expectations. These resources should be regarded as the core content for lesson delivery. </a:t>
            </a:r>
            <a:endParaRPr lang="en-GB"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GB"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Teachers are strongly advised to use these materials as the primary guide for instruction and to refrain from teaching or referencing any sections of the course book that may contain content deemed culturally sensitive or inappropriate within the local context.</a:t>
            </a:r>
            <a:endParaRPr lang="en-GB" sz="1200"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3A9A3B3-3159-475D-BAAC-A2203852CE60}" type="slidenum">
              <a:rPr lang="en-GB" smtClean="0"/>
              <a:t>3</a:t>
            </a:fld>
            <a:endParaRPr lang="en-GB"/>
          </a:p>
        </p:txBody>
      </p:sp>
    </p:spTree>
    <p:extLst>
      <p:ext uri="{BB962C8B-B14F-4D97-AF65-F5344CB8AC3E}">
        <p14:creationId xmlns:p14="http://schemas.microsoft.com/office/powerpoint/2010/main" val="1629121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F331F-8623-5993-EA18-CF3DDABE2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1C54F1-A90D-8034-47BA-A54D72F9639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D38688-F045-F7D2-E816-16FF31A7F92F}"/>
              </a:ext>
            </a:extLst>
          </p:cNvPr>
          <p:cNvSpPr>
            <a:spLocks noGrp="1"/>
          </p:cNvSpPr>
          <p:nvPr>
            <p:ph type="body" idx="1"/>
          </p:nvPr>
        </p:nvSpPr>
        <p:spPr/>
        <p:txBody>
          <a:bodyPr/>
          <a:lstStyle/>
          <a:p>
            <a:pPr marL="228600" indent="-228600">
              <a:buAutoNum type="arabicPeriod"/>
            </a:pPr>
            <a:r>
              <a:rPr lang="en-US" dirty="0"/>
              <a:t>Either direct students to the activity in their coursebook or simply use this slide.</a:t>
            </a:r>
          </a:p>
          <a:p>
            <a:pPr marL="228600" indent="-228600">
              <a:buAutoNum type="arabicPeriod"/>
            </a:pPr>
            <a:r>
              <a:rPr lang="en-US" dirty="0"/>
              <a:t>Instruct students to look at the images and think of a title for each. For example, ”Overcrowded”; “Too Much Trash.” etc. </a:t>
            </a:r>
          </a:p>
          <a:p>
            <a:pPr marL="228600" indent="-228600">
              <a:buAutoNum type="arabicPeriod"/>
            </a:pPr>
            <a:r>
              <a:rPr lang="en-US" dirty="0"/>
              <a:t>Tell students to discuss and compare their image titles in groups.</a:t>
            </a:r>
          </a:p>
          <a:p>
            <a:pPr marL="228600" indent="-228600">
              <a:buAutoNum type="arabicPeriod"/>
            </a:pPr>
            <a:r>
              <a:rPr lang="en-US" dirty="0"/>
              <a:t>Elicit titles from volunteers and write them on the board to help set the lesson theme. </a:t>
            </a:r>
          </a:p>
          <a:p>
            <a:pPr marL="228600" indent="-228600">
              <a:buAutoNum type="arabicPeriod"/>
            </a:pPr>
            <a:r>
              <a:rPr lang="en-US" dirty="0"/>
              <a:t>Write any other useful language used on the board. </a:t>
            </a:r>
          </a:p>
          <a:p>
            <a:endParaRPr lang="en-US" dirty="0"/>
          </a:p>
        </p:txBody>
      </p:sp>
      <p:sp>
        <p:nvSpPr>
          <p:cNvPr id="4" name="Slide Number Placeholder 3">
            <a:extLst>
              <a:ext uri="{FF2B5EF4-FFF2-40B4-BE49-F238E27FC236}">
                <a16:creationId xmlns:a16="http://schemas.microsoft.com/office/drawing/2014/main" id="{51068638-06F9-55FC-B4F9-63BAC6C3B626}"/>
              </a:ext>
            </a:extLst>
          </p:cNvPr>
          <p:cNvSpPr>
            <a:spLocks noGrp="1"/>
          </p:cNvSpPr>
          <p:nvPr>
            <p:ph type="sldNum" sz="quarter" idx="5"/>
          </p:nvPr>
        </p:nvSpPr>
        <p:spPr/>
        <p:txBody>
          <a:bodyPr/>
          <a:lstStyle/>
          <a:p>
            <a:fld id="{A3A9A3B3-3159-475D-BAAC-A2203852CE60}" type="slidenum">
              <a:rPr lang="en-GB" smtClean="0"/>
              <a:t>4</a:t>
            </a:fld>
            <a:endParaRPr lang="en-GB"/>
          </a:p>
        </p:txBody>
      </p:sp>
    </p:spTree>
    <p:extLst>
      <p:ext uri="{BB962C8B-B14F-4D97-AF65-F5344CB8AC3E}">
        <p14:creationId xmlns:p14="http://schemas.microsoft.com/office/powerpoint/2010/main" val="336389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51D84-A1A3-87F9-3170-19BF7B3C3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354573-30B7-7C93-4B6F-F270A04BE73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3B3441B-71BF-88C2-7ACF-E61953E35652}"/>
              </a:ext>
            </a:extLst>
          </p:cNvPr>
          <p:cNvSpPr>
            <a:spLocks noGrp="1"/>
          </p:cNvSpPr>
          <p:nvPr>
            <p:ph type="body" idx="1"/>
          </p:nvPr>
        </p:nvSpPr>
        <p:spPr/>
        <p:txBody>
          <a:bodyPr/>
          <a:lstStyle/>
          <a:p>
            <a:pPr marL="228600" indent="-228600">
              <a:buFont typeface="+mj-lt"/>
              <a:buAutoNum type="arabicPeriod"/>
            </a:pPr>
            <a:r>
              <a:rPr lang="en-US" dirty="0"/>
              <a:t>Instruct students to work in pairs and read the words and definitions.</a:t>
            </a:r>
          </a:p>
          <a:p>
            <a:pPr marL="228600" indent="-228600">
              <a:buFont typeface="+mj-lt"/>
              <a:buAutoNum type="arabicPeriod"/>
            </a:pPr>
            <a:r>
              <a:rPr lang="en-US" dirty="0"/>
              <a:t>They should match each word with its definition and make a note of their answers in their notebook.</a:t>
            </a:r>
          </a:p>
          <a:p>
            <a:pPr marL="228600" indent="-228600">
              <a:buFont typeface="+mj-lt"/>
              <a:buAutoNum type="arabicPeriod"/>
            </a:pPr>
            <a:r>
              <a:rPr lang="en-US" dirty="0"/>
              <a:t>Elicit the answers from students before revealing them on the next slide.</a:t>
            </a:r>
          </a:p>
          <a:p>
            <a:pPr marL="228600" indent="-228600">
              <a:buFont typeface="+mj-lt"/>
              <a:buAutoNum type="arabicPeriod"/>
            </a:pPr>
            <a:endParaRPr lang="en-US" dirty="0"/>
          </a:p>
          <a:p>
            <a:pPr marL="228600" indent="-228600">
              <a:buFont typeface="+mj-lt"/>
              <a:buAutoNum type="arabicPeriod"/>
            </a:pPr>
            <a:endParaRPr lang="en-US" dirty="0"/>
          </a:p>
          <a:p>
            <a:pPr marL="0" indent="0">
              <a:buFontTx/>
              <a:buNone/>
            </a:pPr>
            <a:r>
              <a:rPr lang="en-US" b="1" dirty="0"/>
              <a:t>Answer Key</a:t>
            </a:r>
          </a:p>
          <a:p>
            <a:pPr marL="228600" indent="-228600">
              <a:buFont typeface="+mj-lt"/>
              <a:buAutoNum type="arabicPeriod"/>
            </a:pPr>
            <a:r>
              <a:rPr lang="en-US" i="1" dirty="0"/>
              <a:t>B</a:t>
            </a:r>
          </a:p>
          <a:p>
            <a:pPr marL="228600" indent="-228600">
              <a:buFont typeface="+mj-lt"/>
              <a:buAutoNum type="arabicPeriod"/>
            </a:pPr>
            <a:r>
              <a:rPr lang="en-US" i="1" dirty="0"/>
              <a:t>D</a:t>
            </a:r>
          </a:p>
          <a:p>
            <a:pPr marL="228600" indent="-228600">
              <a:buFont typeface="+mj-lt"/>
              <a:buAutoNum type="arabicPeriod"/>
            </a:pPr>
            <a:r>
              <a:rPr lang="en-US" i="1" dirty="0"/>
              <a:t>F</a:t>
            </a:r>
          </a:p>
          <a:p>
            <a:pPr marL="228600" indent="-228600">
              <a:buFont typeface="+mj-lt"/>
              <a:buAutoNum type="arabicPeriod"/>
            </a:pPr>
            <a:r>
              <a:rPr lang="en-US" i="1" dirty="0"/>
              <a:t>G</a:t>
            </a:r>
          </a:p>
          <a:p>
            <a:pPr marL="228600" indent="-228600">
              <a:buFont typeface="+mj-lt"/>
              <a:buAutoNum type="arabicPeriod"/>
            </a:pPr>
            <a:r>
              <a:rPr lang="en-US" i="1" dirty="0"/>
              <a:t>A</a:t>
            </a:r>
          </a:p>
          <a:p>
            <a:pPr marL="228600" indent="-228600">
              <a:buFont typeface="+mj-lt"/>
              <a:buAutoNum type="arabicPeriod"/>
            </a:pPr>
            <a:r>
              <a:rPr lang="en-US" i="1" dirty="0"/>
              <a:t>E</a:t>
            </a:r>
          </a:p>
          <a:p>
            <a:pPr marL="228600" indent="-228600">
              <a:buFont typeface="+mj-lt"/>
              <a:buAutoNum type="arabicPeriod"/>
            </a:pPr>
            <a:r>
              <a:rPr lang="en-US" i="1" dirty="0"/>
              <a:t>C</a:t>
            </a:r>
          </a:p>
          <a:p>
            <a:pPr marL="228600" indent="-228600">
              <a:buFont typeface="+mj-lt"/>
              <a:buAutoNum type="arabicPeriod"/>
            </a:pPr>
            <a:endParaRPr lang="en-US" i="1" dirty="0"/>
          </a:p>
          <a:p>
            <a:pPr marL="228600" indent="-228600">
              <a:buFont typeface="+mj-lt"/>
              <a:buAutoNum type="arabicPeriod"/>
            </a:pPr>
            <a:endParaRPr lang="en-US" i="1" dirty="0"/>
          </a:p>
          <a:p>
            <a:pPr marL="228600" indent="-228600">
              <a:buFont typeface="+mj-lt"/>
              <a:buAutoNum type="arabicPeriod"/>
            </a:pPr>
            <a:endParaRPr lang="en-US" i="1" dirty="0"/>
          </a:p>
          <a:p>
            <a:pPr marL="228600" indent="-228600">
              <a:buFont typeface="+mj-lt"/>
              <a:buAutoNum type="arabicPeriod"/>
            </a:pP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9F21D8E-4E13-1FE0-7FA0-221D1800049D}"/>
              </a:ext>
            </a:extLst>
          </p:cNvPr>
          <p:cNvSpPr>
            <a:spLocks noGrp="1"/>
          </p:cNvSpPr>
          <p:nvPr>
            <p:ph type="sldNum" sz="quarter" idx="5"/>
          </p:nvPr>
        </p:nvSpPr>
        <p:spPr/>
        <p:txBody>
          <a:bodyPr/>
          <a:lstStyle/>
          <a:p>
            <a:fld id="{A3A9A3B3-3159-475D-BAAC-A2203852CE60}" type="slidenum">
              <a:rPr lang="en-GB" smtClean="0"/>
              <a:t>5</a:t>
            </a:fld>
            <a:endParaRPr lang="en-GB"/>
          </a:p>
        </p:txBody>
      </p:sp>
    </p:spTree>
    <p:extLst>
      <p:ext uri="{BB962C8B-B14F-4D97-AF65-F5344CB8AC3E}">
        <p14:creationId xmlns:p14="http://schemas.microsoft.com/office/powerpoint/2010/main" val="1006364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ED660-01A9-A935-D5B4-6A4BCAB8DE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4FA701-572C-498A-8333-60EA071384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FF1309-1E11-0F9E-8E93-DE26E5A8AA3D}"/>
              </a:ext>
            </a:extLst>
          </p:cNvPr>
          <p:cNvSpPr>
            <a:spLocks noGrp="1"/>
          </p:cNvSpPr>
          <p:nvPr>
            <p:ph type="body" idx="1"/>
          </p:nvPr>
        </p:nvSpPr>
        <p:spPr/>
        <p:txBody>
          <a:bodyPr/>
          <a:lstStyle/>
          <a:p>
            <a:pPr marL="0" indent="0">
              <a:buFont typeface="+mj-lt"/>
              <a:buNone/>
            </a:pPr>
            <a:r>
              <a:rPr lang="en-US" dirty="0"/>
              <a:t>Use this slide as an answer key.</a:t>
            </a:r>
          </a:p>
          <a:p>
            <a:pPr marL="228600" indent="-228600">
              <a:buFont typeface="+mj-lt"/>
              <a:buAutoNum type="arabicPeriod"/>
            </a:pPr>
            <a:endParaRPr lang="en-US" dirty="0"/>
          </a:p>
          <a:p>
            <a:pPr marL="228600" indent="-228600">
              <a:buFont typeface="+mj-lt"/>
              <a:buAutoNum type="arabicPeriod"/>
            </a:pPr>
            <a:endParaRPr lang="en-US" dirty="0"/>
          </a:p>
          <a:p>
            <a:pPr marL="0" indent="0">
              <a:buFontTx/>
              <a:buNone/>
            </a:pPr>
            <a:r>
              <a:rPr lang="en-US" b="1" dirty="0"/>
              <a:t>Answer Key</a:t>
            </a:r>
          </a:p>
          <a:p>
            <a:pPr marL="228600" indent="-228600">
              <a:buFont typeface="+mj-lt"/>
              <a:buAutoNum type="arabicPeriod"/>
            </a:pPr>
            <a:r>
              <a:rPr lang="en-US" i="1" dirty="0"/>
              <a:t>B</a:t>
            </a:r>
          </a:p>
          <a:p>
            <a:pPr marL="228600" indent="-228600">
              <a:buFont typeface="+mj-lt"/>
              <a:buAutoNum type="arabicPeriod"/>
            </a:pPr>
            <a:r>
              <a:rPr lang="en-US" i="1" dirty="0"/>
              <a:t>D</a:t>
            </a:r>
          </a:p>
          <a:p>
            <a:pPr marL="228600" indent="-228600">
              <a:buFont typeface="+mj-lt"/>
              <a:buAutoNum type="arabicPeriod"/>
            </a:pPr>
            <a:r>
              <a:rPr lang="en-US" i="1" dirty="0"/>
              <a:t>F</a:t>
            </a:r>
          </a:p>
          <a:p>
            <a:pPr marL="228600" indent="-228600">
              <a:buFont typeface="+mj-lt"/>
              <a:buAutoNum type="arabicPeriod"/>
            </a:pPr>
            <a:r>
              <a:rPr lang="en-US" i="1" dirty="0"/>
              <a:t>G</a:t>
            </a:r>
          </a:p>
          <a:p>
            <a:pPr marL="228600" indent="-228600">
              <a:buFont typeface="+mj-lt"/>
              <a:buAutoNum type="arabicPeriod"/>
            </a:pPr>
            <a:r>
              <a:rPr lang="en-US" i="1" dirty="0"/>
              <a:t>A</a:t>
            </a:r>
          </a:p>
          <a:p>
            <a:pPr marL="228600" indent="-228600">
              <a:buFont typeface="+mj-lt"/>
              <a:buAutoNum type="arabicPeriod"/>
            </a:pPr>
            <a:r>
              <a:rPr lang="en-US" i="1" dirty="0"/>
              <a:t>E</a:t>
            </a:r>
          </a:p>
          <a:p>
            <a:pPr marL="228600" indent="-228600">
              <a:buFont typeface="+mj-lt"/>
              <a:buAutoNum type="arabicPeriod"/>
            </a:pPr>
            <a:r>
              <a:rPr lang="en-US" i="1" dirty="0"/>
              <a:t>C</a:t>
            </a:r>
          </a:p>
          <a:p>
            <a:pPr marL="228600" indent="-228600">
              <a:buFont typeface="+mj-lt"/>
              <a:buAutoNum type="arabicPeriod"/>
            </a:pPr>
            <a:endParaRPr lang="en-US" i="1" dirty="0"/>
          </a:p>
          <a:p>
            <a:pPr marL="228600" indent="-228600">
              <a:buFont typeface="+mj-lt"/>
              <a:buAutoNum type="arabicPeriod"/>
            </a:pPr>
            <a:endParaRPr lang="en-US" i="1" dirty="0"/>
          </a:p>
          <a:p>
            <a:pPr marL="228600" indent="-228600">
              <a:buFont typeface="+mj-lt"/>
              <a:buAutoNum type="arabicPeriod"/>
            </a:pPr>
            <a:endParaRPr lang="en-US" i="1" dirty="0"/>
          </a:p>
          <a:p>
            <a:pPr marL="228600" indent="-228600">
              <a:buFont typeface="+mj-lt"/>
              <a:buAutoNum type="arabicPeriod"/>
            </a:pP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6699D52-9968-F3B4-23B9-EEADBC2C6A9F}"/>
              </a:ext>
            </a:extLst>
          </p:cNvPr>
          <p:cNvSpPr>
            <a:spLocks noGrp="1"/>
          </p:cNvSpPr>
          <p:nvPr>
            <p:ph type="sldNum" sz="quarter" idx="5"/>
          </p:nvPr>
        </p:nvSpPr>
        <p:spPr/>
        <p:txBody>
          <a:bodyPr/>
          <a:lstStyle/>
          <a:p>
            <a:fld id="{A3A9A3B3-3159-475D-BAAC-A2203852CE60}" type="slidenum">
              <a:rPr lang="en-GB" smtClean="0"/>
              <a:t>6</a:t>
            </a:fld>
            <a:endParaRPr lang="en-GB"/>
          </a:p>
        </p:txBody>
      </p:sp>
    </p:spTree>
    <p:extLst>
      <p:ext uri="{BB962C8B-B14F-4D97-AF65-F5344CB8AC3E}">
        <p14:creationId xmlns:p14="http://schemas.microsoft.com/office/powerpoint/2010/main" val="2578010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ECEB7-DE66-2E59-2A5F-071D462400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E46BF-FB1D-5DCD-2B5B-51EF5E18D02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68EC3A-7733-3158-53E7-E144AFB658BE}"/>
              </a:ext>
            </a:extLst>
          </p:cNvPr>
          <p:cNvSpPr>
            <a:spLocks noGrp="1"/>
          </p:cNvSpPr>
          <p:nvPr>
            <p:ph type="body" idx="1"/>
          </p:nvPr>
        </p:nvSpPr>
        <p:spPr/>
        <p:txBody>
          <a:bodyPr/>
          <a:lstStyle/>
          <a:p>
            <a:pPr marL="228600" indent="-228600">
              <a:buFont typeface="+mj-lt"/>
              <a:buAutoNum type="arabicPeriod"/>
            </a:pPr>
            <a:r>
              <a:rPr lang="en-US" dirty="0"/>
              <a:t>Direct students to Activity 2 on page 112 of the Reading and Writing book. </a:t>
            </a:r>
          </a:p>
          <a:p>
            <a:pPr marL="228600" indent="-228600">
              <a:buFont typeface="+mj-lt"/>
              <a:buAutoNum type="arabicPeriod"/>
            </a:pPr>
            <a:r>
              <a:rPr lang="en-US" dirty="0"/>
              <a:t>Instruct students to work in pairs and think of key ideas, words, and phrases related to the effects of overpopulations and ways to stop it. </a:t>
            </a:r>
          </a:p>
          <a:p>
            <a:pPr marL="228600" indent="-228600">
              <a:buFont typeface="+mj-lt"/>
              <a:buAutoNum type="arabicPeriod"/>
            </a:pPr>
            <a:r>
              <a:rPr lang="en-US" dirty="0"/>
              <a:t>Remind students to write notes on what they discussed in the table. </a:t>
            </a:r>
          </a:p>
          <a:p>
            <a:pPr marL="228600" indent="-228600">
              <a:buFont typeface="+mj-lt"/>
              <a:buAutoNum type="arabicPeriod"/>
            </a:pPr>
            <a:r>
              <a:rPr lang="en-US" dirty="0"/>
              <a:t>Instruct each pair to compare their answers with another pair. </a:t>
            </a:r>
          </a:p>
          <a:p>
            <a:pPr marL="228600" indent="-228600">
              <a:buFont typeface="+mj-lt"/>
              <a:buAutoNum type="arabicPeriod"/>
            </a:pPr>
            <a:r>
              <a:rPr lang="en-US" dirty="0"/>
              <a:t>Draw the table on the board and have volunteers write their notes in it or elicit ideas from the class and write them in the table. </a:t>
            </a:r>
          </a:p>
          <a:p>
            <a:pPr marL="228600" indent="-228600">
              <a:buFont typeface="+mj-lt"/>
              <a:buAutoNum type="arabicPeriod"/>
            </a:pPr>
            <a:r>
              <a:rPr lang="en-US" dirty="0"/>
              <a:t>Explain we can see if our ideas match what is in the text when we read it in the next activity. </a:t>
            </a:r>
          </a:p>
          <a:p>
            <a:pPr marL="228600" indent="-228600">
              <a:buFont typeface="+mj-lt"/>
              <a:buAutoNum type="arabicPeriod"/>
            </a:pPr>
            <a:endParaRPr lang="en-US" dirty="0"/>
          </a:p>
          <a:p>
            <a:pPr marL="0" indent="0">
              <a:buFontTx/>
              <a:buNone/>
            </a:pPr>
            <a:r>
              <a:rPr lang="en-US" b="1" dirty="0"/>
              <a:t>Answer Key</a:t>
            </a:r>
          </a:p>
          <a:p>
            <a:pPr marL="0" indent="0">
              <a:buFont typeface="+mj-lt"/>
              <a:buNone/>
            </a:pPr>
            <a:r>
              <a:rPr lang="en-US" i="1" dirty="0"/>
              <a:t>Answers will vary</a:t>
            </a:r>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24A6832-8EF7-87F5-63BC-D0F2C5BC2590}"/>
              </a:ext>
            </a:extLst>
          </p:cNvPr>
          <p:cNvSpPr>
            <a:spLocks noGrp="1"/>
          </p:cNvSpPr>
          <p:nvPr>
            <p:ph type="sldNum" sz="quarter" idx="5"/>
          </p:nvPr>
        </p:nvSpPr>
        <p:spPr/>
        <p:txBody>
          <a:bodyPr/>
          <a:lstStyle/>
          <a:p>
            <a:fld id="{A3A9A3B3-3159-475D-BAAC-A2203852CE60}" type="slidenum">
              <a:rPr lang="en-GB" smtClean="0"/>
              <a:t>7</a:t>
            </a:fld>
            <a:endParaRPr lang="en-GB"/>
          </a:p>
        </p:txBody>
      </p:sp>
    </p:spTree>
    <p:extLst>
      <p:ext uri="{BB962C8B-B14F-4D97-AF65-F5344CB8AC3E}">
        <p14:creationId xmlns:p14="http://schemas.microsoft.com/office/powerpoint/2010/main" val="249147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AE17-9FB9-9056-EA27-092EF5261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C1C21-2BAF-E7F7-99EF-6F68F66EDD8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EA4653-91DA-5BAD-2230-6E7BC0FC69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this slide as a reminder of the lesson goal and a what to do when reading.</a:t>
            </a:r>
          </a:p>
          <a:p>
            <a:pPr marL="228600" indent="-228600">
              <a:buAutoNum type="arabicPeriod"/>
            </a:pPr>
            <a:endParaRPr lang="en-US" dirty="0"/>
          </a:p>
          <a:p>
            <a:endParaRPr lang="en-US" b="1"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58360AA-EB15-9E19-5C47-3B3C757BF1C2}"/>
              </a:ext>
            </a:extLst>
          </p:cNvPr>
          <p:cNvSpPr>
            <a:spLocks noGrp="1"/>
          </p:cNvSpPr>
          <p:nvPr>
            <p:ph type="sldNum" sz="quarter" idx="5"/>
          </p:nvPr>
        </p:nvSpPr>
        <p:spPr/>
        <p:txBody>
          <a:bodyPr/>
          <a:lstStyle/>
          <a:p>
            <a:fld id="{A3A9A3B3-3159-475D-BAAC-A2203852CE60}" type="slidenum">
              <a:rPr lang="en-GB" smtClean="0"/>
              <a:t>8</a:t>
            </a:fld>
            <a:endParaRPr lang="en-GB"/>
          </a:p>
        </p:txBody>
      </p:sp>
    </p:spTree>
    <p:extLst>
      <p:ext uri="{BB962C8B-B14F-4D97-AF65-F5344CB8AC3E}">
        <p14:creationId xmlns:p14="http://schemas.microsoft.com/office/powerpoint/2010/main" val="1815624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F8411-7A20-09F0-3F41-E00E7C6E81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EDC83-28E7-F42C-CDCC-160783AB6D5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1051D8-56B3-A33F-C92E-AB6F1E351F2E}"/>
              </a:ext>
            </a:extLst>
          </p:cNvPr>
          <p:cNvSpPr>
            <a:spLocks noGrp="1"/>
          </p:cNvSpPr>
          <p:nvPr>
            <p:ph type="body" idx="1"/>
          </p:nvPr>
        </p:nvSpPr>
        <p:spPr/>
        <p:txBody>
          <a:bodyPr/>
          <a:lstStyle/>
          <a:p>
            <a:pPr marL="228600" indent="-228600">
              <a:buFont typeface="+mj-lt"/>
              <a:buAutoNum type="arabicPeriod"/>
            </a:pPr>
            <a:r>
              <a:rPr lang="en-US" dirty="0"/>
              <a:t>Direct students to activity 4 on page 112 of the reading and writing book.</a:t>
            </a:r>
          </a:p>
          <a:p>
            <a:pPr marL="228600" indent="-228600">
              <a:buFont typeface="+mj-lt"/>
              <a:buAutoNum type="arabicPeriod"/>
            </a:pPr>
            <a:r>
              <a:rPr lang="en-US" dirty="0"/>
              <a:t>Read the skills focus ’Skimming for ideas’ to the class and use CCQs such as “Do you read slowly when skimming?” (no); ”Do you read every word carefully when skimming?”(no). </a:t>
            </a:r>
          </a:p>
          <a:p>
            <a:pPr marL="228600" indent="-228600">
              <a:buFont typeface="+mj-lt"/>
              <a:buAutoNum type="arabicPeriod"/>
            </a:pPr>
            <a:r>
              <a:rPr lang="en-US" dirty="0"/>
              <a:t>Explain they will read each paragraph in the article and identify the topic and main idea. They should write these in the space provided below each paragraph. </a:t>
            </a:r>
          </a:p>
          <a:p>
            <a:pPr marL="228600" indent="-228600">
              <a:buFont typeface="+mj-lt"/>
              <a:buAutoNum type="arabicPeriod"/>
            </a:pPr>
            <a:r>
              <a:rPr lang="en-US" dirty="0"/>
              <a:t>Reveal the example by clicking through the animations on the slide. </a:t>
            </a:r>
          </a:p>
          <a:p>
            <a:pPr marL="228600" indent="-228600">
              <a:buFont typeface="+mj-lt"/>
              <a:buAutoNum type="arabicPeriod"/>
            </a:pPr>
            <a:r>
              <a:rPr lang="en-US" dirty="0"/>
              <a:t>Give students 10-15 minutes to complete the activity. </a:t>
            </a:r>
          </a:p>
          <a:p>
            <a:pPr marL="228600" indent="-228600">
              <a:buFont typeface="+mj-lt"/>
              <a:buAutoNum type="arabicPeriod"/>
            </a:pPr>
            <a:r>
              <a:rPr lang="en-US" dirty="0"/>
              <a:t>Students should then compare their answers with a partner. </a:t>
            </a:r>
          </a:p>
          <a:p>
            <a:pPr marL="228600" indent="-228600">
              <a:buFont typeface="+mj-lt"/>
              <a:buAutoNum type="arabicPeriod"/>
            </a:pPr>
            <a:r>
              <a:rPr lang="en-US" dirty="0"/>
              <a:t>Elicit the topic and main idea for each paragraph from volunteers before revealing them on the next slides (slide 10-16). </a:t>
            </a:r>
          </a:p>
          <a:p>
            <a:pPr marL="228600" indent="-228600">
              <a:buFont typeface="+mj-lt"/>
              <a:buAutoNum type="arabicPeriod"/>
            </a:pPr>
            <a:endParaRPr lang="en-US" dirty="0"/>
          </a:p>
          <a:p>
            <a:pPr marL="0" indent="0">
              <a:buFontTx/>
              <a:buNone/>
            </a:pPr>
            <a:r>
              <a:rPr lang="en-US" b="1" dirty="0"/>
              <a:t>DIFFERNTIATION</a:t>
            </a:r>
          </a:p>
          <a:p>
            <a:pPr marL="0" indent="0">
              <a:buFontTx/>
              <a:buNone/>
            </a:pPr>
            <a:r>
              <a:rPr lang="en-US" b="1" dirty="0"/>
              <a:t>Working Towards GLG – </a:t>
            </a:r>
            <a:r>
              <a:rPr lang="en-US" b="0" dirty="0"/>
              <a:t>These students are expected to complete paragraphs A-D within the time. </a:t>
            </a:r>
          </a:p>
          <a:p>
            <a:pPr marL="0" indent="0">
              <a:buFontTx/>
              <a:buNone/>
            </a:pPr>
            <a:r>
              <a:rPr lang="en-US" b="1" dirty="0"/>
              <a:t>Working at GLG – </a:t>
            </a:r>
            <a:r>
              <a:rPr lang="en-US" b="0" dirty="0"/>
              <a:t>Students complete the activity as is.   </a:t>
            </a:r>
          </a:p>
          <a:p>
            <a:pPr marL="0" indent="0">
              <a:buFontTx/>
              <a:buNone/>
            </a:pPr>
            <a:r>
              <a:rPr lang="en-US" b="1" dirty="0"/>
              <a:t>Working Beyond GLG – </a:t>
            </a:r>
            <a:r>
              <a:rPr lang="en-US" b="0" dirty="0"/>
              <a:t>Challenge these students to write eye-catching headings for each paragraph after completing the activity. </a:t>
            </a:r>
          </a:p>
          <a:p>
            <a:pPr marL="0" indent="0">
              <a:buFontTx/>
              <a:buNone/>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Main Outcome: ENG.07.RV.CS.6.1 </a:t>
            </a:r>
            <a:r>
              <a:rPr lang="en-GB" sz="1200" b="0" i="0" u="none" strike="noStrike" kern="1200" dirty="0">
                <a:solidFill>
                  <a:schemeClr val="tx1"/>
                </a:solidFill>
                <a:effectLst/>
                <a:latin typeface="+mn-lt"/>
                <a:ea typeface="+mn-ea"/>
                <a:cs typeface="+mn-cs"/>
              </a:rPr>
              <a:t> Read and identify the main points of extended written or multimodal texts on familiar and unfamiliar concrete topics that are clearly structured and may use some nonstandard language or expressions.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Supporting Outcome: ENG.07.RV.S.2.1 </a:t>
            </a:r>
            <a:r>
              <a:rPr lang="en-GB" sz="1200" b="0" i="0" u="none" strike="noStrike" kern="1200" dirty="0">
                <a:solidFill>
                  <a:schemeClr val="tx1"/>
                </a:solidFill>
                <a:effectLst/>
                <a:latin typeface="+mn-lt"/>
                <a:ea typeface="+mn-ea"/>
                <a:cs typeface="+mn-cs"/>
              </a:rPr>
              <a:t>Identify and interpret conventional features of text, including, format, appearance, organisation, structure and language, in a wide range of text types when reading extended written or multimodal texts on familiar and unfamiliar concrete topics that are clearly structured and may use some nonstandard language or expressions.</a:t>
            </a:r>
          </a:p>
          <a:p>
            <a:pPr marL="0" indent="0">
              <a:buFontTx/>
              <a:buNone/>
            </a:pPr>
            <a:endParaRPr lang="en-US" b="1" dirty="0"/>
          </a:p>
          <a:p>
            <a:pPr marL="0" indent="0">
              <a:buFontTx/>
              <a:buNone/>
            </a:pPr>
            <a:endParaRPr lang="en-US" b="1" dirty="0"/>
          </a:p>
          <a:p>
            <a:pPr marL="0" indent="0">
              <a:buFontTx/>
              <a:buNone/>
            </a:pPr>
            <a:r>
              <a:rPr lang="en-US" b="1" dirty="0"/>
              <a:t>Answer Key</a:t>
            </a:r>
          </a:p>
          <a:p>
            <a:pPr marL="0" indent="0">
              <a:buFont typeface="+mj-lt"/>
              <a:buNone/>
            </a:pPr>
            <a:r>
              <a:rPr lang="en-US" i="1" dirty="0"/>
              <a:t>See slides 9-16</a:t>
            </a:r>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1ACEE5C6-E7F4-CCE7-784E-23EE946A24EF}"/>
              </a:ext>
            </a:extLst>
          </p:cNvPr>
          <p:cNvSpPr>
            <a:spLocks noGrp="1"/>
          </p:cNvSpPr>
          <p:nvPr>
            <p:ph type="sldNum" sz="quarter" idx="5"/>
          </p:nvPr>
        </p:nvSpPr>
        <p:spPr/>
        <p:txBody>
          <a:bodyPr/>
          <a:lstStyle/>
          <a:p>
            <a:fld id="{A3A9A3B3-3159-475D-BAAC-A2203852CE60}" type="slidenum">
              <a:rPr lang="en-GB" smtClean="0"/>
              <a:t>9</a:t>
            </a:fld>
            <a:endParaRPr lang="en-GB"/>
          </a:p>
        </p:txBody>
      </p:sp>
    </p:spTree>
    <p:extLst>
      <p:ext uri="{BB962C8B-B14F-4D97-AF65-F5344CB8AC3E}">
        <p14:creationId xmlns:p14="http://schemas.microsoft.com/office/powerpoint/2010/main" val="3108898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7ADC0-D861-C22C-412C-9274B1120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B87C40-75E6-F707-766A-D4F69D63B5A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1025CC5-6C13-D96A-7996-E53F1BA448C8}"/>
              </a:ext>
            </a:extLst>
          </p:cNvPr>
          <p:cNvSpPr>
            <a:spLocks noGrp="1"/>
          </p:cNvSpPr>
          <p:nvPr>
            <p:ph type="body" idx="1"/>
          </p:nvPr>
        </p:nvSpPr>
        <p:spPr/>
        <p:txBody>
          <a:bodyPr/>
          <a:lstStyle/>
          <a:p>
            <a:pPr marL="0" indent="0">
              <a:buFont typeface="+mj-lt"/>
              <a:buNone/>
            </a:pPr>
            <a:r>
              <a:rPr lang="en-US" dirty="0"/>
              <a:t>Use this slide as an answer key.</a:t>
            </a: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9F580D2-D2D0-B60D-59DD-1752E69A9626}"/>
              </a:ext>
            </a:extLst>
          </p:cNvPr>
          <p:cNvSpPr>
            <a:spLocks noGrp="1"/>
          </p:cNvSpPr>
          <p:nvPr>
            <p:ph type="sldNum" sz="quarter" idx="5"/>
          </p:nvPr>
        </p:nvSpPr>
        <p:spPr/>
        <p:txBody>
          <a:bodyPr/>
          <a:lstStyle/>
          <a:p>
            <a:fld id="{A3A9A3B3-3159-475D-BAAC-A2203852CE60}" type="slidenum">
              <a:rPr lang="en-GB" smtClean="0"/>
              <a:t>10</a:t>
            </a:fld>
            <a:endParaRPr lang="en-GB"/>
          </a:p>
        </p:txBody>
      </p:sp>
    </p:spTree>
    <p:extLst>
      <p:ext uri="{BB962C8B-B14F-4D97-AF65-F5344CB8AC3E}">
        <p14:creationId xmlns:p14="http://schemas.microsoft.com/office/powerpoint/2010/main" val="2968915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A372B-D957-2981-0347-A4AB107CE2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90014-D57D-DE0E-841D-A74BD943287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6D4F9D4-760C-532F-5AF0-82F519BA345E}"/>
              </a:ext>
            </a:extLst>
          </p:cNvPr>
          <p:cNvSpPr>
            <a:spLocks noGrp="1"/>
          </p:cNvSpPr>
          <p:nvPr>
            <p:ph type="body" idx="1"/>
          </p:nvPr>
        </p:nvSpPr>
        <p:spPr/>
        <p:txBody>
          <a:bodyPr/>
          <a:lstStyle/>
          <a:p>
            <a:pPr marL="0" indent="0">
              <a:buFont typeface="+mj-lt"/>
              <a:buNone/>
            </a:pPr>
            <a:r>
              <a:rPr lang="en-US" dirty="0"/>
              <a:t>Use this slide as an answer key.</a:t>
            </a: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E605AF7-6341-6183-B16B-06D9B21F3B40}"/>
              </a:ext>
            </a:extLst>
          </p:cNvPr>
          <p:cNvSpPr>
            <a:spLocks noGrp="1"/>
          </p:cNvSpPr>
          <p:nvPr>
            <p:ph type="sldNum" sz="quarter" idx="5"/>
          </p:nvPr>
        </p:nvSpPr>
        <p:spPr/>
        <p:txBody>
          <a:bodyPr/>
          <a:lstStyle/>
          <a:p>
            <a:fld id="{A3A9A3B3-3159-475D-BAAC-A2203852CE60}" type="slidenum">
              <a:rPr lang="en-GB" smtClean="0"/>
              <a:t>11</a:t>
            </a:fld>
            <a:endParaRPr lang="en-GB"/>
          </a:p>
        </p:txBody>
      </p:sp>
    </p:spTree>
    <p:extLst>
      <p:ext uri="{BB962C8B-B14F-4D97-AF65-F5344CB8AC3E}">
        <p14:creationId xmlns:p14="http://schemas.microsoft.com/office/powerpoint/2010/main" val="1133605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C6DD9-4EA2-6AC8-4BBF-6C9E1A48A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987E2-80BD-33C2-1F49-B751400D6C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8E3809-CEFA-5B43-F808-625AE10807C0}"/>
              </a:ext>
            </a:extLst>
          </p:cNvPr>
          <p:cNvSpPr>
            <a:spLocks noGrp="1"/>
          </p:cNvSpPr>
          <p:nvPr>
            <p:ph type="body" idx="1"/>
          </p:nvPr>
        </p:nvSpPr>
        <p:spPr/>
        <p:txBody>
          <a:bodyPr/>
          <a:lstStyle/>
          <a:p>
            <a:pPr marL="0" indent="0">
              <a:buFont typeface="+mj-lt"/>
              <a:buNone/>
            </a:pPr>
            <a:r>
              <a:rPr lang="en-US" dirty="0"/>
              <a:t>Use this slide as an answer key.</a:t>
            </a: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1993A608-C285-DC5F-EAC7-EABEE6A9057E}"/>
              </a:ext>
            </a:extLst>
          </p:cNvPr>
          <p:cNvSpPr>
            <a:spLocks noGrp="1"/>
          </p:cNvSpPr>
          <p:nvPr>
            <p:ph type="sldNum" sz="quarter" idx="5"/>
          </p:nvPr>
        </p:nvSpPr>
        <p:spPr/>
        <p:txBody>
          <a:bodyPr/>
          <a:lstStyle/>
          <a:p>
            <a:fld id="{A3A9A3B3-3159-475D-BAAC-A2203852CE60}" type="slidenum">
              <a:rPr lang="en-GB" smtClean="0"/>
              <a:t>12</a:t>
            </a:fld>
            <a:endParaRPr lang="en-GB"/>
          </a:p>
        </p:txBody>
      </p:sp>
    </p:spTree>
    <p:extLst>
      <p:ext uri="{BB962C8B-B14F-4D97-AF65-F5344CB8AC3E}">
        <p14:creationId xmlns:p14="http://schemas.microsoft.com/office/powerpoint/2010/main" val="954027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994F4-CBBD-BE4D-EA52-357BF4426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48ECF-140C-DA5B-08C1-C5A689B06B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5A6887-DE25-19B6-99EA-2DFBD75FB33B}"/>
              </a:ext>
            </a:extLst>
          </p:cNvPr>
          <p:cNvSpPr>
            <a:spLocks noGrp="1"/>
          </p:cNvSpPr>
          <p:nvPr>
            <p:ph type="body" idx="1"/>
          </p:nvPr>
        </p:nvSpPr>
        <p:spPr/>
        <p:txBody>
          <a:bodyPr/>
          <a:lstStyle/>
          <a:p>
            <a:pPr marL="0" indent="0">
              <a:buFont typeface="+mj-lt"/>
              <a:buNone/>
            </a:pPr>
            <a:r>
              <a:rPr lang="en-US" dirty="0"/>
              <a:t>Use this slide as an answer key.</a:t>
            </a: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5FC81EB-9510-0ADE-43DF-6AEF0F1CFBBE}"/>
              </a:ext>
            </a:extLst>
          </p:cNvPr>
          <p:cNvSpPr>
            <a:spLocks noGrp="1"/>
          </p:cNvSpPr>
          <p:nvPr>
            <p:ph type="sldNum" sz="quarter" idx="5"/>
          </p:nvPr>
        </p:nvSpPr>
        <p:spPr/>
        <p:txBody>
          <a:bodyPr/>
          <a:lstStyle/>
          <a:p>
            <a:fld id="{A3A9A3B3-3159-475D-BAAC-A2203852CE60}" type="slidenum">
              <a:rPr lang="en-GB" smtClean="0"/>
              <a:t>13</a:t>
            </a:fld>
            <a:endParaRPr lang="en-GB"/>
          </a:p>
        </p:txBody>
      </p:sp>
    </p:spTree>
    <p:extLst>
      <p:ext uri="{BB962C8B-B14F-4D97-AF65-F5344CB8AC3E}">
        <p14:creationId xmlns:p14="http://schemas.microsoft.com/office/powerpoint/2010/main" val="210542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D8CA5-F4BC-D5FB-9D9C-66ECA0A1E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B1570-B3C9-8E75-5E01-1304550318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82C898-4CDB-1D21-4453-013C95425A35}"/>
              </a:ext>
            </a:extLst>
          </p:cNvPr>
          <p:cNvSpPr>
            <a:spLocks noGrp="1"/>
          </p:cNvSpPr>
          <p:nvPr>
            <p:ph type="body" idx="1"/>
          </p:nvPr>
        </p:nvSpPr>
        <p:spPr/>
        <p:txBody>
          <a:bodyPr/>
          <a:lstStyle/>
          <a:p>
            <a:pPr marL="0" indent="0">
              <a:buFont typeface="+mj-lt"/>
              <a:buNone/>
            </a:pPr>
            <a:r>
              <a:rPr lang="en-US" dirty="0"/>
              <a:t>Use this slide as an answer key.</a:t>
            </a: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354301F-0906-4101-AAEB-5D3C06E184A1}"/>
              </a:ext>
            </a:extLst>
          </p:cNvPr>
          <p:cNvSpPr>
            <a:spLocks noGrp="1"/>
          </p:cNvSpPr>
          <p:nvPr>
            <p:ph type="sldNum" sz="quarter" idx="5"/>
          </p:nvPr>
        </p:nvSpPr>
        <p:spPr/>
        <p:txBody>
          <a:bodyPr/>
          <a:lstStyle/>
          <a:p>
            <a:fld id="{A3A9A3B3-3159-475D-BAAC-A2203852CE60}" type="slidenum">
              <a:rPr lang="en-GB" smtClean="0"/>
              <a:t>14</a:t>
            </a:fld>
            <a:endParaRPr lang="en-GB"/>
          </a:p>
        </p:txBody>
      </p:sp>
    </p:spTree>
    <p:extLst>
      <p:ext uri="{BB962C8B-B14F-4D97-AF65-F5344CB8AC3E}">
        <p14:creationId xmlns:p14="http://schemas.microsoft.com/office/powerpoint/2010/main" val="1457645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41FF1-7CA2-6B6F-F30E-B9C1D83E7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7487C-AC18-047B-2115-7BB9C3A6145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EE1EF1-4958-7873-C1ED-25605F22AF51}"/>
              </a:ext>
            </a:extLst>
          </p:cNvPr>
          <p:cNvSpPr>
            <a:spLocks noGrp="1"/>
          </p:cNvSpPr>
          <p:nvPr>
            <p:ph type="body" idx="1"/>
          </p:nvPr>
        </p:nvSpPr>
        <p:spPr/>
        <p:txBody>
          <a:bodyPr/>
          <a:lstStyle/>
          <a:p>
            <a:pPr marL="0" indent="0">
              <a:buFont typeface="+mj-lt"/>
              <a:buNone/>
            </a:pPr>
            <a:r>
              <a:rPr lang="en-US" dirty="0"/>
              <a:t>Use this slide as an answer key.</a:t>
            </a: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BD62114-0251-C171-D061-2437DA50EE63}"/>
              </a:ext>
            </a:extLst>
          </p:cNvPr>
          <p:cNvSpPr>
            <a:spLocks noGrp="1"/>
          </p:cNvSpPr>
          <p:nvPr>
            <p:ph type="sldNum" sz="quarter" idx="5"/>
          </p:nvPr>
        </p:nvSpPr>
        <p:spPr/>
        <p:txBody>
          <a:bodyPr/>
          <a:lstStyle/>
          <a:p>
            <a:fld id="{A3A9A3B3-3159-475D-BAAC-A2203852CE60}" type="slidenum">
              <a:rPr lang="en-GB" smtClean="0"/>
              <a:t>15</a:t>
            </a:fld>
            <a:endParaRPr lang="en-GB"/>
          </a:p>
        </p:txBody>
      </p:sp>
    </p:spTree>
    <p:extLst>
      <p:ext uri="{BB962C8B-B14F-4D97-AF65-F5344CB8AC3E}">
        <p14:creationId xmlns:p14="http://schemas.microsoft.com/office/powerpoint/2010/main" val="1237866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B7D4E-7DE4-6ABD-802A-11AFCC42C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287D3E-694E-74A8-E0AD-AE8C02B5D65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EBC1ED-6963-8ECE-540C-9B5F1C1A0F27}"/>
              </a:ext>
            </a:extLst>
          </p:cNvPr>
          <p:cNvSpPr>
            <a:spLocks noGrp="1"/>
          </p:cNvSpPr>
          <p:nvPr>
            <p:ph type="body" idx="1"/>
          </p:nvPr>
        </p:nvSpPr>
        <p:spPr/>
        <p:txBody>
          <a:bodyPr/>
          <a:lstStyle/>
          <a:p>
            <a:pPr marL="0" indent="0">
              <a:buFont typeface="+mj-lt"/>
              <a:buNone/>
            </a:pPr>
            <a:r>
              <a:rPr lang="en-US" dirty="0"/>
              <a:t>Use this slide as an answer key.</a:t>
            </a: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9A1FD4CE-37C4-4B9B-FFA3-43ED4BC7CAA1}"/>
              </a:ext>
            </a:extLst>
          </p:cNvPr>
          <p:cNvSpPr>
            <a:spLocks noGrp="1"/>
          </p:cNvSpPr>
          <p:nvPr>
            <p:ph type="sldNum" sz="quarter" idx="5"/>
          </p:nvPr>
        </p:nvSpPr>
        <p:spPr/>
        <p:txBody>
          <a:bodyPr/>
          <a:lstStyle/>
          <a:p>
            <a:fld id="{A3A9A3B3-3159-475D-BAAC-A2203852CE60}" type="slidenum">
              <a:rPr lang="en-GB" smtClean="0"/>
              <a:t>16</a:t>
            </a:fld>
            <a:endParaRPr lang="en-GB"/>
          </a:p>
        </p:txBody>
      </p:sp>
    </p:spTree>
    <p:extLst>
      <p:ext uri="{BB962C8B-B14F-4D97-AF65-F5344CB8AC3E}">
        <p14:creationId xmlns:p14="http://schemas.microsoft.com/office/powerpoint/2010/main" val="1516495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F03E0-E0A3-F3B3-40E0-99958C265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FDB071-E69C-538D-2DF1-3D30DCCFF9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C1A36B1-0A8C-A48F-B066-113AE795B5C9}"/>
              </a:ext>
            </a:extLst>
          </p:cNvPr>
          <p:cNvSpPr>
            <a:spLocks noGrp="1"/>
          </p:cNvSpPr>
          <p:nvPr>
            <p:ph type="body" idx="1"/>
          </p:nvPr>
        </p:nvSpPr>
        <p:spPr/>
        <p:txBody>
          <a:bodyPr/>
          <a:lstStyle/>
          <a:p>
            <a:pPr marL="228600" indent="-228600">
              <a:buFont typeface="+mj-lt"/>
              <a:buAutoNum type="arabicPeriod"/>
            </a:pPr>
            <a:r>
              <a:rPr lang="en-US" dirty="0"/>
              <a:t>Direct students to Activity 5 on page 115 of the Reading and Writing book.</a:t>
            </a:r>
          </a:p>
          <a:p>
            <a:pPr marL="228600" indent="-228600">
              <a:buFont typeface="+mj-lt"/>
              <a:buAutoNum type="arabicPeriod"/>
            </a:pPr>
            <a:r>
              <a:rPr lang="en-US" dirty="0"/>
              <a:t>Read the ‘Scanning for Details’ Strategy box to the class or have a volunteer read it. Ask CCQs such as “Do you read every word when scanning?” (no); “Are your eyes moving quickly or slowly?” (Quickly). </a:t>
            </a:r>
          </a:p>
          <a:p>
            <a:pPr marL="228600" indent="-228600">
              <a:buFont typeface="+mj-lt"/>
              <a:buAutoNum type="arabicPeriod"/>
            </a:pPr>
            <a:r>
              <a:rPr lang="en-US" dirty="0"/>
              <a:t>Read the two questions to the class and explain they should keep these in mind when reading the text again. </a:t>
            </a:r>
          </a:p>
          <a:p>
            <a:pPr marL="228600" indent="-228600">
              <a:buFont typeface="+mj-lt"/>
              <a:buAutoNum type="arabicPeriod"/>
            </a:pPr>
            <a:r>
              <a:rPr lang="en-US" dirty="0"/>
              <a:t>Remind students to make a note of their answers. </a:t>
            </a:r>
          </a:p>
          <a:p>
            <a:pPr marL="228600" indent="-228600">
              <a:buFont typeface="+mj-lt"/>
              <a:buAutoNum type="arabicPeriod"/>
            </a:pPr>
            <a:r>
              <a:rPr lang="en-US" dirty="0"/>
              <a:t>Elicit the answers before revealing them on the next slide. </a:t>
            </a:r>
          </a:p>
          <a:p>
            <a:pPr marL="228600" indent="-228600">
              <a:buFont typeface="+mj-lt"/>
              <a:buAutoNum type="arabicPeriod"/>
            </a:pPr>
            <a:endParaRPr lang="en-US" dirty="0"/>
          </a:p>
          <a:p>
            <a:pPr marL="0" indent="0">
              <a:buFontTx/>
              <a:buNone/>
            </a:pPr>
            <a:r>
              <a:rPr lang="en-US" b="1" dirty="0"/>
              <a:t>DIFFERNTIATION</a:t>
            </a:r>
          </a:p>
          <a:p>
            <a:pPr marL="0" indent="0">
              <a:buFontTx/>
              <a:buNone/>
            </a:pPr>
            <a:r>
              <a:rPr lang="en-US" b="1" dirty="0"/>
              <a:t>Working Towards GLG – </a:t>
            </a:r>
            <a:r>
              <a:rPr lang="en-US" b="0" dirty="0"/>
              <a:t>Instruct these students to work in pairs. They should look for the answer to one question each. </a:t>
            </a:r>
          </a:p>
          <a:p>
            <a:pPr marL="0" indent="0">
              <a:buFontTx/>
              <a:buNone/>
            </a:pPr>
            <a:r>
              <a:rPr lang="en-US" b="1" dirty="0"/>
              <a:t>Working at GLG – </a:t>
            </a:r>
            <a:r>
              <a:rPr lang="en-US" b="0" dirty="0"/>
              <a:t>Students complete the activity as is.   </a:t>
            </a:r>
          </a:p>
          <a:p>
            <a:pPr marL="0" indent="0">
              <a:buFontTx/>
              <a:buNone/>
            </a:pPr>
            <a:r>
              <a:rPr lang="en-US" b="1" dirty="0"/>
              <a:t>Working Beyond GLG – </a:t>
            </a:r>
            <a:r>
              <a:rPr lang="en-US" b="0" dirty="0"/>
              <a:t>Challenge these students to write another question for their partner to scan the text to find. </a:t>
            </a:r>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200" b="1" i="0" u="none" strike="noStrike" kern="1200" dirty="0">
                <a:solidFill>
                  <a:schemeClr val="tx1"/>
                </a:solidFill>
                <a:effectLst/>
                <a:latin typeface="+mn-lt"/>
                <a:ea typeface="+mn-ea"/>
                <a:cs typeface="+mn-cs"/>
              </a:rPr>
              <a:t>Supporting Outcome: ENG.07.RV.S.2.1 </a:t>
            </a:r>
            <a:r>
              <a:rPr lang="en-GB" sz="1200" b="0" i="0" u="none" strike="noStrike" kern="1200" dirty="0">
                <a:solidFill>
                  <a:schemeClr val="tx1"/>
                </a:solidFill>
                <a:effectLst/>
                <a:latin typeface="+mn-lt"/>
                <a:ea typeface="+mn-ea"/>
                <a:cs typeface="+mn-cs"/>
              </a:rPr>
              <a:t>Identify and interpret conventional features of text, including, format, appearance, organisation, structure and language, in a wide range of text types when reading extended written or multimodal texts on familiar and unfamiliar concrete topics that are clearly structured and may use some nonstandard language or expressions.</a:t>
            </a:r>
          </a:p>
          <a:p>
            <a:pPr marL="228600" indent="-228600">
              <a:buFont typeface="+mj-lt"/>
              <a:buAutoNum type="arabicPeriod"/>
            </a:pPr>
            <a:endParaRPr lang="en-US" dirty="0"/>
          </a:p>
          <a:p>
            <a:pPr marL="228600" indent="-228600">
              <a:buFont typeface="+mj-lt"/>
              <a:buAutoNum type="arabicPeriod"/>
            </a:pPr>
            <a:endParaRPr lang="en-US" dirty="0"/>
          </a:p>
          <a:p>
            <a:pPr marL="0" indent="0">
              <a:buFontTx/>
              <a:buNone/>
            </a:pPr>
            <a:r>
              <a:rPr lang="en-US" b="1" dirty="0"/>
              <a:t>Answer Key</a:t>
            </a:r>
          </a:p>
          <a:p>
            <a:pPr marL="228600" indent="-228600">
              <a:buFont typeface="+mj-lt"/>
              <a:buAutoNum type="arabicPeriod"/>
            </a:pPr>
            <a:r>
              <a:rPr lang="en-US" i="1" dirty="0"/>
              <a:t>Over 10 billion people</a:t>
            </a:r>
          </a:p>
          <a:p>
            <a:pPr marL="228600" indent="-228600">
              <a:buFont typeface="+mj-lt"/>
              <a:buAutoNum type="arabicPeriod"/>
            </a:pPr>
            <a:r>
              <a:rPr lang="en-US" i="1" dirty="0"/>
              <a:t>Per capita consumption</a:t>
            </a:r>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11D9F175-DD23-4600-5441-6CCE8529D627}"/>
              </a:ext>
            </a:extLst>
          </p:cNvPr>
          <p:cNvSpPr>
            <a:spLocks noGrp="1"/>
          </p:cNvSpPr>
          <p:nvPr>
            <p:ph type="sldNum" sz="quarter" idx="5"/>
          </p:nvPr>
        </p:nvSpPr>
        <p:spPr/>
        <p:txBody>
          <a:bodyPr/>
          <a:lstStyle/>
          <a:p>
            <a:fld id="{A3A9A3B3-3159-475D-BAAC-A2203852CE60}" type="slidenum">
              <a:rPr lang="en-GB" smtClean="0"/>
              <a:t>17</a:t>
            </a:fld>
            <a:endParaRPr lang="en-GB"/>
          </a:p>
        </p:txBody>
      </p:sp>
    </p:spTree>
    <p:extLst>
      <p:ext uri="{BB962C8B-B14F-4D97-AF65-F5344CB8AC3E}">
        <p14:creationId xmlns:p14="http://schemas.microsoft.com/office/powerpoint/2010/main" val="1696702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2B335-5527-310D-03F4-F0FB2DE98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8BC1C-6787-AE55-59D0-EDE263625D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73E247-D015-349A-3671-F86F37DF3A76}"/>
              </a:ext>
            </a:extLst>
          </p:cNvPr>
          <p:cNvSpPr>
            <a:spLocks noGrp="1"/>
          </p:cNvSpPr>
          <p:nvPr>
            <p:ph type="body" idx="1"/>
          </p:nvPr>
        </p:nvSpPr>
        <p:spPr/>
        <p:txBody>
          <a:bodyPr/>
          <a:lstStyle/>
          <a:p>
            <a:pPr marL="0" indent="0">
              <a:buFontTx/>
              <a:buNone/>
            </a:pPr>
            <a:r>
              <a:rPr lang="en-US" i="1" dirty="0"/>
              <a:t>Use this slide as an answer key.</a:t>
            </a:r>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3ED94FF-3517-0081-9573-AD9393285222}"/>
              </a:ext>
            </a:extLst>
          </p:cNvPr>
          <p:cNvSpPr>
            <a:spLocks noGrp="1"/>
          </p:cNvSpPr>
          <p:nvPr>
            <p:ph type="sldNum" sz="quarter" idx="5"/>
          </p:nvPr>
        </p:nvSpPr>
        <p:spPr/>
        <p:txBody>
          <a:bodyPr/>
          <a:lstStyle/>
          <a:p>
            <a:fld id="{A3A9A3B3-3159-475D-BAAC-A2203852CE60}" type="slidenum">
              <a:rPr lang="en-GB" smtClean="0"/>
              <a:t>18</a:t>
            </a:fld>
            <a:endParaRPr lang="en-GB"/>
          </a:p>
        </p:txBody>
      </p:sp>
    </p:spTree>
    <p:extLst>
      <p:ext uri="{BB962C8B-B14F-4D97-AF65-F5344CB8AC3E}">
        <p14:creationId xmlns:p14="http://schemas.microsoft.com/office/powerpoint/2010/main" val="3733499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ECBE4-1F5B-D429-B4A2-3F404FBB9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F207F9-DEC9-5354-1E7C-36E8719D48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1EA3000-95E5-656E-49B9-0CC9DD14E4FF}"/>
              </a:ext>
            </a:extLst>
          </p:cNvPr>
          <p:cNvSpPr>
            <a:spLocks noGrp="1"/>
          </p:cNvSpPr>
          <p:nvPr>
            <p:ph type="body" idx="1"/>
          </p:nvPr>
        </p:nvSpPr>
        <p:spPr/>
        <p:txBody>
          <a:bodyPr/>
          <a:lstStyle/>
          <a:p>
            <a:pPr marL="228600" indent="-228600">
              <a:buFontTx/>
              <a:buAutoNum type="arabicPeriod"/>
            </a:pPr>
            <a:r>
              <a:rPr lang="en-US" b="0" dirty="0"/>
              <a:t>Direct students to Activity 6 on page 115 in the Listening and Speaking book. </a:t>
            </a:r>
          </a:p>
          <a:p>
            <a:pPr marL="228600" indent="-228600">
              <a:buFontTx/>
              <a:buAutoNum type="arabicPeriod"/>
            </a:pPr>
            <a:r>
              <a:rPr lang="en-US" b="0" dirty="0"/>
              <a:t>Explain that students should find the underlined pronouns in the text, read the text that comes before it, and note down what the pronoun refers to. </a:t>
            </a:r>
          </a:p>
          <a:p>
            <a:pPr marL="228600" indent="-228600">
              <a:buFontTx/>
              <a:buAutoNum type="arabicPeriod"/>
            </a:pPr>
            <a:r>
              <a:rPr lang="en-US" b="0" dirty="0"/>
              <a:t>Elicit the answers from volunteers before revealing them on the next slide. </a:t>
            </a:r>
          </a:p>
          <a:p>
            <a:pPr marL="228600" indent="-228600">
              <a:buFontTx/>
              <a:buAutoNum type="arabicPeriod"/>
            </a:pPr>
            <a:endParaRPr lang="en-US" b="0" dirty="0"/>
          </a:p>
          <a:p>
            <a:pPr marL="0" indent="0">
              <a:buFontTx/>
              <a:buNone/>
            </a:pPr>
            <a:endParaRPr lang="en-US" b="1" dirty="0"/>
          </a:p>
          <a:p>
            <a:pPr marL="0" indent="0">
              <a:buFontTx/>
              <a:buNone/>
            </a:pPr>
            <a:r>
              <a:rPr lang="en-US" b="1" dirty="0"/>
              <a:t>DIFFERNTIATION</a:t>
            </a:r>
          </a:p>
          <a:p>
            <a:pPr marL="0" indent="0">
              <a:buFontTx/>
              <a:buNone/>
            </a:pPr>
            <a:r>
              <a:rPr lang="en-US" b="1" dirty="0"/>
              <a:t>Working Towards GLG – </a:t>
            </a:r>
            <a:r>
              <a:rPr lang="en-US" b="0" dirty="0"/>
              <a:t>Students complete the activity in pairs, splitting up the pronouns between them or reading together to confirm each one. </a:t>
            </a:r>
            <a:endParaRPr lang="en-US" b="1" dirty="0"/>
          </a:p>
          <a:p>
            <a:pPr marL="0" indent="0">
              <a:buFontTx/>
              <a:buNone/>
            </a:pPr>
            <a:r>
              <a:rPr lang="en-US" b="1" dirty="0"/>
              <a:t>Working at GLG – </a:t>
            </a:r>
            <a:r>
              <a:rPr lang="en-US" b="0" dirty="0"/>
              <a:t>Students complete the activity as is.   </a:t>
            </a:r>
          </a:p>
          <a:p>
            <a:pPr marL="0" indent="0">
              <a:buFontTx/>
              <a:buNone/>
            </a:pPr>
            <a:r>
              <a:rPr lang="en-US" b="1" dirty="0"/>
              <a:t>Working Beyond GLG – </a:t>
            </a:r>
            <a:r>
              <a:rPr lang="en-US" b="0" dirty="0"/>
              <a:t>After completing the activity, challenge students to search for another pronoun in the text and link it to what it is referring to.</a:t>
            </a:r>
            <a:endParaRPr lang="en-US" dirty="0"/>
          </a:p>
          <a:p>
            <a:pPr marL="228600" indent="-228600">
              <a:buFont typeface="+mj-lt"/>
              <a:buAutoNum type="arabicPeriod"/>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Supporting Outcome: ENG.07.RV.S.2.1 </a:t>
            </a:r>
            <a:r>
              <a:rPr lang="en-GB" sz="1200" b="0" i="0" u="none" strike="noStrike" kern="1200" dirty="0">
                <a:solidFill>
                  <a:schemeClr val="tx1"/>
                </a:solidFill>
                <a:effectLst/>
                <a:latin typeface="+mn-lt"/>
                <a:ea typeface="+mn-ea"/>
                <a:cs typeface="+mn-cs"/>
              </a:rPr>
              <a:t>Identify and interpret conventional features of text, including, format, appearance, organisation, structure and language, in a wide range of text types when reading extended written or multimodal texts on familiar and unfamiliar concrete topics that are clearly structured and may use some nonstandard language or expressions.</a:t>
            </a:r>
            <a:endParaRPr lang="en-US" b="1" dirty="0"/>
          </a:p>
          <a:p>
            <a:pPr marL="0" indent="0">
              <a:buFontTx/>
              <a:buNone/>
            </a:pPr>
            <a:endParaRPr lang="en-US" b="1" dirty="0"/>
          </a:p>
          <a:p>
            <a:pPr marL="0" indent="0">
              <a:buFontTx/>
              <a:buNone/>
            </a:pPr>
            <a:r>
              <a:rPr lang="en-US" b="1" dirty="0"/>
              <a:t>Answer Key</a:t>
            </a:r>
          </a:p>
          <a:p>
            <a:pPr marL="228600" indent="-228600">
              <a:buFont typeface="+mj-lt"/>
              <a:buAutoNum type="arabicPeriod"/>
            </a:pPr>
            <a:r>
              <a:rPr lang="en-US" i="1" dirty="0"/>
              <a:t>human population</a:t>
            </a:r>
          </a:p>
          <a:p>
            <a:pPr marL="228600" indent="-228600">
              <a:buFont typeface="+mj-lt"/>
              <a:buAutoNum type="arabicPeriod"/>
            </a:pPr>
            <a:r>
              <a:rPr lang="en-GB" sz="1200" i="1" kern="1200" dirty="0">
                <a:solidFill>
                  <a:schemeClr val="tx1"/>
                </a:solidFill>
                <a:effectLst/>
                <a:latin typeface="+mn-lt"/>
                <a:ea typeface="+mn-ea"/>
                <a:cs typeface="+mn-cs"/>
              </a:rPr>
              <a:t>our planet’s resources</a:t>
            </a:r>
          </a:p>
          <a:p>
            <a:pPr marL="228600" indent="-228600">
              <a:buFont typeface="+mj-lt"/>
              <a:buAutoNum type="arabicPeriod"/>
            </a:pPr>
            <a:r>
              <a:rPr lang="en-GB" sz="1200" i="1" kern="1200" dirty="0">
                <a:solidFill>
                  <a:schemeClr val="tx1"/>
                </a:solidFill>
                <a:effectLst/>
                <a:latin typeface="+mn-lt"/>
                <a:ea typeface="+mn-ea"/>
                <a:cs typeface="+mn-cs"/>
              </a:rPr>
              <a:t>world’s population growth</a:t>
            </a:r>
          </a:p>
          <a:p>
            <a:pPr marL="228600" indent="-228600">
              <a:buFont typeface="+mj-lt"/>
              <a:buAutoNum type="arabicPeriod"/>
            </a:pPr>
            <a:r>
              <a:rPr lang="en-GB" sz="1200" i="1" kern="1200" dirty="0">
                <a:solidFill>
                  <a:schemeClr val="tx1"/>
                </a:solidFill>
                <a:effectLst/>
                <a:latin typeface="+mn-lt"/>
                <a:ea typeface="+mn-ea"/>
                <a:cs typeface="+mn-cs"/>
              </a:rPr>
              <a:t>developed or industrialized countries</a:t>
            </a:r>
          </a:p>
          <a:p>
            <a:pPr marL="228600" indent="-228600">
              <a:buFont typeface="+mj-lt"/>
              <a:buAutoNum type="arabicPeriod"/>
            </a:pPr>
            <a:r>
              <a:rPr lang="en-GB" sz="1200" i="1" kern="1200" dirty="0">
                <a:solidFill>
                  <a:schemeClr val="tx1"/>
                </a:solidFill>
                <a:effectLst/>
                <a:latin typeface="+mn-lt"/>
                <a:ea typeface="+mn-ea"/>
                <a:cs typeface="+mn-cs"/>
              </a:rPr>
              <a:t>each problem our planet faces</a:t>
            </a:r>
          </a:p>
          <a:p>
            <a:pPr marL="228600" indent="-228600">
              <a:buFont typeface="+mj-lt"/>
              <a:buAutoNum type="arabicPeriod"/>
            </a:pPr>
            <a:endParaRPr lang="en-US" i="1" dirty="0"/>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F881CF90-37B6-1427-BCE3-36E2C1642028}"/>
              </a:ext>
            </a:extLst>
          </p:cNvPr>
          <p:cNvSpPr>
            <a:spLocks noGrp="1"/>
          </p:cNvSpPr>
          <p:nvPr>
            <p:ph type="sldNum" sz="quarter" idx="5"/>
          </p:nvPr>
        </p:nvSpPr>
        <p:spPr/>
        <p:txBody>
          <a:bodyPr/>
          <a:lstStyle/>
          <a:p>
            <a:fld id="{A3A9A3B3-3159-475D-BAAC-A2203852CE60}" type="slidenum">
              <a:rPr lang="en-GB" smtClean="0"/>
              <a:t>19</a:t>
            </a:fld>
            <a:endParaRPr lang="en-GB"/>
          </a:p>
        </p:txBody>
      </p:sp>
    </p:spTree>
    <p:extLst>
      <p:ext uri="{BB962C8B-B14F-4D97-AF65-F5344CB8AC3E}">
        <p14:creationId xmlns:p14="http://schemas.microsoft.com/office/powerpoint/2010/main" val="155356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1FD74-13DC-AAD9-34BB-9ED6C2642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F072C-309A-D29D-ABDA-231A23478F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8D66EE-852F-BD1A-28AA-6AEC6135F803}"/>
              </a:ext>
            </a:extLst>
          </p:cNvPr>
          <p:cNvSpPr>
            <a:spLocks noGrp="1"/>
          </p:cNvSpPr>
          <p:nvPr>
            <p:ph type="body" idx="1"/>
          </p:nvPr>
        </p:nvSpPr>
        <p:spPr/>
        <p:txBody>
          <a:bodyPr/>
          <a:lstStyle/>
          <a:p>
            <a:pPr marL="0" indent="0">
              <a:buFontTx/>
              <a:buNone/>
            </a:pPr>
            <a:r>
              <a:rPr lang="en-US" i="1" dirty="0"/>
              <a:t>Use this slide to reveal the answers. </a:t>
            </a:r>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81811EB0-8E41-C6E4-F245-2CE25C4D03C3}"/>
              </a:ext>
            </a:extLst>
          </p:cNvPr>
          <p:cNvSpPr>
            <a:spLocks noGrp="1"/>
          </p:cNvSpPr>
          <p:nvPr>
            <p:ph type="sldNum" sz="quarter" idx="5"/>
          </p:nvPr>
        </p:nvSpPr>
        <p:spPr/>
        <p:txBody>
          <a:bodyPr/>
          <a:lstStyle/>
          <a:p>
            <a:fld id="{A3A9A3B3-3159-475D-BAAC-A2203852CE60}" type="slidenum">
              <a:rPr lang="en-GB" smtClean="0"/>
              <a:t>20</a:t>
            </a:fld>
            <a:endParaRPr lang="en-GB"/>
          </a:p>
        </p:txBody>
      </p:sp>
    </p:spTree>
    <p:extLst>
      <p:ext uri="{BB962C8B-B14F-4D97-AF65-F5344CB8AC3E}">
        <p14:creationId xmlns:p14="http://schemas.microsoft.com/office/powerpoint/2010/main" val="1243528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8AE4D-4CB9-483B-CFDC-A8416E5F85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95737-768F-E10B-6EA1-A3073FBF42A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CB6644-EAF8-86BE-98DB-63459F39390F}"/>
              </a:ext>
            </a:extLst>
          </p:cNvPr>
          <p:cNvSpPr>
            <a:spLocks noGrp="1"/>
          </p:cNvSpPr>
          <p:nvPr>
            <p:ph type="body" idx="1"/>
          </p:nvPr>
        </p:nvSpPr>
        <p:spPr/>
        <p:txBody>
          <a:bodyPr/>
          <a:lstStyle/>
          <a:p>
            <a:pPr marL="228600" indent="-228600">
              <a:buFont typeface="+mj-lt"/>
              <a:buAutoNum type="arabicPeriod"/>
            </a:pPr>
            <a:r>
              <a:rPr lang="en-US" dirty="0"/>
              <a:t>Instruct students to discuss the questions in groups of four.</a:t>
            </a:r>
          </a:p>
          <a:p>
            <a:pPr marL="228600" indent="-228600">
              <a:buFont typeface="+mj-lt"/>
              <a:buAutoNum type="arabicPeriod"/>
            </a:pPr>
            <a:r>
              <a:rPr lang="en-US" dirty="0"/>
              <a:t>Listen to students’ discussions and provide guidance/prompts as needed. </a:t>
            </a:r>
          </a:p>
          <a:p>
            <a:pPr marL="228600" indent="-228600">
              <a:buFont typeface="+mj-lt"/>
              <a:buAutoNum type="arabicPeriod"/>
            </a:pPr>
            <a:r>
              <a:rPr lang="en-US" dirty="0"/>
              <a:t>Ask for the key points each group discussed.</a:t>
            </a:r>
          </a:p>
          <a:p>
            <a:pPr marL="228600" indent="-228600">
              <a:buFont typeface="+mj-lt"/>
              <a:buAutoNum type="arabicPeriod"/>
            </a:pPr>
            <a:endParaRPr lang="en-US" dirty="0"/>
          </a:p>
          <a:p>
            <a:pPr marL="0" indent="0">
              <a:buFontTx/>
              <a:buNone/>
            </a:pPr>
            <a:r>
              <a:rPr lang="en-US" b="1" dirty="0"/>
              <a:t>Answer Key</a:t>
            </a:r>
          </a:p>
          <a:p>
            <a:pPr marL="0" indent="0">
              <a:buFont typeface="+mj-lt"/>
              <a:buNone/>
            </a:pPr>
            <a:r>
              <a:rPr lang="en-US" i="1" dirty="0"/>
              <a:t>Answers will vary</a:t>
            </a:r>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6339CAF-9BB1-CE1E-6DA2-DA67410F9AF1}"/>
              </a:ext>
            </a:extLst>
          </p:cNvPr>
          <p:cNvSpPr>
            <a:spLocks noGrp="1"/>
          </p:cNvSpPr>
          <p:nvPr>
            <p:ph type="sldNum" sz="quarter" idx="5"/>
          </p:nvPr>
        </p:nvSpPr>
        <p:spPr/>
        <p:txBody>
          <a:bodyPr/>
          <a:lstStyle/>
          <a:p>
            <a:fld id="{A3A9A3B3-3159-475D-BAAC-A2203852CE60}" type="slidenum">
              <a:rPr lang="en-GB" smtClean="0"/>
              <a:t>21</a:t>
            </a:fld>
            <a:endParaRPr lang="en-GB"/>
          </a:p>
        </p:txBody>
      </p:sp>
    </p:spTree>
    <p:extLst>
      <p:ext uri="{BB962C8B-B14F-4D97-AF65-F5344CB8AC3E}">
        <p14:creationId xmlns:p14="http://schemas.microsoft.com/office/powerpoint/2010/main" val="2822320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98B7D-FC31-9748-1B2F-89E725363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09E01-E4F9-B43E-ADD2-5755B69606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5B66C8B-D87B-7879-8D3C-E64318287304}"/>
              </a:ext>
            </a:extLst>
          </p:cNvPr>
          <p:cNvSpPr>
            <a:spLocks noGrp="1"/>
          </p:cNvSpPr>
          <p:nvPr>
            <p:ph type="body" idx="1"/>
          </p:nvPr>
        </p:nvSpPr>
        <p:spPr/>
        <p:txBody>
          <a:bodyPr/>
          <a:lstStyle/>
          <a:p>
            <a:pPr marL="228600" indent="-228600">
              <a:buFont typeface="+mj-lt"/>
              <a:buAutoNum type="arabicPeriod"/>
            </a:pPr>
            <a:r>
              <a:rPr lang="en-US" dirty="0"/>
              <a:t>Read the task to the class and tell each group to list ideas for each bullet point (e.g., Use less energy, live in smaller spaces, use public transport rather than driving, eat less meat etc.)</a:t>
            </a:r>
          </a:p>
          <a:p>
            <a:pPr marL="228600" indent="-228600">
              <a:buFont typeface="+mj-lt"/>
              <a:buAutoNum type="arabicPeriod"/>
            </a:pPr>
            <a:r>
              <a:rPr lang="en-US" dirty="0"/>
              <a:t>After discussing, have a volunteer from each group write their ideas on the board. </a:t>
            </a:r>
          </a:p>
          <a:p>
            <a:pPr marL="228600" indent="-228600">
              <a:buFont typeface="+mj-lt"/>
              <a:buAutoNum type="arabicPeriod"/>
            </a:pPr>
            <a:r>
              <a:rPr lang="en-US" dirty="0"/>
              <a:t>Ask the class which ideas they think are the best. </a:t>
            </a:r>
          </a:p>
          <a:p>
            <a:pPr marL="228600" indent="-228600">
              <a:buFont typeface="+mj-lt"/>
              <a:buAutoNum type="arabicPeriod"/>
            </a:pPr>
            <a:endParaRPr lang="en-US" dirty="0"/>
          </a:p>
          <a:p>
            <a:pPr marL="0" indent="0">
              <a:buFontTx/>
              <a:buNone/>
            </a:pPr>
            <a:r>
              <a:rPr lang="en-US" b="1" dirty="0"/>
              <a:t>Answer Key</a:t>
            </a:r>
          </a:p>
          <a:p>
            <a:pPr marL="0" indent="0">
              <a:buFont typeface="+mj-lt"/>
              <a:buNone/>
            </a:pPr>
            <a:r>
              <a:rPr lang="en-US" i="1" dirty="0"/>
              <a:t>Answers will vary</a:t>
            </a:r>
          </a:p>
          <a:p>
            <a:pPr marL="0" indent="0">
              <a:buFontTx/>
              <a:buNone/>
            </a:pPr>
            <a:endParaRPr lang="en-US" i="1" dirty="0"/>
          </a:p>
          <a:p>
            <a:pPr marL="0" indent="0">
              <a:buFontTx/>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BCFE059-31B1-D650-7B17-B1D36331B4D2}"/>
              </a:ext>
            </a:extLst>
          </p:cNvPr>
          <p:cNvSpPr>
            <a:spLocks noGrp="1"/>
          </p:cNvSpPr>
          <p:nvPr>
            <p:ph type="sldNum" sz="quarter" idx="5"/>
          </p:nvPr>
        </p:nvSpPr>
        <p:spPr/>
        <p:txBody>
          <a:bodyPr/>
          <a:lstStyle/>
          <a:p>
            <a:fld id="{A3A9A3B3-3159-475D-BAAC-A2203852CE60}" type="slidenum">
              <a:rPr lang="en-GB" smtClean="0"/>
              <a:t>22</a:t>
            </a:fld>
            <a:endParaRPr lang="en-GB"/>
          </a:p>
        </p:txBody>
      </p:sp>
    </p:spTree>
    <p:extLst>
      <p:ext uri="{BB962C8B-B14F-4D97-AF65-F5344CB8AC3E}">
        <p14:creationId xmlns:p14="http://schemas.microsoft.com/office/powerpoint/2010/main" val="40641963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14A46-993F-5172-AC40-9DF45B220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6BAE93-36F5-03C1-DE43-A12A7B5338F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F1F9C4-019C-1C1E-F3EA-B8295164F344}"/>
              </a:ext>
            </a:extLst>
          </p:cNvPr>
          <p:cNvSpPr>
            <a:spLocks noGrp="1"/>
          </p:cNvSpPr>
          <p:nvPr>
            <p:ph type="body" idx="1"/>
          </p:nvPr>
        </p:nvSpPr>
        <p:spPr/>
        <p:txBody>
          <a:bodyPr/>
          <a:lstStyle/>
          <a:p>
            <a:r>
              <a:rPr lang="en-GB" dirty="0"/>
              <a:t>1. Use the traffic light (RAG) system where learners rank their confidence for each outcome:</a:t>
            </a:r>
          </a:p>
          <a:p>
            <a:pPr>
              <a:lnSpc>
                <a:spcPct val="250000"/>
              </a:lnSpc>
            </a:pPr>
            <a:r>
              <a:rPr lang="en-GB" b="1" dirty="0"/>
              <a:t>Red:</a:t>
            </a:r>
            <a:r>
              <a:rPr lang="en-GB" dirty="0"/>
              <a:t> I don’t understand the learning in this lesson.</a:t>
            </a:r>
          </a:p>
          <a:p>
            <a:pPr>
              <a:lnSpc>
                <a:spcPct val="250000"/>
              </a:lnSpc>
            </a:pPr>
            <a:r>
              <a:rPr lang="en-GB" b="1" dirty="0"/>
              <a:t>Amber:</a:t>
            </a:r>
            <a:r>
              <a:rPr lang="en-GB" dirty="0"/>
              <a:t> It’s not easy, but I’m beginning to understand.</a:t>
            </a:r>
          </a:p>
          <a:p>
            <a:pPr>
              <a:lnSpc>
                <a:spcPct val="250000"/>
              </a:lnSpc>
            </a:pPr>
            <a:r>
              <a:rPr lang="en-GB" b="1" dirty="0"/>
              <a:t>Green:</a:t>
            </a:r>
            <a:r>
              <a:rPr lang="en-GB" dirty="0"/>
              <a:t> I really understand this lesson.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A0FE31A-5AEA-2372-D10B-F2B93EC550D3}"/>
              </a:ext>
            </a:extLst>
          </p:cNvPr>
          <p:cNvSpPr>
            <a:spLocks noGrp="1"/>
          </p:cNvSpPr>
          <p:nvPr>
            <p:ph type="sldNum" sz="quarter" idx="5"/>
          </p:nvPr>
        </p:nvSpPr>
        <p:spPr/>
        <p:txBody>
          <a:bodyPr/>
          <a:lstStyle/>
          <a:p>
            <a:fld id="{A3A9A3B3-3159-475D-BAAC-A2203852CE60}" type="slidenum">
              <a:rPr lang="en-GB" smtClean="0"/>
              <a:t>23</a:t>
            </a:fld>
            <a:endParaRPr lang="en-GB"/>
          </a:p>
        </p:txBody>
      </p:sp>
    </p:spTree>
    <p:extLst>
      <p:ext uri="{BB962C8B-B14F-4D97-AF65-F5344CB8AC3E}">
        <p14:creationId xmlns:p14="http://schemas.microsoft.com/office/powerpoint/2010/main" val="774477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C14112E-EA82-A54A-B746-DE1921BA9BDB}" type="datetime1">
              <a:rPr lang="en-GB" smtClean="0"/>
              <a:t>07/05/2026</a:t>
            </a:fld>
            <a:endParaRPr lang="en-US"/>
          </a:p>
        </p:txBody>
      </p:sp>
      <p:sp>
        <p:nvSpPr>
          <p:cNvPr id="5" name="Footer Placeholder 4"/>
          <p:cNvSpPr>
            <a:spLocks noGrp="1"/>
          </p:cNvSpPr>
          <p:nvPr>
            <p:ph type="ftr" sz="quarter" idx="11"/>
          </p:nvPr>
        </p:nvSpPr>
        <p:spPr/>
        <p:txBody>
          <a:bodyPr/>
          <a:lstStyle/>
          <a:p>
            <a:r>
              <a:rPr lang="en-US"/>
              <a:t>Cycle 3 English Language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B7C43E-9D82-B148-9CD9-5B70FB2FC5D7}" type="datetime1">
              <a:rPr lang="en-GB" smtClean="0"/>
              <a:t>07/05/2026</a:t>
            </a:fld>
            <a:endParaRPr lang="en-US"/>
          </a:p>
        </p:txBody>
      </p:sp>
      <p:sp>
        <p:nvSpPr>
          <p:cNvPr id="5" name="Footer Placeholder 4"/>
          <p:cNvSpPr>
            <a:spLocks noGrp="1"/>
          </p:cNvSpPr>
          <p:nvPr>
            <p:ph type="ftr" sz="quarter" idx="11"/>
          </p:nvPr>
        </p:nvSpPr>
        <p:spPr/>
        <p:txBody>
          <a:bodyPr/>
          <a:lstStyle/>
          <a:p>
            <a:r>
              <a:rPr lang="en-US"/>
              <a:t>Cycle 3 English Language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FB1926-2B15-E14E-A99E-3F95BC23766E}" type="datetime1">
              <a:rPr lang="en-GB" smtClean="0"/>
              <a:t>07/05/2026</a:t>
            </a:fld>
            <a:endParaRPr lang="en-US"/>
          </a:p>
        </p:txBody>
      </p:sp>
      <p:sp>
        <p:nvSpPr>
          <p:cNvPr id="5" name="Footer Placeholder 4"/>
          <p:cNvSpPr>
            <a:spLocks noGrp="1"/>
          </p:cNvSpPr>
          <p:nvPr>
            <p:ph type="ftr" sz="quarter" idx="11"/>
          </p:nvPr>
        </p:nvSpPr>
        <p:spPr/>
        <p:txBody>
          <a:bodyPr/>
          <a:lstStyle/>
          <a:p>
            <a:r>
              <a:rPr lang="en-US"/>
              <a:t>Cycle 3 English Language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1"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7061EE-9DAD-7042-B328-AC8FE6E86D54}" type="datetime1">
              <a:rPr lang="en-GB" smtClean="0"/>
              <a:t>07/05/2026</a:t>
            </a:fld>
            <a:endParaRPr lang="en-US"/>
          </a:p>
        </p:txBody>
      </p:sp>
      <p:sp>
        <p:nvSpPr>
          <p:cNvPr id="6" name="Footer Placeholder 5"/>
          <p:cNvSpPr>
            <a:spLocks noGrp="1"/>
          </p:cNvSpPr>
          <p:nvPr>
            <p:ph type="ftr" sz="quarter" idx="11"/>
          </p:nvPr>
        </p:nvSpPr>
        <p:spPr/>
        <p:txBody>
          <a:bodyPr/>
          <a:lstStyle/>
          <a:p>
            <a:r>
              <a:rPr lang="en-US"/>
              <a:t>Cycle 3 English Language</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38EAD1-CA8E-AA41-B9CA-CF2C1A20AD84}" type="datetime1">
              <a:rPr lang="en-GB" smtClean="0"/>
              <a:t>07/05/2026</a:t>
            </a:fld>
            <a:endParaRPr lang="en-US"/>
          </a:p>
        </p:txBody>
      </p:sp>
      <p:sp>
        <p:nvSpPr>
          <p:cNvPr id="8" name="Footer Placeholder 7"/>
          <p:cNvSpPr>
            <a:spLocks noGrp="1"/>
          </p:cNvSpPr>
          <p:nvPr>
            <p:ph type="ftr" sz="quarter" idx="11"/>
          </p:nvPr>
        </p:nvSpPr>
        <p:spPr/>
        <p:txBody>
          <a:bodyPr/>
          <a:lstStyle/>
          <a:p>
            <a:r>
              <a:rPr lang="en-US"/>
              <a:t>Cycle 3 English Language</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F06CD6-391F-2A41-9908-F8788B51EBDB}" type="datetime1">
              <a:rPr lang="en-GB" smtClean="0"/>
              <a:t>07/05/2026</a:t>
            </a:fld>
            <a:endParaRPr lang="en-US"/>
          </a:p>
        </p:txBody>
      </p:sp>
      <p:sp>
        <p:nvSpPr>
          <p:cNvPr id="4" name="Footer Placeholder 3"/>
          <p:cNvSpPr>
            <a:spLocks noGrp="1"/>
          </p:cNvSpPr>
          <p:nvPr>
            <p:ph type="ftr" sz="quarter" idx="11"/>
          </p:nvPr>
        </p:nvSpPr>
        <p:spPr/>
        <p:txBody>
          <a:bodyPr/>
          <a:lstStyle/>
          <a:p>
            <a:r>
              <a:rPr lang="en-US"/>
              <a:t>Cycle 3 English Language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77DB9-FEC4-BA4C-8EEB-17A627B4B98E}" type="datetime1">
              <a:rPr lang="en-GB" smtClean="0"/>
              <a:t>07/05/2026</a:t>
            </a:fld>
            <a:endParaRPr lang="en-US"/>
          </a:p>
        </p:txBody>
      </p:sp>
      <p:sp>
        <p:nvSpPr>
          <p:cNvPr id="3" name="Footer Placeholder 2"/>
          <p:cNvSpPr>
            <a:spLocks noGrp="1"/>
          </p:cNvSpPr>
          <p:nvPr>
            <p:ph type="ftr" sz="quarter" idx="11"/>
          </p:nvPr>
        </p:nvSpPr>
        <p:spPr/>
        <p:txBody>
          <a:bodyPr/>
          <a:lstStyle/>
          <a:p>
            <a:r>
              <a:rPr lang="en-US"/>
              <a:t>Cycle 3 English Language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351DAB-8038-1242-AA61-4ACF3A49928F}" type="datetime1">
              <a:rPr lang="en-GB" smtClean="0"/>
              <a:t>07/05/2026</a:t>
            </a:fld>
            <a:endParaRPr lang="en-US"/>
          </a:p>
        </p:txBody>
      </p:sp>
      <p:sp>
        <p:nvSpPr>
          <p:cNvPr id="6" name="Footer Placeholder 5"/>
          <p:cNvSpPr>
            <a:spLocks noGrp="1"/>
          </p:cNvSpPr>
          <p:nvPr>
            <p:ph type="ftr" sz="quarter" idx="11"/>
          </p:nvPr>
        </p:nvSpPr>
        <p:spPr/>
        <p:txBody>
          <a:bodyPr/>
          <a:lstStyle/>
          <a:p>
            <a:r>
              <a:rPr lang="en-US"/>
              <a:t>Cycle 3 English Language</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D00058-59C4-5E49-BCC5-B02E3B9DDC3C}" type="datetime1">
              <a:rPr lang="en-GB" smtClean="0"/>
              <a:t>07/05/2026</a:t>
            </a:fld>
            <a:endParaRPr lang="en-US"/>
          </a:p>
        </p:txBody>
      </p:sp>
      <p:sp>
        <p:nvSpPr>
          <p:cNvPr id="6" name="Footer Placeholder 5"/>
          <p:cNvSpPr>
            <a:spLocks noGrp="1"/>
          </p:cNvSpPr>
          <p:nvPr>
            <p:ph type="ftr" sz="quarter" idx="11"/>
          </p:nvPr>
        </p:nvSpPr>
        <p:spPr/>
        <p:txBody>
          <a:bodyPr/>
          <a:lstStyle/>
          <a:p>
            <a:r>
              <a:rPr lang="en-US"/>
              <a:t>Cycle 3 English Language</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3FEF80-DB5D-7049-B560-90963B364CBB}" type="datetime1">
              <a:rPr lang="en-GB" smtClean="0"/>
              <a:t>07/05/2026</a:t>
            </a:fld>
            <a:endParaRPr lang="en-US"/>
          </a:p>
        </p:txBody>
      </p:sp>
      <p:sp>
        <p:nvSpPr>
          <p:cNvPr id="5" name="Footer Placeholder 4"/>
          <p:cNvSpPr>
            <a:spLocks noGrp="1"/>
          </p:cNvSpPr>
          <p:nvPr>
            <p:ph type="ftr" sz="quarter" idx="11"/>
          </p:nvPr>
        </p:nvSpPr>
        <p:spPr/>
        <p:txBody>
          <a:bodyPr/>
          <a:lstStyle/>
          <a:p>
            <a:r>
              <a:rPr lang="en-US"/>
              <a:t>Cycle 3 English Language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3AF0C1-89FA-F84B-AEA6-190347E1365F}" type="datetime1">
              <a:rPr lang="en-GB" smtClean="0"/>
              <a:t>07/05/2026</a:t>
            </a:fld>
            <a:endParaRPr lang="en-US"/>
          </a:p>
        </p:txBody>
      </p:sp>
      <p:sp>
        <p:nvSpPr>
          <p:cNvPr id="5" name="Footer Placeholder 4"/>
          <p:cNvSpPr>
            <a:spLocks noGrp="1"/>
          </p:cNvSpPr>
          <p:nvPr>
            <p:ph type="ftr" sz="quarter" idx="11"/>
          </p:nvPr>
        </p:nvSpPr>
        <p:spPr/>
        <p:txBody>
          <a:bodyPr/>
          <a:lstStyle/>
          <a:p>
            <a:r>
              <a:rPr lang="en-US"/>
              <a:t>Cycle 3 English Language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1"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2C440-12CE-414D-9C0B-112ADC852A22}" type="datetime1">
              <a:rPr lang="en-GB" smtClean="0"/>
              <a:t>07/05/2026</a:t>
            </a:fld>
            <a:endParaRPr lang="en-US"/>
          </a:p>
        </p:txBody>
      </p:sp>
      <p:sp>
        <p:nvSpPr>
          <p:cNvPr id="5" name="Footer Placeholder 4"/>
          <p:cNvSpPr>
            <a:spLocks noGrp="1"/>
          </p:cNvSpPr>
          <p:nvPr>
            <p:ph type="ftr" sz="quarter" idx="3"/>
          </p:nvPr>
        </p:nvSpPr>
        <p:spPr>
          <a:xfrm>
            <a:off x="3124201"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Cycle 3 English Language</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10" Type="http://schemas.microsoft.com/office/2007/relationships/hdphoto" Target="../media/hdphoto1.wdp"/><Relationship Id="rId4" Type="http://schemas.openxmlformats.org/officeDocument/2006/relationships/image" Target="../media/image5.png"/><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5.png"/><Relationship Id="rId9" Type="http://schemas.openxmlformats.org/officeDocument/2006/relationships/image" Target="../media/image25.jp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222D-B0B5-2601-6E4F-37C5B1CBB0A3}"/>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8D7909BF-164E-A922-D37D-D32A7DEA2045}"/>
              </a:ext>
            </a:extLst>
          </p:cNvPr>
          <p:cNvPicPr>
            <a:picLocks noChangeAspect="1"/>
          </p:cNvPicPr>
          <p:nvPr/>
        </p:nvPicPr>
        <p:blipFill>
          <a:blip r:embed="rId3">
            <a:extLst>
              <a:ext uri="{28A0092B-C50C-407E-A947-70E740481C1C}">
                <a14:useLocalDpi xmlns:a14="http://schemas.microsoft.com/office/drawing/2010/main" val="0"/>
              </a:ext>
            </a:extLst>
          </a:blip>
          <a:srcRect r="21106"/>
          <a:stretch>
            <a:fillRect/>
          </a:stretch>
        </p:blipFill>
        <p:spPr>
          <a:xfrm>
            <a:off x="4862362" y="2561834"/>
            <a:ext cx="5469662" cy="4757694"/>
          </a:xfrm>
          <a:prstGeom prst="rect">
            <a:avLst/>
          </a:prstGeom>
        </p:spPr>
      </p:pic>
      <p:pic>
        <p:nvPicPr>
          <p:cNvPr id="14" name="Picture 13">
            <a:extLst>
              <a:ext uri="{FF2B5EF4-FFF2-40B4-BE49-F238E27FC236}">
                <a16:creationId xmlns:a16="http://schemas.microsoft.com/office/drawing/2014/main" id="{C3EA8D2F-6AEA-8169-D4AA-B2020AA450EA}"/>
              </a:ext>
            </a:extLst>
          </p:cNvPr>
          <p:cNvPicPr>
            <a:picLocks noChangeAspect="1"/>
          </p:cNvPicPr>
          <p:nvPr/>
        </p:nvPicPr>
        <p:blipFill>
          <a:blip r:embed="rId4">
            <a:extLst>
              <a:ext uri="{28A0092B-C50C-407E-A947-70E740481C1C}">
                <a14:useLocalDpi xmlns:a14="http://schemas.microsoft.com/office/drawing/2010/main" val="0"/>
              </a:ext>
            </a:extLst>
          </a:blip>
          <a:srcRect l="28529" r="22786"/>
          <a:stretch>
            <a:fillRect/>
          </a:stretch>
        </p:blipFill>
        <p:spPr>
          <a:xfrm>
            <a:off x="3557645" y="2407500"/>
            <a:ext cx="3578110" cy="4896574"/>
          </a:xfrm>
          <a:prstGeom prst="rect">
            <a:avLst/>
          </a:prstGeom>
        </p:spPr>
      </p:pic>
      <p:sp>
        <p:nvSpPr>
          <p:cNvPr id="6" name="Rectangle 5">
            <a:extLst>
              <a:ext uri="{FF2B5EF4-FFF2-40B4-BE49-F238E27FC236}">
                <a16:creationId xmlns:a16="http://schemas.microsoft.com/office/drawing/2014/main" id="{A4EA825F-86FB-EF73-363E-1B9F7B33C5E5}"/>
              </a:ext>
            </a:extLst>
          </p:cNvPr>
          <p:cNvSpPr>
            <a:spLocks noGrp="1" noRot="1" noMove="1" noResize="1" noEditPoints="1" noAdjustHandles="1" noChangeArrowheads="1" noChangeShapeType="1"/>
          </p:cNvSpPr>
          <p:nvPr/>
        </p:nvSpPr>
        <p:spPr>
          <a:xfrm>
            <a:off x="10332024" y="190758"/>
            <a:ext cx="168644" cy="7189619"/>
          </a:xfrm>
          <a:prstGeom prst="rect">
            <a:avLst/>
          </a:prstGeom>
          <a:solidFill>
            <a:srgbClr val="6F9BFB"/>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E"/>
          </a:p>
        </p:txBody>
      </p:sp>
      <p:sp>
        <p:nvSpPr>
          <p:cNvPr id="9" name="Rectangle 8">
            <a:extLst>
              <a:ext uri="{FF2B5EF4-FFF2-40B4-BE49-F238E27FC236}">
                <a16:creationId xmlns:a16="http://schemas.microsoft.com/office/drawing/2014/main" id="{C59A635B-F44A-CE27-E312-4167C2522C73}"/>
              </a:ext>
            </a:extLst>
          </p:cNvPr>
          <p:cNvSpPr>
            <a:spLocks/>
          </p:cNvSpPr>
          <p:nvPr/>
        </p:nvSpPr>
        <p:spPr>
          <a:xfrm rot="16200000">
            <a:off x="5260012" y="-4957669"/>
            <a:ext cx="145743" cy="10335568"/>
          </a:xfrm>
          <a:prstGeom prst="rect">
            <a:avLst/>
          </a:prstGeom>
          <a:solidFill>
            <a:srgbClr val="6F9BFB"/>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E"/>
          </a:p>
        </p:txBody>
      </p:sp>
      <p:pic>
        <p:nvPicPr>
          <p:cNvPr id="13" name="Picture 12" descr="A person writing on a book&#10;&#10;AI-generated content may be incorrect.">
            <a:extLst>
              <a:ext uri="{FF2B5EF4-FFF2-40B4-BE49-F238E27FC236}">
                <a16:creationId xmlns:a16="http://schemas.microsoft.com/office/drawing/2014/main" id="{31CD1112-A176-AA14-B16B-4FCD8AB25D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164" y="2476940"/>
            <a:ext cx="3536282" cy="4757694"/>
          </a:xfrm>
          <a:prstGeom prst="rect">
            <a:avLst/>
          </a:prstGeom>
        </p:spPr>
      </p:pic>
      <p:sp>
        <p:nvSpPr>
          <p:cNvPr id="10" name="TextBox 9">
            <a:extLst>
              <a:ext uri="{FF2B5EF4-FFF2-40B4-BE49-F238E27FC236}">
                <a16:creationId xmlns:a16="http://schemas.microsoft.com/office/drawing/2014/main" id="{B5E79F48-FE41-F56F-2758-05F530239D26}"/>
              </a:ext>
            </a:extLst>
          </p:cNvPr>
          <p:cNvSpPr txBox="1"/>
          <p:nvPr/>
        </p:nvSpPr>
        <p:spPr>
          <a:xfrm>
            <a:off x="234214" y="1538604"/>
            <a:ext cx="10149830" cy="1384995"/>
          </a:xfrm>
          <a:prstGeom prst="rect">
            <a:avLst/>
          </a:prstGeom>
          <a:solidFill>
            <a:srgbClr val="6F9BFB"/>
          </a:solidFill>
        </p:spPr>
        <p:txBody>
          <a:bodyPr wrap="square" lIns="91440" tIns="45720" rIns="91440" bIns="45720" rtlCol="0" anchor="t">
            <a:spAutoFit/>
          </a:bodyPr>
          <a:lstStyle/>
          <a:p>
            <a:pPr algn="ctr"/>
            <a:r>
              <a:rPr lang="en-US" sz="3200" dirty="0">
                <a:latin typeface="Century Gothic" panose="020B0502020202020204" pitchFamily="34" charset="0"/>
              </a:rPr>
              <a:t>CYCLE 3   </a:t>
            </a:r>
          </a:p>
          <a:p>
            <a:pPr algn="ctr"/>
            <a:r>
              <a:rPr lang="en-US" sz="3200" dirty="0">
                <a:latin typeface="Century Gothic" panose="020B0502020202020204" pitchFamily="34" charset="0"/>
              </a:rPr>
              <a:t>ENGLISH LANGUAGE</a:t>
            </a:r>
          </a:p>
          <a:p>
            <a:pPr algn="ctr"/>
            <a:r>
              <a:rPr lang="en-US" sz="2000" i="1" dirty="0">
                <a:latin typeface="Century Gothic"/>
              </a:rPr>
              <a:t>11 GEN / 10 ADV</a:t>
            </a:r>
            <a:endParaRPr lang="en-US" sz="2000" i="1" dirty="0">
              <a:latin typeface="Century Gothic" panose="020B0502020202020204" pitchFamily="34" charset="0"/>
            </a:endParaRPr>
          </a:p>
        </p:txBody>
      </p:sp>
      <p:sp>
        <p:nvSpPr>
          <p:cNvPr id="7" name="Rectangle 6">
            <a:extLst>
              <a:ext uri="{FF2B5EF4-FFF2-40B4-BE49-F238E27FC236}">
                <a16:creationId xmlns:a16="http://schemas.microsoft.com/office/drawing/2014/main" id="{7A299E49-AA15-EB71-A935-738E290F18E7}"/>
              </a:ext>
            </a:extLst>
          </p:cNvPr>
          <p:cNvSpPr>
            <a:spLocks/>
          </p:cNvSpPr>
          <p:nvPr/>
        </p:nvSpPr>
        <p:spPr>
          <a:xfrm rot="16200000">
            <a:off x="5201704" y="2198034"/>
            <a:ext cx="145742" cy="10218943"/>
          </a:xfrm>
          <a:prstGeom prst="rect">
            <a:avLst/>
          </a:prstGeom>
          <a:solidFill>
            <a:srgbClr val="6F9BFB"/>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E"/>
          </a:p>
        </p:txBody>
      </p:sp>
      <p:sp>
        <p:nvSpPr>
          <p:cNvPr id="8" name="Rectangle 7">
            <a:extLst>
              <a:ext uri="{FF2B5EF4-FFF2-40B4-BE49-F238E27FC236}">
                <a16:creationId xmlns:a16="http://schemas.microsoft.com/office/drawing/2014/main" id="{E656A391-9CC1-6F03-B7FE-C8E641EDC69E}"/>
              </a:ext>
            </a:extLst>
          </p:cNvPr>
          <p:cNvSpPr>
            <a:spLocks noGrp="1" noRot="1" noMove="1" noResize="1" noEditPoints="1" noAdjustHandles="1" noChangeArrowheads="1" noChangeShapeType="1"/>
          </p:cNvSpPr>
          <p:nvPr/>
        </p:nvSpPr>
        <p:spPr>
          <a:xfrm>
            <a:off x="165100" y="190758"/>
            <a:ext cx="147184" cy="7082755"/>
          </a:xfrm>
          <a:prstGeom prst="rect">
            <a:avLst/>
          </a:prstGeom>
          <a:solidFill>
            <a:srgbClr val="6F9BFB"/>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E"/>
          </a:p>
        </p:txBody>
      </p:sp>
      <p:sp>
        <p:nvSpPr>
          <p:cNvPr id="3" name="Footer Placeholder 2">
            <a:extLst>
              <a:ext uri="{FF2B5EF4-FFF2-40B4-BE49-F238E27FC236}">
                <a16:creationId xmlns:a16="http://schemas.microsoft.com/office/drawing/2014/main" id="{7341FE88-CA96-A135-B6C4-DFB77B204242}"/>
              </a:ext>
            </a:extLst>
          </p:cNvPr>
          <p:cNvSpPr>
            <a:spLocks noGrp="1"/>
          </p:cNvSpPr>
          <p:nvPr>
            <p:ph type="ftr" sz="quarter" idx="11"/>
          </p:nvPr>
        </p:nvSpPr>
        <p:spPr>
          <a:xfrm>
            <a:off x="3813078" y="7270752"/>
            <a:ext cx="2895600" cy="365125"/>
          </a:xfrm>
        </p:spPr>
        <p:txBody>
          <a:bodyPr/>
          <a:lstStyle/>
          <a:p>
            <a:r>
              <a:rPr lang="en-US" dirty="0"/>
              <a:t>Cycle 3 English Language</a:t>
            </a:r>
          </a:p>
        </p:txBody>
      </p:sp>
      <p:pic>
        <p:nvPicPr>
          <p:cNvPr id="2" name="Picture 1">
            <a:extLst>
              <a:ext uri="{FF2B5EF4-FFF2-40B4-BE49-F238E27FC236}">
                <a16:creationId xmlns:a16="http://schemas.microsoft.com/office/drawing/2014/main" id="{38C9D7FD-0493-E305-B88F-5D68075A473C}"/>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l="83377"/>
          <a:stretch>
            <a:fillRect/>
          </a:stretch>
        </p:blipFill>
        <p:spPr>
          <a:xfrm>
            <a:off x="8516535" y="362070"/>
            <a:ext cx="1622009" cy="1065961"/>
          </a:xfrm>
          <a:prstGeom prst="rect">
            <a:avLst/>
          </a:prstGeom>
        </p:spPr>
      </p:pic>
      <p:pic>
        <p:nvPicPr>
          <p:cNvPr id="5" name="Picture 4">
            <a:extLst>
              <a:ext uri="{FF2B5EF4-FFF2-40B4-BE49-F238E27FC236}">
                <a16:creationId xmlns:a16="http://schemas.microsoft.com/office/drawing/2014/main" id="{B93FF30C-CA75-2941-4D81-DCE4F402642D}"/>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l="45899" r="23316"/>
          <a:stretch>
            <a:fillRect/>
          </a:stretch>
        </p:blipFill>
        <p:spPr>
          <a:xfrm>
            <a:off x="3844774" y="366337"/>
            <a:ext cx="3003852" cy="1065961"/>
          </a:xfrm>
          <a:prstGeom prst="rect">
            <a:avLst/>
          </a:prstGeom>
        </p:spPr>
      </p:pic>
      <p:pic>
        <p:nvPicPr>
          <p:cNvPr id="11" name="Picture 10">
            <a:extLst>
              <a:ext uri="{FF2B5EF4-FFF2-40B4-BE49-F238E27FC236}">
                <a16:creationId xmlns:a16="http://schemas.microsoft.com/office/drawing/2014/main" id="{3B3ED2B1-317F-35B5-762E-4D81B42B5A03}"/>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rcRect r="61699"/>
          <a:stretch>
            <a:fillRect/>
          </a:stretch>
        </p:blipFill>
        <p:spPr>
          <a:xfrm>
            <a:off x="427661" y="488634"/>
            <a:ext cx="3093288" cy="882285"/>
          </a:xfrm>
          <a:prstGeom prst="rect">
            <a:avLst/>
          </a:prstGeom>
        </p:spPr>
      </p:pic>
    </p:spTree>
    <p:extLst>
      <p:ext uri="{BB962C8B-B14F-4D97-AF65-F5344CB8AC3E}">
        <p14:creationId xmlns:p14="http://schemas.microsoft.com/office/powerpoint/2010/main" val="126925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34515-096C-9846-1801-4DC432B0EE08}"/>
            </a:ext>
          </a:extLst>
        </p:cNvPr>
        <p:cNvGrpSpPr/>
        <p:nvPr/>
      </p:nvGrpSpPr>
      <p:grpSpPr>
        <a:xfrm>
          <a:off x="0" y="0"/>
          <a:ext cx="0" cy="0"/>
          <a:chOff x="0" y="0"/>
          <a:chExt cx="0" cy="0"/>
        </a:xfrm>
      </p:grpSpPr>
      <p:pic>
        <p:nvPicPr>
          <p:cNvPr id="21" name="Picture 20" descr="A black screen with blue border&#10;&#10;AI-generated content may be incorrect.">
            <a:extLst>
              <a:ext uri="{FF2B5EF4-FFF2-40B4-BE49-F238E27FC236}">
                <a16:creationId xmlns:a16="http://schemas.microsoft.com/office/drawing/2014/main" id="{BC0572B7-A1A7-FC1B-8390-255F86BFB4FE}"/>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172472" y="111778"/>
            <a:ext cx="10374010" cy="7286051"/>
          </a:xfrm>
          <a:prstGeom prst="rect">
            <a:avLst/>
          </a:prstGeom>
        </p:spPr>
      </p:pic>
      <p:sp>
        <p:nvSpPr>
          <p:cNvPr id="27" name="TextBox 26">
            <a:extLst>
              <a:ext uri="{FF2B5EF4-FFF2-40B4-BE49-F238E27FC236}">
                <a16:creationId xmlns:a16="http://schemas.microsoft.com/office/drawing/2014/main" id="{541836DC-EA09-22C0-1658-1017AA740769}"/>
              </a:ext>
            </a:extLst>
          </p:cNvPr>
          <p:cNvSpPr txBox="1"/>
          <p:nvPr/>
        </p:nvSpPr>
        <p:spPr>
          <a:xfrm>
            <a:off x="657989" y="972283"/>
            <a:ext cx="6532139" cy="1424429"/>
          </a:xfrm>
          <a:prstGeom prst="rect">
            <a:avLst/>
          </a:prstGeom>
          <a:noFill/>
        </p:spPr>
        <p:txBody>
          <a:bodyPr wrap="square" rtlCol="0">
            <a:spAutoFit/>
          </a:bodyPr>
          <a:lstStyle/>
          <a:p>
            <a:pPr>
              <a:lnSpc>
                <a:spcPct val="150000"/>
              </a:lnSpc>
            </a:pPr>
            <a:r>
              <a:rPr lang="en-GB" sz="2400" b="1" dirty="0">
                <a:latin typeface="Century Gothic" panose="020B0502020202020204" pitchFamily="34" charset="0"/>
              </a:rPr>
              <a:t>Lesson 29-30</a:t>
            </a:r>
          </a:p>
          <a:p>
            <a:pPr>
              <a:lnSpc>
                <a:spcPct val="150000"/>
              </a:lnSpc>
            </a:pPr>
            <a:r>
              <a:rPr lang="en-GB" b="1" dirty="0">
                <a:latin typeface="Century Gothic" panose="020B0502020202020204" pitchFamily="34" charset="0"/>
              </a:rPr>
              <a:t>Skill: </a:t>
            </a:r>
            <a:r>
              <a:rPr lang="en-GB" dirty="0">
                <a:latin typeface="Century Gothic" panose="020B0502020202020204" pitchFamily="34" charset="0"/>
              </a:rPr>
              <a:t>Reading and Viewing</a:t>
            </a:r>
          </a:p>
          <a:p>
            <a:pPr>
              <a:lnSpc>
                <a:spcPct val="150000"/>
              </a:lnSpc>
            </a:pPr>
            <a:r>
              <a:rPr lang="en-GB" b="1" dirty="0">
                <a:latin typeface="Century Gothic" panose="020B0502020202020204" pitchFamily="34" charset="0"/>
              </a:rPr>
              <a:t>Topic: </a:t>
            </a:r>
            <a:r>
              <a:rPr lang="en-GB" dirty="0"/>
              <a:t> </a:t>
            </a:r>
            <a:r>
              <a:rPr lang="en-GB" dirty="0">
                <a:latin typeface="Century Gothic" panose="020B0502020202020204" pitchFamily="34" charset="0"/>
              </a:rPr>
              <a:t>Planet Under Stress</a:t>
            </a:r>
          </a:p>
        </p:txBody>
      </p:sp>
      <p:sp>
        <p:nvSpPr>
          <p:cNvPr id="28" name="TextBox 27">
            <a:extLst>
              <a:ext uri="{FF2B5EF4-FFF2-40B4-BE49-F238E27FC236}">
                <a16:creationId xmlns:a16="http://schemas.microsoft.com/office/drawing/2014/main" id="{5560DC12-C507-1FA7-D438-4BCD8C3D2542}"/>
              </a:ext>
            </a:extLst>
          </p:cNvPr>
          <p:cNvSpPr txBox="1"/>
          <p:nvPr/>
        </p:nvSpPr>
        <p:spPr>
          <a:xfrm>
            <a:off x="657989" y="2451863"/>
            <a:ext cx="8900984" cy="615553"/>
          </a:xfrm>
          <a:prstGeom prst="rect">
            <a:avLst/>
          </a:prstGeom>
          <a:noFill/>
        </p:spPr>
        <p:txBody>
          <a:bodyPr wrap="square" rtlCol="0">
            <a:spAutoFit/>
          </a:bodyPr>
          <a:lstStyle/>
          <a:p>
            <a:r>
              <a:rPr lang="en-GB" sz="1600" b="1" dirty="0">
                <a:latin typeface="Century Gothic" panose="020B0502020202020204" pitchFamily="34" charset="0"/>
                <a:cs typeface="Calibri" panose="020F0502020204030204" pitchFamily="34" charset="0"/>
              </a:rPr>
              <a:t>Lesson Goal </a:t>
            </a:r>
          </a:p>
          <a:p>
            <a:r>
              <a:rPr lang="en-GB" dirty="0">
                <a:latin typeface="Century Gothic" panose="020B0502020202020204" pitchFamily="34" charset="0"/>
              </a:rPr>
              <a:t>Students identify the topic and main idea of each paragraph in an article. </a:t>
            </a:r>
            <a:endParaRPr lang="en-GB" sz="1600" dirty="0">
              <a:latin typeface="Century Gothic" panose="020B050202020202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B21B2A72-8586-962E-27B7-FA1C3BDF95C9}"/>
              </a:ext>
            </a:extLst>
          </p:cNvPr>
          <p:cNvSpPr txBox="1"/>
          <p:nvPr/>
        </p:nvSpPr>
        <p:spPr>
          <a:xfrm>
            <a:off x="677378" y="3353476"/>
            <a:ext cx="5673566" cy="338554"/>
          </a:xfrm>
          <a:prstGeom prst="rect">
            <a:avLst/>
          </a:prstGeom>
          <a:noFill/>
        </p:spPr>
        <p:txBody>
          <a:bodyPr wrap="square" rtlCol="0">
            <a:spAutoFit/>
          </a:bodyPr>
          <a:lstStyle/>
          <a:p>
            <a:r>
              <a:rPr lang="en-GB" sz="1600" b="1" dirty="0">
                <a:latin typeface="Century Gothic" panose="020B0502020202020204" pitchFamily="34" charset="0"/>
              </a:rPr>
              <a:t>Student Learning Outcomes</a:t>
            </a:r>
          </a:p>
        </p:txBody>
      </p:sp>
      <p:sp>
        <p:nvSpPr>
          <p:cNvPr id="3" name="TextBox 2">
            <a:extLst>
              <a:ext uri="{FF2B5EF4-FFF2-40B4-BE49-F238E27FC236}">
                <a16:creationId xmlns:a16="http://schemas.microsoft.com/office/drawing/2014/main" id="{9783403F-4685-FC2A-703E-1E1FC225CDDB}"/>
              </a:ext>
            </a:extLst>
          </p:cNvPr>
          <p:cNvSpPr txBox="1"/>
          <p:nvPr/>
        </p:nvSpPr>
        <p:spPr>
          <a:xfrm>
            <a:off x="677378" y="4273919"/>
            <a:ext cx="9054637" cy="646331"/>
          </a:xfrm>
          <a:prstGeom prst="rect">
            <a:avLst/>
          </a:prstGeom>
          <a:noFill/>
        </p:spPr>
        <p:txBody>
          <a:bodyPr wrap="square" rtlCol="0">
            <a:spAutoFit/>
          </a:bodyPr>
          <a:lstStyle/>
          <a:p>
            <a:pPr marL="342900" indent="-342900">
              <a:buFont typeface="Arial" panose="020B0604020202020204" pitchFamily="34" charset="0"/>
              <a:buChar char="•"/>
            </a:pPr>
            <a:r>
              <a:rPr lang="en-GB" dirty="0">
                <a:latin typeface="Century Gothic" panose="020B0502020202020204" pitchFamily="34" charset="0"/>
              </a:rPr>
              <a:t>Identify and interpret conventional features of text, including, organisation, structure and language, in a wide range of text types when reading.</a:t>
            </a:r>
            <a:endParaRPr lang="en-GB" sz="1600" dirty="0">
              <a:solidFill>
                <a:schemeClr val="bg1">
                  <a:lumMod val="65000"/>
                </a:schemeClr>
              </a:solidFill>
              <a:latin typeface="Century Gothic" panose="020B0502020202020204" pitchFamily="34" charset="0"/>
            </a:endParaRPr>
          </a:p>
        </p:txBody>
      </p:sp>
      <p:sp>
        <p:nvSpPr>
          <p:cNvPr id="4" name="TextBox 3">
            <a:extLst>
              <a:ext uri="{FF2B5EF4-FFF2-40B4-BE49-F238E27FC236}">
                <a16:creationId xmlns:a16="http://schemas.microsoft.com/office/drawing/2014/main" id="{914A6587-925F-3036-DDA0-4D3CE199F059}"/>
              </a:ext>
            </a:extLst>
          </p:cNvPr>
          <p:cNvSpPr txBox="1"/>
          <p:nvPr/>
        </p:nvSpPr>
        <p:spPr>
          <a:xfrm>
            <a:off x="657989" y="3866898"/>
            <a:ext cx="9074026" cy="369332"/>
          </a:xfrm>
          <a:prstGeom prst="rect">
            <a:avLst/>
          </a:prstGeom>
          <a:noFill/>
        </p:spPr>
        <p:txBody>
          <a:bodyPr wrap="square" rtlCol="0">
            <a:spAutoFit/>
          </a:bodyPr>
          <a:lstStyle/>
          <a:p>
            <a:pPr marL="342900" indent="-342900">
              <a:buFont typeface="Arial" panose="020B0604020202020204" pitchFamily="34" charset="0"/>
              <a:buChar char="•"/>
            </a:pPr>
            <a:r>
              <a:rPr lang="en-GB" dirty="0">
                <a:latin typeface="Century Gothic" panose="020B0502020202020204" pitchFamily="34" charset="0"/>
              </a:rPr>
              <a:t>Read and identify the main points.</a:t>
            </a:r>
            <a:endParaRPr lang="en-GB" sz="1600" dirty="0">
              <a:latin typeface="Century Gothic" panose="020B0502020202020204" pitchFamily="34" charset="0"/>
            </a:endParaRPr>
          </a:p>
        </p:txBody>
      </p:sp>
      <p:sp>
        <p:nvSpPr>
          <p:cNvPr id="11" name="TextBox 10">
            <a:extLst>
              <a:ext uri="{FF2B5EF4-FFF2-40B4-BE49-F238E27FC236}">
                <a16:creationId xmlns:a16="http://schemas.microsoft.com/office/drawing/2014/main" id="{70BBE9CD-66BA-BC03-76A1-C8FAEFEFAC28}"/>
              </a:ext>
            </a:extLst>
          </p:cNvPr>
          <p:cNvSpPr txBox="1"/>
          <p:nvPr/>
        </p:nvSpPr>
        <p:spPr>
          <a:xfrm>
            <a:off x="301911" y="6801871"/>
            <a:ext cx="10089578" cy="461665"/>
          </a:xfrm>
          <a:prstGeom prst="rect">
            <a:avLst/>
          </a:prstGeom>
          <a:noFill/>
        </p:spPr>
        <p:txBody>
          <a:bodyPr wrap="square" rtlCol="0">
            <a:spAutoFit/>
          </a:bodyPr>
          <a:lstStyle/>
          <a:p>
            <a:r>
              <a:rPr lang="en-GB" sz="1200" dirty="0">
                <a:latin typeface="Century Gothic" panose="020B0502020202020204" pitchFamily="34" charset="0"/>
              </a:rPr>
              <a:t>This lesson is adapted from NI Reading and Writing book page 111-115. Activities to be completed in the coursebook are referenced in the relevant slides. Some activities have been adapted or created using the PowerPoint and/or handouts.    </a:t>
            </a:r>
            <a:endParaRPr lang="en-US" sz="1200" dirty="0">
              <a:latin typeface="Century Gothic" panose="020B0502020202020204" pitchFamily="34" charset="0"/>
            </a:endParaRPr>
          </a:p>
        </p:txBody>
      </p:sp>
      <p:sp>
        <p:nvSpPr>
          <p:cNvPr id="12" name="TextBox 11">
            <a:extLst>
              <a:ext uri="{FF2B5EF4-FFF2-40B4-BE49-F238E27FC236}">
                <a16:creationId xmlns:a16="http://schemas.microsoft.com/office/drawing/2014/main" id="{406CA4D8-5BC0-A5ED-6A1C-01540BE2223B}"/>
              </a:ext>
            </a:extLst>
          </p:cNvPr>
          <p:cNvSpPr txBox="1"/>
          <p:nvPr/>
        </p:nvSpPr>
        <p:spPr>
          <a:xfrm>
            <a:off x="677377" y="5471848"/>
            <a:ext cx="6873939" cy="89255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b="1" dirty="0">
                <a:latin typeface="Century Gothic" panose="020B0502020202020204" pitchFamily="34" charset="0"/>
              </a:rPr>
              <a:t>Key Vocabulary</a:t>
            </a:r>
          </a:p>
          <a:p>
            <a:r>
              <a:rPr lang="en-US" i="1" dirty="0">
                <a:latin typeface="Century Gothic" panose="020B0502020202020204" pitchFamily="34" charset="0"/>
              </a:rPr>
              <a:t>overpopulation, resources, estimated, distribution, stabilize, growth rate, declining</a:t>
            </a:r>
          </a:p>
        </p:txBody>
      </p:sp>
      <p:sp>
        <p:nvSpPr>
          <p:cNvPr id="16" name="Rectangle 15">
            <a:extLst>
              <a:ext uri="{FF2B5EF4-FFF2-40B4-BE49-F238E27FC236}">
                <a16:creationId xmlns:a16="http://schemas.microsoft.com/office/drawing/2014/main" id="{23540BE2-BFB1-BF93-9FA4-1A73A5BAC8DD}"/>
              </a:ext>
            </a:extLst>
          </p:cNvPr>
          <p:cNvSpPr/>
          <p:nvPr/>
        </p:nvSpPr>
        <p:spPr>
          <a:xfrm>
            <a:off x="7551317" y="799472"/>
            <a:ext cx="2803265" cy="1045050"/>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latin typeface="Century Gothic" panose="020B0502020202020204" pitchFamily="34" charset="0"/>
              </a:rPr>
              <a:t>TEACHER OVERVIEW</a:t>
            </a:r>
          </a:p>
        </p:txBody>
      </p:sp>
      <p:sp>
        <p:nvSpPr>
          <p:cNvPr id="2" name="Footer Placeholder 2">
            <a:extLst>
              <a:ext uri="{FF2B5EF4-FFF2-40B4-BE49-F238E27FC236}">
                <a16:creationId xmlns:a16="http://schemas.microsoft.com/office/drawing/2014/main" id="{D113A924-3A25-8ADD-3C5D-75AAAB818EFA}"/>
              </a:ext>
            </a:extLst>
          </p:cNvPr>
          <p:cNvSpPr>
            <a:spLocks noGrp="1"/>
          </p:cNvSpPr>
          <p:nvPr>
            <p:ph type="ftr" sz="quarter" idx="11"/>
          </p:nvPr>
        </p:nvSpPr>
        <p:spPr>
          <a:xfrm>
            <a:off x="3813078" y="7283452"/>
            <a:ext cx="2895600" cy="365125"/>
          </a:xfrm>
        </p:spPr>
        <p:txBody>
          <a:bodyPr/>
          <a:lstStyle/>
          <a:p>
            <a:r>
              <a:rPr lang="en-US" dirty="0"/>
              <a:t>Cycle 3 English Language</a:t>
            </a:r>
          </a:p>
        </p:txBody>
      </p:sp>
      <p:pic>
        <p:nvPicPr>
          <p:cNvPr id="20" name="Picture 19" descr="A white background with gold text&#10;&#10;AI-generated content may be incorrect.">
            <a:extLst>
              <a:ext uri="{FF2B5EF4-FFF2-40B4-BE49-F238E27FC236}">
                <a16:creationId xmlns:a16="http://schemas.microsoft.com/office/drawing/2014/main" id="{4A4A040D-1BF2-881E-A67F-6CE7906DA1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472" y="96040"/>
            <a:ext cx="2008850" cy="822462"/>
          </a:xfrm>
          <a:prstGeom prst="rect">
            <a:avLst/>
          </a:prstGeom>
        </p:spPr>
      </p:pic>
    </p:spTree>
    <p:extLst>
      <p:ext uri="{BB962C8B-B14F-4D97-AF65-F5344CB8AC3E}">
        <p14:creationId xmlns:p14="http://schemas.microsoft.com/office/powerpoint/2010/main" val="3770191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4232F-005F-2279-F12C-55E27E4B467A}"/>
            </a:ext>
          </a:extLst>
        </p:cNvPr>
        <p:cNvGrpSpPr/>
        <p:nvPr/>
      </p:nvGrpSpPr>
      <p:grpSpPr>
        <a:xfrm>
          <a:off x="0" y="0"/>
          <a:ext cx="0" cy="0"/>
          <a:chOff x="0" y="0"/>
          <a:chExt cx="0" cy="0"/>
        </a:xfrm>
      </p:grpSpPr>
      <p:pic>
        <p:nvPicPr>
          <p:cNvPr id="9" name="Picture 8" descr="A city with many buildings and trees&#10;&#10;AI-generated content may be incorrect.">
            <a:extLst>
              <a:ext uri="{FF2B5EF4-FFF2-40B4-BE49-F238E27FC236}">
                <a16:creationId xmlns:a16="http://schemas.microsoft.com/office/drawing/2014/main" id="{C1D29C05-D17F-4E58-58EF-595A20EF90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94284">
            <a:off x="6022537" y="732451"/>
            <a:ext cx="2529095" cy="1486364"/>
          </a:xfrm>
          <a:prstGeom prst="rect">
            <a:avLst/>
          </a:prstGeom>
          <a:ln w="28575">
            <a:solidFill>
              <a:srgbClr val="6F9BFC"/>
            </a:solidFill>
          </a:ln>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DBD443F1-9F46-A643-EAC1-60A242FDE9E8}"/>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54290" y="111103"/>
            <a:ext cx="10374010" cy="7286051"/>
          </a:xfrm>
          <a:prstGeom prst="rect">
            <a:avLst/>
          </a:prstGeom>
        </p:spPr>
      </p:pic>
      <p:pic>
        <p:nvPicPr>
          <p:cNvPr id="20" name="Picture 19" descr="A white background with gold text&#10;&#10;AI-generated content may be incorrect.">
            <a:extLst>
              <a:ext uri="{FF2B5EF4-FFF2-40B4-BE49-F238E27FC236}">
                <a16:creationId xmlns:a16="http://schemas.microsoft.com/office/drawing/2014/main" id="{32DD35CD-29B8-C814-D1A1-52263826879B}"/>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Lst>
          </a:blip>
          <a:stretch>
            <a:fillRect/>
          </a:stretch>
        </p:blipFill>
        <p:spPr>
          <a:xfrm>
            <a:off x="154290" y="112934"/>
            <a:ext cx="2008850" cy="822462"/>
          </a:xfrm>
          <a:prstGeom prst="rect">
            <a:avLst/>
          </a:prstGeom>
        </p:spPr>
      </p:pic>
      <p:sp>
        <p:nvSpPr>
          <p:cNvPr id="27" name="TextBox 26">
            <a:extLst>
              <a:ext uri="{FF2B5EF4-FFF2-40B4-BE49-F238E27FC236}">
                <a16:creationId xmlns:a16="http://schemas.microsoft.com/office/drawing/2014/main" id="{37FFE824-88B1-A8DB-1095-B0DF858E918D}"/>
              </a:ext>
            </a:extLst>
          </p:cNvPr>
          <p:cNvSpPr txBox="1"/>
          <p:nvPr/>
        </p:nvSpPr>
        <p:spPr>
          <a:xfrm>
            <a:off x="594171" y="995026"/>
            <a:ext cx="5684790" cy="461665"/>
          </a:xfrm>
          <a:prstGeom prst="rect">
            <a:avLst/>
          </a:prstGeom>
          <a:noFill/>
        </p:spPr>
        <p:txBody>
          <a:bodyPr wrap="square" rtlCol="0">
            <a:spAutoFit/>
          </a:bodyPr>
          <a:lstStyle/>
          <a:p>
            <a:r>
              <a:rPr lang="en-GB" sz="2400" b="1" dirty="0">
                <a:latin typeface="Century Gothic" panose="020B0502020202020204" pitchFamily="34" charset="0"/>
              </a:rPr>
              <a:t>Lesson 29-30: </a:t>
            </a:r>
            <a:r>
              <a:rPr lang="en-GB" sz="2400" dirty="0">
                <a:latin typeface="Century Gothic" panose="020B0502020202020204" pitchFamily="34" charset="0"/>
              </a:rPr>
              <a:t>Reading and Viewing</a:t>
            </a:r>
          </a:p>
        </p:txBody>
      </p:sp>
      <p:sp>
        <p:nvSpPr>
          <p:cNvPr id="28" name="TextBox 27">
            <a:extLst>
              <a:ext uri="{FF2B5EF4-FFF2-40B4-BE49-F238E27FC236}">
                <a16:creationId xmlns:a16="http://schemas.microsoft.com/office/drawing/2014/main" id="{38F3D034-9C50-3F6B-418F-3BA60AF17554}"/>
              </a:ext>
            </a:extLst>
          </p:cNvPr>
          <p:cNvSpPr txBox="1"/>
          <p:nvPr/>
        </p:nvSpPr>
        <p:spPr>
          <a:xfrm>
            <a:off x="594171" y="1560381"/>
            <a:ext cx="6227542" cy="369332"/>
          </a:xfrm>
          <a:prstGeom prst="rect">
            <a:avLst/>
          </a:prstGeom>
          <a:noFill/>
        </p:spPr>
        <p:txBody>
          <a:bodyPr wrap="square" rtlCol="0">
            <a:spAutoFit/>
          </a:bodyPr>
          <a:lstStyle/>
          <a:p>
            <a:r>
              <a:rPr lang="en-GB" b="1" dirty="0">
                <a:latin typeface="Century Gothic" panose="020B0502020202020204" pitchFamily="34" charset="0"/>
              </a:rPr>
              <a:t>Topic: </a:t>
            </a:r>
            <a:r>
              <a:rPr lang="en-GB" dirty="0"/>
              <a:t> </a:t>
            </a:r>
            <a:r>
              <a:rPr lang="en-GB" dirty="0">
                <a:latin typeface="Century Gothic" panose="020B0502020202020204" pitchFamily="34" charset="0"/>
              </a:rPr>
              <a:t>Planet Under Stress</a:t>
            </a:r>
          </a:p>
        </p:txBody>
      </p:sp>
      <p:sp>
        <p:nvSpPr>
          <p:cNvPr id="5" name="TextBox 4">
            <a:extLst>
              <a:ext uri="{FF2B5EF4-FFF2-40B4-BE49-F238E27FC236}">
                <a16:creationId xmlns:a16="http://schemas.microsoft.com/office/drawing/2014/main" id="{EDEBFE83-3AF4-108B-B060-E28F65F7DC9A}"/>
              </a:ext>
            </a:extLst>
          </p:cNvPr>
          <p:cNvSpPr txBox="1"/>
          <p:nvPr/>
        </p:nvSpPr>
        <p:spPr>
          <a:xfrm>
            <a:off x="594171" y="2156515"/>
            <a:ext cx="8288571" cy="7848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ct val="150000"/>
              </a:lnSpc>
            </a:pPr>
            <a:r>
              <a:rPr lang="en-GB" b="1" dirty="0">
                <a:latin typeface="Century Gothic" panose="020B0502020202020204" pitchFamily="34" charset="0"/>
              </a:rPr>
              <a:t>Lesson Goal</a:t>
            </a:r>
          </a:p>
          <a:p>
            <a:r>
              <a:rPr lang="en-GB" dirty="0"/>
              <a:t> </a:t>
            </a:r>
            <a:r>
              <a:rPr lang="en-GB" dirty="0">
                <a:latin typeface="Century Gothic" panose="020B0502020202020204" pitchFamily="34" charset="0"/>
              </a:rPr>
              <a:t>Identify the topic and main idea of each paragraph in an article. </a:t>
            </a:r>
            <a:endParaRPr lang="en-GB" b="1" i="1" dirty="0">
              <a:latin typeface="Century Gothic" panose="020B050202020202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3B57AF0-0446-9D48-19C0-F283A5C8C374}"/>
              </a:ext>
            </a:extLst>
          </p:cNvPr>
          <p:cNvSpPr txBox="1"/>
          <p:nvPr/>
        </p:nvSpPr>
        <p:spPr>
          <a:xfrm>
            <a:off x="594171" y="3617239"/>
            <a:ext cx="8023802" cy="2000548"/>
          </a:xfrm>
          <a:prstGeom prst="rect">
            <a:avLst/>
          </a:prstGeom>
          <a:noFill/>
          <a:ln w="38100">
            <a:noFill/>
          </a:ln>
        </p:spPr>
        <p:txBody>
          <a:bodyPr wrap="square" rtlCol="0">
            <a:spAutoFit/>
          </a:bodyPr>
          <a:lstStyle/>
          <a:p>
            <a:r>
              <a:rPr lang="en-GB" i="1" dirty="0">
                <a:latin typeface="Century Gothic" panose="020B0502020202020204" pitchFamily="34" charset="0"/>
              </a:rPr>
              <a:t>In this lesson, I will learn how to…</a:t>
            </a:r>
          </a:p>
          <a:p>
            <a:pPr marL="285750" indent="-285750">
              <a:buFont typeface="Arial" panose="020B0604020202020204" pitchFamily="34" charset="0"/>
              <a:buChar char="•"/>
            </a:pPr>
            <a:endParaRPr lang="en-GB" sz="1600" i="1" dirty="0">
              <a:latin typeface="Century Gothic" panose="020B0502020202020204" pitchFamily="34" charset="0"/>
            </a:endParaRPr>
          </a:p>
          <a:p>
            <a:pPr marL="285750" indent="-285750">
              <a:buFont typeface="Arial" panose="020B0604020202020204" pitchFamily="34" charset="0"/>
              <a:buChar char="•"/>
            </a:pPr>
            <a:r>
              <a:rPr lang="en-GB" dirty="0">
                <a:latin typeface="Century Gothic" panose="020B0502020202020204" pitchFamily="34" charset="0"/>
              </a:rPr>
              <a:t>read and pick out the most important things that a writer is saying.</a:t>
            </a:r>
          </a:p>
          <a:p>
            <a:pPr marL="285750" indent="-285750">
              <a:buFont typeface="Arial" panose="020B0604020202020204" pitchFamily="34" charset="0"/>
              <a:buChar char="•"/>
            </a:pPr>
            <a:endParaRPr lang="en-US" i="1" dirty="0">
              <a:latin typeface="Century Gothic" panose="020B0502020202020204" pitchFamily="34" charset="0"/>
            </a:endParaRPr>
          </a:p>
          <a:p>
            <a:pPr marL="285750" indent="-285750">
              <a:buFont typeface="Arial" panose="020B0604020202020204" pitchFamily="34" charset="0"/>
              <a:buChar char="•"/>
            </a:pPr>
            <a:r>
              <a:rPr lang="en-GB" i="1" dirty="0">
                <a:latin typeface="Century Gothic" panose="020B0502020202020204" pitchFamily="34" charset="0"/>
              </a:rPr>
              <a:t>tell what’s important about how different kinds of text look, how they are organised, how parts fit together and how words are used when I read them.</a:t>
            </a:r>
            <a:endParaRPr lang="en-US" i="1" dirty="0">
              <a:latin typeface="Century Gothic" panose="020B0502020202020204" pitchFamily="34" charset="0"/>
            </a:endParaRPr>
          </a:p>
        </p:txBody>
      </p:sp>
      <p:sp>
        <p:nvSpPr>
          <p:cNvPr id="2" name="Footer Placeholder 2">
            <a:extLst>
              <a:ext uri="{FF2B5EF4-FFF2-40B4-BE49-F238E27FC236}">
                <a16:creationId xmlns:a16="http://schemas.microsoft.com/office/drawing/2014/main" id="{55FBFE38-B8CF-1431-2B57-0CFD87377DE1}"/>
              </a:ext>
            </a:extLst>
          </p:cNvPr>
          <p:cNvSpPr>
            <a:spLocks noGrp="1"/>
          </p:cNvSpPr>
          <p:nvPr>
            <p:ph type="ftr" sz="quarter" idx="11"/>
          </p:nvPr>
        </p:nvSpPr>
        <p:spPr>
          <a:xfrm>
            <a:off x="3813078" y="7283450"/>
            <a:ext cx="2895600" cy="365125"/>
          </a:xfrm>
        </p:spPr>
        <p:txBody>
          <a:bodyPr/>
          <a:lstStyle/>
          <a:p>
            <a:r>
              <a:rPr lang="en-US" dirty="0"/>
              <a:t>Cycle 3 English Language</a:t>
            </a:r>
          </a:p>
        </p:txBody>
      </p:sp>
      <p:sp>
        <p:nvSpPr>
          <p:cNvPr id="10" name="Rectangle 9">
            <a:extLst>
              <a:ext uri="{FF2B5EF4-FFF2-40B4-BE49-F238E27FC236}">
                <a16:creationId xmlns:a16="http://schemas.microsoft.com/office/drawing/2014/main" id="{077D6944-5D27-85DC-E7BC-32F646E4C035}"/>
              </a:ext>
            </a:extLst>
          </p:cNvPr>
          <p:cNvSpPr/>
          <p:nvPr/>
        </p:nvSpPr>
        <p:spPr>
          <a:xfrm>
            <a:off x="8584244" y="1374979"/>
            <a:ext cx="1752603"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12" name="Rectangle 11">
            <a:extLst>
              <a:ext uri="{FF2B5EF4-FFF2-40B4-BE49-F238E27FC236}">
                <a16:creationId xmlns:a16="http://schemas.microsoft.com/office/drawing/2014/main" id="{EE4A47CD-B2CC-0EDB-A0CC-CCC0A08AFC9B}"/>
              </a:ext>
            </a:extLst>
          </p:cNvPr>
          <p:cNvSpPr/>
          <p:nvPr/>
        </p:nvSpPr>
        <p:spPr>
          <a:xfrm>
            <a:off x="9053821" y="293600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13" name="Rectangle 12">
            <a:extLst>
              <a:ext uri="{FF2B5EF4-FFF2-40B4-BE49-F238E27FC236}">
                <a16:creationId xmlns:a16="http://schemas.microsoft.com/office/drawing/2014/main" id="{298BDF31-575F-A850-11E7-D825CE648683}"/>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14" name="Rectangle 13">
            <a:extLst>
              <a:ext uri="{FF2B5EF4-FFF2-40B4-BE49-F238E27FC236}">
                <a16:creationId xmlns:a16="http://schemas.microsoft.com/office/drawing/2014/main" id="{21BDF24D-5576-46D5-AFC0-D548045998CE}"/>
              </a:ext>
            </a:extLst>
          </p:cNvPr>
          <p:cNvSpPr/>
          <p:nvPr/>
        </p:nvSpPr>
        <p:spPr>
          <a:xfrm>
            <a:off x="9053821" y="241566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15" name="Rectangle 14">
            <a:extLst>
              <a:ext uri="{FF2B5EF4-FFF2-40B4-BE49-F238E27FC236}">
                <a16:creationId xmlns:a16="http://schemas.microsoft.com/office/drawing/2014/main" id="{158E112B-BD05-D4DC-C21A-81D582653979}"/>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16" name="Rectangle 15">
            <a:extLst>
              <a:ext uri="{FF2B5EF4-FFF2-40B4-BE49-F238E27FC236}">
                <a16:creationId xmlns:a16="http://schemas.microsoft.com/office/drawing/2014/main" id="{5AF829E8-FD05-6070-1CB9-9C714F4695D2}"/>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7" name="Rectangle 6">
            <a:extLst>
              <a:ext uri="{FF2B5EF4-FFF2-40B4-BE49-F238E27FC236}">
                <a16:creationId xmlns:a16="http://schemas.microsoft.com/office/drawing/2014/main" id="{E046FADC-9A02-F1CC-377A-A815D6B1A03A}"/>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6" name="TextBox 5">
            <a:extLst>
              <a:ext uri="{FF2B5EF4-FFF2-40B4-BE49-F238E27FC236}">
                <a16:creationId xmlns:a16="http://schemas.microsoft.com/office/drawing/2014/main" id="{B68365F6-C086-746F-C37F-D3EF85BAC764}"/>
              </a:ext>
            </a:extLst>
          </p:cNvPr>
          <p:cNvSpPr txBox="1"/>
          <p:nvPr/>
        </p:nvSpPr>
        <p:spPr>
          <a:xfrm>
            <a:off x="703120" y="6211546"/>
            <a:ext cx="9253680" cy="61555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b="1" dirty="0">
                <a:latin typeface="Century Gothic" panose="020B0502020202020204" pitchFamily="34" charset="0"/>
              </a:rPr>
              <a:t>Key Vocabulary</a:t>
            </a:r>
          </a:p>
          <a:p>
            <a:r>
              <a:rPr lang="en-US" i="1" dirty="0">
                <a:latin typeface="Century Gothic" panose="020B0502020202020204" pitchFamily="34" charset="0"/>
              </a:rPr>
              <a:t>overpopulation, resources, estimated, distribution, stabilize, growth rate, declining</a:t>
            </a:r>
          </a:p>
        </p:txBody>
      </p:sp>
      <p:sp>
        <p:nvSpPr>
          <p:cNvPr id="8" name="Rectangle 7">
            <a:extLst>
              <a:ext uri="{FF2B5EF4-FFF2-40B4-BE49-F238E27FC236}">
                <a16:creationId xmlns:a16="http://schemas.microsoft.com/office/drawing/2014/main" id="{87C6FCAC-0BFA-AC09-B3E8-9B860900FF43}"/>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763188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98007-37E2-FD3D-1757-FE53FA084568}"/>
            </a:ext>
          </a:extLst>
        </p:cNvPr>
        <p:cNvGrpSpPr/>
        <p:nvPr/>
      </p:nvGrpSpPr>
      <p:grpSpPr>
        <a:xfrm>
          <a:off x="0" y="0"/>
          <a:ext cx="0" cy="0"/>
          <a:chOff x="0" y="0"/>
          <a:chExt cx="0" cy="0"/>
        </a:xfrm>
      </p:grpSpPr>
      <p:pic>
        <p:nvPicPr>
          <p:cNvPr id="22" name="Picture 21" descr="A black screen with blue border&#10;&#10;AI-generated content may be incorrect.">
            <a:extLst>
              <a:ext uri="{FF2B5EF4-FFF2-40B4-BE49-F238E27FC236}">
                <a16:creationId xmlns:a16="http://schemas.microsoft.com/office/drawing/2014/main" id="{AE178FC2-D8FA-8431-43EE-E29E6E70228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59697" y="105336"/>
            <a:ext cx="10374010" cy="7286051"/>
          </a:xfrm>
          <a:prstGeom prst="rect">
            <a:avLst/>
          </a:prstGeom>
        </p:spPr>
      </p:pic>
      <p:sp>
        <p:nvSpPr>
          <p:cNvPr id="27" name="TextBox 26">
            <a:extLst>
              <a:ext uri="{FF2B5EF4-FFF2-40B4-BE49-F238E27FC236}">
                <a16:creationId xmlns:a16="http://schemas.microsoft.com/office/drawing/2014/main" id="{6B2AE465-30B7-B8B8-9A92-268EF50817B0}"/>
              </a:ext>
            </a:extLst>
          </p:cNvPr>
          <p:cNvSpPr txBox="1"/>
          <p:nvPr/>
        </p:nvSpPr>
        <p:spPr>
          <a:xfrm>
            <a:off x="379382" y="547338"/>
            <a:ext cx="5760472" cy="646331"/>
          </a:xfrm>
          <a:prstGeom prst="rect">
            <a:avLst/>
          </a:prstGeom>
          <a:noFill/>
        </p:spPr>
        <p:txBody>
          <a:bodyPr wrap="square" rtlCol="0">
            <a:spAutoFit/>
          </a:bodyPr>
          <a:lstStyle/>
          <a:p>
            <a:r>
              <a:rPr lang="en-GB" b="1" dirty="0">
                <a:solidFill>
                  <a:srgbClr val="6F9BFC"/>
                </a:solidFill>
                <a:latin typeface="Century Gothic" panose="020B0502020202020204" pitchFamily="34" charset="0"/>
              </a:rPr>
              <a:t>Warm-up</a:t>
            </a:r>
          </a:p>
          <a:p>
            <a:r>
              <a:rPr lang="en-GB" i="1" dirty="0">
                <a:latin typeface="Century Gothic" panose="020B0502020202020204" pitchFamily="34" charset="0"/>
              </a:rPr>
              <a:t>Reading and Writing, page 111, Activity 1</a:t>
            </a:r>
          </a:p>
        </p:txBody>
      </p:sp>
      <p:sp>
        <p:nvSpPr>
          <p:cNvPr id="2" name="Footer Placeholder 2">
            <a:extLst>
              <a:ext uri="{FF2B5EF4-FFF2-40B4-BE49-F238E27FC236}">
                <a16:creationId xmlns:a16="http://schemas.microsoft.com/office/drawing/2014/main" id="{F48765F7-941C-78CD-E743-23559A16D8E3}"/>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DE471F14-0BD5-033E-AB32-02193A9B0244}"/>
              </a:ext>
            </a:extLst>
          </p:cNvPr>
          <p:cNvSpPr txBox="1"/>
          <p:nvPr/>
        </p:nvSpPr>
        <p:spPr>
          <a:xfrm>
            <a:off x="419421" y="1374979"/>
            <a:ext cx="5105615" cy="923330"/>
          </a:xfrm>
          <a:prstGeom prst="rect">
            <a:avLst/>
          </a:prstGeom>
          <a:noFill/>
        </p:spPr>
        <p:txBody>
          <a:bodyPr wrap="square" rtlCol="0">
            <a:spAutoFit/>
          </a:bodyPr>
          <a:lstStyle/>
          <a:p>
            <a:r>
              <a:rPr lang="en-GB" dirty="0">
                <a:latin typeface="Century Gothic" panose="020B0502020202020204" pitchFamily="34" charset="0"/>
              </a:rPr>
              <a:t>Look at the images. Think of a title for each image and compare your ideas in a group.</a:t>
            </a:r>
          </a:p>
          <a:p>
            <a:endParaRPr lang="en-GB" dirty="0">
              <a:latin typeface="Century Gothic" panose="020B0502020202020204" pitchFamily="34" charset="0"/>
            </a:endParaRPr>
          </a:p>
        </p:txBody>
      </p:sp>
      <p:pic>
        <p:nvPicPr>
          <p:cNvPr id="15" name="Graphic 14" descr="Users with solid fill">
            <a:extLst>
              <a:ext uri="{FF2B5EF4-FFF2-40B4-BE49-F238E27FC236}">
                <a16:creationId xmlns:a16="http://schemas.microsoft.com/office/drawing/2014/main" id="{FE375A64-0671-6811-3B42-8668545A8A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5682" y="287863"/>
            <a:ext cx="1198767" cy="1198767"/>
          </a:xfrm>
          <a:prstGeom prst="rect">
            <a:avLst/>
          </a:prstGeom>
        </p:spPr>
      </p:pic>
      <p:pic>
        <p:nvPicPr>
          <p:cNvPr id="21" name="Picture 20" descr="A collage of a group of images of a large group of vehicles&#10;&#10;AI-generated content may be incorrect.">
            <a:extLst>
              <a:ext uri="{FF2B5EF4-FFF2-40B4-BE49-F238E27FC236}">
                <a16:creationId xmlns:a16="http://schemas.microsoft.com/office/drawing/2014/main" id="{A5E929C2-E0BD-CD41-93F1-E10CC4984239}"/>
              </a:ext>
            </a:extLst>
          </p:cNvPr>
          <p:cNvPicPr>
            <a:picLocks noChangeAspect="1"/>
          </p:cNvPicPr>
          <p:nvPr/>
        </p:nvPicPr>
        <p:blipFill>
          <a:blip r:embed="rId6">
            <a:extLst>
              <a:ext uri="{28A0092B-C50C-407E-A947-70E740481C1C}">
                <a14:useLocalDpi xmlns:a14="http://schemas.microsoft.com/office/drawing/2010/main" val="0"/>
              </a:ext>
            </a:extLst>
          </a:blip>
          <a:srcRect l="868" t="803" b="52398"/>
          <a:stretch>
            <a:fillRect/>
          </a:stretch>
        </p:blipFill>
        <p:spPr>
          <a:xfrm>
            <a:off x="490817" y="2515715"/>
            <a:ext cx="8145686" cy="2106527"/>
          </a:xfrm>
          <a:prstGeom prst="rect">
            <a:avLst/>
          </a:prstGeom>
          <a:effectLst>
            <a:outerShdw blurRad="50800" dist="38100" dir="5400000" algn="t" rotWithShape="0">
              <a:prstClr val="black">
                <a:alpha val="40000"/>
              </a:prstClr>
            </a:outerShdw>
          </a:effectLst>
        </p:spPr>
      </p:pic>
      <p:pic>
        <p:nvPicPr>
          <p:cNvPr id="23" name="Picture 22" descr="A collage of a group of images of a large group of vehicles&#10;&#10;AI-generated content may be incorrect.">
            <a:extLst>
              <a:ext uri="{FF2B5EF4-FFF2-40B4-BE49-F238E27FC236}">
                <a16:creationId xmlns:a16="http://schemas.microsoft.com/office/drawing/2014/main" id="{F986FA30-8A18-85A8-F98A-61D44A924697}"/>
              </a:ext>
            </a:extLst>
          </p:cNvPr>
          <p:cNvPicPr>
            <a:picLocks noChangeAspect="1"/>
          </p:cNvPicPr>
          <p:nvPr/>
        </p:nvPicPr>
        <p:blipFill>
          <a:blip r:embed="rId6">
            <a:extLst>
              <a:ext uri="{28A0092B-C50C-407E-A947-70E740481C1C}">
                <a14:useLocalDpi xmlns:a14="http://schemas.microsoft.com/office/drawing/2010/main" val="0"/>
              </a:ext>
            </a:extLst>
          </a:blip>
          <a:srcRect l="979" t="50674" r="-278" b="838"/>
          <a:stretch>
            <a:fillRect/>
          </a:stretch>
        </p:blipFill>
        <p:spPr>
          <a:xfrm>
            <a:off x="490817" y="4760563"/>
            <a:ext cx="8159495" cy="2182533"/>
          </a:xfrm>
          <a:prstGeom prst="rect">
            <a:avLst/>
          </a:prstGeom>
          <a:effectLst>
            <a:outerShdw blurRad="50800" dist="38100" dir="5400000" algn="t" rotWithShape="0">
              <a:prstClr val="black">
                <a:alpha val="40000"/>
              </a:prstClr>
            </a:outerShdw>
          </a:effectLst>
        </p:spPr>
      </p:pic>
      <p:sp>
        <p:nvSpPr>
          <p:cNvPr id="24" name="Rectangle 23">
            <a:extLst>
              <a:ext uri="{FF2B5EF4-FFF2-40B4-BE49-F238E27FC236}">
                <a16:creationId xmlns:a16="http://schemas.microsoft.com/office/drawing/2014/main" id="{934D0A2D-FFB9-C4E2-5B08-CA61D28B018E}"/>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5" name="Rectangle 24">
            <a:extLst>
              <a:ext uri="{FF2B5EF4-FFF2-40B4-BE49-F238E27FC236}">
                <a16:creationId xmlns:a16="http://schemas.microsoft.com/office/drawing/2014/main" id="{A9416DF4-9DDA-FE35-ADE8-70EAF1A7D24B}"/>
              </a:ext>
            </a:extLst>
          </p:cNvPr>
          <p:cNvSpPr/>
          <p:nvPr/>
        </p:nvSpPr>
        <p:spPr>
          <a:xfrm>
            <a:off x="9053821" y="293600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55A3A612-5F15-3237-CBF6-E987F360EA7F}"/>
              </a:ext>
            </a:extLst>
          </p:cNvPr>
          <p:cNvSpPr/>
          <p:nvPr/>
        </p:nvSpPr>
        <p:spPr>
          <a:xfrm>
            <a:off x="8510954" y="1895320"/>
            <a:ext cx="182589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21B9CA07-FBE6-17D0-7C48-A802553AACD3}"/>
              </a:ext>
            </a:extLst>
          </p:cNvPr>
          <p:cNvSpPr/>
          <p:nvPr/>
        </p:nvSpPr>
        <p:spPr>
          <a:xfrm>
            <a:off x="9053821" y="241566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30" name="Rectangle 29">
            <a:extLst>
              <a:ext uri="{FF2B5EF4-FFF2-40B4-BE49-F238E27FC236}">
                <a16:creationId xmlns:a16="http://schemas.microsoft.com/office/drawing/2014/main" id="{F86FCFAB-79CF-34E3-E6CE-A52F50F1571A}"/>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31" name="Rectangle 30">
            <a:extLst>
              <a:ext uri="{FF2B5EF4-FFF2-40B4-BE49-F238E27FC236}">
                <a16:creationId xmlns:a16="http://schemas.microsoft.com/office/drawing/2014/main" id="{2D463FAC-2BAE-42E2-16CF-2C804C7248A3}"/>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32" name="Rectangle 31">
            <a:extLst>
              <a:ext uri="{FF2B5EF4-FFF2-40B4-BE49-F238E27FC236}">
                <a16:creationId xmlns:a16="http://schemas.microsoft.com/office/drawing/2014/main" id="{C222488B-9675-A4FD-5D96-9B8CCCF05214}"/>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33" name="Rectangle 32">
            <a:extLst>
              <a:ext uri="{FF2B5EF4-FFF2-40B4-BE49-F238E27FC236}">
                <a16:creationId xmlns:a16="http://schemas.microsoft.com/office/drawing/2014/main" id="{1B3C14A9-71AF-DA70-87EB-56595488FC60}"/>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3318777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B6E96-38CC-03B5-D4B1-EBE00E43DE8C}"/>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8B7211D1-CD6E-1A64-6923-B3B8912AA215}"/>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2E8793E0-1968-E0C1-D0E0-6EAA58554781}"/>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32949" y="110085"/>
            <a:ext cx="10374010" cy="7286051"/>
          </a:xfrm>
          <a:prstGeom prst="rect">
            <a:avLst/>
          </a:prstGeom>
        </p:spPr>
      </p:pic>
      <p:sp>
        <p:nvSpPr>
          <p:cNvPr id="2" name="Footer Placeholder 2">
            <a:extLst>
              <a:ext uri="{FF2B5EF4-FFF2-40B4-BE49-F238E27FC236}">
                <a16:creationId xmlns:a16="http://schemas.microsoft.com/office/drawing/2014/main" id="{656AB36C-D652-4B96-515E-B0CE89321D61}"/>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F5E502CE-68C8-0F45-0EF0-D512A9009EA3}"/>
              </a:ext>
            </a:extLst>
          </p:cNvPr>
          <p:cNvSpPr txBox="1"/>
          <p:nvPr/>
        </p:nvSpPr>
        <p:spPr>
          <a:xfrm>
            <a:off x="402658" y="394588"/>
            <a:ext cx="5684790" cy="646331"/>
          </a:xfrm>
          <a:prstGeom prst="rect">
            <a:avLst/>
          </a:prstGeom>
          <a:noFill/>
        </p:spPr>
        <p:txBody>
          <a:bodyPr wrap="square" rtlCol="0">
            <a:spAutoFit/>
          </a:bodyPr>
          <a:lstStyle/>
          <a:p>
            <a:r>
              <a:rPr lang="en-GB" b="1" dirty="0">
                <a:solidFill>
                  <a:srgbClr val="6F9BFC"/>
                </a:solidFill>
                <a:latin typeface="Century Gothic" panose="020B0502020202020204" pitchFamily="34" charset="0"/>
              </a:rPr>
              <a:t>Vocabulary</a:t>
            </a:r>
          </a:p>
          <a:p>
            <a:r>
              <a:rPr lang="en-GB" dirty="0">
                <a:latin typeface="Century Gothic" panose="020B0502020202020204" pitchFamily="34" charset="0"/>
              </a:rPr>
              <a:t>Match the words with their definitions. </a:t>
            </a:r>
          </a:p>
        </p:txBody>
      </p:sp>
      <p:pic>
        <p:nvPicPr>
          <p:cNvPr id="30" name="Graphic 29" descr="User with solid fill">
            <a:extLst>
              <a:ext uri="{FF2B5EF4-FFF2-40B4-BE49-F238E27FC236}">
                <a16:creationId xmlns:a16="http://schemas.microsoft.com/office/drawing/2014/main" id="{F473B617-F508-9D43-37AE-305F36BFDD7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58859" y="377741"/>
            <a:ext cx="835262" cy="835262"/>
          </a:xfrm>
          <a:prstGeom prst="rect">
            <a:avLst/>
          </a:prstGeom>
        </p:spPr>
      </p:pic>
      <p:pic>
        <p:nvPicPr>
          <p:cNvPr id="31" name="Graphic 30" descr="User with solid fill">
            <a:extLst>
              <a:ext uri="{FF2B5EF4-FFF2-40B4-BE49-F238E27FC236}">
                <a16:creationId xmlns:a16="http://schemas.microsoft.com/office/drawing/2014/main" id="{73D38FCE-91B0-73B7-824D-4FD3954D04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63612" y="386093"/>
            <a:ext cx="822061" cy="822061"/>
          </a:xfrm>
          <a:prstGeom prst="rect">
            <a:avLst/>
          </a:prstGeom>
        </p:spPr>
      </p:pic>
      <p:sp>
        <p:nvSpPr>
          <p:cNvPr id="22" name="TextBox 21">
            <a:extLst>
              <a:ext uri="{FF2B5EF4-FFF2-40B4-BE49-F238E27FC236}">
                <a16:creationId xmlns:a16="http://schemas.microsoft.com/office/drawing/2014/main" id="{D962F18A-F9C3-E4DC-7DE6-0C3B3F0B37B6}"/>
              </a:ext>
            </a:extLst>
          </p:cNvPr>
          <p:cNvSpPr txBox="1"/>
          <p:nvPr/>
        </p:nvSpPr>
        <p:spPr>
          <a:xfrm>
            <a:off x="527534" y="1463554"/>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a:pPr>
            <a:r>
              <a:rPr lang="en-US" dirty="0">
                <a:latin typeface="Century Gothic" panose="020B0502020202020204" pitchFamily="34" charset="0"/>
              </a:rPr>
              <a:t>overpopulation</a:t>
            </a:r>
          </a:p>
        </p:txBody>
      </p:sp>
      <p:sp>
        <p:nvSpPr>
          <p:cNvPr id="23" name="TextBox 22">
            <a:extLst>
              <a:ext uri="{FF2B5EF4-FFF2-40B4-BE49-F238E27FC236}">
                <a16:creationId xmlns:a16="http://schemas.microsoft.com/office/drawing/2014/main" id="{9CEE05CF-B515-5F90-C3AB-8E70A60CD3A2}"/>
              </a:ext>
            </a:extLst>
          </p:cNvPr>
          <p:cNvSpPr txBox="1"/>
          <p:nvPr/>
        </p:nvSpPr>
        <p:spPr>
          <a:xfrm>
            <a:off x="527534" y="2305559"/>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2"/>
            </a:pPr>
            <a:r>
              <a:rPr lang="en-US" dirty="0">
                <a:latin typeface="Century Gothic" panose="020B0502020202020204" pitchFamily="34" charset="0"/>
              </a:rPr>
              <a:t>resources</a:t>
            </a:r>
          </a:p>
        </p:txBody>
      </p:sp>
      <p:sp>
        <p:nvSpPr>
          <p:cNvPr id="24" name="TextBox 23">
            <a:extLst>
              <a:ext uri="{FF2B5EF4-FFF2-40B4-BE49-F238E27FC236}">
                <a16:creationId xmlns:a16="http://schemas.microsoft.com/office/drawing/2014/main" id="{7AB5CB39-0968-F6A5-ECC2-9F53EBEE94C7}"/>
              </a:ext>
            </a:extLst>
          </p:cNvPr>
          <p:cNvSpPr txBox="1"/>
          <p:nvPr/>
        </p:nvSpPr>
        <p:spPr>
          <a:xfrm>
            <a:off x="527534" y="3147564"/>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3"/>
            </a:pPr>
            <a:r>
              <a:rPr lang="en-US" dirty="0">
                <a:latin typeface="Century Gothic" panose="020B0502020202020204" pitchFamily="34" charset="0"/>
              </a:rPr>
              <a:t>estimated</a:t>
            </a:r>
          </a:p>
        </p:txBody>
      </p:sp>
      <p:sp>
        <p:nvSpPr>
          <p:cNvPr id="25" name="TextBox 24">
            <a:extLst>
              <a:ext uri="{FF2B5EF4-FFF2-40B4-BE49-F238E27FC236}">
                <a16:creationId xmlns:a16="http://schemas.microsoft.com/office/drawing/2014/main" id="{32D28519-2241-B6CB-C799-A638E9292570}"/>
              </a:ext>
            </a:extLst>
          </p:cNvPr>
          <p:cNvSpPr txBox="1"/>
          <p:nvPr/>
        </p:nvSpPr>
        <p:spPr>
          <a:xfrm>
            <a:off x="527534" y="3989569"/>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4"/>
            </a:pPr>
            <a:r>
              <a:rPr lang="en-US" dirty="0">
                <a:latin typeface="Century Gothic" panose="020B0502020202020204" pitchFamily="34" charset="0"/>
              </a:rPr>
              <a:t>distribution</a:t>
            </a:r>
          </a:p>
        </p:txBody>
      </p:sp>
      <p:sp>
        <p:nvSpPr>
          <p:cNvPr id="26" name="TextBox 25">
            <a:extLst>
              <a:ext uri="{FF2B5EF4-FFF2-40B4-BE49-F238E27FC236}">
                <a16:creationId xmlns:a16="http://schemas.microsoft.com/office/drawing/2014/main" id="{97F0E5D3-CF1A-D323-D271-EB83BD4586C8}"/>
              </a:ext>
            </a:extLst>
          </p:cNvPr>
          <p:cNvSpPr txBox="1"/>
          <p:nvPr/>
        </p:nvSpPr>
        <p:spPr>
          <a:xfrm>
            <a:off x="527534" y="4831574"/>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5"/>
            </a:pPr>
            <a:r>
              <a:rPr lang="en-US" dirty="0">
                <a:latin typeface="Century Gothic" panose="020B0502020202020204" pitchFamily="34" charset="0"/>
              </a:rPr>
              <a:t>stabilize</a:t>
            </a:r>
          </a:p>
        </p:txBody>
      </p:sp>
      <p:sp>
        <p:nvSpPr>
          <p:cNvPr id="28" name="TextBox 27">
            <a:extLst>
              <a:ext uri="{FF2B5EF4-FFF2-40B4-BE49-F238E27FC236}">
                <a16:creationId xmlns:a16="http://schemas.microsoft.com/office/drawing/2014/main" id="{9E8A48A8-B245-F342-6C73-E290DA68BA30}"/>
              </a:ext>
            </a:extLst>
          </p:cNvPr>
          <p:cNvSpPr txBox="1"/>
          <p:nvPr/>
        </p:nvSpPr>
        <p:spPr>
          <a:xfrm>
            <a:off x="527534" y="5673579"/>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6"/>
            </a:pPr>
            <a:r>
              <a:rPr lang="en-US" dirty="0">
                <a:latin typeface="Century Gothic" panose="020B0502020202020204" pitchFamily="34" charset="0"/>
              </a:rPr>
              <a:t>growth rate</a:t>
            </a:r>
          </a:p>
        </p:txBody>
      </p:sp>
      <p:sp>
        <p:nvSpPr>
          <p:cNvPr id="29" name="TextBox 28">
            <a:extLst>
              <a:ext uri="{FF2B5EF4-FFF2-40B4-BE49-F238E27FC236}">
                <a16:creationId xmlns:a16="http://schemas.microsoft.com/office/drawing/2014/main" id="{154D714E-42E0-5802-4B41-D3331B451AA8}"/>
              </a:ext>
            </a:extLst>
          </p:cNvPr>
          <p:cNvSpPr txBox="1"/>
          <p:nvPr/>
        </p:nvSpPr>
        <p:spPr>
          <a:xfrm>
            <a:off x="527534" y="6515582"/>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7"/>
            </a:pPr>
            <a:r>
              <a:rPr lang="en-US" dirty="0">
                <a:latin typeface="Century Gothic" panose="020B0502020202020204" pitchFamily="34" charset="0"/>
              </a:rPr>
              <a:t>declining</a:t>
            </a:r>
          </a:p>
        </p:txBody>
      </p:sp>
      <p:sp>
        <p:nvSpPr>
          <p:cNvPr id="36" name="TextBox 35">
            <a:extLst>
              <a:ext uri="{FF2B5EF4-FFF2-40B4-BE49-F238E27FC236}">
                <a16:creationId xmlns:a16="http://schemas.microsoft.com/office/drawing/2014/main" id="{9865C1B5-6C16-C9D0-1DD4-65CB200428CE}"/>
              </a:ext>
            </a:extLst>
          </p:cNvPr>
          <p:cNvSpPr txBox="1"/>
          <p:nvPr/>
        </p:nvSpPr>
        <p:spPr>
          <a:xfrm>
            <a:off x="4433821" y="1242564"/>
            <a:ext cx="3818645"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a:pPr>
            <a:r>
              <a:rPr lang="en-US" dirty="0">
                <a:latin typeface="Century Gothic" panose="020B0502020202020204" pitchFamily="34" charset="0"/>
              </a:rPr>
              <a:t>to stop changing or moving</a:t>
            </a:r>
          </a:p>
        </p:txBody>
      </p:sp>
      <p:sp>
        <p:nvSpPr>
          <p:cNvPr id="37" name="TextBox 36">
            <a:extLst>
              <a:ext uri="{FF2B5EF4-FFF2-40B4-BE49-F238E27FC236}">
                <a16:creationId xmlns:a16="http://schemas.microsoft.com/office/drawing/2014/main" id="{D195F92E-3316-EE98-8C41-623573E83C28}"/>
              </a:ext>
            </a:extLst>
          </p:cNvPr>
          <p:cNvSpPr txBox="1"/>
          <p:nvPr/>
        </p:nvSpPr>
        <p:spPr>
          <a:xfrm>
            <a:off x="4433821" y="1890241"/>
            <a:ext cx="3818645"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2"/>
            </a:pPr>
            <a:r>
              <a:rPr lang="en-US" dirty="0">
                <a:latin typeface="Century Gothic" panose="020B0502020202020204" pitchFamily="34" charset="0"/>
              </a:rPr>
              <a:t>too many people living in one place </a:t>
            </a:r>
          </a:p>
        </p:txBody>
      </p:sp>
      <p:sp>
        <p:nvSpPr>
          <p:cNvPr id="38" name="TextBox 37">
            <a:extLst>
              <a:ext uri="{FF2B5EF4-FFF2-40B4-BE49-F238E27FC236}">
                <a16:creationId xmlns:a16="http://schemas.microsoft.com/office/drawing/2014/main" id="{FCE40C62-32CF-437D-1D9D-073FF8653494}"/>
              </a:ext>
            </a:extLst>
          </p:cNvPr>
          <p:cNvSpPr txBox="1"/>
          <p:nvPr/>
        </p:nvSpPr>
        <p:spPr>
          <a:xfrm>
            <a:off x="4433821" y="2814917"/>
            <a:ext cx="3818645"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3"/>
            </a:pPr>
            <a:r>
              <a:rPr lang="en-US" dirty="0">
                <a:latin typeface="Century Gothic" panose="020B0502020202020204" pitchFamily="34" charset="0"/>
              </a:rPr>
              <a:t>becoming less, or smaller; going down</a:t>
            </a:r>
          </a:p>
        </p:txBody>
      </p:sp>
      <p:sp>
        <p:nvSpPr>
          <p:cNvPr id="39" name="TextBox 38">
            <a:extLst>
              <a:ext uri="{FF2B5EF4-FFF2-40B4-BE49-F238E27FC236}">
                <a16:creationId xmlns:a16="http://schemas.microsoft.com/office/drawing/2014/main" id="{81CD9E02-F4F7-F508-4D75-E4C756C896FF}"/>
              </a:ext>
            </a:extLst>
          </p:cNvPr>
          <p:cNvSpPr txBox="1"/>
          <p:nvPr/>
        </p:nvSpPr>
        <p:spPr>
          <a:xfrm>
            <a:off x="4433821" y="3739593"/>
            <a:ext cx="4088276"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4"/>
            </a:pPr>
            <a:r>
              <a:rPr lang="en-US" dirty="0">
                <a:latin typeface="Century Gothic" panose="020B0502020202020204" pitchFamily="34" charset="0"/>
              </a:rPr>
              <a:t>Useful things that people need, such as water, land, and oil.</a:t>
            </a:r>
          </a:p>
        </p:txBody>
      </p:sp>
      <p:sp>
        <p:nvSpPr>
          <p:cNvPr id="40" name="TextBox 39">
            <a:extLst>
              <a:ext uri="{FF2B5EF4-FFF2-40B4-BE49-F238E27FC236}">
                <a16:creationId xmlns:a16="http://schemas.microsoft.com/office/drawing/2014/main" id="{035CA112-A7FD-98D8-6216-A9C05B0A8A0F}"/>
              </a:ext>
            </a:extLst>
          </p:cNvPr>
          <p:cNvSpPr txBox="1"/>
          <p:nvPr/>
        </p:nvSpPr>
        <p:spPr>
          <a:xfrm>
            <a:off x="4433821" y="4664269"/>
            <a:ext cx="3993334"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5"/>
            </a:pPr>
            <a:r>
              <a:rPr lang="en-US" dirty="0">
                <a:latin typeface="Century Gothic" panose="020B0502020202020204" pitchFamily="34" charset="0"/>
              </a:rPr>
              <a:t>the speed at which something increases in size or number</a:t>
            </a:r>
          </a:p>
        </p:txBody>
      </p:sp>
      <p:sp>
        <p:nvSpPr>
          <p:cNvPr id="41" name="TextBox 40">
            <a:extLst>
              <a:ext uri="{FF2B5EF4-FFF2-40B4-BE49-F238E27FC236}">
                <a16:creationId xmlns:a16="http://schemas.microsoft.com/office/drawing/2014/main" id="{603ACE49-2BB6-7726-F890-EEA974F42D73}"/>
              </a:ext>
            </a:extLst>
          </p:cNvPr>
          <p:cNvSpPr txBox="1"/>
          <p:nvPr/>
        </p:nvSpPr>
        <p:spPr>
          <a:xfrm>
            <a:off x="4433821" y="5588945"/>
            <a:ext cx="3993334"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6"/>
            </a:pPr>
            <a:r>
              <a:rPr lang="en-US" dirty="0">
                <a:latin typeface="Century Gothic" panose="020B0502020202020204" pitchFamily="34" charset="0"/>
              </a:rPr>
              <a:t>a guessed amount or value based in information we have</a:t>
            </a:r>
          </a:p>
        </p:txBody>
      </p:sp>
      <p:sp>
        <p:nvSpPr>
          <p:cNvPr id="42" name="TextBox 41">
            <a:extLst>
              <a:ext uri="{FF2B5EF4-FFF2-40B4-BE49-F238E27FC236}">
                <a16:creationId xmlns:a16="http://schemas.microsoft.com/office/drawing/2014/main" id="{5EFBF240-14DC-D42E-B5CE-BF0E510BCFDF}"/>
              </a:ext>
            </a:extLst>
          </p:cNvPr>
          <p:cNvSpPr txBox="1"/>
          <p:nvPr/>
        </p:nvSpPr>
        <p:spPr>
          <a:xfrm>
            <a:off x="4433821" y="6513624"/>
            <a:ext cx="3993334"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7"/>
            </a:pPr>
            <a:r>
              <a:rPr lang="en-US" dirty="0">
                <a:latin typeface="Century Gothic" panose="020B0502020202020204" pitchFamily="34" charset="0"/>
              </a:rPr>
              <a:t>The way something is shared or spread out over an area.</a:t>
            </a:r>
          </a:p>
        </p:txBody>
      </p:sp>
      <p:sp>
        <p:nvSpPr>
          <p:cNvPr id="43" name="Rectangle 42">
            <a:extLst>
              <a:ext uri="{FF2B5EF4-FFF2-40B4-BE49-F238E27FC236}">
                <a16:creationId xmlns:a16="http://schemas.microsoft.com/office/drawing/2014/main" id="{434A5204-5177-0DD3-E957-B2D949CC094C}"/>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44" name="Rectangle 43">
            <a:extLst>
              <a:ext uri="{FF2B5EF4-FFF2-40B4-BE49-F238E27FC236}">
                <a16:creationId xmlns:a16="http://schemas.microsoft.com/office/drawing/2014/main" id="{7A6E9FF5-C73C-3BE4-AC8F-EE9EBDCAED6F}"/>
              </a:ext>
            </a:extLst>
          </p:cNvPr>
          <p:cNvSpPr/>
          <p:nvPr/>
        </p:nvSpPr>
        <p:spPr>
          <a:xfrm>
            <a:off x="9053821" y="293600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45" name="Rectangle 44">
            <a:extLst>
              <a:ext uri="{FF2B5EF4-FFF2-40B4-BE49-F238E27FC236}">
                <a16:creationId xmlns:a16="http://schemas.microsoft.com/office/drawing/2014/main" id="{2023A1DC-A1DD-3F04-E30F-5B9842CB0A8E}"/>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46" name="Rectangle 45">
            <a:extLst>
              <a:ext uri="{FF2B5EF4-FFF2-40B4-BE49-F238E27FC236}">
                <a16:creationId xmlns:a16="http://schemas.microsoft.com/office/drawing/2014/main" id="{1AC1ED7D-93C0-2398-5EB3-508DDC217D69}"/>
              </a:ext>
            </a:extLst>
          </p:cNvPr>
          <p:cNvSpPr/>
          <p:nvPr/>
        </p:nvSpPr>
        <p:spPr>
          <a:xfrm>
            <a:off x="8427155" y="2415660"/>
            <a:ext cx="1909692"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47" name="Rectangle 46">
            <a:extLst>
              <a:ext uri="{FF2B5EF4-FFF2-40B4-BE49-F238E27FC236}">
                <a16:creationId xmlns:a16="http://schemas.microsoft.com/office/drawing/2014/main" id="{62094CDC-28B1-3F80-0669-BDE935A24DC3}"/>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48" name="Rectangle 47">
            <a:extLst>
              <a:ext uri="{FF2B5EF4-FFF2-40B4-BE49-F238E27FC236}">
                <a16:creationId xmlns:a16="http://schemas.microsoft.com/office/drawing/2014/main" id="{F6F7653C-92C7-845A-03D3-DCDC5BF0B29C}"/>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49" name="Rectangle 48">
            <a:extLst>
              <a:ext uri="{FF2B5EF4-FFF2-40B4-BE49-F238E27FC236}">
                <a16:creationId xmlns:a16="http://schemas.microsoft.com/office/drawing/2014/main" id="{ABA1CA0B-CA4F-69B7-015D-E50BA05551E3}"/>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50" name="Rectangle 49">
            <a:extLst>
              <a:ext uri="{FF2B5EF4-FFF2-40B4-BE49-F238E27FC236}">
                <a16:creationId xmlns:a16="http://schemas.microsoft.com/office/drawing/2014/main" id="{823166AB-8ABE-CDF8-E0BD-719E353A2F48}"/>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1012286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03B80-090A-832A-FE02-60C15914859D}"/>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3915C9D1-D9D3-A30E-3518-4A46BD1019F2}"/>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FA8A9A3C-8A5B-A9BE-13C6-0C3FE8030B42}"/>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32949" y="110085"/>
            <a:ext cx="10374010" cy="7286051"/>
          </a:xfrm>
          <a:prstGeom prst="rect">
            <a:avLst/>
          </a:prstGeom>
        </p:spPr>
      </p:pic>
      <p:sp>
        <p:nvSpPr>
          <p:cNvPr id="2" name="Footer Placeholder 2">
            <a:extLst>
              <a:ext uri="{FF2B5EF4-FFF2-40B4-BE49-F238E27FC236}">
                <a16:creationId xmlns:a16="http://schemas.microsoft.com/office/drawing/2014/main" id="{33BB1A79-D559-5035-8987-DE52AF2CBC09}"/>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A16329F4-17C4-9B0F-31A2-EED2E63CA1EA}"/>
              </a:ext>
            </a:extLst>
          </p:cNvPr>
          <p:cNvSpPr txBox="1"/>
          <p:nvPr/>
        </p:nvSpPr>
        <p:spPr>
          <a:xfrm>
            <a:off x="402658" y="394588"/>
            <a:ext cx="5684790" cy="646331"/>
          </a:xfrm>
          <a:prstGeom prst="rect">
            <a:avLst/>
          </a:prstGeom>
          <a:noFill/>
        </p:spPr>
        <p:txBody>
          <a:bodyPr wrap="square" rtlCol="0">
            <a:spAutoFit/>
          </a:bodyPr>
          <a:lstStyle/>
          <a:p>
            <a:r>
              <a:rPr lang="en-GB" b="1" dirty="0">
                <a:solidFill>
                  <a:srgbClr val="6F9BFC"/>
                </a:solidFill>
                <a:latin typeface="Century Gothic" panose="020B0502020202020204" pitchFamily="34" charset="0"/>
              </a:rPr>
              <a:t>Vocabulary</a:t>
            </a:r>
          </a:p>
          <a:p>
            <a:r>
              <a:rPr lang="en-GB" dirty="0">
                <a:latin typeface="Century Gothic" panose="020B0502020202020204" pitchFamily="34" charset="0"/>
              </a:rPr>
              <a:t>Match the words with their definitions. </a:t>
            </a:r>
          </a:p>
        </p:txBody>
      </p:sp>
      <p:pic>
        <p:nvPicPr>
          <p:cNvPr id="30" name="Graphic 29" descr="User with solid fill">
            <a:extLst>
              <a:ext uri="{FF2B5EF4-FFF2-40B4-BE49-F238E27FC236}">
                <a16:creationId xmlns:a16="http://schemas.microsoft.com/office/drawing/2014/main" id="{B6D74804-5A2C-E183-9708-595057FE36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58859" y="377741"/>
            <a:ext cx="835262" cy="835262"/>
          </a:xfrm>
          <a:prstGeom prst="rect">
            <a:avLst/>
          </a:prstGeom>
        </p:spPr>
      </p:pic>
      <p:pic>
        <p:nvPicPr>
          <p:cNvPr id="31" name="Graphic 30" descr="User with solid fill">
            <a:extLst>
              <a:ext uri="{FF2B5EF4-FFF2-40B4-BE49-F238E27FC236}">
                <a16:creationId xmlns:a16="http://schemas.microsoft.com/office/drawing/2014/main" id="{7213AFBF-3707-BDAC-7E8C-EBE7C1000D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63612" y="386093"/>
            <a:ext cx="822061" cy="822061"/>
          </a:xfrm>
          <a:prstGeom prst="rect">
            <a:avLst/>
          </a:prstGeom>
        </p:spPr>
      </p:pic>
      <p:sp>
        <p:nvSpPr>
          <p:cNvPr id="22" name="TextBox 21">
            <a:extLst>
              <a:ext uri="{FF2B5EF4-FFF2-40B4-BE49-F238E27FC236}">
                <a16:creationId xmlns:a16="http://schemas.microsoft.com/office/drawing/2014/main" id="{4C958EBC-13FF-D58A-711F-ECCD84AF62D6}"/>
              </a:ext>
            </a:extLst>
          </p:cNvPr>
          <p:cNvSpPr txBox="1"/>
          <p:nvPr/>
        </p:nvSpPr>
        <p:spPr>
          <a:xfrm>
            <a:off x="527534" y="1463554"/>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a:pPr>
            <a:r>
              <a:rPr lang="en-US" dirty="0">
                <a:latin typeface="Century Gothic" panose="020B0502020202020204" pitchFamily="34" charset="0"/>
              </a:rPr>
              <a:t>overpopulation</a:t>
            </a:r>
          </a:p>
        </p:txBody>
      </p:sp>
      <p:sp>
        <p:nvSpPr>
          <p:cNvPr id="23" name="TextBox 22">
            <a:extLst>
              <a:ext uri="{FF2B5EF4-FFF2-40B4-BE49-F238E27FC236}">
                <a16:creationId xmlns:a16="http://schemas.microsoft.com/office/drawing/2014/main" id="{0361241B-0028-CC54-1FC6-250F914423EC}"/>
              </a:ext>
            </a:extLst>
          </p:cNvPr>
          <p:cNvSpPr txBox="1"/>
          <p:nvPr/>
        </p:nvSpPr>
        <p:spPr>
          <a:xfrm>
            <a:off x="527534" y="2305559"/>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2"/>
            </a:pPr>
            <a:r>
              <a:rPr lang="en-US" dirty="0">
                <a:latin typeface="Century Gothic" panose="020B0502020202020204" pitchFamily="34" charset="0"/>
              </a:rPr>
              <a:t>resources</a:t>
            </a:r>
          </a:p>
        </p:txBody>
      </p:sp>
      <p:sp>
        <p:nvSpPr>
          <p:cNvPr id="24" name="TextBox 23">
            <a:extLst>
              <a:ext uri="{FF2B5EF4-FFF2-40B4-BE49-F238E27FC236}">
                <a16:creationId xmlns:a16="http://schemas.microsoft.com/office/drawing/2014/main" id="{47ACAEB1-47FA-E87F-7E15-0F345894CC13}"/>
              </a:ext>
            </a:extLst>
          </p:cNvPr>
          <p:cNvSpPr txBox="1"/>
          <p:nvPr/>
        </p:nvSpPr>
        <p:spPr>
          <a:xfrm>
            <a:off x="527534" y="3147564"/>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3"/>
            </a:pPr>
            <a:r>
              <a:rPr lang="en-US" dirty="0">
                <a:latin typeface="Century Gothic" panose="020B0502020202020204" pitchFamily="34" charset="0"/>
              </a:rPr>
              <a:t>estimated</a:t>
            </a:r>
          </a:p>
        </p:txBody>
      </p:sp>
      <p:sp>
        <p:nvSpPr>
          <p:cNvPr id="25" name="TextBox 24">
            <a:extLst>
              <a:ext uri="{FF2B5EF4-FFF2-40B4-BE49-F238E27FC236}">
                <a16:creationId xmlns:a16="http://schemas.microsoft.com/office/drawing/2014/main" id="{1A89A102-C957-E07F-9C3B-17086395A323}"/>
              </a:ext>
            </a:extLst>
          </p:cNvPr>
          <p:cNvSpPr txBox="1"/>
          <p:nvPr/>
        </p:nvSpPr>
        <p:spPr>
          <a:xfrm>
            <a:off x="527534" y="3989569"/>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4"/>
            </a:pPr>
            <a:r>
              <a:rPr lang="en-US" dirty="0">
                <a:latin typeface="Century Gothic" panose="020B0502020202020204" pitchFamily="34" charset="0"/>
              </a:rPr>
              <a:t>distribution</a:t>
            </a:r>
          </a:p>
        </p:txBody>
      </p:sp>
      <p:sp>
        <p:nvSpPr>
          <p:cNvPr id="26" name="TextBox 25">
            <a:extLst>
              <a:ext uri="{FF2B5EF4-FFF2-40B4-BE49-F238E27FC236}">
                <a16:creationId xmlns:a16="http://schemas.microsoft.com/office/drawing/2014/main" id="{E549C380-5CCE-00E2-1EF0-34A9168EF710}"/>
              </a:ext>
            </a:extLst>
          </p:cNvPr>
          <p:cNvSpPr txBox="1"/>
          <p:nvPr/>
        </p:nvSpPr>
        <p:spPr>
          <a:xfrm>
            <a:off x="527534" y="4831574"/>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5"/>
            </a:pPr>
            <a:r>
              <a:rPr lang="en-US" dirty="0">
                <a:latin typeface="Century Gothic" panose="020B0502020202020204" pitchFamily="34" charset="0"/>
              </a:rPr>
              <a:t>stabilize</a:t>
            </a:r>
          </a:p>
        </p:txBody>
      </p:sp>
      <p:sp>
        <p:nvSpPr>
          <p:cNvPr id="28" name="TextBox 27">
            <a:extLst>
              <a:ext uri="{FF2B5EF4-FFF2-40B4-BE49-F238E27FC236}">
                <a16:creationId xmlns:a16="http://schemas.microsoft.com/office/drawing/2014/main" id="{691C5C2C-450F-9991-0817-06071E3E9515}"/>
              </a:ext>
            </a:extLst>
          </p:cNvPr>
          <p:cNvSpPr txBox="1"/>
          <p:nvPr/>
        </p:nvSpPr>
        <p:spPr>
          <a:xfrm>
            <a:off x="527534" y="5673579"/>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6"/>
            </a:pPr>
            <a:r>
              <a:rPr lang="en-US" dirty="0">
                <a:latin typeface="Century Gothic" panose="020B0502020202020204" pitchFamily="34" charset="0"/>
              </a:rPr>
              <a:t>growth rate</a:t>
            </a:r>
          </a:p>
        </p:txBody>
      </p:sp>
      <p:sp>
        <p:nvSpPr>
          <p:cNvPr id="29" name="TextBox 28">
            <a:extLst>
              <a:ext uri="{FF2B5EF4-FFF2-40B4-BE49-F238E27FC236}">
                <a16:creationId xmlns:a16="http://schemas.microsoft.com/office/drawing/2014/main" id="{28DBE904-AB2E-BA60-BC4A-3457D5F921C5}"/>
              </a:ext>
            </a:extLst>
          </p:cNvPr>
          <p:cNvSpPr txBox="1"/>
          <p:nvPr/>
        </p:nvSpPr>
        <p:spPr>
          <a:xfrm>
            <a:off x="527534" y="6515582"/>
            <a:ext cx="2368061"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rabicPeriod" startAt="7"/>
            </a:pPr>
            <a:r>
              <a:rPr lang="en-US" dirty="0">
                <a:latin typeface="Century Gothic" panose="020B0502020202020204" pitchFamily="34" charset="0"/>
              </a:rPr>
              <a:t>declining</a:t>
            </a:r>
          </a:p>
        </p:txBody>
      </p:sp>
      <p:sp>
        <p:nvSpPr>
          <p:cNvPr id="36" name="TextBox 35">
            <a:extLst>
              <a:ext uri="{FF2B5EF4-FFF2-40B4-BE49-F238E27FC236}">
                <a16:creationId xmlns:a16="http://schemas.microsoft.com/office/drawing/2014/main" id="{8DE642E0-FED8-BB2E-0072-DFE2B400FE9E}"/>
              </a:ext>
            </a:extLst>
          </p:cNvPr>
          <p:cNvSpPr txBox="1"/>
          <p:nvPr/>
        </p:nvSpPr>
        <p:spPr>
          <a:xfrm>
            <a:off x="4433821" y="1242564"/>
            <a:ext cx="3818645" cy="36933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a:pPr>
            <a:r>
              <a:rPr lang="en-US" dirty="0">
                <a:latin typeface="Century Gothic" panose="020B0502020202020204" pitchFamily="34" charset="0"/>
              </a:rPr>
              <a:t>to stop changing or moving</a:t>
            </a:r>
          </a:p>
        </p:txBody>
      </p:sp>
      <p:sp>
        <p:nvSpPr>
          <p:cNvPr id="37" name="TextBox 36">
            <a:extLst>
              <a:ext uri="{FF2B5EF4-FFF2-40B4-BE49-F238E27FC236}">
                <a16:creationId xmlns:a16="http://schemas.microsoft.com/office/drawing/2014/main" id="{9E90B62C-664F-F441-4073-12E5DB78A1B0}"/>
              </a:ext>
            </a:extLst>
          </p:cNvPr>
          <p:cNvSpPr txBox="1"/>
          <p:nvPr/>
        </p:nvSpPr>
        <p:spPr>
          <a:xfrm>
            <a:off x="4433821" y="1890241"/>
            <a:ext cx="3818645"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2"/>
            </a:pPr>
            <a:r>
              <a:rPr lang="en-US" dirty="0">
                <a:latin typeface="Century Gothic" panose="020B0502020202020204" pitchFamily="34" charset="0"/>
              </a:rPr>
              <a:t>too many people living in one place </a:t>
            </a:r>
          </a:p>
        </p:txBody>
      </p:sp>
      <p:sp>
        <p:nvSpPr>
          <p:cNvPr id="38" name="TextBox 37">
            <a:extLst>
              <a:ext uri="{FF2B5EF4-FFF2-40B4-BE49-F238E27FC236}">
                <a16:creationId xmlns:a16="http://schemas.microsoft.com/office/drawing/2014/main" id="{7EE9A4D2-68E6-818B-63D8-257EC4DC49D9}"/>
              </a:ext>
            </a:extLst>
          </p:cNvPr>
          <p:cNvSpPr txBox="1"/>
          <p:nvPr/>
        </p:nvSpPr>
        <p:spPr>
          <a:xfrm>
            <a:off x="4433821" y="2814917"/>
            <a:ext cx="3818645"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3"/>
            </a:pPr>
            <a:r>
              <a:rPr lang="en-US" dirty="0">
                <a:latin typeface="Century Gothic" panose="020B0502020202020204" pitchFamily="34" charset="0"/>
              </a:rPr>
              <a:t>becoming less, or smaller; going down</a:t>
            </a:r>
          </a:p>
        </p:txBody>
      </p:sp>
      <p:sp>
        <p:nvSpPr>
          <p:cNvPr id="39" name="TextBox 38">
            <a:extLst>
              <a:ext uri="{FF2B5EF4-FFF2-40B4-BE49-F238E27FC236}">
                <a16:creationId xmlns:a16="http://schemas.microsoft.com/office/drawing/2014/main" id="{A7909E8A-6889-51EF-F156-CCD80B7219AC}"/>
              </a:ext>
            </a:extLst>
          </p:cNvPr>
          <p:cNvSpPr txBox="1"/>
          <p:nvPr/>
        </p:nvSpPr>
        <p:spPr>
          <a:xfrm>
            <a:off x="4433821" y="3739593"/>
            <a:ext cx="4088276"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4"/>
            </a:pPr>
            <a:r>
              <a:rPr lang="en-US" dirty="0">
                <a:latin typeface="Century Gothic" panose="020B0502020202020204" pitchFamily="34" charset="0"/>
              </a:rPr>
              <a:t>useful things that people need, such as water, land, and oil.</a:t>
            </a:r>
          </a:p>
        </p:txBody>
      </p:sp>
      <p:sp>
        <p:nvSpPr>
          <p:cNvPr id="40" name="TextBox 39">
            <a:extLst>
              <a:ext uri="{FF2B5EF4-FFF2-40B4-BE49-F238E27FC236}">
                <a16:creationId xmlns:a16="http://schemas.microsoft.com/office/drawing/2014/main" id="{02A9E34B-4C8A-D175-B8FA-C1DBD723A204}"/>
              </a:ext>
            </a:extLst>
          </p:cNvPr>
          <p:cNvSpPr txBox="1"/>
          <p:nvPr/>
        </p:nvSpPr>
        <p:spPr>
          <a:xfrm>
            <a:off x="4433821" y="4664269"/>
            <a:ext cx="3993334"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5"/>
            </a:pPr>
            <a:r>
              <a:rPr lang="en-US" dirty="0">
                <a:latin typeface="Century Gothic" panose="020B0502020202020204" pitchFamily="34" charset="0"/>
              </a:rPr>
              <a:t>the speed at which something increases in size or number</a:t>
            </a:r>
          </a:p>
        </p:txBody>
      </p:sp>
      <p:sp>
        <p:nvSpPr>
          <p:cNvPr id="41" name="TextBox 40">
            <a:extLst>
              <a:ext uri="{FF2B5EF4-FFF2-40B4-BE49-F238E27FC236}">
                <a16:creationId xmlns:a16="http://schemas.microsoft.com/office/drawing/2014/main" id="{AF09ACA3-AAE1-DD7E-8C0E-58E6D23BB08D}"/>
              </a:ext>
            </a:extLst>
          </p:cNvPr>
          <p:cNvSpPr txBox="1"/>
          <p:nvPr/>
        </p:nvSpPr>
        <p:spPr>
          <a:xfrm>
            <a:off x="4433821" y="5588945"/>
            <a:ext cx="3993334"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6"/>
            </a:pPr>
            <a:r>
              <a:rPr lang="en-US" dirty="0">
                <a:latin typeface="Century Gothic" panose="020B0502020202020204" pitchFamily="34" charset="0"/>
              </a:rPr>
              <a:t>a guessed amount or value based in information we have</a:t>
            </a:r>
          </a:p>
        </p:txBody>
      </p:sp>
      <p:sp>
        <p:nvSpPr>
          <p:cNvPr id="42" name="TextBox 41">
            <a:extLst>
              <a:ext uri="{FF2B5EF4-FFF2-40B4-BE49-F238E27FC236}">
                <a16:creationId xmlns:a16="http://schemas.microsoft.com/office/drawing/2014/main" id="{E0347341-E3A7-CE24-40F2-DF105C43D121}"/>
              </a:ext>
            </a:extLst>
          </p:cNvPr>
          <p:cNvSpPr txBox="1"/>
          <p:nvPr/>
        </p:nvSpPr>
        <p:spPr>
          <a:xfrm>
            <a:off x="4433821" y="6501901"/>
            <a:ext cx="3993334" cy="64633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Font typeface="+mj-lt"/>
              <a:buAutoNum type="alphaUcPeriod" startAt="7"/>
            </a:pPr>
            <a:r>
              <a:rPr lang="en-US" dirty="0">
                <a:latin typeface="Century Gothic" panose="020B0502020202020204" pitchFamily="34" charset="0"/>
              </a:rPr>
              <a:t>the way something is shared or spread out over an area.</a:t>
            </a:r>
          </a:p>
        </p:txBody>
      </p:sp>
      <p:cxnSp>
        <p:nvCxnSpPr>
          <p:cNvPr id="5" name="Straight Connector 4">
            <a:extLst>
              <a:ext uri="{FF2B5EF4-FFF2-40B4-BE49-F238E27FC236}">
                <a16:creationId xmlns:a16="http://schemas.microsoft.com/office/drawing/2014/main" id="{B2667E6B-EA5F-CED9-ADFC-A271AF6843F4}"/>
              </a:ext>
            </a:extLst>
          </p:cNvPr>
          <p:cNvCxnSpPr>
            <a:stCxn id="22" idx="3"/>
            <a:endCxn id="37" idx="1"/>
          </p:cNvCxnSpPr>
          <p:nvPr/>
        </p:nvCxnSpPr>
        <p:spPr>
          <a:xfrm>
            <a:off x="2895595" y="1648220"/>
            <a:ext cx="1538226" cy="56518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03B3D92-220D-1405-2648-087ED96DB110}"/>
              </a:ext>
            </a:extLst>
          </p:cNvPr>
          <p:cNvCxnSpPr>
            <a:cxnSpLocks/>
            <a:endCxn id="39" idx="1"/>
          </p:cNvCxnSpPr>
          <p:nvPr/>
        </p:nvCxnSpPr>
        <p:spPr>
          <a:xfrm>
            <a:off x="2895595" y="2470048"/>
            <a:ext cx="1538226" cy="159271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A8DDC7-1CA6-6AED-FB10-6A609949AB76}"/>
              </a:ext>
            </a:extLst>
          </p:cNvPr>
          <p:cNvCxnSpPr>
            <a:cxnSpLocks/>
            <a:endCxn id="41" idx="1"/>
          </p:cNvCxnSpPr>
          <p:nvPr/>
        </p:nvCxnSpPr>
        <p:spPr>
          <a:xfrm>
            <a:off x="2886950" y="3328889"/>
            <a:ext cx="1546871" cy="25832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ECFA12A-DB93-E987-BE50-E49AC3F63201}"/>
              </a:ext>
            </a:extLst>
          </p:cNvPr>
          <p:cNvCxnSpPr>
            <a:cxnSpLocks/>
            <a:endCxn id="42" idx="1"/>
          </p:cNvCxnSpPr>
          <p:nvPr/>
        </p:nvCxnSpPr>
        <p:spPr>
          <a:xfrm>
            <a:off x="2897582" y="4159171"/>
            <a:ext cx="1536239" cy="266589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37728C4-1255-5D31-DE99-CBA169F61267}"/>
              </a:ext>
            </a:extLst>
          </p:cNvPr>
          <p:cNvCxnSpPr>
            <a:cxnSpLocks/>
            <a:endCxn id="36" idx="1"/>
          </p:cNvCxnSpPr>
          <p:nvPr/>
        </p:nvCxnSpPr>
        <p:spPr>
          <a:xfrm flipV="1">
            <a:off x="2895595" y="1427230"/>
            <a:ext cx="1538226" cy="358901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467BB9A-8774-B573-B54F-A7E2295CB5AC}"/>
              </a:ext>
            </a:extLst>
          </p:cNvPr>
          <p:cNvCxnSpPr>
            <a:cxnSpLocks/>
            <a:endCxn id="40" idx="1"/>
          </p:cNvCxnSpPr>
          <p:nvPr/>
        </p:nvCxnSpPr>
        <p:spPr>
          <a:xfrm flipV="1">
            <a:off x="2886950" y="4987435"/>
            <a:ext cx="1546871" cy="8211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532AB18-782B-0C44-F637-5B2511C81A95}"/>
              </a:ext>
            </a:extLst>
          </p:cNvPr>
          <p:cNvCxnSpPr>
            <a:cxnSpLocks/>
            <a:endCxn id="38" idx="1"/>
          </p:cNvCxnSpPr>
          <p:nvPr/>
        </p:nvCxnSpPr>
        <p:spPr>
          <a:xfrm flipV="1">
            <a:off x="2897582" y="3138083"/>
            <a:ext cx="1536239" cy="361136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7CEA2BE4-8E9F-DEDB-ABC7-A627E9E257AE}"/>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44" name="Rectangle 43">
            <a:extLst>
              <a:ext uri="{FF2B5EF4-FFF2-40B4-BE49-F238E27FC236}">
                <a16:creationId xmlns:a16="http://schemas.microsoft.com/office/drawing/2014/main" id="{7C0CB4E4-35AC-25DC-F1F1-E2F2973BF2C1}"/>
              </a:ext>
            </a:extLst>
          </p:cNvPr>
          <p:cNvSpPr/>
          <p:nvPr/>
        </p:nvSpPr>
        <p:spPr>
          <a:xfrm>
            <a:off x="9053821" y="293600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45" name="Rectangle 44">
            <a:extLst>
              <a:ext uri="{FF2B5EF4-FFF2-40B4-BE49-F238E27FC236}">
                <a16:creationId xmlns:a16="http://schemas.microsoft.com/office/drawing/2014/main" id="{116755F3-52DE-47CF-1397-C2813E7876C0}"/>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46" name="Rectangle 45">
            <a:extLst>
              <a:ext uri="{FF2B5EF4-FFF2-40B4-BE49-F238E27FC236}">
                <a16:creationId xmlns:a16="http://schemas.microsoft.com/office/drawing/2014/main" id="{47EB3910-5C79-AF09-0872-6D9911987948}"/>
              </a:ext>
            </a:extLst>
          </p:cNvPr>
          <p:cNvSpPr/>
          <p:nvPr/>
        </p:nvSpPr>
        <p:spPr>
          <a:xfrm>
            <a:off x="8427155" y="2415660"/>
            <a:ext cx="1909692"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47" name="Rectangle 46">
            <a:extLst>
              <a:ext uri="{FF2B5EF4-FFF2-40B4-BE49-F238E27FC236}">
                <a16:creationId xmlns:a16="http://schemas.microsoft.com/office/drawing/2014/main" id="{68C650B7-E013-189E-0D6F-418605049EF8}"/>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48" name="Rectangle 47">
            <a:extLst>
              <a:ext uri="{FF2B5EF4-FFF2-40B4-BE49-F238E27FC236}">
                <a16:creationId xmlns:a16="http://schemas.microsoft.com/office/drawing/2014/main" id="{437D4453-C143-A840-A0F6-97936D54B511}"/>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49" name="Rectangle 48">
            <a:extLst>
              <a:ext uri="{FF2B5EF4-FFF2-40B4-BE49-F238E27FC236}">
                <a16:creationId xmlns:a16="http://schemas.microsoft.com/office/drawing/2014/main" id="{B2DE7168-15BC-B630-DF00-690F2556FAFE}"/>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50" name="Rectangle 49">
            <a:extLst>
              <a:ext uri="{FF2B5EF4-FFF2-40B4-BE49-F238E27FC236}">
                <a16:creationId xmlns:a16="http://schemas.microsoft.com/office/drawing/2014/main" id="{213601E5-15F6-7776-49E1-8CE248E56D7E}"/>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396833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9FF2-03E2-4844-0624-04D357E0A3D7}"/>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756AD45F-28E0-5CD0-DA66-4E66540AC365}"/>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7720E957-1D0A-4D33-20E8-2247615538A2}"/>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32949" y="110085"/>
            <a:ext cx="10374010" cy="7286051"/>
          </a:xfrm>
          <a:prstGeom prst="rect">
            <a:avLst/>
          </a:prstGeom>
        </p:spPr>
      </p:pic>
      <p:sp>
        <p:nvSpPr>
          <p:cNvPr id="27" name="TextBox 26">
            <a:extLst>
              <a:ext uri="{FF2B5EF4-FFF2-40B4-BE49-F238E27FC236}">
                <a16:creationId xmlns:a16="http://schemas.microsoft.com/office/drawing/2014/main" id="{A6C08EE5-7A9B-9A7E-79CB-5E79284B864B}"/>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2</a:t>
            </a:r>
          </a:p>
        </p:txBody>
      </p:sp>
      <p:sp>
        <p:nvSpPr>
          <p:cNvPr id="2" name="Footer Placeholder 2">
            <a:extLst>
              <a:ext uri="{FF2B5EF4-FFF2-40B4-BE49-F238E27FC236}">
                <a16:creationId xmlns:a16="http://schemas.microsoft.com/office/drawing/2014/main" id="{EDD5BA16-0160-D1DE-6FBE-A79690478D3F}"/>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741D70F2-08C0-5B25-790A-6950C217D392}"/>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Thinking and Predicting</a:t>
            </a:r>
          </a:p>
        </p:txBody>
      </p:sp>
      <p:pic>
        <p:nvPicPr>
          <p:cNvPr id="30" name="Graphic 29" descr="User with solid fill">
            <a:extLst>
              <a:ext uri="{FF2B5EF4-FFF2-40B4-BE49-F238E27FC236}">
                <a16:creationId xmlns:a16="http://schemas.microsoft.com/office/drawing/2014/main" id="{B3849F38-EF6B-A7FA-B673-0281EB586C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58859" y="377741"/>
            <a:ext cx="835262" cy="835262"/>
          </a:xfrm>
          <a:prstGeom prst="rect">
            <a:avLst/>
          </a:prstGeom>
        </p:spPr>
      </p:pic>
      <p:pic>
        <p:nvPicPr>
          <p:cNvPr id="31" name="Graphic 30" descr="User with solid fill">
            <a:extLst>
              <a:ext uri="{FF2B5EF4-FFF2-40B4-BE49-F238E27FC236}">
                <a16:creationId xmlns:a16="http://schemas.microsoft.com/office/drawing/2014/main" id="{9AFC3651-0AB0-39C7-139D-E3BE8B538D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63612" y="386093"/>
            <a:ext cx="822061" cy="822061"/>
          </a:xfrm>
          <a:prstGeom prst="rect">
            <a:avLst/>
          </a:prstGeom>
        </p:spPr>
      </p:pic>
      <p:graphicFrame>
        <p:nvGraphicFramePr>
          <p:cNvPr id="17" name="Table 16">
            <a:extLst>
              <a:ext uri="{FF2B5EF4-FFF2-40B4-BE49-F238E27FC236}">
                <a16:creationId xmlns:a16="http://schemas.microsoft.com/office/drawing/2014/main" id="{D0F5B9E2-DE28-F477-5ADC-147771AFFC40}"/>
              </a:ext>
            </a:extLst>
          </p:cNvPr>
          <p:cNvGraphicFramePr>
            <a:graphicFrameLocks noGrp="1"/>
          </p:cNvGraphicFramePr>
          <p:nvPr/>
        </p:nvGraphicFramePr>
        <p:xfrm>
          <a:off x="626408" y="3566171"/>
          <a:ext cx="7753666" cy="2435445"/>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3876833">
                  <a:extLst>
                    <a:ext uri="{9D8B030D-6E8A-4147-A177-3AD203B41FA5}">
                      <a16:colId xmlns:a16="http://schemas.microsoft.com/office/drawing/2014/main" val="1067462254"/>
                    </a:ext>
                  </a:extLst>
                </a:gridCol>
                <a:gridCol w="3876833">
                  <a:extLst>
                    <a:ext uri="{9D8B030D-6E8A-4147-A177-3AD203B41FA5}">
                      <a16:colId xmlns:a16="http://schemas.microsoft.com/office/drawing/2014/main" val="2084969058"/>
                    </a:ext>
                  </a:extLst>
                </a:gridCol>
              </a:tblGrid>
              <a:tr h="428404">
                <a:tc>
                  <a:txBody>
                    <a:bodyPr/>
                    <a:lstStyle/>
                    <a:p>
                      <a:pPr algn="ctr"/>
                      <a:r>
                        <a:rPr lang="en-US" dirty="0">
                          <a:solidFill>
                            <a:schemeClr val="tx1"/>
                          </a:solidFill>
                          <a:latin typeface="Century Gothic" panose="020B0502020202020204" pitchFamily="34" charset="0"/>
                        </a:rPr>
                        <a:t>Effects of Overpopulation</a:t>
                      </a:r>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pPr algn="ctr"/>
                      <a:r>
                        <a:rPr lang="en-US" dirty="0">
                          <a:solidFill>
                            <a:schemeClr val="tx1"/>
                          </a:solidFill>
                          <a:latin typeface="Century Gothic" panose="020B0502020202020204" pitchFamily="34" charset="0"/>
                        </a:rPr>
                        <a:t>Ways to Stop Overpopulation</a:t>
                      </a:r>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26274251"/>
                  </a:ext>
                </a:extLst>
              </a:tr>
              <a:tr h="2007041">
                <a:tc>
                  <a:txBody>
                    <a:bodyPr/>
                    <a:lstStyle/>
                    <a:p>
                      <a:endParaRPr lang="en-US" dirty="0"/>
                    </a:p>
                    <a:p>
                      <a:endParaRPr lang="en-US" dirty="0"/>
                    </a:p>
                    <a:p>
                      <a:endParaRPr lang="en-US" dirty="0"/>
                    </a:p>
                    <a:p>
                      <a:endParaRPr lang="en-US" dirty="0"/>
                    </a:p>
                    <a:p>
                      <a:endParaRPr lang="en-US" dirty="0"/>
                    </a:p>
                    <a:p>
                      <a:endParaRPr lang="en-US" dirty="0"/>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US" dirty="0"/>
                    </a:p>
                  </a:txBody>
                  <a:tcP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92460534"/>
                  </a:ext>
                </a:extLst>
              </a:tr>
            </a:tbl>
          </a:graphicData>
        </a:graphic>
      </p:graphicFrame>
      <p:sp>
        <p:nvSpPr>
          <p:cNvPr id="19" name="TextBox 18">
            <a:extLst>
              <a:ext uri="{FF2B5EF4-FFF2-40B4-BE49-F238E27FC236}">
                <a16:creationId xmlns:a16="http://schemas.microsoft.com/office/drawing/2014/main" id="{3EE7A5B5-94AC-F789-B366-DDAFB67F65D1}"/>
              </a:ext>
            </a:extLst>
          </p:cNvPr>
          <p:cNvSpPr txBox="1"/>
          <p:nvPr/>
        </p:nvSpPr>
        <p:spPr>
          <a:xfrm>
            <a:off x="508141" y="1208154"/>
            <a:ext cx="7252535" cy="1754326"/>
          </a:xfrm>
          <a:prstGeom prst="rect">
            <a:avLst/>
          </a:prstGeom>
          <a:noFill/>
        </p:spPr>
        <p:txBody>
          <a:bodyPr wrap="square">
            <a:spAutoFit/>
          </a:bodyPr>
          <a:lstStyle/>
          <a:p>
            <a:pPr>
              <a:buNone/>
            </a:pPr>
            <a:r>
              <a:rPr lang="en-GB" dirty="0">
                <a:solidFill>
                  <a:srgbClr val="141413"/>
                </a:solidFill>
                <a:effectLst/>
                <a:latin typeface="Century Gothic" panose="020B0502020202020204" pitchFamily="34" charset="0"/>
              </a:rPr>
              <a:t>You will read an article about a problem our planet is facing –</a:t>
            </a:r>
          </a:p>
          <a:p>
            <a:pPr>
              <a:buNone/>
            </a:pPr>
            <a:r>
              <a:rPr lang="en-GB" dirty="0">
                <a:solidFill>
                  <a:srgbClr val="141413"/>
                </a:solidFill>
                <a:effectLst/>
                <a:latin typeface="Century Gothic" panose="020B0502020202020204" pitchFamily="34" charset="0"/>
              </a:rPr>
              <a:t>overpopulation. </a:t>
            </a:r>
          </a:p>
          <a:p>
            <a:pPr>
              <a:buNone/>
            </a:pPr>
            <a:endParaRPr lang="en-GB" dirty="0">
              <a:solidFill>
                <a:srgbClr val="141413"/>
              </a:solidFill>
              <a:effectLst/>
              <a:latin typeface="Century Gothic" panose="020B0502020202020204" pitchFamily="34" charset="0"/>
            </a:endParaRPr>
          </a:p>
          <a:p>
            <a:pPr>
              <a:buNone/>
            </a:pPr>
            <a:r>
              <a:rPr lang="en-GB" dirty="0">
                <a:solidFill>
                  <a:srgbClr val="141413"/>
                </a:solidFill>
                <a:effectLst/>
                <a:latin typeface="Century Gothic" panose="020B0502020202020204" pitchFamily="34" charset="0"/>
              </a:rPr>
              <a:t>Before you read, think about why overpopulation is a problem and how you can stop it. Brainstorm as many ideas as you can think of and write them in the chart. </a:t>
            </a:r>
          </a:p>
        </p:txBody>
      </p:sp>
      <p:sp>
        <p:nvSpPr>
          <p:cNvPr id="3" name="Rectangle 2">
            <a:extLst>
              <a:ext uri="{FF2B5EF4-FFF2-40B4-BE49-F238E27FC236}">
                <a16:creationId xmlns:a16="http://schemas.microsoft.com/office/drawing/2014/main" id="{FEED3715-D9DD-1B83-174B-2141FA04D2D0}"/>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5" name="Rectangle 4">
            <a:extLst>
              <a:ext uri="{FF2B5EF4-FFF2-40B4-BE49-F238E27FC236}">
                <a16:creationId xmlns:a16="http://schemas.microsoft.com/office/drawing/2014/main" id="{0ADB738E-398D-36CC-2A16-ABFFFE31F6D2}"/>
              </a:ext>
            </a:extLst>
          </p:cNvPr>
          <p:cNvSpPr/>
          <p:nvPr/>
        </p:nvSpPr>
        <p:spPr>
          <a:xfrm>
            <a:off x="9053821" y="293600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6" name="Rectangle 5">
            <a:extLst>
              <a:ext uri="{FF2B5EF4-FFF2-40B4-BE49-F238E27FC236}">
                <a16:creationId xmlns:a16="http://schemas.microsoft.com/office/drawing/2014/main" id="{D65A5CCD-E2E4-D9C9-5ACC-9CD879561FF6}"/>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14" name="Rectangle 13">
            <a:extLst>
              <a:ext uri="{FF2B5EF4-FFF2-40B4-BE49-F238E27FC236}">
                <a16:creationId xmlns:a16="http://schemas.microsoft.com/office/drawing/2014/main" id="{0A617149-9656-A38E-9C25-87D501950E27}"/>
              </a:ext>
            </a:extLst>
          </p:cNvPr>
          <p:cNvSpPr/>
          <p:nvPr/>
        </p:nvSpPr>
        <p:spPr>
          <a:xfrm>
            <a:off x="8427155" y="2415660"/>
            <a:ext cx="1909692"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16" name="Rectangle 15">
            <a:extLst>
              <a:ext uri="{FF2B5EF4-FFF2-40B4-BE49-F238E27FC236}">
                <a16:creationId xmlns:a16="http://schemas.microsoft.com/office/drawing/2014/main" id="{28A8C520-8B5F-6D0A-C5C6-87BA15FE9949}"/>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18" name="Rectangle 17">
            <a:extLst>
              <a:ext uri="{FF2B5EF4-FFF2-40B4-BE49-F238E27FC236}">
                <a16:creationId xmlns:a16="http://schemas.microsoft.com/office/drawing/2014/main" id="{8C6D3F29-BAF1-9037-F1A5-719C513B052D}"/>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1" name="Rectangle 20">
            <a:extLst>
              <a:ext uri="{FF2B5EF4-FFF2-40B4-BE49-F238E27FC236}">
                <a16:creationId xmlns:a16="http://schemas.microsoft.com/office/drawing/2014/main" id="{A50D1B18-2C71-F772-4AA9-CE5B0C9F1EED}"/>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2" name="Rectangle 21">
            <a:extLst>
              <a:ext uri="{FF2B5EF4-FFF2-40B4-BE49-F238E27FC236}">
                <a16:creationId xmlns:a16="http://schemas.microsoft.com/office/drawing/2014/main" id="{2E6300CE-9AF5-1011-79F8-67DD7CD0FDD6}"/>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498935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5102E-1EB1-3BBA-9B67-FD8450B5C0E9}"/>
            </a:ext>
          </a:extLst>
        </p:cNvPr>
        <p:cNvGrpSpPr/>
        <p:nvPr/>
      </p:nvGrpSpPr>
      <p:grpSpPr>
        <a:xfrm>
          <a:off x="0" y="0"/>
          <a:ext cx="0" cy="0"/>
          <a:chOff x="0" y="0"/>
          <a:chExt cx="0" cy="0"/>
        </a:xfrm>
      </p:grpSpPr>
      <p:pic>
        <p:nvPicPr>
          <p:cNvPr id="4" name="Picture 3" descr="A black screen with blue border&#10;&#10;AI-generated content may be incorrect.">
            <a:extLst>
              <a:ext uri="{FF2B5EF4-FFF2-40B4-BE49-F238E27FC236}">
                <a16:creationId xmlns:a16="http://schemas.microsoft.com/office/drawing/2014/main" id="{0D2DC3F3-8C07-EF21-8171-D9F9B1800348}"/>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159695" y="108199"/>
            <a:ext cx="10374010" cy="7286051"/>
          </a:xfrm>
          <a:prstGeom prst="rect">
            <a:avLst/>
          </a:prstGeom>
        </p:spPr>
      </p:pic>
      <p:sp>
        <p:nvSpPr>
          <p:cNvPr id="2" name="Footer Placeholder 2">
            <a:extLst>
              <a:ext uri="{FF2B5EF4-FFF2-40B4-BE49-F238E27FC236}">
                <a16:creationId xmlns:a16="http://schemas.microsoft.com/office/drawing/2014/main" id="{4F6E61D8-CFCF-B796-42B8-D067E9AA93DF}"/>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3" name="TextBox 2">
            <a:extLst>
              <a:ext uri="{FF2B5EF4-FFF2-40B4-BE49-F238E27FC236}">
                <a16:creationId xmlns:a16="http://schemas.microsoft.com/office/drawing/2014/main" id="{4A5C86C3-8667-E031-A07A-148EB4520225}"/>
              </a:ext>
            </a:extLst>
          </p:cNvPr>
          <p:cNvSpPr txBox="1"/>
          <p:nvPr/>
        </p:nvSpPr>
        <p:spPr>
          <a:xfrm>
            <a:off x="620333" y="1891502"/>
            <a:ext cx="8054744" cy="4524315"/>
          </a:xfrm>
          <a:prstGeom prst="rect">
            <a:avLst/>
          </a:prstGeom>
          <a:noFill/>
        </p:spPr>
        <p:txBody>
          <a:bodyPr wrap="square" rtlCol="0">
            <a:spAutoFit/>
          </a:bodyPr>
          <a:lstStyle/>
          <a:p>
            <a:r>
              <a:rPr lang="en-GB" dirty="0">
                <a:latin typeface="Century Gothic" panose="020B0502020202020204" pitchFamily="34" charset="0"/>
              </a:rPr>
              <a:t>Today we will identify the topic and main idea of each paragraph in a text. We will also practice scanning the text for specific information. </a:t>
            </a:r>
          </a:p>
          <a:p>
            <a:endParaRPr lang="en-GB" b="1" dirty="0">
              <a:latin typeface="Century Gothic" panose="020B0502020202020204" pitchFamily="34" charset="0"/>
            </a:endParaRPr>
          </a:p>
          <a:p>
            <a:endParaRPr lang="en-GB" b="1" dirty="0">
              <a:latin typeface="Century Gothic" panose="020B0502020202020204" pitchFamily="34" charset="0"/>
            </a:endParaRPr>
          </a:p>
          <a:p>
            <a:r>
              <a:rPr lang="en-GB" b="1" dirty="0">
                <a:latin typeface="Century Gothic" panose="020B0502020202020204" pitchFamily="34" charset="0"/>
              </a:rPr>
              <a:t>What do you need to do when reading?</a:t>
            </a:r>
          </a:p>
          <a:p>
            <a:endParaRPr lang="en-GB" dirty="0">
              <a:latin typeface="Century Gothic" panose="020B0502020202020204" pitchFamily="34" charset="0"/>
            </a:endParaRPr>
          </a:p>
          <a:p>
            <a:r>
              <a:rPr lang="en-GB" dirty="0">
                <a:latin typeface="Century Gothic" panose="020B0502020202020204" pitchFamily="34" charset="0"/>
              </a:rPr>
              <a:t>               Skim each paragraph to understand the main idea.</a:t>
            </a:r>
          </a:p>
          <a:p>
            <a:r>
              <a:rPr lang="en-GB" dirty="0">
                <a:latin typeface="Century Gothic" panose="020B0502020202020204" pitchFamily="34" charset="0"/>
              </a:rPr>
              <a:t>    </a:t>
            </a:r>
          </a:p>
          <a:p>
            <a:r>
              <a:rPr lang="en-GB" dirty="0">
                <a:latin typeface="Century Gothic" panose="020B0502020202020204" pitchFamily="34" charset="0"/>
              </a:rPr>
              <a:t>               Scan the text to find answers to specific questions.</a:t>
            </a:r>
          </a:p>
          <a:p>
            <a:endParaRPr lang="en-GB" dirty="0">
              <a:latin typeface="Century Gothic" panose="020B0502020202020204" pitchFamily="34" charset="0"/>
            </a:endParaRPr>
          </a:p>
          <a:p>
            <a:r>
              <a:rPr lang="en-GB" dirty="0">
                <a:latin typeface="Century Gothic" panose="020B0502020202020204" pitchFamily="34" charset="0"/>
              </a:rPr>
              <a:t>               Use text structure and organisation to find information quickly.</a:t>
            </a:r>
          </a:p>
          <a:p>
            <a:endParaRPr lang="en-GB" dirty="0">
              <a:latin typeface="Century Gothic" panose="020B0502020202020204" pitchFamily="34" charset="0"/>
            </a:endParaRPr>
          </a:p>
          <a:p>
            <a:r>
              <a:rPr lang="en-GB" dirty="0">
                <a:latin typeface="Century Gothic" panose="020B0502020202020204" pitchFamily="34" charset="0"/>
              </a:rPr>
              <a:t>               Don’t try to understand every word, just keep going.</a:t>
            </a:r>
          </a:p>
          <a:p>
            <a:endParaRPr lang="en-GB" b="1" dirty="0">
              <a:latin typeface="Century Gothic" panose="020B0502020202020204" pitchFamily="34" charset="0"/>
            </a:endParaRPr>
          </a:p>
          <a:p>
            <a:endParaRPr lang="en-GB" b="1" dirty="0">
              <a:latin typeface="Aptos Narrow" panose="020B0004020202020204" pitchFamily="34" charset="0"/>
            </a:endParaRPr>
          </a:p>
          <a:p>
            <a:endParaRPr lang="en-GB" b="1" dirty="0">
              <a:latin typeface="Aptos Narrow" panose="020B0004020202020204" pitchFamily="34" charset="0"/>
            </a:endParaRPr>
          </a:p>
        </p:txBody>
      </p:sp>
      <p:pic>
        <p:nvPicPr>
          <p:cNvPr id="8" name="Graphic 7" descr="Checkmark with solid fill">
            <a:extLst>
              <a:ext uri="{FF2B5EF4-FFF2-40B4-BE49-F238E27FC236}">
                <a16:creationId xmlns:a16="http://schemas.microsoft.com/office/drawing/2014/main" id="{6FDB3348-C6F8-8EBB-CAEF-5BFF19C8BCA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5200" y="3962656"/>
            <a:ext cx="601216" cy="601216"/>
          </a:xfrm>
          <a:prstGeom prst="rect">
            <a:avLst/>
          </a:prstGeom>
        </p:spPr>
      </p:pic>
      <p:pic>
        <p:nvPicPr>
          <p:cNvPr id="9" name="Graphic 8" descr="Close with solid fill">
            <a:extLst>
              <a:ext uri="{FF2B5EF4-FFF2-40B4-BE49-F238E27FC236}">
                <a16:creationId xmlns:a16="http://schemas.microsoft.com/office/drawing/2014/main" id="{FF929392-232C-7013-88E0-8F84833B9C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7373" y="5037896"/>
            <a:ext cx="679043" cy="679043"/>
          </a:xfrm>
          <a:prstGeom prst="rect">
            <a:avLst/>
          </a:prstGeom>
        </p:spPr>
      </p:pic>
      <p:pic>
        <p:nvPicPr>
          <p:cNvPr id="11" name="Graphic 10" descr="Checkmark with solid fill">
            <a:extLst>
              <a:ext uri="{FF2B5EF4-FFF2-40B4-BE49-F238E27FC236}">
                <a16:creationId xmlns:a16="http://schemas.microsoft.com/office/drawing/2014/main" id="{68A1C68F-E59D-AD67-6745-50E9628914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2860" y="3425036"/>
            <a:ext cx="601216" cy="601216"/>
          </a:xfrm>
          <a:prstGeom prst="rect">
            <a:avLst/>
          </a:prstGeom>
        </p:spPr>
      </p:pic>
      <p:sp>
        <p:nvSpPr>
          <p:cNvPr id="12" name="TextBox 11">
            <a:extLst>
              <a:ext uri="{FF2B5EF4-FFF2-40B4-BE49-F238E27FC236}">
                <a16:creationId xmlns:a16="http://schemas.microsoft.com/office/drawing/2014/main" id="{A799BFB8-B795-51B2-C92A-7D701244BA73}"/>
              </a:ext>
            </a:extLst>
          </p:cNvPr>
          <p:cNvSpPr txBox="1"/>
          <p:nvPr/>
        </p:nvSpPr>
        <p:spPr>
          <a:xfrm>
            <a:off x="620333" y="1202514"/>
            <a:ext cx="4898929" cy="400110"/>
          </a:xfrm>
          <a:prstGeom prst="rect">
            <a:avLst/>
          </a:prstGeom>
          <a:noFill/>
        </p:spPr>
        <p:txBody>
          <a:bodyPr wrap="square" rtlCol="0">
            <a:spAutoFit/>
          </a:bodyPr>
          <a:lstStyle/>
          <a:p>
            <a:r>
              <a:rPr lang="en-GB" sz="2000" b="1" dirty="0">
                <a:latin typeface="Century Gothic" panose="020B0502020202020204" pitchFamily="34" charset="0"/>
              </a:rPr>
              <a:t>Get ready to read and view!</a:t>
            </a:r>
          </a:p>
        </p:txBody>
      </p:sp>
      <p:pic>
        <p:nvPicPr>
          <p:cNvPr id="5" name="Graphic 4" descr="Open book with solid fill">
            <a:extLst>
              <a:ext uri="{FF2B5EF4-FFF2-40B4-BE49-F238E27FC236}">
                <a16:creationId xmlns:a16="http://schemas.microsoft.com/office/drawing/2014/main" id="{AE62161B-C581-243A-5ACE-5B19C85937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48818" y="777209"/>
            <a:ext cx="997882" cy="997882"/>
          </a:xfrm>
          <a:prstGeom prst="rect">
            <a:avLst/>
          </a:prstGeom>
        </p:spPr>
      </p:pic>
      <p:pic>
        <p:nvPicPr>
          <p:cNvPr id="7" name="Graphic 6" descr="Checkmark with solid fill">
            <a:extLst>
              <a:ext uri="{FF2B5EF4-FFF2-40B4-BE49-F238E27FC236}">
                <a16:creationId xmlns:a16="http://schemas.microsoft.com/office/drawing/2014/main" id="{5122B6B9-BE11-4A14-17A2-16C4210DEE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2860" y="4500276"/>
            <a:ext cx="601216" cy="601216"/>
          </a:xfrm>
          <a:prstGeom prst="rect">
            <a:avLst/>
          </a:prstGeom>
        </p:spPr>
      </p:pic>
      <p:sp>
        <p:nvSpPr>
          <p:cNvPr id="19" name="Rectangle 18">
            <a:extLst>
              <a:ext uri="{FF2B5EF4-FFF2-40B4-BE49-F238E27FC236}">
                <a16:creationId xmlns:a16="http://schemas.microsoft.com/office/drawing/2014/main" id="{E2AD8FDB-A3E6-F30C-3682-43E241F16567}"/>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0" name="Rectangle 19">
            <a:extLst>
              <a:ext uri="{FF2B5EF4-FFF2-40B4-BE49-F238E27FC236}">
                <a16:creationId xmlns:a16="http://schemas.microsoft.com/office/drawing/2014/main" id="{7844D356-1366-2495-5205-4985999DA25F}"/>
              </a:ext>
            </a:extLst>
          </p:cNvPr>
          <p:cNvSpPr/>
          <p:nvPr/>
        </p:nvSpPr>
        <p:spPr>
          <a:xfrm>
            <a:off x="9053821" y="293600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1" name="Rectangle 20">
            <a:extLst>
              <a:ext uri="{FF2B5EF4-FFF2-40B4-BE49-F238E27FC236}">
                <a16:creationId xmlns:a16="http://schemas.microsoft.com/office/drawing/2014/main" id="{703E71B5-E06C-C14A-CC6B-0F42B9DC859B}"/>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2" name="Rectangle 21">
            <a:extLst>
              <a:ext uri="{FF2B5EF4-FFF2-40B4-BE49-F238E27FC236}">
                <a16:creationId xmlns:a16="http://schemas.microsoft.com/office/drawing/2014/main" id="{2E0C5BB1-CA64-AA6F-CE42-0BFD8F2026A4}"/>
              </a:ext>
            </a:extLst>
          </p:cNvPr>
          <p:cNvSpPr/>
          <p:nvPr/>
        </p:nvSpPr>
        <p:spPr>
          <a:xfrm>
            <a:off x="8427155" y="2415660"/>
            <a:ext cx="1909692"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D16BFF29-B1BE-EF57-45DC-E89CF4492417}"/>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DAF6C666-6635-E48A-13DB-F31F8BF21E22}"/>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94D9B550-B317-95AB-2054-99F72EE55246}"/>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91A7BFAB-C0B0-EF78-6C0C-3652E8C008FD}"/>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3549231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9E623-0BAB-EF48-9495-2457923A1AF4}"/>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2990781F-8BB8-EC5B-9D8A-946D2BAA26B9}"/>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9E4FE4A1-75DD-8E93-8FB1-5732882D7B4B}"/>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p:spPr>
      </p:pic>
      <p:sp>
        <p:nvSpPr>
          <p:cNvPr id="27" name="TextBox 26">
            <a:extLst>
              <a:ext uri="{FF2B5EF4-FFF2-40B4-BE49-F238E27FC236}">
                <a16:creationId xmlns:a16="http://schemas.microsoft.com/office/drawing/2014/main" id="{C4850990-CAE7-FD97-8B7C-81DEF624BD59}"/>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4</a:t>
            </a:r>
          </a:p>
        </p:txBody>
      </p:sp>
      <p:sp>
        <p:nvSpPr>
          <p:cNvPr id="2" name="Footer Placeholder 2">
            <a:extLst>
              <a:ext uri="{FF2B5EF4-FFF2-40B4-BE49-F238E27FC236}">
                <a16:creationId xmlns:a16="http://schemas.microsoft.com/office/drawing/2014/main" id="{07635081-C6B0-6EBA-44AC-A0A942FA425B}"/>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188B76B6-7F7B-455D-59C3-5E8A8D5E4653}"/>
              </a:ext>
            </a:extLst>
          </p:cNvPr>
          <p:cNvSpPr txBox="1"/>
          <p:nvPr/>
        </p:nvSpPr>
        <p:spPr>
          <a:xfrm>
            <a:off x="436225" y="410354"/>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9" name="TextBox 18">
            <a:extLst>
              <a:ext uri="{FF2B5EF4-FFF2-40B4-BE49-F238E27FC236}">
                <a16:creationId xmlns:a16="http://schemas.microsoft.com/office/drawing/2014/main" id="{20096F12-6AC3-D523-A411-9167B3866E4C}"/>
              </a:ext>
            </a:extLst>
          </p:cNvPr>
          <p:cNvSpPr txBox="1"/>
          <p:nvPr/>
        </p:nvSpPr>
        <p:spPr>
          <a:xfrm>
            <a:off x="508142" y="1208154"/>
            <a:ext cx="7260770" cy="1754326"/>
          </a:xfrm>
          <a:prstGeom prst="rect">
            <a:avLst/>
          </a:prstGeom>
          <a:noFill/>
        </p:spPr>
        <p:txBody>
          <a:bodyPr wrap="square">
            <a:spAutoFit/>
          </a:bodyPr>
          <a:lstStyle/>
          <a:p>
            <a:pPr>
              <a:buNone/>
            </a:pPr>
            <a:r>
              <a:rPr lang="en-GB" dirty="0">
                <a:solidFill>
                  <a:srgbClr val="141413"/>
                </a:solidFill>
                <a:latin typeface="Century Gothic" panose="020B0502020202020204" pitchFamily="34" charset="0"/>
              </a:rPr>
              <a:t>Skim the article. Identify the topic and main idea of each paragraph. Write it in the space provided. </a:t>
            </a:r>
          </a:p>
          <a:p>
            <a:pPr>
              <a:buNone/>
            </a:pPr>
            <a:endParaRPr lang="en-GB" dirty="0">
              <a:solidFill>
                <a:srgbClr val="141413"/>
              </a:solidFill>
              <a:effectLst/>
              <a:latin typeface="Century Gothic" panose="020B0502020202020204" pitchFamily="34" charset="0"/>
            </a:endParaRPr>
          </a:p>
          <a:p>
            <a:pPr>
              <a:buNone/>
            </a:pPr>
            <a:r>
              <a:rPr lang="en-GB" dirty="0">
                <a:solidFill>
                  <a:srgbClr val="141413"/>
                </a:solidFill>
                <a:latin typeface="Century Gothic" panose="020B0502020202020204" pitchFamily="34" charset="0"/>
              </a:rPr>
              <a:t>Then compare the information with what you predicted.</a:t>
            </a:r>
          </a:p>
          <a:p>
            <a:pPr>
              <a:buNone/>
            </a:pPr>
            <a:endParaRPr lang="en-GB" dirty="0">
              <a:solidFill>
                <a:srgbClr val="141413"/>
              </a:solidFill>
              <a:latin typeface="Century Gothic" panose="020B0502020202020204" pitchFamily="34" charset="0"/>
            </a:endParaRPr>
          </a:p>
          <a:p>
            <a:pPr>
              <a:buNone/>
            </a:pPr>
            <a:r>
              <a:rPr lang="en-GB" i="1" dirty="0">
                <a:solidFill>
                  <a:srgbClr val="141413"/>
                </a:solidFill>
                <a:latin typeface="Century Gothic" panose="020B0502020202020204" pitchFamily="34" charset="0"/>
              </a:rPr>
              <a:t>Example: </a:t>
            </a:r>
            <a:endParaRPr lang="en-GB" i="1" dirty="0">
              <a:solidFill>
                <a:srgbClr val="141413"/>
              </a:solidFill>
              <a:effectLst/>
              <a:latin typeface="Century Gothic" panose="020B0502020202020204" pitchFamily="34" charset="0"/>
            </a:endParaRPr>
          </a:p>
        </p:txBody>
      </p:sp>
      <p:sp>
        <p:nvSpPr>
          <p:cNvPr id="3" name="TextBox 2">
            <a:extLst>
              <a:ext uri="{FF2B5EF4-FFF2-40B4-BE49-F238E27FC236}">
                <a16:creationId xmlns:a16="http://schemas.microsoft.com/office/drawing/2014/main" id="{3EC4BC6A-7CBE-5E17-BF0A-72B43FDE0B9D}"/>
              </a:ext>
            </a:extLst>
          </p:cNvPr>
          <p:cNvSpPr txBox="1"/>
          <p:nvPr/>
        </p:nvSpPr>
        <p:spPr>
          <a:xfrm>
            <a:off x="584988" y="2962480"/>
            <a:ext cx="7431274" cy="398500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lvl="1"/>
            <a:r>
              <a:rPr lang="en-GB" sz="1600" dirty="0">
                <a:latin typeface="Century Gothic" panose="020B0502020202020204" pitchFamily="34" charset="0"/>
              </a:rPr>
              <a:t>Humans first reached North America at least 12,000 to 13,000 years ago, crossing the narrow straits between Siberia and Alaska and moving quickly to the southern tip of South America. 10,000 years ago, when agriculture first developed, about five million people lived on Earth, distributed over all the continents except Antarctica. With the new and much more dependable sources of food that became available through agriculture, the human population began to grow more rapidly. 2,000 years ago, an estimated 130 million people lived on Earth. By the year 1650, it reached 500 million and it has grown explosively for the last 300 years.</a:t>
            </a:r>
          </a:p>
          <a:p>
            <a:pPr lvl="1"/>
            <a:endParaRPr lang="en-GB" sz="1600" dirty="0">
              <a:latin typeface="Century Gothic" panose="020B0502020202020204" pitchFamily="34" charset="0"/>
            </a:endParaRPr>
          </a:p>
          <a:p>
            <a:pPr lvl="1"/>
            <a:r>
              <a:rPr lang="en-GB" sz="1600" b="1" dirty="0">
                <a:latin typeface="Century Gothic" panose="020B0502020202020204" pitchFamily="34" charset="0"/>
              </a:rPr>
              <a:t>Topic: </a:t>
            </a:r>
            <a:r>
              <a:rPr lang="en-GB" sz="1600" dirty="0">
                <a:latin typeface="Century Gothic" panose="020B0502020202020204" pitchFamily="34" charset="0"/>
              </a:rPr>
              <a:t>____________________________________________________________</a:t>
            </a:r>
          </a:p>
          <a:p>
            <a:pPr lvl="1"/>
            <a:endParaRPr lang="en-GB" sz="1600" dirty="0">
              <a:latin typeface="Century Gothic" panose="020B0502020202020204" pitchFamily="34" charset="0"/>
            </a:endParaRPr>
          </a:p>
          <a:p>
            <a:pPr lvl="1">
              <a:lnSpc>
                <a:spcPct val="150000"/>
              </a:lnSpc>
            </a:pPr>
            <a:r>
              <a:rPr lang="en-GB" sz="1600" b="1" dirty="0">
                <a:latin typeface="Century Gothic" panose="020B0502020202020204" pitchFamily="34" charset="0"/>
              </a:rPr>
              <a:t>Main idea: </a:t>
            </a:r>
            <a:r>
              <a:rPr lang="en-GB" sz="1600" dirty="0">
                <a:latin typeface="Century Gothic" panose="020B0502020202020204" pitchFamily="34" charset="0"/>
              </a:rPr>
              <a:t>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a:t>
            </a:r>
          </a:p>
        </p:txBody>
      </p:sp>
      <p:sp>
        <p:nvSpPr>
          <p:cNvPr id="5" name="TextBox 4">
            <a:extLst>
              <a:ext uri="{FF2B5EF4-FFF2-40B4-BE49-F238E27FC236}">
                <a16:creationId xmlns:a16="http://schemas.microsoft.com/office/drawing/2014/main" id="{95771684-5130-92C8-09D7-59685B62E80B}"/>
              </a:ext>
            </a:extLst>
          </p:cNvPr>
          <p:cNvSpPr txBox="1"/>
          <p:nvPr/>
        </p:nvSpPr>
        <p:spPr>
          <a:xfrm>
            <a:off x="691661" y="2959446"/>
            <a:ext cx="410307" cy="369332"/>
          </a:xfrm>
          <a:prstGeom prst="rect">
            <a:avLst/>
          </a:prstGeom>
          <a:noFill/>
        </p:spPr>
        <p:txBody>
          <a:bodyPr wrap="square" rtlCol="0">
            <a:spAutoFit/>
          </a:bodyPr>
          <a:lstStyle/>
          <a:p>
            <a:r>
              <a:rPr lang="en-US" b="1" dirty="0">
                <a:latin typeface="Century Gothic" panose="020B0502020202020204" pitchFamily="34" charset="0"/>
              </a:rPr>
              <a:t>A</a:t>
            </a:r>
          </a:p>
        </p:txBody>
      </p:sp>
      <p:sp>
        <p:nvSpPr>
          <p:cNvPr id="16" name="TextBox 15">
            <a:extLst>
              <a:ext uri="{FF2B5EF4-FFF2-40B4-BE49-F238E27FC236}">
                <a16:creationId xmlns:a16="http://schemas.microsoft.com/office/drawing/2014/main" id="{68499499-46C6-1577-46A2-570F0F2582A9}"/>
              </a:ext>
            </a:extLst>
          </p:cNvPr>
          <p:cNvSpPr txBox="1"/>
          <p:nvPr/>
        </p:nvSpPr>
        <p:spPr>
          <a:xfrm>
            <a:off x="1769019" y="5591908"/>
            <a:ext cx="5999893" cy="646331"/>
          </a:xfrm>
          <a:prstGeom prst="rect">
            <a:avLst/>
          </a:prstGeom>
          <a:noFill/>
        </p:spPr>
        <p:txBody>
          <a:bodyPr wrap="square" rtlCol="0">
            <a:spAutoFit/>
          </a:bodyPr>
          <a:lstStyle/>
          <a:p>
            <a:r>
              <a:rPr lang="en-GB" b="1" dirty="0">
                <a:solidFill>
                  <a:schemeClr val="tx2"/>
                </a:solidFill>
                <a:latin typeface="Century Gothic" panose="020B0502020202020204" pitchFamily="34" charset="0"/>
              </a:rPr>
              <a:t>The growth of human population throughout history</a:t>
            </a:r>
          </a:p>
          <a:p>
            <a:endParaRPr lang="en-US" b="1" dirty="0">
              <a:solidFill>
                <a:schemeClr val="tx2"/>
              </a:solidFill>
            </a:endParaRPr>
          </a:p>
        </p:txBody>
      </p:sp>
      <p:sp>
        <p:nvSpPr>
          <p:cNvPr id="18" name="TextBox 17">
            <a:extLst>
              <a:ext uri="{FF2B5EF4-FFF2-40B4-BE49-F238E27FC236}">
                <a16:creationId xmlns:a16="http://schemas.microsoft.com/office/drawing/2014/main" id="{7E69F903-495C-52E8-97E8-611C5E3BAADA}"/>
              </a:ext>
            </a:extLst>
          </p:cNvPr>
          <p:cNvSpPr txBox="1"/>
          <p:nvPr/>
        </p:nvSpPr>
        <p:spPr>
          <a:xfrm>
            <a:off x="2202316" y="6067269"/>
            <a:ext cx="5866334" cy="870623"/>
          </a:xfrm>
          <a:prstGeom prst="rect">
            <a:avLst/>
          </a:prstGeom>
          <a:noFill/>
        </p:spPr>
        <p:txBody>
          <a:bodyPr wrap="square" rtlCol="0">
            <a:spAutoFit/>
          </a:bodyPr>
          <a:lstStyle/>
          <a:p>
            <a:pPr>
              <a:lnSpc>
                <a:spcPct val="150000"/>
              </a:lnSpc>
            </a:pPr>
            <a:r>
              <a:rPr lang="en-GB" b="1" dirty="0">
                <a:solidFill>
                  <a:schemeClr val="tx2"/>
                </a:solidFill>
                <a:latin typeface="Century Gothic" panose="020B0502020202020204" pitchFamily="34" charset="0"/>
              </a:rPr>
              <a:t>Human population has grown rapidly on Earth with </a:t>
            </a:r>
          </a:p>
          <a:p>
            <a:pPr>
              <a:lnSpc>
                <a:spcPct val="150000"/>
              </a:lnSpc>
            </a:pPr>
            <a:r>
              <a:rPr lang="en-GB" b="1" dirty="0">
                <a:solidFill>
                  <a:schemeClr val="tx2"/>
                </a:solidFill>
                <a:latin typeface="Century Gothic" panose="020B0502020202020204" pitchFamily="34" charset="0"/>
              </a:rPr>
              <a:t>more dependable sources of food.</a:t>
            </a:r>
          </a:p>
        </p:txBody>
      </p:sp>
      <p:sp>
        <p:nvSpPr>
          <p:cNvPr id="21" name="Rectangle 20">
            <a:extLst>
              <a:ext uri="{FF2B5EF4-FFF2-40B4-BE49-F238E27FC236}">
                <a16:creationId xmlns:a16="http://schemas.microsoft.com/office/drawing/2014/main" id="{FB7D4950-4519-AB08-46B6-13C807F18D8A}"/>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2" name="Rectangle 21">
            <a:extLst>
              <a:ext uri="{FF2B5EF4-FFF2-40B4-BE49-F238E27FC236}">
                <a16:creationId xmlns:a16="http://schemas.microsoft.com/office/drawing/2014/main" id="{29E83989-EC49-58B9-E1A4-1D9327506BE5}"/>
              </a:ext>
            </a:extLst>
          </p:cNvPr>
          <p:cNvSpPr/>
          <p:nvPr/>
        </p:nvSpPr>
        <p:spPr>
          <a:xfrm>
            <a:off x="8436074" y="2936000"/>
            <a:ext cx="190077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BE665DBC-43F4-7F94-70F7-57F0235230BD}"/>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3D8AA92A-E188-5674-8D9F-1EDB9856D573}"/>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8049D4DA-AC08-4ED9-420A-4B754CF1582D}"/>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DAF1F6FA-6520-44D5-FD3A-3964D90D56A6}"/>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88EC4A04-CB8C-A220-A772-6CDA93A2D8B2}"/>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9" name="Rectangle 28">
            <a:extLst>
              <a:ext uri="{FF2B5EF4-FFF2-40B4-BE49-F238E27FC236}">
                <a16:creationId xmlns:a16="http://schemas.microsoft.com/office/drawing/2014/main" id="{A2901D34-2D38-C757-7D9C-93FCFDA41EBC}"/>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112717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D74D-7DFD-DCC4-9BC9-53E77BAF0CF8}"/>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E6D22EC3-EF35-E6F5-4B72-A4C78D9132C9}"/>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49AC982B-D810-1149-7CC6-80CA586070EB}"/>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p:spPr>
      </p:pic>
      <p:sp>
        <p:nvSpPr>
          <p:cNvPr id="27" name="TextBox 26">
            <a:extLst>
              <a:ext uri="{FF2B5EF4-FFF2-40B4-BE49-F238E27FC236}">
                <a16:creationId xmlns:a16="http://schemas.microsoft.com/office/drawing/2014/main" id="{3ACEC234-C40F-5444-5DBB-A6A1F41B80ED}"/>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4</a:t>
            </a:r>
          </a:p>
        </p:txBody>
      </p:sp>
      <p:sp>
        <p:nvSpPr>
          <p:cNvPr id="2" name="Footer Placeholder 2">
            <a:extLst>
              <a:ext uri="{FF2B5EF4-FFF2-40B4-BE49-F238E27FC236}">
                <a16:creationId xmlns:a16="http://schemas.microsoft.com/office/drawing/2014/main" id="{410F2803-EF0F-1D0C-FF56-D39AE59D7AC6}"/>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3915339B-A2EE-CAAA-AABF-6F9973F08FC6}"/>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9" name="TextBox 18">
            <a:extLst>
              <a:ext uri="{FF2B5EF4-FFF2-40B4-BE49-F238E27FC236}">
                <a16:creationId xmlns:a16="http://schemas.microsoft.com/office/drawing/2014/main" id="{85B4B23D-B294-3FE5-7291-302599CD6920}"/>
              </a:ext>
            </a:extLst>
          </p:cNvPr>
          <p:cNvSpPr txBox="1"/>
          <p:nvPr/>
        </p:nvSpPr>
        <p:spPr>
          <a:xfrm>
            <a:off x="426683" y="1054615"/>
            <a:ext cx="7260770" cy="369332"/>
          </a:xfrm>
          <a:prstGeom prst="rect">
            <a:avLst/>
          </a:prstGeom>
          <a:noFill/>
        </p:spPr>
        <p:txBody>
          <a:bodyPr wrap="square">
            <a:spAutoFit/>
          </a:bodyPr>
          <a:lstStyle/>
          <a:p>
            <a:pPr>
              <a:buNone/>
            </a:pPr>
            <a:r>
              <a:rPr lang="en-GB" i="1" dirty="0">
                <a:solidFill>
                  <a:srgbClr val="141413"/>
                </a:solidFill>
                <a:effectLst/>
                <a:latin typeface="Century Gothic" panose="020B0502020202020204" pitchFamily="34" charset="0"/>
              </a:rPr>
              <a:t>Suggested answers</a:t>
            </a:r>
          </a:p>
        </p:txBody>
      </p:sp>
      <p:sp>
        <p:nvSpPr>
          <p:cNvPr id="3" name="TextBox 2">
            <a:extLst>
              <a:ext uri="{FF2B5EF4-FFF2-40B4-BE49-F238E27FC236}">
                <a16:creationId xmlns:a16="http://schemas.microsoft.com/office/drawing/2014/main" id="{A1F95085-5218-3B42-D82E-229A9F374D40}"/>
              </a:ext>
            </a:extLst>
          </p:cNvPr>
          <p:cNvSpPr txBox="1"/>
          <p:nvPr/>
        </p:nvSpPr>
        <p:spPr>
          <a:xfrm>
            <a:off x="525156" y="1767011"/>
            <a:ext cx="7556619" cy="3184783"/>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lvl="1"/>
            <a:r>
              <a:rPr lang="en-GB" dirty="0">
                <a:latin typeface="Century Gothic" panose="020B0502020202020204" pitchFamily="34" charset="0"/>
              </a:rPr>
              <a:t>The world population reached 7.7 billion people in 2018, and the annual increase now amounts to about 82 million people, which leads to a doubling of that figure in about 53 years. At this rate the world’s population will continue to grow to well over 10 billion by 2055. Such growth cannot continue because our world cannot support it.</a:t>
            </a:r>
          </a:p>
          <a:p>
            <a:pPr lvl="1"/>
            <a:endParaRPr lang="en-GB" sz="1600" dirty="0">
              <a:latin typeface="Century Gothic" panose="020B0502020202020204" pitchFamily="34" charset="0"/>
            </a:endParaRPr>
          </a:p>
          <a:p>
            <a:pPr lvl="1"/>
            <a:r>
              <a:rPr lang="en-GB" sz="1600" b="1" dirty="0">
                <a:latin typeface="Century Gothic" panose="020B0502020202020204" pitchFamily="34" charset="0"/>
              </a:rPr>
              <a:t>Topic: </a:t>
            </a:r>
            <a:r>
              <a:rPr lang="en-GB" sz="1600" dirty="0">
                <a:latin typeface="Century Gothic" panose="020B0502020202020204" pitchFamily="34" charset="0"/>
              </a:rPr>
              <a:t>____________________________________________________________</a:t>
            </a:r>
          </a:p>
          <a:p>
            <a:pPr lvl="1"/>
            <a:endParaRPr lang="en-GB" sz="1600" dirty="0">
              <a:latin typeface="Century Gothic" panose="020B0502020202020204" pitchFamily="34" charset="0"/>
            </a:endParaRPr>
          </a:p>
          <a:p>
            <a:pPr lvl="1">
              <a:lnSpc>
                <a:spcPct val="150000"/>
              </a:lnSpc>
            </a:pPr>
            <a:r>
              <a:rPr lang="en-GB" sz="1600" b="1" dirty="0">
                <a:latin typeface="Century Gothic" panose="020B0502020202020204" pitchFamily="34" charset="0"/>
              </a:rPr>
              <a:t>Main idea: </a:t>
            </a:r>
            <a:r>
              <a:rPr lang="en-GB" sz="1600" dirty="0">
                <a:latin typeface="Century Gothic" panose="020B0502020202020204" pitchFamily="34" charset="0"/>
              </a:rPr>
              <a:t>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p:txBody>
      </p:sp>
      <p:sp>
        <p:nvSpPr>
          <p:cNvPr id="5" name="TextBox 4">
            <a:extLst>
              <a:ext uri="{FF2B5EF4-FFF2-40B4-BE49-F238E27FC236}">
                <a16:creationId xmlns:a16="http://schemas.microsoft.com/office/drawing/2014/main" id="{CC37A432-7EE4-C0F0-865B-6706F708198D}"/>
              </a:ext>
            </a:extLst>
          </p:cNvPr>
          <p:cNvSpPr txBox="1"/>
          <p:nvPr/>
        </p:nvSpPr>
        <p:spPr>
          <a:xfrm>
            <a:off x="525157" y="1738732"/>
            <a:ext cx="410307" cy="369332"/>
          </a:xfrm>
          <a:prstGeom prst="rect">
            <a:avLst/>
          </a:prstGeom>
          <a:noFill/>
        </p:spPr>
        <p:txBody>
          <a:bodyPr wrap="square" rtlCol="0">
            <a:spAutoFit/>
          </a:bodyPr>
          <a:lstStyle/>
          <a:p>
            <a:r>
              <a:rPr lang="en-US" b="1" dirty="0">
                <a:latin typeface="Century Gothic" panose="020B0502020202020204" pitchFamily="34" charset="0"/>
              </a:rPr>
              <a:t>B</a:t>
            </a:r>
          </a:p>
        </p:txBody>
      </p:sp>
      <p:sp>
        <p:nvSpPr>
          <p:cNvPr id="16" name="TextBox 15">
            <a:extLst>
              <a:ext uri="{FF2B5EF4-FFF2-40B4-BE49-F238E27FC236}">
                <a16:creationId xmlns:a16="http://schemas.microsoft.com/office/drawing/2014/main" id="{4D3A9FE6-385E-A82F-CA4B-0991087B65E1}"/>
              </a:ext>
            </a:extLst>
          </p:cNvPr>
          <p:cNvSpPr txBox="1"/>
          <p:nvPr/>
        </p:nvSpPr>
        <p:spPr>
          <a:xfrm>
            <a:off x="1810929" y="3587312"/>
            <a:ext cx="5999893" cy="646331"/>
          </a:xfrm>
          <a:prstGeom prst="rect">
            <a:avLst/>
          </a:prstGeom>
          <a:noFill/>
        </p:spPr>
        <p:txBody>
          <a:bodyPr wrap="square" rtlCol="0">
            <a:spAutoFit/>
          </a:bodyPr>
          <a:lstStyle/>
          <a:p>
            <a:r>
              <a:rPr lang="en-GB" b="1" dirty="0">
                <a:solidFill>
                  <a:schemeClr val="tx2"/>
                </a:solidFill>
                <a:latin typeface="Century Gothic" panose="020B0502020202020204" pitchFamily="34" charset="0"/>
              </a:rPr>
              <a:t>World population in 2018 and beyond</a:t>
            </a:r>
          </a:p>
          <a:p>
            <a:endParaRPr lang="en-US" b="1" dirty="0">
              <a:solidFill>
                <a:schemeClr val="tx2"/>
              </a:solidFill>
            </a:endParaRPr>
          </a:p>
        </p:txBody>
      </p:sp>
      <p:sp>
        <p:nvSpPr>
          <p:cNvPr id="18" name="TextBox 17">
            <a:extLst>
              <a:ext uri="{FF2B5EF4-FFF2-40B4-BE49-F238E27FC236}">
                <a16:creationId xmlns:a16="http://schemas.microsoft.com/office/drawing/2014/main" id="{B73415E0-7A5F-2DB9-6AD9-9529D74C3B86}"/>
              </a:ext>
            </a:extLst>
          </p:cNvPr>
          <p:cNvSpPr txBox="1"/>
          <p:nvPr/>
        </p:nvSpPr>
        <p:spPr>
          <a:xfrm>
            <a:off x="2081854" y="4180239"/>
            <a:ext cx="6135397" cy="369332"/>
          </a:xfrm>
          <a:prstGeom prst="rect">
            <a:avLst/>
          </a:prstGeom>
          <a:noFill/>
        </p:spPr>
        <p:txBody>
          <a:bodyPr wrap="square" rtlCol="0">
            <a:spAutoFit/>
          </a:bodyPr>
          <a:lstStyle/>
          <a:p>
            <a:pPr>
              <a:spcBef>
                <a:spcPts val="1200"/>
              </a:spcBef>
            </a:pPr>
            <a:r>
              <a:rPr lang="en-GB" b="1" dirty="0">
                <a:solidFill>
                  <a:schemeClr val="tx2"/>
                </a:solidFill>
                <a:latin typeface="Century Gothic" panose="020B0502020202020204" pitchFamily="34" charset="0"/>
              </a:rPr>
              <a:t>If the same rate of growth continues, the Earth will not</a:t>
            </a:r>
          </a:p>
        </p:txBody>
      </p:sp>
      <p:sp>
        <p:nvSpPr>
          <p:cNvPr id="14" name="TextBox 13">
            <a:extLst>
              <a:ext uri="{FF2B5EF4-FFF2-40B4-BE49-F238E27FC236}">
                <a16:creationId xmlns:a16="http://schemas.microsoft.com/office/drawing/2014/main" id="{94170034-7885-06B5-FE57-85C742B88572}"/>
              </a:ext>
            </a:extLst>
          </p:cNvPr>
          <p:cNvSpPr txBox="1"/>
          <p:nvPr/>
        </p:nvSpPr>
        <p:spPr>
          <a:xfrm>
            <a:off x="2081853" y="4549571"/>
            <a:ext cx="5943761" cy="369332"/>
          </a:xfrm>
          <a:prstGeom prst="rect">
            <a:avLst/>
          </a:prstGeom>
          <a:noFill/>
        </p:spPr>
        <p:txBody>
          <a:bodyPr wrap="square">
            <a:spAutoFit/>
          </a:bodyPr>
          <a:lstStyle/>
          <a:p>
            <a:r>
              <a:rPr lang="en-GB" b="1" dirty="0">
                <a:solidFill>
                  <a:schemeClr val="tx2"/>
                </a:solidFill>
                <a:latin typeface="Century Gothic" panose="020B0502020202020204" pitchFamily="34" charset="0"/>
              </a:rPr>
              <a:t>be able to support the projected number of people.</a:t>
            </a:r>
            <a:endParaRPr lang="en-US" dirty="0"/>
          </a:p>
        </p:txBody>
      </p:sp>
      <p:sp>
        <p:nvSpPr>
          <p:cNvPr id="17" name="Rectangle 16">
            <a:extLst>
              <a:ext uri="{FF2B5EF4-FFF2-40B4-BE49-F238E27FC236}">
                <a16:creationId xmlns:a16="http://schemas.microsoft.com/office/drawing/2014/main" id="{34D470ED-A90C-2D2F-E10C-F3DC31F5F1CC}"/>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1" name="Rectangle 20">
            <a:extLst>
              <a:ext uri="{FF2B5EF4-FFF2-40B4-BE49-F238E27FC236}">
                <a16:creationId xmlns:a16="http://schemas.microsoft.com/office/drawing/2014/main" id="{44F0A81D-B833-835E-26DE-9D9371C86578}"/>
              </a:ext>
            </a:extLst>
          </p:cNvPr>
          <p:cNvSpPr/>
          <p:nvPr/>
        </p:nvSpPr>
        <p:spPr>
          <a:xfrm>
            <a:off x="8436074" y="2936000"/>
            <a:ext cx="190077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2" name="Rectangle 21">
            <a:extLst>
              <a:ext uri="{FF2B5EF4-FFF2-40B4-BE49-F238E27FC236}">
                <a16:creationId xmlns:a16="http://schemas.microsoft.com/office/drawing/2014/main" id="{B35F2C3F-493A-2B5F-AC71-389D653A0ECC}"/>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D8EDD040-06F4-6F1B-7968-017703736311}"/>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33A417BC-779A-0F3E-23D2-F5C6DCC73C39}"/>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0BF5C346-C881-98C9-772A-B04D677E2EED}"/>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FD204C76-F97E-6DF5-0612-68D4789EFA46}"/>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534E6CC4-A3E3-BAFB-A6B2-A3B262D9141E}"/>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40073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par>
                                <p:cTn id="21" presetID="41" presetClass="entr" presetSubtype="0" fill="hold" grpId="0" nodeType="withEffect">
                                  <p:stCondLst>
                                    <p:cond delay="200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D61DF-DF15-30CB-88BB-50F2A2250931}"/>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0B86BF6D-C57E-4334-C7EB-D15DFEA3CE9E}"/>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5498BF39-DEA0-8356-3D84-81F31A6655AF}"/>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p:spPr>
      </p:pic>
      <p:sp>
        <p:nvSpPr>
          <p:cNvPr id="27" name="TextBox 26">
            <a:extLst>
              <a:ext uri="{FF2B5EF4-FFF2-40B4-BE49-F238E27FC236}">
                <a16:creationId xmlns:a16="http://schemas.microsoft.com/office/drawing/2014/main" id="{47C83C59-8D45-8543-653C-6B5AF24DF5B9}"/>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4</a:t>
            </a:r>
          </a:p>
        </p:txBody>
      </p:sp>
      <p:sp>
        <p:nvSpPr>
          <p:cNvPr id="2" name="Footer Placeholder 2">
            <a:extLst>
              <a:ext uri="{FF2B5EF4-FFF2-40B4-BE49-F238E27FC236}">
                <a16:creationId xmlns:a16="http://schemas.microsoft.com/office/drawing/2014/main" id="{CDE8E232-ED5D-5BFA-6E14-BB176EA1EEAA}"/>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F6CC37EF-CCBE-5449-180B-543DBF0F8F69}"/>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9" name="TextBox 18">
            <a:extLst>
              <a:ext uri="{FF2B5EF4-FFF2-40B4-BE49-F238E27FC236}">
                <a16:creationId xmlns:a16="http://schemas.microsoft.com/office/drawing/2014/main" id="{7BEEC7AC-AA9C-B35C-BE93-F215FE1FA742}"/>
              </a:ext>
            </a:extLst>
          </p:cNvPr>
          <p:cNvSpPr txBox="1"/>
          <p:nvPr/>
        </p:nvSpPr>
        <p:spPr>
          <a:xfrm>
            <a:off x="426683" y="1054615"/>
            <a:ext cx="7260770" cy="369332"/>
          </a:xfrm>
          <a:prstGeom prst="rect">
            <a:avLst/>
          </a:prstGeom>
          <a:noFill/>
        </p:spPr>
        <p:txBody>
          <a:bodyPr wrap="square">
            <a:spAutoFit/>
          </a:bodyPr>
          <a:lstStyle/>
          <a:p>
            <a:pPr>
              <a:buNone/>
            </a:pPr>
            <a:r>
              <a:rPr lang="en-GB" i="1" dirty="0">
                <a:solidFill>
                  <a:srgbClr val="141413"/>
                </a:solidFill>
                <a:effectLst/>
                <a:latin typeface="Century Gothic" panose="020B0502020202020204" pitchFamily="34" charset="0"/>
              </a:rPr>
              <a:t>Suggested answers</a:t>
            </a:r>
          </a:p>
        </p:txBody>
      </p:sp>
      <p:sp>
        <p:nvSpPr>
          <p:cNvPr id="3" name="TextBox 2">
            <a:extLst>
              <a:ext uri="{FF2B5EF4-FFF2-40B4-BE49-F238E27FC236}">
                <a16:creationId xmlns:a16="http://schemas.microsoft.com/office/drawing/2014/main" id="{2BBFF07F-7127-EA66-9D93-3AE62C6CB5F7}"/>
              </a:ext>
            </a:extLst>
          </p:cNvPr>
          <p:cNvSpPr txBox="1"/>
          <p:nvPr/>
        </p:nvSpPr>
        <p:spPr>
          <a:xfrm>
            <a:off x="525156" y="1767011"/>
            <a:ext cx="7556619" cy="3461782"/>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lvl="1"/>
            <a:r>
              <a:rPr lang="en-GB" dirty="0">
                <a:latin typeface="Century Gothic" panose="020B0502020202020204" pitchFamily="34" charset="0"/>
              </a:rPr>
              <a:t>One of the most alarming trends taking place in developing countries is the massive movement to urban centers. For example, Mexico City, one of the largest cities in the world and with problems like smog, traffic, and inadequate waste disposal, has a population of over 21 million people. The prospects of supplying adequate food, water, and sanitation to this city’s people are almost unimaginable.</a:t>
            </a:r>
          </a:p>
          <a:p>
            <a:pPr lvl="1"/>
            <a:endParaRPr lang="en-GB" sz="1600" dirty="0">
              <a:latin typeface="Century Gothic" panose="020B0502020202020204" pitchFamily="34" charset="0"/>
            </a:endParaRPr>
          </a:p>
          <a:p>
            <a:pPr lvl="1"/>
            <a:r>
              <a:rPr lang="en-GB" sz="1600" b="1" dirty="0">
                <a:latin typeface="Century Gothic" panose="020B0502020202020204" pitchFamily="34" charset="0"/>
              </a:rPr>
              <a:t>Topic: </a:t>
            </a:r>
            <a:r>
              <a:rPr lang="en-GB" sz="1600" dirty="0">
                <a:latin typeface="Century Gothic" panose="020B0502020202020204" pitchFamily="34" charset="0"/>
              </a:rPr>
              <a:t>____________________________________________________________</a:t>
            </a:r>
          </a:p>
          <a:p>
            <a:pPr lvl="1"/>
            <a:endParaRPr lang="en-GB" sz="1600" dirty="0">
              <a:latin typeface="Century Gothic" panose="020B0502020202020204" pitchFamily="34" charset="0"/>
            </a:endParaRPr>
          </a:p>
          <a:p>
            <a:pPr lvl="1">
              <a:lnSpc>
                <a:spcPct val="150000"/>
              </a:lnSpc>
            </a:pPr>
            <a:r>
              <a:rPr lang="en-GB" sz="1600" b="1" dirty="0">
                <a:latin typeface="Century Gothic" panose="020B0502020202020204" pitchFamily="34" charset="0"/>
              </a:rPr>
              <a:t>Main idea: </a:t>
            </a:r>
            <a:r>
              <a:rPr lang="en-GB" sz="1600" dirty="0">
                <a:latin typeface="Century Gothic" panose="020B0502020202020204" pitchFamily="34" charset="0"/>
              </a:rPr>
              <a:t>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p:txBody>
      </p:sp>
      <p:sp>
        <p:nvSpPr>
          <p:cNvPr id="5" name="TextBox 4">
            <a:extLst>
              <a:ext uri="{FF2B5EF4-FFF2-40B4-BE49-F238E27FC236}">
                <a16:creationId xmlns:a16="http://schemas.microsoft.com/office/drawing/2014/main" id="{94A94931-FCDA-36F2-A658-5A84F91A9BE4}"/>
              </a:ext>
            </a:extLst>
          </p:cNvPr>
          <p:cNvSpPr txBox="1"/>
          <p:nvPr/>
        </p:nvSpPr>
        <p:spPr>
          <a:xfrm>
            <a:off x="525157" y="1762178"/>
            <a:ext cx="410307" cy="369332"/>
          </a:xfrm>
          <a:prstGeom prst="rect">
            <a:avLst/>
          </a:prstGeom>
          <a:noFill/>
        </p:spPr>
        <p:txBody>
          <a:bodyPr wrap="square" rtlCol="0">
            <a:spAutoFit/>
          </a:bodyPr>
          <a:lstStyle/>
          <a:p>
            <a:r>
              <a:rPr lang="en-US" b="1" dirty="0">
                <a:latin typeface="Century Gothic" panose="020B0502020202020204" pitchFamily="34" charset="0"/>
              </a:rPr>
              <a:t>C</a:t>
            </a:r>
          </a:p>
        </p:txBody>
      </p:sp>
      <p:sp>
        <p:nvSpPr>
          <p:cNvPr id="16" name="TextBox 15">
            <a:extLst>
              <a:ext uri="{FF2B5EF4-FFF2-40B4-BE49-F238E27FC236}">
                <a16:creationId xmlns:a16="http://schemas.microsoft.com/office/drawing/2014/main" id="{EB021CCD-EBAC-B4B6-B03C-BAA45BE034E6}"/>
              </a:ext>
            </a:extLst>
          </p:cNvPr>
          <p:cNvSpPr txBox="1"/>
          <p:nvPr/>
        </p:nvSpPr>
        <p:spPr>
          <a:xfrm>
            <a:off x="1687560" y="3883404"/>
            <a:ext cx="5999893"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The population in developing countries</a:t>
            </a:r>
          </a:p>
        </p:txBody>
      </p:sp>
      <p:sp>
        <p:nvSpPr>
          <p:cNvPr id="18" name="TextBox 17">
            <a:extLst>
              <a:ext uri="{FF2B5EF4-FFF2-40B4-BE49-F238E27FC236}">
                <a16:creationId xmlns:a16="http://schemas.microsoft.com/office/drawing/2014/main" id="{7EF4B012-B1F1-E0FF-0DD1-DDD2981AAFC7}"/>
              </a:ext>
            </a:extLst>
          </p:cNvPr>
          <p:cNvSpPr txBox="1"/>
          <p:nvPr/>
        </p:nvSpPr>
        <p:spPr>
          <a:xfrm>
            <a:off x="2081854" y="4438407"/>
            <a:ext cx="6135397"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With the problems urban centers in developing</a:t>
            </a:r>
          </a:p>
        </p:txBody>
      </p:sp>
      <p:sp>
        <p:nvSpPr>
          <p:cNvPr id="14" name="TextBox 13">
            <a:extLst>
              <a:ext uri="{FF2B5EF4-FFF2-40B4-BE49-F238E27FC236}">
                <a16:creationId xmlns:a16="http://schemas.microsoft.com/office/drawing/2014/main" id="{6B9226AD-402B-9AC4-C20C-1BFFD8939B44}"/>
              </a:ext>
            </a:extLst>
          </p:cNvPr>
          <p:cNvSpPr txBox="1"/>
          <p:nvPr/>
        </p:nvSpPr>
        <p:spPr>
          <a:xfrm>
            <a:off x="2102386" y="4807739"/>
            <a:ext cx="5999893" cy="369332"/>
          </a:xfrm>
          <a:prstGeom prst="rect">
            <a:avLst/>
          </a:prstGeom>
          <a:noFill/>
        </p:spPr>
        <p:txBody>
          <a:bodyPr wrap="square">
            <a:spAutoFit/>
          </a:bodyPr>
          <a:lstStyle/>
          <a:p>
            <a:r>
              <a:rPr lang="en-GB" b="1" dirty="0">
                <a:solidFill>
                  <a:schemeClr val="tx2"/>
                </a:solidFill>
                <a:latin typeface="Century Gothic" panose="020B0502020202020204" pitchFamily="34" charset="0"/>
              </a:rPr>
              <a:t>countries face, adequate care cannot be provided.</a:t>
            </a:r>
          </a:p>
        </p:txBody>
      </p:sp>
      <p:sp>
        <p:nvSpPr>
          <p:cNvPr id="6" name="Rectangle 5">
            <a:extLst>
              <a:ext uri="{FF2B5EF4-FFF2-40B4-BE49-F238E27FC236}">
                <a16:creationId xmlns:a16="http://schemas.microsoft.com/office/drawing/2014/main" id="{E8E7297A-1725-5F2B-05DF-09532A56E7D1}"/>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17" name="Rectangle 16">
            <a:extLst>
              <a:ext uri="{FF2B5EF4-FFF2-40B4-BE49-F238E27FC236}">
                <a16:creationId xmlns:a16="http://schemas.microsoft.com/office/drawing/2014/main" id="{8872D070-9D98-52C8-B566-0DCCD57A881D}"/>
              </a:ext>
            </a:extLst>
          </p:cNvPr>
          <p:cNvSpPr/>
          <p:nvPr/>
        </p:nvSpPr>
        <p:spPr>
          <a:xfrm>
            <a:off x="8436074" y="2936000"/>
            <a:ext cx="190077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1" name="Rectangle 20">
            <a:extLst>
              <a:ext uri="{FF2B5EF4-FFF2-40B4-BE49-F238E27FC236}">
                <a16:creationId xmlns:a16="http://schemas.microsoft.com/office/drawing/2014/main" id="{6065D419-2B46-D713-8850-B45A0EEC852A}"/>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2" name="Rectangle 21">
            <a:extLst>
              <a:ext uri="{FF2B5EF4-FFF2-40B4-BE49-F238E27FC236}">
                <a16:creationId xmlns:a16="http://schemas.microsoft.com/office/drawing/2014/main" id="{1D1288FE-DA74-8E95-F58A-FB28A348165E}"/>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7B4DA79D-0DD4-1494-65B1-AD3DDC5AE7AF}"/>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029116CA-619A-7CC2-8E3B-236C6DB4F4CC}"/>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2715CBEF-DE1E-F258-8E90-CD688F0E8CE9}"/>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FF373BB1-7BFF-6191-7654-E49D50A8A2CD}"/>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156410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par>
                                <p:cTn id="21" presetID="41" presetClass="entr" presetSubtype="0" fill="hold" grpId="0" nodeType="withEffect">
                                  <p:stCondLst>
                                    <p:cond delay="200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8307E-D191-3FC4-9C9A-CB4EDEEA7A73}"/>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D294F6AB-9655-6158-5926-60CF464120B9}"/>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71C3FF6D-FAF3-7F8A-368A-B1BADBEAD10C}"/>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p:spPr>
      </p:pic>
      <p:sp>
        <p:nvSpPr>
          <p:cNvPr id="27" name="TextBox 26">
            <a:extLst>
              <a:ext uri="{FF2B5EF4-FFF2-40B4-BE49-F238E27FC236}">
                <a16:creationId xmlns:a16="http://schemas.microsoft.com/office/drawing/2014/main" id="{1A8612C7-4FE0-6D37-6DE4-16239DE9A886}"/>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4</a:t>
            </a:r>
          </a:p>
        </p:txBody>
      </p:sp>
      <p:sp>
        <p:nvSpPr>
          <p:cNvPr id="2" name="Footer Placeholder 2">
            <a:extLst>
              <a:ext uri="{FF2B5EF4-FFF2-40B4-BE49-F238E27FC236}">
                <a16:creationId xmlns:a16="http://schemas.microsoft.com/office/drawing/2014/main" id="{D8D80D4E-704D-13EA-148C-DD2A85E52348}"/>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709D70CB-6FDB-2011-DE8E-F8DFFCA3C40C}"/>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9" name="TextBox 18">
            <a:extLst>
              <a:ext uri="{FF2B5EF4-FFF2-40B4-BE49-F238E27FC236}">
                <a16:creationId xmlns:a16="http://schemas.microsoft.com/office/drawing/2014/main" id="{E00A13CC-070B-FA29-072A-2838FAFD9253}"/>
              </a:ext>
            </a:extLst>
          </p:cNvPr>
          <p:cNvSpPr txBox="1"/>
          <p:nvPr/>
        </p:nvSpPr>
        <p:spPr>
          <a:xfrm>
            <a:off x="426683" y="1054615"/>
            <a:ext cx="7260770" cy="369332"/>
          </a:xfrm>
          <a:prstGeom prst="rect">
            <a:avLst/>
          </a:prstGeom>
          <a:noFill/>
        </p:spPr>
        <p:txBody>
          <a:bodyPr wrap="square">
            <a:spAutoFit/>
          </a:bodyPr>
          <a:lstStyle/>
          <a:p>
            <a:pPr>
              <a:buNone/>
            </a:pPr>
            <a:r>
              <a:rPr lang="en-GB" i="1" dirty="0">
                <a:solidFill>
                  <a:srgbClr val="141413"/>
                </a:solidFill>
                <a:effectLst/>
                <a:latin typeface="Century Gothic" panose="020B0502020202020204" pitchFamily="34" charset="0"/>
              </a:rPr>
              <a:t>Suggested answers</a:t>
            </a:r>
          </a:p>
        </p:txBody>
      </p:sp>
      <p:sp>
        <p:nvSpPr>
          <p:cNvPr id="3" name="TextBox 2">
            <a:extLst>
              <a:ext uri="{FF2B5EF4-FFF2-40B4-BE49-F238E27FC236}">
                <a16:creationId xmlns:a16="http://schemas.microsoft.com/office/drawing/2014/main" id="{F613371F-1FD5-9CAB-3B75-094B5F276FCE}"/>
              </a:ext>
            </a:extLst>
          </p:cNvPr>
          <p:cNvSpPr txBox="1"/>
          <p:nvPr/>
        </p:nvSpPr>
        <p:spPr>
          <a:xfrm>
            <a:off x="525156" y="1767011"/>
            <a:ext cx="7556619" cy="4015779"/>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lvl="1"/>
            <a:r>
              <a:rPr lang="en-GB" dirty="0">
                <a:latin typeface="Century Gothic" panose="020B0502020202020204" pitchFamily="34" charset="0"/>
              </a:rPr>
              <a:t>In view of the limited resources available on our planet, and the need to learn how to manage these well, the first and most necessary step toward global prosperity is to stabilize the human population. One of the biggest pressures we, as humans, place on the environment is the fact that we’re using 40 percent of the land that can produce food. Given that statistic, a doubling of the human population in 53 years poses extraordinarily severe problems. The facts virtually demand that we restrain population growth.</a:t>
            </a:r>
          </a:p>
          <a:p>
            <a:pPr lvl="1"/>
            <a:endParaRPr lang="en-GB" sz="1600" dirty="0">
              <a:latin typeface="Century Gothic" panose="020B0502020202020204" pitchFamily="34" charset="0"/>
            </a:endParaRPr>
          </a:p>
          <a:p>
            <a:pPr lvl="1"/>
            <a:r>
              <a:rPr lang="en-GB" sz="1600" b="1" dirty="0">
                <a:latin typeface="Century Gothic" panose="020B0502020202020204" pitchFamily="34" charset="0"/>
              </a:rPr>
              <a:t>Topic: </a:t>
            </a:r>
            <a:r>
              <a:rPr lang="en-GB" sz="1600" dirty="0">
                <a:latin typeface="Century Gothic" panose="020B0502020202020204" pitchFamily="34" charset="0"/>
              </a:rPr>
              <a:t>____________________________________________________________</a:t>
            </a:r>
          </a:p>
          <a:p>
            <a:pPr lvl="1"/>
            <a:endParaRPr lang="en-GB" sz="1600" dirty="0">
              <a:latin typeface="Century Gothic" panose="020B0502020202020204" pitchFamily="34" charset="0"/>
            </a:endParaRPr>
          </a:p>
          <a:p>
            <a:pPr lvl="1">
              <a:lnSpc>
                <a:spcPct val="150000"/>
              </a:lnSpc>
            </a:pPr>
            <a:r>
              <a:rPr lang="en-GB" sz="1600" b="1" dirty="0">
                <a:latin typeface="Century Gothic" panose="020B0502020202020204" pitchFamily="34" charset="0"/>
              </a:rPr>
              <a:t>Main idea: </a:t>
            </a:r>
            <a:r>
              <a:rPr lang="en-GB" sz="1600" dirty="0">
                <a:latin typeface="Century Gothic" panose="020B0502020202020204" pitchFamily="34" charset="0"/>
              </a:rPr>
              <a:t>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p:txBody>
      </p:sp>
      <p:sp>
        <p:nvSpPr>
          <p:cNvPr id="5" name="TextBox 4">
            <a:extLst>
              <a:ext uri="{FF2B5EF4-FFF2-40B4-BE49-F238E27FC236}">
                <a16:creationId xmlns:a16="http://schemas.microsoft.com/office/drawing/2014/main" id="{77EE1790-3877-3896-677D-762416832187}"/>
              </a:ext>
            </a:extLst>
          </p:cNvPr>
          <p:cNvSpPr txBox="1"/>
          <p:nvPr/>
        </p:nvSpPr>
        <p:spPr>
          <a:xfrm>
            <a:off x="525157" y="1762178"/>
            <a:ext cx="410307" cy="369332"/>
          </a:xfrm>
          <a:prstGeom prst="rect">
            <a:avLst/>
          </a:prstGeom>
          <a:noFill/>
        </p:spPr>
        <p:txBody>
          <a:bodyPr wrap="square" rtlCol="0">
            <a:spAutoFit/>
          </a:bodyPr>
          <a:lstStyle/>
          <a:p>
            <a:r>
              <a:rPr lang="en-US" b="1" dirty="0">
                <a:latin typeface="Century Gothic" panose="020B0502020202020204" pitchFamily="34" charset="0"/>
              </a:rPr>
              <a:t>D</a:t>
            </a:r>
          </a:p>
        </p:txBody>
      </p:sp>
      <p:sp>
        <p:nvSpPr>
          <p:cNvPr id="16" name="TextBox 15">
            <a:extLst>
              <a:ext uri="{FF2B5EF4-FFF2-40B4-BE49-F238E27FC236}">
                <a16:creationId xmlns:a16="http://schemas.microsoft.com/office/drawing/2014/main" id="{0E19B376-7EB6-3D18-705F-C2D455A77BD7}"/>
              </a:ext>
            </a:extLst>
          </p:cNvPr>
          <p:cNvSpPr txBox="1"/>
          <p:nvPr/>
        </p:nvSpPr>
        <p:spPr>
          <a:xfrm>
            <a:off x="1687560" y="4449230"/>
            <a:ext cx="5999893"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Earth’s limited resources</a:t>
            </a:r>
          </a:p>
        </p:txBody>
      </p:sp>
      <p:sp>
        <p:nvSpPr>
          <p:cNvPr id="18" name="TextBox 17">
            <a:extLst>
              <a:ext uri="{FF2B5EF4-FFF2-40B4-BE49-F238E27FC236}">
                <a16:creationId xmlns:a16="http://schemas.microsoft.com/office/drawing/2014/main" id="{C6B63C4B-41C7-6FBF-69ED-3EAFC4F9D6AD}"/>
              </a:ext>
            </a:extLst>
          </p:cNvPr>
          <p:cNvSpPr txBox="1"/>
          <p:nvPr/>
        </p:nvSpPr>
        <p:spPr>
          <a:xfrm>
            <a:off x="2149605" y="4976960"/>
            <a:ext cx="6135397"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Stabilizing the human population is necessary</a:t>
            </a:r>
          </a:p>
        </p:txBody>
      </p:sp>
      <p:sp>
        <p:nvSpPr>
          <p:cNvPr id="14" name="TextBox 13">
            <a:extLst>
              <a:ext uri="{FF2B5EF4-FFF2-40B4-BE49-F238E27FC236}">
                <a16:creationId xmlns:a16="http://schemas.microsoft.com/office/drawing/2014/main" id="{15DC8783-15D1-3358-9DF1-DAF9A8CB6637}"/>
              </a:ext>
            </a:extLst>
          </p:cNvPr>
          <p:cNvSpPr txBox="1"/>
          <p:nvPr/>
        </p:nvSpPr>
        <p:spPr>
          <a:xfrm>
            <a:off x="2149605" y="5381554"/>
            <a:ext cx="5999893" cy="369332"/>
          </a:xfrm>
          <a:prstGeom prst="rect">
            <a:avLst/>
          </a:prstGeom>
          <a:noFill/>
        </p:spPr>
        <p:txBody>
          <a:bodyPr wrap="square">
            <a:spAutoFit/>
          </a:bodyPr>
          <a:lstStyle/>
          <a:p>
            <a:r>
              <a:rPr lang="en-GB" b="1" dirty="0">
                <a:solidFill>
                  <a:schemeClr val="tx2"/>
                </a:solidFill>
                <a:latin typeface="Century Gothic" panose="020B0502020202020204" pitchFamily="34" charset="0"/>
              </a:rPr>
              <a:t>to save the planet.</a:t>
            </a:r>
          </a:p>
        </p:txBody>
      </p:sp>
      <p:sp>
        <p:nvSpPr>
          <p:cNvPr id="6" name="Rectangle 5">
            <a:extLst>
              <a:ext uri="{FF2B5EF4-FFF2-40B4-BE49-F238E27FC236}">
                <a16:creationId xmlns:a16="http://schemas.microsoft.com/office/drawing/2014/main" id="{CCBD4D33-9609-595B-8FBA-B67C1157B24E}"/>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17" name="Rectangle 16">
            <a:extLst>
              <a:ext uri="{FF2B5EF4-FFF2-40B4-BE49-F238E27FC236}">
                <a16:creationId xmlns:a16="http://schemas.microsoft.com/office/drawing/2014/main" id="{FC4457CC-6841-EBC3-698F-739CFC232CEA}"/>
              </a:ext>
            </a:extLst>
          </p:cNvPr>
          <p:cNvSpPr/>
          <p:nvPr/>
        </p:nvSpPr>
        <p:spPr>
          <a:xfrm>
            <a:off x="8436074" y="2936000"/>
            <a:ext cx="190077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1" name="Rectangle 20">
            <a:extLst>
              <a:ext uri="{FF2B5EF4-FFF2-40B4-BE49-F238E27FC236}">
                <a16:creationId xmlns:a16="http://schemas.microsoft.com/office/drawing/2014/main" id="{5D5599B2-EDA6-A4DD-5095-BC98675A99BC}"/>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2" name="Rectangle 21">
            <a:extLst>
              <a:ext uri="{FF2B5EF4-FFF2-40B4-BE49-F238E27FC236}">
                <a16:creationId xmlns:a16="http://schemas.microsoft.com/office/drawing/2014/main" id="{209F22D8-6553-4810-F37D-3144990CBB2C}"/>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F84763EE-0699-0376-B269-8120492F1AF6}"/>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8E2168D9-BF00-716E-23DE-998A07A6215A}"/>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93BBE4FE-8125-3D39-05CA-72B7F2103FD1}"/>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2B4F93B2-567D-E7BB-68B4-FD6082A2A8F1}"/>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55663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par>
                                <p:cTn id="21" presetID="41" presetClass="entr" presetSubtype="0" fill="hold" grpId="0" nodeType="withEffect">
                                  <p:stCondLst>
                                    <p:cond delay="200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9B17D-5FDF-5667-295E-C0944D11C286}"/>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81F9E5BA-606C-5E9E-C8AF-26B1EB727858}"/>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4B7824E9-60F9-19C4-8405-0DB5BF8AE273}"/>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p:spPr>
      </p:pic>
      <p:sp>
        <p:nvSpPr>
          <p:cNvPr id="27" name="TextBox 26">
            <a:extLst>
              <a:ext uri="{FF2B5EF4-FFF2-40B4-BE49-F238E27FC236}">
                <a16:creationId xmlns:a16="http://schemas.microsoft.com/office/drawing/2014/main" id="{80FFA319-C030-491C-3921-8FB2F6BCFB3D}"/>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4</a:t>
            </a:r>
          </a:p>
        </p:txBody>
      </p:sp>
      <p:sp>
        <p:nvSpPr>
          <p:cNvPr id="2" name="Footer Placeholder 2">
            <a:extLst>
              <a:ext uri="{FF2B5EF4-FFF2-40B4-BE49-F238E27FC236}">
                <a16:creationId xmlns:a16="http://schemas.microsoft.com/office/drawing/2014/main" id="{005D44EA-74CD-D8A8-35ED-6BCD2082BD34}"/>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F0E0A285-2955-2393-1FCA-22961E10E01C}"/>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9" name="TextBox 18">
            <a:extLst>
              <a:ext uri="{FF2B5EF4-FFF2-40B4-BE49-F238E27FC236}">
                <a16:creationId xmlns:a16="http://schemas.microsoft.com/office/drawing/2014/main" id="{024CFF29-AA59-7EBC-003D-5F6C938DA69C}"/>
              </a:ext>
            </a:extLst>
          </p:cNvPr>
          <p:cNvSpPr txBox="1"/>
          <p:nvPr/>
        </p:nvSpPr>
        <p:spPr>
          <a:xfrm>
            <a:off x="426683" y="1054615"/>
            <a:ext cx="7260770" cy="369332"/>
          </a:xfrm>
          <a:prstGeom prst="rect">
            <a:avLst/>
          </a:prstGeom>
          <a:noFill/>
        </p:spPr>
        <p:txBody>
          <a:bodyPr wrap="square">
            <a:spAutoFit/>
          </a:bodyPr>
          <a:lstStyle/>
          <a:p>
            <a:pPr>
              <a:buNone/>
            </a:pPr>
            <a:r>
              <a:rPr lang="en-GB" i="1" dirty="0">
                <a:solidFill>
                  <a:srgbClr val="141413"/>
                </a:solidFill>
                <a:effectLst/>
                <a:latin typeface="Century Gothic" panose="020B0502020202020204" pitchFamily="34" charset="0"/>
              </a:rPr>
              <a:t>Suggested answers</a:t>
            </a:r>
          </a:p>
        </p:txBody>
      </p:sp>
      <p:sp>
        <p:nvSpPr>
          <p:cNvPr id="3" name="TextBox 2">
            <a:extLst>
              <a:ext uri="{FF2B5EF4-FFF2-40B4-BE49-F238E27FC236}">
                <a16:creationId xmlns:a16="http://schemas.microsoft.com/office/drawing/2014/main" id="{57CBF29E-D587-116F-B0A5-8E90728F419A}"/>
              </a:ext>
            </a:extLst>
          </p:cNvPr>
          <p:cNvSpPr txBox="1"/>
          <p:nvPr/>
        </p:nvSpPr>
        <p:spPr>
          <a:xfrm>
            <a:off x="525157" y="1423947"/>
            <a:ext cx="7753256" cy="5585440"/>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lvl="1"/>
            <a:r>
              <a:rPr lang="en-GB" sz="1600" dirty="0">
                <a:latin typeface="Century Gothic" panose="020B0502020202020204" pitchFamily="34" charset="0"/>
              </a:rPr>
              <a:t>A key element in the world’s population growth is its uneven distribution among countries. Of the billion people added to the world’s population in the 1990s, 80 percent to 90 percent live in developing countries. And of that number, about 60 percent of the people in the world live in countries that are at least partly tropical or subtropical. An additional 20 percent live in China. The remaining 20 percent live in the so-called developed, or industrialized, countries: Europe, Russia, Japan, the United States, Canada, Australia, and New Zealand. Most of them are making an effort to slow the growth rate of their populations, and there are genuine signs of progress. If it continues, the United Nations estimates that the world’s population may stabilize at 13 to 15 billion people. No one knows whether the world can support so many people indefinitely. Finding a way to do so is the greatest task facing humanity. The quality of life that will be available for your children and grandchildren in the next century will depend to a large extent on our success.</a:t>
            </a:r>
            <a:endParaRPr lang="en-GB" dirty="0"/>
          </a:p>
          <a:p>
            <a:pPr lvl="1"/>
            <a:endParaRPr lang="en-GB" sz="1600" dirty="0">
              <a:latin typeface="Century Gothic" panose="020B0502020202020204" pitchFamily="34" charset="0"/>
            </a:endParaRPr>
          </a:p>
          <a:p>
            <a:pPr lvl="1"/>
            <a:r>
              <a:rPr lang="en-GB" sz="1600" b="1" dirty="0">
                <a:latin typeface="Century Gothic" panose="020B0502020202020204" pitchFamily="34" charset="0"/>
              </a:rPr>
              <a:t>Topic: </a:t>
            </a:r>
            <a:r>
              <a:rPr lang="en-GB" sz="1600" dirty="0">
                <a:latin typeface="Century Gothic" panose="020B0502020202020204" pitchFamily="34" charset="0"/>
              </a:rPr>
              <a:t>____________________________________________________________</a:t>
            </a:r>
          </a:p>
          <a:p>
            <a:pPr lvl="1"/>
            <a:endParaRPr lang="en-GB" sz="1600" dirty="0">
              <a:latin typeface="Century Gothic" panose="020B0502020202020204" pitchFamily="34" charset="0"/>
            </a:endParaRPr>
          </a:p>
          <a:p>
            <a:pPr lvl="1">
              <a:lnSpc>
                <a:spcPct val="150000"/>
              </a:lnSpc>
            </a:pPr>
            <a:r>
              <a:rPr lang="en-GB" sz="1600" b="1" dirty="0">
                <a:latin typeface="Century Gothic" panose="020B0502020202020204" pitchFamily="34" charset="0"/>
              </a:rPr>
              <a:t>Main idea: </a:t>
            </a:r>
            <a:r>
              <a:rPr lang="en-GB" sz="1600" dirty="0">
                <a:latin typeface="Century Gothic" panose="020B0502020202020204" pitchFamily="34" charset="0"/>
              </a:rPr>
              <a:t>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p:txBody>
      </p:sp>
      <p:sp>
        <p:nvSpPr>
          <p:cNvPr id="5" name="TextBox 4">
            <a:extLst>
              <a:ext uri="{FF2B5EF4-FFF2-40B4-BE49-F238E27FC236}">
                <a16:creationId xmlns:a16="http://schemas.microsoft.com/office/drawing/2014/main" id="{67081F94-4B0C-DE72-C3DA-A98645F99194}"/>
              </a:ext>
            </a:extLst>
          </p:cNvPr>
          <p:cNvSpPr txBox="1"/>
          <p:nvPr/>
        </p:nvSpPr>
        <p:spPr>
          <a:xfrm>
            <a:off x="618941" y="1423947"/>
            <a:ext cx="410307" cy="369332"/>
          </a:xfrm>
          <a:prstGeom prst="rect">
            <a:avLst/>
          </a:prstGeom>
          <a:noFill/>
        </p:spPr>
        <p:txBody>
          <a:bodyPr wrap="square" rtlCol="0">
            <a:spAutoFit/>
          </a:bodyPr>
          <a:lstStyle/>
          <a:p>
            <a:r>
              <a:rPr lang="en-US" b="1" dirty="0">
                <a:latin typeface="Century Gothic" panose="020B0502020202020204" pitchFamily="34" charset="0"/>
              </a:rPr>
              <a:t>E</a:t>
            </a:r>
          </a:p>
        </p:txBody>
      </p:sp>
      <p:sp>
        <p:nvSpPr>
          <p:cNvPr id="16" name="TextBox 15">
            <a:extLst>
              <a:ext uri="{FF2B5EF4-FFF2-40B4-BE49-F238E27FC236}">
                <a16:creationId xmlns:a16="http://schemas.microsoft.com/office/drawing/2014/main" id="{59A77577-460E-A176-6906-404208DE0703}"/>
              </a:ext>
            </a:extLst>
          </p:cNvPr>
          <p:cNvSpPr txBox="1"/>
          <p:nvPr/>
        </p:nvSpPr>
        <p:spPr>
          <a:xfrm>
            <a:off x="1687560" y="5291146"/>
            <a:ext cx="5999893"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Uneven population distribution</a:t>
            </a:r>
          </a:p>
        </p:txBody>
      </p:sp>
      <p:sp>
        <p:nvSpPr>
          <p:cNvPr id="18" name="TextBox 17">
            <a:extLst>
              <a:ext uri="{FF2B5EF4-FFF2-40B4-BE49-F238E27FC236}">
                <a16:creationId xmlns:a16="http://schemas.microsoft.com/office/drawing/2014/main" id="{73ED73F1-1993-BE39-3412-FDBAC1036FEA}"/>
              </a:ext>
            </a:extLst>
          </p:cNvPr>
          <p:cNvSpPr txBox="1"/>
          <p:nvPr/>
        </p:nvSpPr>
        <p:spPr>
          <a:xfrm>
            <a:off x="2104062" y="5865048"/>
            <a:ext cx="6194855"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There are efforts underway to stabilize the world</a:t>
            </a:r>
          </a:p>
        </p:txBody>
      </p:sp>
      <p:sp>
        <p:nvSpPr>
          <p:cNvPr id="14" name="TextBox 13">
            <a:extLst>
              <a:ext uri="{FF2B5EF4-FFF2-40B4-BE49-F238E27FC236}">
                <a16:creationId xmlns:a16="http://schemas.microsoft.com/office/drawing/2014/main" id="{64DB16E4-AC31-7F0F-237C-0CF40E64AA82}"/>
              </a:ext>
            </a:extLst>
          </p:cNvPr>
          <p:cNvSpPr txBox="1"/>
          <p:nvPr/>
        </p:nvSpPr>
        <p:spPr>
          <a:xfrm>
            <a:off x="2104062" y="6221705"/>
            <a:ext cx="5668338" cy="369332"/>
          </a:xfrm>
          <a:prstGeom prst="rect">
            <a:avLst/>
          </a:prstGeom>
          <a:noFill/>
        </p:spPr>
        <p:txBody>
          <a:bodyPr wrap="square">
            <a:spAutoFit/>
          </a:bodyPr>
          <a:lstStyle/>
          <a:p>
            <a:r>
              <a:rPr lang="en-GB" b="1" dirty="0">
                <a:solidFill>
                  <a:schemeClr val="tx2"/>
                </a:solidFill>
                <a:latin typeface="Century Gothic" panose="020B0502020202020204" pitchFamily="34" charset="0"/>
              </a:rPr>
              <a:t>population, but it remains the biggest task facing</a:t>
            </a:r>
          </a:p>
        </p:txBody>
      </p:sp>
      <p:sp>
        <p:nvSpPr>
          <p:cNvPr id="17" name="TextBox 16">
            <a:extLst>
              <a:ext uri="{FF2B5EF4-FFF2-40B4-BE49-F238E27FC236}">
                <a16:creationId xmlns:a16="http://schemas.microsoft.com/office/drawing/2014/main" id="{57FB8B05-445E-5E49-724F-C5D09AB768E0}"/>
              </a:ext>
            </a:extLst>
          </p:cNvPr>
          <p:cNvSpPr txBox="1"/>
          <p:nvPr/>
        </p:nvSpPr>
        <p:spPr>
          <a:xfrm>
            <a:off x="2104062" y="6575259"/>
            <a:ext cx="1530092" cy="369332"/>
          </a:xfrm>
          <a:prstGeom prst="rect">
            <a:avLst/>
          </a:prstGeom>
          <a:noFill/>
        </p:spPr>
        <p:txBody>
          <a:bodyPr wrap="square">
            <a:spAutoFit/>
          </a:bodyPr>
          <a:lstStyle/>
          <a:p>
            <a:r>
              <a:rPr lang="en-GB" b="1" dirty="0">
                <a:solidFill>
                  <a:schemeClr val="tx2"/>
                </a:solidFill>
                <a:latin typeface="Century Gothic" panose="020B0502020202020204" pitchFamily="34" charset="0"/>
              </a:rPr>
              <a:t>humanity.</a:t>
            </a:r>
            <a:endParaRPr lang="en-US" dirty="0"/>
          </a:p>
        </p:txBody>
      </p:sp>
      <p:sp>
        <p:nvSpPr>
          <p:cNvPr id="21" name="Rectangle 20">
            <a:extLst>
              <a:ext uri="{FF2B5EF4-FFF2-40B4-BE49-F238E27FC236}">
                <a16:creationId xmlns:a16="http://schemas.microsoft.com/office/drawing/2014/main" id="{DB468410-635F-C3EE-DCEE-4710716EA374}"/>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2" name="Rectangle 21">
            <a:extLst>
              <a:ext uri="{FF2B5EF4-FFF2-40B4-BE49-F238E27FC236}">
                <a16:creationId xmlns:a16="http://schemas.microsoft.com/office/drawing/2014/main" id="{C72FD373-202A-F640-D971-2E7EC8198367}"/>
              </a:ext>
            </a:extLst>
          </p:cNvPr>
          <p:cNvSpPr/>
          <p:nvPr/>
        </p:nvSpPr>
        <p:spPr>
          <a:xfrm>
            <a:off x="8436074" y="2936000"/>
            <a:ext cx="190077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87960F10-067B-0A1C-2D8A-39153D10ADE8}"/>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4ABC8AFF-3401-35DA-8C8F-8519E8526152}"/>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5CC5A971-EC16-7742-FFD3-03975C89FDA9}"/>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0D4A0967-9EFE-1472-A858-9777EED91A19}"/>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3A38548D-873A-99D4-DFF8-C09EF6CD20DF}"/>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9" name="Rectangle 28">
            <a:extLst>
              <a:ext uri="{FF2B5EF4-FFF2-40B4-BE49-F238E27FC236}">
                <a16:creationId xmlns:a16="http://schemas.microsoft.com/office/drawing/2014/main" id="{5387E73B-B0F0-C057-C32E-E5E899456FEC}"/>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2980211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par>
                                <p:cTn id="21" presetID="41" presetClass="entr" presetSubtype="0" fill="hold" grpId="0" nodeType="withEffect">
                                  <p:stCondLst>
                                    <p:cond delay="200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par>
                                <p:cTn id="28" presetID="41" presetClass="entr" presetSubtype="0" fill="hold" grpId="0" nodeType="withEffect">
                                  <p:stCondLst>
                                    <p:cond delay="4000"/>
                                  </p:stCondLst>
                                  <p:iterate type="lt">
                                    <p:tmPct val="10000"/>
                                  </p:iterate>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7"/>
                                        </p:tgtEl>
                                        <p:attrNameLst>
                                          <p:attrName>ppt_y</p:attrName>
                                        </p:attrNameLst>
                                      </p:cBhvr>
                                      <p:tavLst>
                                        <p:tav tm="0">
                                          <p:val>
                                            <p:strVal val="#ppt_y"/>
                                          </p:val>
                                        </p:tav>
                                        <p:tav tm="100000">
                                          <p:val>
                                            <p:strVal val="#ppt_y"/>
                                          </p:val>
                                        </p:tav>
                                      </p:tavLst>
                                    </p:anim>
                                    <p:anim calcmode="lin" valueType="num">
                                      <p:cBhvr>
                                        <p:cTn id="3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4"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661A9-0FFB-4E3C-7506-84EFAD7C45B6}"/>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0A2510A1-1149-2A99-F488-2FE1FC8A7C45}"/>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60416CD2-1B7F-2FE1-8EEF-CDF216DBE61A}"/>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p:spPr>
      </p:pic>
      <p:sp>
        <p:nvSpPr>
          <p:cNvPr id="27" name="TextBox 26">
            <a:extLst>
              <a:ext uri="{FF2B5EF4-FFF2-40B4-BE49-F238E27FC236}">
                <a16:creationId xmlns:a16="http://schemas.microsoft.com/office/drawing/2014/main" id="{6174BEDB-3831-F00C-D77D-F5BCCBB7D4EC}"/>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4</a:t>
            </a:r>
          </a:p>
        </p:txBody>
      </p:sp>
      <p:sp>
        <p:nvSpPr>
          <p:cNvPr id="2" name="Footer Placeholder 2">
            <a:extLst>
              <a:ext uri="{FF2B5EF4-FFF2-40B4-BE49-F238E27FC236}">
                <a16:creationId xmlns:a16="http://schemas.microsoft.com/office/drawing/2014/main" id="{F767E105-89AD-AE18-D402-995C9CCF8423}"/>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AE9F3425-5463-B8D6-9CFB-22F37F6DE458}"/>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9" name="TextBox 18">
            <a:extLst>
              <a:ext uri="{FF2B5EF4-FFF2-40B4-BE49-F238E27FC236}">
                <a16:creationId xmlns:a16="http://schemas.microsoft.com/office/drawing/2014/main" id="{1CCD993A-300A-BE21-758C-E98377E7AC79}"/>
              </a:ext>
            </a:extLst>
          </p:cNvPr>
          <p:cNvSpPr txBox="1"/>
          <p:nvPr/>
        </p:nvSpPr>
        <p:spPr>
          <a:xfrm>
            <a:off x="426683" y="1054615"/>
            <a:ext cx="7260770" cy="369332"/>
          </a:xfrm>
          <a:prstGeom prst="rect">
            <a:avLst/>
          </a:prstGeom>
          <a:noFill/>
        </p:spPr>
        <p:txBody>
          <a:bodyPr wrap="square">
            <a:spAutoFit/>
          </a:bodyPr>
          <a:lstStyle/>
          <a:p>
            <a:pPr>
              <a:buNone/>
            </a:pPr>
            <a:r>
              <a:rPr lang="en-GB" i="1" dirty="0">
                <a:solidFill>
                  <a:srgbClr val="141413"/>
                </a:solidFill>
                <a:effectLst/>
                <a:latin typeface="Century Gothic" panose="020B0502020202020204" pitchFamily="34" charset="0"/>
              </a:rPr>
              <a:t>Suggested answers</a:t>
            </a:r>
          </a:p>
        </p:txBody>
      </p:sp>
      <p:sp>
        <p:nvSpPr>
          <p:cNvPr id="3" name="TextBox 2">
            <a:extLst>
              <a:ext uri="{FF2B5EF4-FFF2-40B4-BE49-F238E27FC236}">
                <a16:creationId xmlns:a16="http://schemas.microsoft.com/office/drawing/2014/main" id="{DE667618-3D27-3E76-456F-F950E64D0814}"/>
              </a:ext>
            </a:extLst>
          </p:cNvPr>
          <p:cNvSpPr txBox="1"/>
          <p:nvPr/>
        </p:nvSpPr>
        <p:spPr>
          <a:xfrm>
            <a:off x="618941" y="1562776"/>
            <a:ext cx="7632425" cy="5216108"/>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lvl="1"/>
            <a:r>
              <a:rPr lang="en-GB" dirty="0">
                <a:latin typeface="Century Gothic" panose="020B0502020202020204" pitchFamily="34" charset="0"/>
              </a:rPr>
              <a:t>The world population growth rate has been declining, from a high of 2.0 percent in the period 1965–70 to 1.3 percent in 2003. The United Nations partly attributes this decline to the increased economic power and social status of women. Some people claim that money is better spent on improving education and the economy in other countries because it would help people become more aware of the issue of population decline. The United Nations certainly supports the improvement of education programs in developing countries but, interestingly, as families get smaller, it seems to have helped increase education levels.</a:t>
            </a:r>
          </a:p>
          <a:p>
            <a:endParaRPr lang="en-GB" dirty="0"/>
          </a:p>
          <a:p>
            <a:pPr lvl="1"/>
            <a:endParaRPr lang="en-GB" sz="1600" dirty="0">
              <a:latin typeface="Century Gothic" panose="020B0502020202020204" pitchFamily="34" charset="0"/>
            </a:endParaRPr>
          </a:p>
          <a:p>
            <a:pPr lvl="1"/>
            <a:r>
              <a:rPr lang="en-GB" sz="1600" b="1" dirty="0">
                <a:latin typeface="Century Gothic" panose="020B0502020202020204" pitchFamily="34" charset="0"/>
              </a:rPr>
              <a:t>Topic: </a:t>
            </a:r>
            <a:r>
              <a:rPr lang="en-GB" sz="1600" dirty="0">
                <a:latin typeface="Century Gothic" panose="020B0502020202020204" pitchFamily="34" charset="0"/>
              </a:rPr>
              <a:t>____________________________________________________________</a:t>
            </a:r>
          </a:p>
          <a:p>
            <a:pPr lvl="1"/>
            <a:endParaRPr lang="en-GB" sz="1600" dirty="0">
              <a:latin typeface="Century Gothic" panose="020B0502020202020204" pitchFamily="34" charset="0"/>
            </a:endParaRPr>
          </a:p>
          <a:p>
            <a:pPr lvl="1">
              <a:lnSpc>
                <a:spcPct val="150000"/>
              </a:lnSpc>
            </a:pPr>
            <a:r>
              <a:rPr lang="en-GB" sz="1600" b="1" dirty="0">
                <a:latin typeface="Century Gothic" panose="020B0502020202020204" pitchFamily="34" charset="0"/>
              </a:rPr>
              <a:t>Main idea: </a:t>
            </a:r>
            <a:r>
              <a:rPr lang="en-GB" sz="1600" dirty="0">
                <a:latin typeface="Century Gothic" panose="020B0502020202020204" pitchFamily="34" charset="0"/>
              </a:rPr>
              <a:t>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p:txBody>
      </p:sp>
      <p:sp>
        <p:nvSpPr>
          <p:cNvPr id="5" name="TextBox 4">
            <a:extLst>
              <a:ext uri="{FF2B5EF4-FFF2-40B4-BE49-F238E27FC236}">
                <a16:creationId xmlns:a16="http://schemas.microsoft.com/office/drawing/2014/main" id="{5E474639-129C-F0DF-CE46-D4F1DBE6EC00}"/>
              </a:ext>
            </a:extLst>
          </p:cNvPr>
          <p:cNvSpPr txBox="1"/>
          <p:nvPr/>
        </p:nvSpPr>
        <p:spPr>
          <a:xfrm>
            <a:off x="724449" y="1554696"/>
            <a:ext cx="410307" cy="369332"/>
          </a:xfrm>
          <a:prstGeom prst="rect">
            <a:avLst/>
          </a:prstGeom>
          <a:noFill/>
        </p:spPr>
        <p:txBody>
          <a:bodyPr wrap="square" rtlCol="0">
            <a:spAutoFit/>
          </a:bodyPr>
          <a:lstStyle/>
          <a:p>
            <a:r>
              <a:rPr lang="en-US" b="1" dirty="0">
                <a:latin typeface="Century Gothic" panose="020B0502020202020204" pitchFamily="34" charset="0"/>
              </a:rPr>
              <a:t>F</a:t>
            </a:r>
          </a:p>
        </p:txBody>
      </p:sp>
      <p:sp>
        <p:nvSpPr>
          <p:cNvPr id="16" name="TextBox 15">
            <a:extLst>
              <a:ext uri="{FF2B5EF4-FFF2-40B4-BE49-F238E27FC236}">
                <a16:creationId xmlns:a16="http://schemas.microsoft.com/office/drawing/2014/main" id="{DF002F06-6C2B-293B-6ADF-C56E1FC3614D}"/>
              </a:ext>
            </a:extLst>
          </p:cNvPr>
          <p:cNvSpPr txBox="1"/>
          <p:nvPr/>
        </p:nvSpPr>
        <p:spPr>
          <a:xfrm>
            <a:off x="1828237" y="5059988"/>
            <a:ext cx="5999893"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A decline in the world population growth rate</a:t>
            </a:r>
          </a:p>
        </p:txBody>
      </p:sp>
      <p:sp>
        <p:nvSpPr>
          <p:cNvPr id="18" name="TextBox 17">
            <a:extLst>
              <a:ext uri="{FF2B5EF4-FFF2-40B4-BE49-F238E27FC236}">
                <a16:creationId xmlns:a16="http://schemas.microsoft.com/office/drawing/2014/main" id="{71E9B463-803E-0209-A398-A35F539B2F5C}"/>
              </a:ext>
            </a:extLst>
          </p:cNvPr>
          <p:cNvSpPr txBox="1"/>
          <p:nvPr/>
        </p:nvSpPr>
        <p:spPr>
          <a:xfrm>
            <a:off x="2163450" y="5624392"/>
            <a:ext cx="6194855"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The increased social and economic power of women</a:t>
            </a:r>
          </a:p>
        </p:txBody>
      </p:sp>
      <p:sp>
        <p:nvSpPr>
          <p:cNvPr id="14" name="TextBox 13">
            <a:extLst>
              <a:ext uri="{FF2B5EF4-FFF2-40B4-BE49-F238E27FC236}">
                <a16:creationId xmlns:a16="http://schemas.microsoft.com/office/drawing/2014/main" id="{92D06469-CF6D-8FCA-253A-7F3B3C04CBDF}"/>
              </a:ext>
            </a:extLst>
          </p:cNvPr>
          <p:cNvSpPr txBox="1"/>
          <p:nvPr/>
        </p:nvSpPr>
        <p:spPr>
          <a:xfrm>
            <a:off x="2183954" y="5993724"/>
            <a:ext cx="6087916" cy="369332"/>
          </a:xfrm>
          <a:prstGeom prst="rect">
            <a:avLst/>
          </a:prstGeom>
          <a:noFill/>
        </p:spPr>
        <p:txBody>
          <a:bodyPr wrap="square">
            <a:spAutoFit/>
          </a:bodyPr>
          <a:lstStyle/>
          <a:p>
            <a:r>
              <a:rPr lang="en-GB" b="1" dirty="0">
                <a:solidFill>
                  <a:schemeClr val="tx2"/>
                </a:solidFill>
                <a:latin typeface="Century Gothic" panose="020B0502020202020204" pitchFamily="34" charset="0"/>
              </a:rPr>
              <a:t>and education is credited to the decline in the world</a:t>
            </a:r>
          </a:p>
        </p:txBody>
      </p:sp>
      <p:sp>
        <p:nvSpPr>
          <p:cNvPr id="22" name="TextBox 21">
            <a:extLst>
              <a:ext uri="{FF2B5EF4-FFF2-40B4-BE49-F238E27FC236}">
                <a16:creationId xmlns:a16="http://schemas.microsoft.com/office/drawing/2014/main" id="{C7D599A6-D487-4A08-5FE5-147E95BF22D3}"/>
              </a:ext>
            </a:extLst>
          </p:cNvPr>
          <p:cNvSpPr txBox="1"/>
          <p:nvPr/>
        </p:nvSpPr>
        <p:spPr>
          <a:xfrm>
            <a:off x="2142320" y="6330848"/>
            <a:ext cx="6129549" cy="369332"/>
          </a:xfrm>
          <a:prstGeom prst="rect">
            <a:avLst/>
          </a:prstGeom>
          <a:noFill/>
        </p:spPr>
        <p:txBody>
          <a:bodyPr wrap="square">
            <a:spAutoFit/>
          </a:bodyPr>
          <a:lstStyle/>
          <a:p>
            <a:pPr>
              <a:buNone/>
            </a:pPr>
            <a:r>
              <a:rPr lang="en-GB" dirty="0">
                <a:solidFill>
                  <a:srgbClr val="1C1C1C"/>
                </a:solidFill>
                <a:effectLst/>
                <a:latin typeface="Helvetica" pitchFamily="2" charset="0"/>
              </a:rPr>
              <a:t> </a:t>
            </a:r>
            <a:r>
              <a:rPr lang="en-GB" b="1" dirty="0">
                <a:solidFill>
                  <a:schemeClr val="tx2"/>
                </a:solidFill>
                <a:effectLst/>
                <a:latin typeface="Century Gothic" panose="020B0502020202020204" pitchFamily="34" charset="0"/>
              </a:rPr>
              <a:t>population growth rate in the 20th and 21st centuries.</a:t>
            </a:r>
          </a:p>
        </p:txBody>
      </p:sp>
      <p:sp>
        <p:nvSpPr>
          <p:cNvPr id="23" name="Rectangle 22">
            <a:extLst>
              <a:ext uri="{FF2B5EF4-FFF2-40B4-BE49-F238E27FC236}">
                <a16:creationId xmlns:a16="http://schemas.microsoft.com/office/drawing/2014/main" id="{BDC808B3-CB64-2B40-F32D-31AE1C41299E}"/>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4" name="Rectangle 23">
            <a:extLst>
              <a:ext uri="{FF2B5EF4-FFF2-40B4-BE49-F238E27FC236}">
                <a16:creationId xmlns:a16="http://schemas.microsoft.com/office/drawing/2014/main" id="{8EA9A649-5BE8-2751-E08F-88A28FCB0159}"/>
              </a:ext>
            </a:extLst>
          </p:cNvPr>
          <p:cNvSpPr/>
          <p:nvPr/>
        </p:nvSpPr>
        <p:spPr>
          <a:xfrm>
            <a:off x="8436074" y="2936000"/>
            <a:ext cx="190077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0DCAB10B-CB3D-0AF4-51FD-3B6218808C02}"/>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5F768F07-B201-2555-025E-7C04EAA2DF86}"/>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676E9243-8FB6-9AAB-9583-ACB07093344F}"/>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9" name="Rectangle 28">
            <a:extLst>
              <a:ext uri="{FF2B5EF4-FFF2-40B4-BE49-F238E27FC236}">
                <a16:creationId xmlns:a16="http://schemas.microsoft.com/office/drawing/2014/main" id="{0FE2FD5F-BEC7-D148-8943-D3F7A5EE6834}"/>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30" name="Rectangle 29">
            <a:extLst>
              <a:ext uri="{FF2B5EF4-FFF2-40B4-BE49-F238E27FC236}">
                <a16:creationId xmlns:a16="http://schemas.microsoft.com/office/drawing/2014/main" id="{2D42173A-2F34-268B-B12E-7D9FA4BD83D4}"/>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31" name="Rectangle 30">
            <a:extLst>
              <a:ext uri="{FF2B5EF4-FFF2-40B4-BE49-F238E27FC236}">
                <a16:creationId xmlns:a16="http://schemas.microsoft.com/office/drawing/2014/main" id="{CF6F49D9-97E0-86D1-3580-4A50D0701216}"/>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327315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par>
                                <p:cTn id="21" presetID="41" presetClass="entr" presetSubtype="0" fill="hold" grpId="0" nodeType="withEffect">
                                  <p:stCondLst>
                                    <p:cond delay="200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par>
                                <p:cTn id="28" presetID="41" presetClass="entr" presetSubtype="0" fill="hold" grpId="0" nodeType="withEffect">
                                  <p:stCondLst>
                                    <p:cond delay="4000"/>
                                  </p:stCondLst>
                                  <p:iterate type="lt">
                                    <p:tmPct val="10000"/>
                                  </p:iterate>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2"/>
                                        </p:tgtEl>
                                        <p:attrNameLst>
                                          <p:attrName>ppt_y</p:attrName>
                                        </p:attrNameLst>
                                      </p:cBhvr>
                                      <p:tavLst>
                                        <p:tav tm="0">
                                          <p:val>
                                            <p:strVal val="#ppt_y"/>
                                          </p:val>
                                        </p:tav>
                                        <p:tav tm="100000">
                                          <p:val>
                                            <p:strVal val="#ppt_y"/>
                                          </p:val>
                                        </p:tav>
                                      </p:tavLst>
                                    </p:anim>
                                    <p:anim calcmode="lin" valueType="num">
                                      <p:cBhvr>
                                        <p:cTn id="3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4"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DCEAF-7945-0F49-E5B0-D534824EFB7B}"/>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7E68664F-4890-F055-1F26-F03F88B7A7EF}"/>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AA3A419E-AF27-ADAB-E6DE-CE379C12767F}"/>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p:spPr>
      </p:pic>
      <p:sp>
        <p:nvSpPr>
          <p:cNvPr id="27" name="TextBox 26">
            <a:extLst>
              <a:ext uri="{FF2B5EF4-FFF2-40B4-BE49-F238E27FC236}">
                <a16:creationId xmlns:a16="http://schemas.microsoft.com/office/drawing/2014/main" id="{8418F142-FEC1-9982-2F66-734503E9D799}"/>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4</a:t>
            </a:r>
          </a:p>
        </p:txBody>
      </p:sp>
      <p:sp>
        <p:nvSpPr>
          <p:cNvPr id="2" name="Footer Placeholder 2">
            <a:extLst>
              <a:ext uri="{FF2B5EF4-FFF2-40B4-BE49-F238E27FC236}">
                <a16:creationId xmlns:a16="http://schemas.microsoft.com/office/drawing/2014/main" id="{C9D87AC7-95AD-949E-94B9-04510CD41FD0}"/>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EF316234-47A1-E733-C33B-54D4A0C1E56C}"/>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9" name="TextBox 18">
            <a:extLst>
              <a:ext uri="{FF2B5EF4-FFF2-40B4-BE49-F238E27FC236}">
                <a16:creationId xmlns:a16="http://schemas.microsoft.com/office/drawing/2014/main" id="{CEE5DFBF-BF7D-A01F-89B5-07D719182E2E}"/>
              </a:ext>
            </a:extLst>
          </p:cNvPr>
          <p:cNvSpPr txBox="1"/>
          <p:nvPr/>
        </p:nvSpPr>
        <p:spPr>
          <a:xfrm>
            <a:off x="426683" y="1054615"/>
            <a:ext cx="7260770" cy="369332"/>
          </a:xfrm>
          <a:prstGeom prst="rect">
            <a:avLst/>
          </a:prstGeom>
          <a:noFill/>
        </p:spPr>
        <p:txBody>
          <a:bodyPr wrap="square">
            <a:spAutoFit/>
          </a:bodyPr>
          <a:lstStyle/>
          <a:p>
            <a:pPr>
              <a:buNone/>
            </a:pPr>
            <a:r>
              <a:rPr lang="en-GB" i="1" dirty="0">
                <a:solidFill>
                  <a:srgbClr val="141413"/>
                </a:solidFill>
                <a:effectLst/>
                <a:latin typeface="Century Gothic" panose="020B0502020202020204" pitchFamily="34" charset="0"/>
              </a:rPr>
              <a:t>Suggested answers</a:t>
            </a:r>
          </a:p>
        </p:txBody>
      </p:sp>
      <p:sp>
        <p:nvSpPr>
          <p:cNvPr id="3" name="TextBox 2">
            <a:extLst>
              <a:ext uri="{FF2B5EF4-FFF2-40B4-BE49-F238E27FC236}">
                <a16:creationId xmlns:a16="http://schemas.microsoft.com/office/drawing/2014/main" id="{6B06331C-7E4B-FF19-1D6C-DB7DBFC0A790}"/>
              </a:ext>
            </a:extLst>
          </p:cNvPr>
          <p:cNvSpPr txBox="1"/>
          <p:nvPr/>
        </p:nvSpPr>
        <p:spPr>
          <a:xfrm>
            <a:off x="618941" y="1562776"/>
            <a:ext cx="7632425" cy="4569777"/>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lvl="1"/>
            <a:r>
              <a:rPr lang="en-GB" dirty="0">
                <a:latin typeface="Century Gothic" panose="020B0502020202020204" pitchFamily="34" charset="0"/>
              </a:rPr>
              <a:t>Slowing population growth will help sustain the world’s resources, but per capita consumption – in other words, how much each and every one of us consumes – is also a key factor. Even though the vast majority of the world’s population is in developing countries, the vast majority of resources are used up in the developed world. The wealthiest 20 percent of the world’s population accounts for 80 percent of the world’s consumption of resources, whereas the poorest 20 percent is responsible for only 1.3 percent of consumption. People in the developed world must lessen the impact they make.</a:t>
            </a:r>
          </a:p>
          <a:p>
            <a:endParaRPr lang="en-GB" dirty="0"/>
          </a:p>
          <a:p>
            <a:pPr lvl="1"/>
            <a:endParaRPr lang="en-GB" sz="1600" dirty="0">
              <a:latin typeface="Century Gothic" panose="020B0502020202020204" pitchFamily="34" charset="0"/>
            </a:endParaRPr>
          </a:p>
          <a:p>
            <a:pPr lvl="1"/>
            <a:r>
              <a:rPr lang="en-GB" sz="1600" b="1" dirty="0">
                <a:latin typeface="Century Gothic" panose="020B0502020202020204" pitchFamily="34" charset="0"/>
              </a:rPr>
              <a:t>Topic: </a:t>
            </a:r>
            <a:r>
              <a:rPr lang="en-GB" sz="1600" dirty="0">
                <a:latin typeface="Century Gothic" panose="020B0502020202020204" pitchFamily="34" charset="0"/>
              </a:rPr>
              <a:t>____________________________________________________________</a:t>
            </a:r>
          </a:p>
          <a:p>
            <a:pPr lvl="1"/>
            <a:endParaRPr lang="en-GB" sz="1600" dirty="0">
              <a:latin typeface="Century Gothic" panose="020B0502020202020204" pitchFamily="34" charset="0"/>
            </a:endParaRPr>
          </a:p>
          <a:p>
            <a:pPr lvl="1">
              <a:lnSpc>
                <a:spcPct val="150000"/>
              </a:lnSpc>
            </a:pPr>
            <a:r>
              <a:rPr lang="en-GB" sz="1600" b="1" dirty="0">
                <a:latin typeface="Century Gothic" panose="020B0502020202020204" pitchFamily="34" charset="0"/>
              </a:rPr>
              <a:t>Main idea: </a:t>
            </a:r>
            <a:r>
              <a:rPr lang="en-GB" sz="1600" dirty="0">
                <a:latin typeface="Century Gothic" panose="020B0502020202020204" pitchFamily="34" charset="0"/>
              </a:rPr>
              <a:t>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p:txBody>
      </p:sp>
      <p:sp>
        <p:nvSpPr>
          <p:cNvPr id="5" name="TextBox 4">
            <a:extLst>
              <a:ext uri="{FF2B5EF4-FFF2-40B4-BE49-F238E27FC236}">
                <a16:creationId xmlns:a16="http://schemas.microsoft.com/office/drawing/2014/main" id="{542BCD4C-EECE-53BC-7E28-F7DEF78A8610}"/>
              </a:ext>
            </a:extLst>
          </p:cNvPr>
          <p:cNvSpPr txBox="1"/>
          <p:nvPr/>
        </p:nvSpPr>
        <p:spPr>
          <a:xfrm>
            <a:off x="724449" y="1554696"/>
            <a:ext cx="410307" cy="369332"/>
          </a:xfrm>
          <a:prstGeom prst="rect">
            <a:avLst/>
          </a:prstGeom>
          <a:noFill/>
        </p:spPr>
        <p:txBody>
          <a:bodyPr wrap="square" rtlCol="0">
            <a:spAutoFit/>
          </a:bodyPr>
          <a:lstStyle/>
          <a:p>
            <a:r>
              <a:rPr lang="en-US" b="1" dirty="0">
                <a:latin typeface="Century Gothic" panose="020B0502020202020204" pitchFamily="34" charset="0"/>
              </a:rPr>
              <a:t>G</a:t>
            </a:r>
          </a:p>
        </p:txBody>
      </p:sp>
      <p:sp>
        <p:nvSpPr>
          <p:cNvPr id="16" name="TextBox 15">
            <a:extLst>
              <a:ext uri="{FF2B5EF4-FFF2-40B4-BE49-F238E27FC236}">
                <a16:creationId xmlns:a16="http://schemas.microsoft.com/office/drawing/2014/main" id="{6D4BFFB4-5765-D15D-984C-6012D7E68535}"/>
              </a:ext>
            </a:extLst>
          </p:cNvPr>
          <p:cNvSpPr txBox="1"/>
          <p:nvPr/>
        </p:nvSpPr>
        <p:spPr>
          <a:xfrm>
            <a:off x="1815235" y="4770467"/>
            <a:ext cx="5999893"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Key factors to sustain the world’s resources</a:t>
            </a:r>
          </a:p>
        </p:txBody>
      </p:sp>
      <p:sp>
        <p:nvSpPr>
          <p:cNvPr id="18" name="TextBox 17">
            <a:extLst>
              <a:ext uri="{FF2B5EF4-FFF2-40B4-BE49-F238E27FC236}">
                <a16:creationId xmlns:a16="http://schemas.microsoft.com/office/drawing/2014/main" id="{CEE5CC2E-DD74-1114-EEF7-86B4987DDEBD}"/>
              </a:ext>
            </a:extLst>
          </p:cNvPr>
          <p:cNvSpPr txBox="1"/>
          <p:nvPr/>
        </p:nvSpPr>
        <p:spPr>
          <a:xfrm>
            <a:off x="2163450" y="5341037"/>
            <a:ext cx="6194855"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Per capita consumption of resources is also a key</a:t>
            </a:r>
          </a:p>
        </p:txBody>
      </p:sp>
      <p:sp>
        <p:nvSpPr>
          <p:cNvPr id="14" name="TextBox 13">
            <a:extLst>
              <a:ext uri="{FF2B5EF4-FFF2-40B4-BE49-F238E27FC236}">
                <a16:creationId xmlns:a16="http://schemas.microsoft.com/office/drawing/2014/main" id="{79A4F1FE-D91D-5080-9111-EA90970FBB3F}"/>
              </a:ext>
            </a:extLst>
          </p:cNvPr>
          <p:cNvSpPr txBox="1"/>
          <p:nvPr/>
        </p:nvSpPr>
        <p:spPr>
          <a:xfrm>
            <a:off x="2153908" y="5710369"/>
            <a:ext cx="6087916" cy="369332"/>
          </a:xfrm>
          <a:prstGeom prst="rect">
            <a:avLst/>
          </a:prstGeom>
          <a:noFill/>
        </p:spPr>
        <p:txBody>
          <a:bodyPr wrap="square">
            <a:spAutoFit/>
          </a:bodyPr>
          <a:lstStyle/>
          <a:p>
            <a:r>
              <a:rPr lang="en-GB" b="1" dirty="0">
                <a:solidFill>
                  <a:schemeClr val="tx2"/>
                </a:solidFill>
                <a:latin typeface="Century Gothic" panose="020B0502020202020204" pitchFamily="34" charset="0"/>
              </a:rPr>
              <a:t>factor to sustain the world’s resources.</a:t>
            </a:r>
          </a:p>
        </p:txBody>
      </p:sp>
      <p:sp>
        <p:nvSpPr>
          <p:cNvPr id="6" name="Rectangle 5">
            <a:extLst>
              <a:ext uri="{FF2B5EF4-FFF2-40B4-BE49-F238E27FC236}">
                <a16:creationId xmlns:a16="http://schemas.microsoft.com/office/drawing/2014/main" id="{D65DB2C6-8FEE-BEC0-CD1A-0000963E17DD}"/>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17" name="Rectangle 16">
            <a:extLst>
              <a:ext uri="{FF2B5EF4-FFF2-40B4-BE49-F238E27FC236}">
                <a16:creationId xmlns:a16="http://schemas.microsoft.com/office/drawing/2014/main" id="{763F30BC-72CE-66FA-0787-C587E702EE7D}"/>
              </a:ext>
            </a:extLst>
          </p:cNvPr>
          <p:cNvSpPr/>
          <p:nvPr/>
        </p:nvSpPr>
        <p:spPr>
          <a:xfrm>
            <a:off x="8436074" y="2936000"/>
            <a:ext cx="190077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1" name="Rectangle 20">
            <a:extLst>
              <a:ext uri="{FF2B5EF4-FFF2-40B4-BE49-F238E27FC236}">
                <a16:creationId xmlns:a16="http://schemas.microsoft.com/office/drawing/2014/main" id="{949B31DA-E4AC-6BA6-153E-7111EE76198E}"/>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2F6A5B32-3BE7-F3FA-C95D-57F7287D8A4D}"/>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3B99A4F2-32AC-C15C-E698-3DC3B982B174}"/>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5657EF03-18AF-437F-F79C-8A372CF4E75F}"/>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8139E88C-C4EE-EB2B-92A0-1CAE3847872E}"/>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9CFB821E-EFC8-CDE4-C3FC-49D605F8084E}"/>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138014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par>
                                <p:cTn id="21" presetID="41" presetClass="entr" presetSubtype="0" fill="hold" grpId="0" nodeType="withEffect">
                                  <p:stCondLst>
                                    <p:cond delay="200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E1276-F721-8EBD-A7A6-8987B44562C7}"/>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7814764F-4890-0EE6-F680-41FBA1D22178}"/>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B1217EDB-C396-7F83-6B52-3860327015C5}"/>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p:spPr>
      </p:pic>
      <p:sp>
        <p:nvSpPr>
          <p:cNvPr id="27" name="TextBox 26">
            <a:extLst>
              <a:ext uri="{FF2B5EF4-FFF2-40B4-BE49-F238E27FC236}">
                <a16:creationId xmlns:a16="http://schemas.microsoft.com/office/drawing/2014/main" id="{3496CE99-4A9F-F375-CB76-75BD5FB0BF34}"/>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112, Activity 4</a:t>
            </a:r>
          </a:p>
        </p:txBody>
      </p:sp>
      <p:sp>
        <p:nvSpPr>
          <p:cNvPr id="2" name="Footer Placeholder 2">
            <a:extLst>
              <a:ext uri="{FF2B5EF4-FFF2-40B4-BE49-F238E27FC236}">
                <a16:creationId xmlns:a16="http://schemas.microsoft.com/office/drawing/2014/main" id="{2BD64960-DDFE-EDCA-11FD-8650FD1ECF0A}"/>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5D9FC618-3E7C-0408-D108-26970B3E243A}"/>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9" name="TextBox 18">
            <a:extLst>
              <a:ext uri="{FF2B5EF4-FFF2-40B4-BE49-F238E27FC236}">
                <a16:creationId xmlns:a16="http://schemas.microsoft.com/office/drawing/2014/main" id="{83BCED17-927F-8D45-9912-E9F863105201}"/>
              </a:ext>
            </a:extLst>
          </p:cNvPr>
          <p:cNvSpPr txBox="1"/>
          <p:nvPr/>
        </p:nvSpPr>
        <p:spPr>
          <a:xfrm>
            <a:off x="426683" y="1054615"/>
            <a:ext cx="7260770" cy="369332"/>
          </a:xfrm>
          <a:prstGeom prst="rect">
            <a:avLst/>
          </a:prstGeom>
          <a:noFill/>
        </p:spPr>
        <p:txBody>
          <a:bodyPr wrap="square">
            <a:spAutoFit/>
          </a:bodyPr>
          <a:lstStyle/>
          <a:p>
            <a:pPr>
              <a:buNone/>
            </a:pPr>
            <a:r>
              <a:rPr lang="en-GB" i="1" dirty="0">
                <a:solidFill>
                  <a:srgbClr val="141413"/>
                </a:solidFill>
                <a:effectLst/>
                <a:latin typeface="Century Gothic" panose="020B0502020202020204" pitchFamily="34" charset="0"/>
              </a:rPr>
              <a:t>Suggested answers</a:t>
            </a:r>
          </a:p>
        </p:txBody>
      </p:sp>
      <p:sp>
        <p:nvSpPr>
          <p:cNvPr id="3" name="TextBox 2">
            <a:extLst>
              <a:ext uri="{FF2B5EF4-FFF2-40B4-BE49-F238E27FC236}">
                <a16:creationId xmlns:a16="http://schemas.microsoft.com/office/drawing/2014/main" id="{82CF0CB7-6730-7AD4-EFB3-8DB0B58EEF45}"/>
              </a:ext>
            </a:extLst>
          </p:cNvPr>
          <p:cNvSpPr txBox="1"/>
          <p:nvPr/>
        </p:nvSpPr>
        <p:spPr>
          <a:xfrm>
            <a:off x="618941" y="1562776"/>
            <a:ext cx="7632425" cy="438511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lvl="1"/>
            <a:r>
              <a:rPr lang="en-GB" dirty="0">
                <a:latin typeface="Century Gothic" panose="020B0502020202020204" pitchFamily="34" charset="0"/>
              </a:rPr>
              <a:t>It is easy to become discouraged when considering the world’s environmental problems, such as pollution, wasting resources, and population growth, but do not forget that each problem is solvable. A polluted lake can be cleaned; a dirty smokestack can be altered to remove harmful gas; waste of key resources can be stopped; population growth can be restrained. What we need to do is understand the problem clearly and commit ourselves to doing something about it.</a:t>
            </a:r>
          </a:p>
          <a:p>
            <a:endParaRPr lang="en-GB" dirty="0"/>
          </a:p>
          <a:p>
            <a:pPr lvl="1"/>
            <a:endParaRPr lang="en-GB" sz="1600" dirty="0">
              <a:latin typeface="Century Gothic" panose="020B0502020202020204" pitchFamily="34" charset="0"/>
            </a:endParaRPr>
          </a:p>
          <a:p>
            <a:pPr lvl="1"/>
            <a:r>
              <a:rPr lang="en-GB" sz="1600" b="1" dirty="0">
                <a:latin typeface="Century Gothic" panose="020B0502020202020204" pitchFamily="34" charset="0"/>
              </a:rPr>
              <a:t>Topic: </a:t>
            </a:r>
            <a:r>
              <a:rPr lang="en-GB" sz="1600" dirty="0">
                <a:latin typeface="Century Gothic" panose="020B0502020202020204" pitchFamily="34" charset="0"/>
              </a:rPr>
              <a:t>____________________________________________________________</a:t>
            </a:r>
          </a:p>
          <a:p>
            <a:pPr lvl="1"/>
            <a:endParaRPr lang="en-GB" sz="1600" dirty="0">
              <a:latin typeface="Century Gothic" panose="020B0502020202020204" pitchFamily="34" charset="0"/>
            </a:endParaRPr>
          </a:p>
          <a:p>
            <a:pPr lvl="1">
              <a:lnSpc>
                <a:spcPct val="150000"/>
              </a:lnSpc>
            </a:pPr>
            <a:r>
              <a:rPr lang="en-GB" sz="1600" b="1" dirty="0">
                <a:latin typeface="Century Gothic" panose="020B0502020202020204" pitchFamily="34" charset="0"/>
              </a:rPr>
              <a:t>Main idea: </a:t>
            </a:r>
            <a:r>
              <a:rPr lang="en-GB" sz="1600" dirty="0">
                <a:latin typeface="Century Gothic" panose="020B0502020202020204" pitchFamily="34" charset="0"/>
              </a:rPr>
              <a:t>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a:p>
            <a:pPr lvl="1">
              <a:lnSpc>
                <a:spcPct val="150000"/>
              </a:lnSpc>
            </a:pPr>
            <a:r>
              <a:rPr lang="en-GB" sz="1600" dirty="0">
                <a:latin typeface="Century Gothic" panose="020B0502020202020204" pitchFamily="34" charset="0"/>
              </a:rPr>
              <a:t>                    _________________________________________________________</a:t>
            </a:r>
          </a:p>
        </p:txBody>
      </p:sp>
      <p:sp>
        <p:nvSpPr>
          <p:cNvPr id="5" name="TextBox 4">
            <a:extLst>
              <a:ext uri="{FF2B5EF4-FFF2-40B4-BE49-F238E27FC236}">
                <a16:creationId xmlns:a16="http://schemas.microsoft.com/office/drawing/2014/main" id="{45EBA0D7-5E22-DF80-CE36-BBDD1761C307}"/>
              </a:ext>
            </a:extLst>
          </p:cNvPr>
          <p:cNvSpPr txBox="1"/>
          <p:nvPr/>
        </p:nvSpPr>
        <p:spPr>
          <a:xfrm>
            <a:off x="724449" y="1554696"/>
            <a:ext cx="410307" cy="369332"/>
          </a:xfrm>
          <a:prstGeom prst="rect">
            <a:avLst/>
          </a:prstGeom>
          <a:noFill/>
        </p:spPr>
        <p:txBody>
          <a:bodyPr wrap="square" rtlCol="0">
            <a:spAutoFit/>
          </a:bodyPr>
          <a:lstStyle/>
          <a:p>
            <a:r>
              <a:rPr lang="en-US" b="1" dirty="0">
                <a:latin typeface="Century Gothic" panose="020B0502020202020204" pitchFamily="34" charset="0"/>
              </a:rPr>
              <a:t>H</a:t>
            </a:r>
          </a:p>
        </p:txBody>
      </p:sp>
      <p:sp>
        <p:nvSpPr>
          <p:cNvPr id="16" name="TextBox 15">
            <a:extLst>
              <a:ext uri="{FF2B5EF4-FFF2-40B4-BE49-F238E27FC236}">
                <a16:creationId xmlns:a16="http://schemas.microsoft.com/office/drawing/2014/main" id="{9DE3C2E0-9DDA-A784-462D-5B22F0A71EF5}"/>
              </a:ext>
            </a:extLst>
          </p:cNvPr>
          <p:cNvSpPr txBox="1"/>
          <p:nvPr/>
        </p:nvSpPr>
        <p:spPr>
          <a:xfrm>
            <a:off x="1920069" y="4249594"/>
            <a:ext cx="5999893"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The world’s problems can be solved</a:t>
            </a:r>
          </a:p>
        </p:txBody>
      </p:sp>
      <p:sp>
        <p:nvSpPr>
          <p:cNvPr id="18" name="TextBox 17">
            <a:extLst>
              <a:ext uri="{FF2B5EF4-FFF2-40B4-BE49-F238E27FC236}">
                <a16:creationId xmlns:a16="http://schemas.microsoft.com/office/drawing/2014/main" id="{A6B16BD9-E16D-3C1F-006C-B55600AB806E}"/>
              </a:ext>
            </a:extLst>
          </p:cNvPr>
          <p:cNvSpPr txBox="1"/>
          <p:nvPr/>
        </p:nvSpPr>
        <p:spPr>
          <a:xfrm>
            <a:off x="2163450" y="4793193"/>
            <a:ext cx="6194855" cy="369332"/>
          </a:xfrm>
          <a:prstGeom prst="rect">
            <a:avLst/>
          </a:prstGeom>
          <a:noFill/>
        </p:spPr>
        <p:txBody>
          <a:bodyPr wrap="square" rtlCol="0">
            <a:spAutoFit/>
          </a:bodyPr>
          <a:lstStyle/>
          <a:p>
            <a:r>
              <a:rPr lang="en-GB" b="1" dirty="0">
                <a:solidFill>
                  <a:schemeClr val="tx2"/>
                </a:solidFill>
                <a:latin typeface="Century Gothic" panose="020B0502020202020204" pitchFamily="34" charset="0"/>
              </a:rPr>
              <a:t>If we understand the problems that threaten the</a:t>
            </a:r>
          </a:p>
        </p:txBody>
      </p:sp>
      <p:sp>
        <p:nvSpPr>
          <p:cNvPr id="14" name="TextBox 13">
            <a:extLst>
              <a:ext uri="{FF2B5EF4-FFF2-40B4-BE49-F238E27FC236}">
                <a16:creationId xmlns:a16="http://schemas.microsoft.com/office/drawing/2014/main" id="{0F616442-8BA3-CC72-8B9C-38EC67C9475E}"/>
              </a:ext>
            </a:extLst>
          </p:cNvPr>
          <p:cNvSpPr txBox="1"/>
          <p:nvPr/>
        </p:nvSpPr>
        <p:spPr>
          <a:xfrm>
            <a:off x="2163450" y="5167781"/>
            <a:ext cx="5905200" cy="369332"/>
          </a:xfrm>
          <a:prstGeom prst="rect">
            <a:avLst/>
          </a:prstGeom>
          <a:noFill/>
        </p:spPr>
        <p:txBody>
          <a:bodyPr wrap="square">
            <a:spAutoFit/>
          </a:bodyPr>
          <a:lstStyle/>
          <a:p>
            <a:r>
              <a:rPr lang="en-GB" b="1" dirty="0">
                <a:solidFill>
                  <a:schemeClr val="tx2"/>
                </a:solidFill>
                <a:latin typeface="Century Gothic" panose="020B0502020202020204" pitchFamily="34" charset="0"/>
              </a:rPr>
              <a:t>Earth and commit to doing something about them, </a:t>
            </a:r>
          </a:p>
        </p:txBody>
      </p:sp>
      <p:sp>
        <p:nvSpPr>
          <p:cNvPr id="6" name="TextBox 5">
            <a:extLst>
              <a:ext uri="{FF2B5EF4-FFF2-40B4-BE49-F238E27FC236}">
                <a16:creationId xmlns:a16="http://schemas.microsoft.com/office/drawing/2014/main" id="{BFEBC91D-2230-E586-AE8E-97C7DCD3352E}"/>
              </a:ext>
            </a:extLst>
          </p:cNvPr>
          <p:cNvSpPr txBox="1"/>
          <p:nvPr/>
        </p:nvSpPr>
        <p:spPr>
          <a:xfrm>
            <a:off x="2163450" y="5530902"/>
            <a:ext cx="5905200" cy="369332"/>
          </a:xfrm>
          <a:prstGeom prst="rect">
            <a:avLst/>
          </a:prstGeom>
          <a:noFill/>
        </p:spPr>
        <p:txBody>
          <a:bodyPr wrap="square">
            <a:spAutoFit/>
          </a:bodyPr>
          <a:lstStyle/>
          <a:p>
            <a:r>
              <a:rPr lang="en-GB" b="1" dirty="0">
                <a:solidFill>
                  <a:schemeClr val="tx2"/>
                </a:solidFill>
                <a:latin typeface="Century Gothic" panose="020B0502020202020204" pitchFamily="34" charset="0"/>
              </a:rPr>
              <a:t>the world’s environmental problems can be solved.</a:t>
            </a:r>
          </a:p>
        </p:txBody>
      </p:sp>
      <p:sp>
        <p:nvSpPr>
          <p:cNvPr id="17" name="Rectangle 16">
            <a:extLst>
              <a:ext uri="{FF2B5EF4-FFF2-40B4-BE49-F238E27FC236}">
                <a16:creationId xmlns:a16="http://schemas.microsoft.com/office/drawing/2014/main" id="{5EEA28DA-4CD8-24E0-8E94-89C25E73787B}"/>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1" name="Rectangle 20">
            <a:extLst>
              <a:ext uri="{FF2B5EF4-FFF2-40B4-BE49-F238E27FC236}">
                <a16:creationId xmlns:a16="http://schemas.microsoft.com/office/drawing/2014/main" id="{20270A32-4B23-5911-FAB3-6833C764B74A}"/>
              </a:ext>
            </a:extLst>
          </p:cNvPr>
          <p:cNvSpPr/>
          <p:nvPr/>
        </p:nvSpPr>
        <p:spPr>
          <a:xfrm>
            <a:off x="8436074" y="2936000"/>
            <a:ext cx="1900773"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2" name="Rectangle 21">
            <a:extLst>
              <a:ext uri="{FF2B5EF4-FFF2-40B4-BE49-F238E27FC236}">
                <a16:creationId xmlns:a16="http://schemas.microsoft.com/office/drawing/2014/main" id="{E0987EC4-077B-2D43-3A88-BAC471C5DBD5}"/>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158EA9B4-ED91-0B33-F257-7F8C1D8834DA}"/>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8F3F8041-6038-4EE6-BE3E-3E2059411B98}"/>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CA30A5C6-89BE-7345-0E89-0E9ACB3C6065}"/>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C0ABFE40-585F-C8E5-5E7A-935E91B49B15}"/>
              </a:ext>
            </a:extLst>
          </p:cNvPr>
          <p:cNvSpPr/>
          <p:nvPr/>
        </p:nvSpPr>
        <p:spPr>
          <a:xfrm>
            <a:off x="9053821" y="345634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2B8BAB0C-5DDD-1814-EB12-46B79A729193}"/>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160147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par>
                                <p:cTn id="21" presetID="41" presetClass="entr" presetSubtype="0" fill="hold" grpId="0" nodeType="withEffect">
                                  <p:stCondLst>
                                    <p:cond delay="2000"/>
                                  </p:stCondLst>
                                  <p:iterate type="lt">
                                    <p:tmPct val="10000"/>
                                  </p:iterate>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4"/>
                                        </p:tgtEl>
                                        <p:attrNameLst>
                                          <p:attrName>ppt_y</p:attrName>
                                        </p:attrNameLst>
                                      </p:cBhvr>
                                      <p:tavLst>
                                        <p:tav tm="0">
                                          <p:val>
                                            <p:strVal val="#ppt_y"/>
                                          </p:val>
                                        </p:tav>
                                        <p:tav tm="100000">
                                          <p:val>
                                            <p:strVal val="#ppt_y"/>
                                          </p:val>
                                        </p:tav>
                                      </p:tavLst>
                                    </p:anim>
                                    <p:anim calcmode="lin" valueType="num">
                                      <p:cBhvr>
                                        <p:cTn id="2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4"/>
                                        </p:tgtEl>
                                      </p:cBhvr>
                                    </p:animEffect>
                                  </p:childTnLst>
                                </p:cTn>
                              </p:par>
                              <p:par>
                                <p:cTn id="28" presetID="41" presetClass="entr" presetSubtype="0" fill="hold" grpId="0" nodeType="withEffect">
                                  <p:stCondLst>
                                    <p:cond delay="4000"/>
                                  </p:stCondLst>
                                  <p:iterate type="lt">
                                    <p:tmPct val="10000"/>
                                  </p:iterate>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
                                        </p:tgtEl>
                                        <p:attrNameLst>
                                          <p:attrName>ppt_y</p:attrName>
                                        </p:attrNameLst>
                                      </p:cBhvr>
                                      <p:tavLst>
                                        <p:tav tm="0">
                                          <p:val>
                                            <p:strVal val="#ppt_y"/>
                                          </p:val>
                                        </p:tav>
                                        <p:tav tm="100000">
                                          <p:val>
                                            <p:strVal val="#ppt_y"/>
                                          </p:val>
                                        </p:tav>
                                      </p:tavLst>
                                    </p:anim>
                                    <p:anim calcmode="lin" valueType="num">
                                      <p:cBhvr>
                                        <p:cTn id="3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F98EA-CAC2-E65C-ADCA-5CE0359C806C}"/>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900EFEAD-2F1F-58A6-9921-A7241CB1F570}"/>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FB26341C-CA4C-FB3E-C7BE-A90C7584BBF0}"/>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a:effectLst/>
        </p:spPr>
      </p:pic>
      <p:pic>
        <p:nvPicPr>
          <p:cNvPr id="24" name="Picture 23" descr="A city with many buildings and trees&#10;&#10;AI-generated content may be incorrect.">
            <a:extLst>
              <a:ext uri="{FF2B5EF4-FFF2-40B4-BE49-F238E27FC236}">
                <a16:creationId xmlns:a16="http://schemas.microsoft.com/office/drawing/2014/main" id="{6F941BE2-3BDD-43A7-BD06-03C7691ACD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94284">
            <a:off x="3462722" y="3838584"/>
            <a:ext cx="5152197" cy="3027977"/>
          </a:xfrm>
          <a:prstGeom prst="rect">
            <a:avLst/>
          </a:prstGeom>
          <a:ln w="28575">
            <a:solidFill>
              <a:srgbClr val="6F9BFC"/>
            </a:solidFill>
          </a:ln>
          <a:effectLst>
            <a:outerShdw blurRad="50800" dist="38100" dir="5400000" algn="t" rotWithShape="0">
              <a:prstClr val="black">
                <a:alpha val="40000"/>
              </a:prstClr>
            </a:outerShdw>
          </a:effectLst>
        </p:spPr>
      </p:pic>
      <p:sp>
        <p:nvSpPr>
          <p:cNvPr id="27" name="TextBox 26">
            <a:extLst>
              <a:ext uri="{FF2B5EF4-FFF2-40B4-BE49-F238E27FC236}">
                <a16:creationId xmlns:a16="http://schemas.microsoft.com/office/drawing/2014/main" id="{90EBF25A-CCEC-1A74-7142-6724BDD3406C}"/>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115, Activity 5</a:t>
            </a:r>
          </a:p>
        </p:txBody>
      </p:sp>
      <p:sp>
        <p:nvSpPr>
          <p:cNvPr id="2" name="Footer Placeholder 2">
            <a:extLst>
              <a:ext uri="{FF2B5EF4-FFF2-40B4-BE49-F238E27FC236}">
                <a16:creationId xmlns:a16="http://schemas.microsoft.com/office/drawing/2014/main" id="{BBF36EE8-C03D-4ECC-F868-8E9209D445DB}"/>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B0745CE6-457E-360D-A961-85CB2C7991CB}"/>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7" name="TextBox 16">
            <a:extLst>
              <a:ext uri="{FF2B5EF4-FFF2-40B4-BE49-F238E27FC236}">
                <a16:creationId xmlns:a16="http://schemas.microsoft.com/office/drawing/2014/main" id="{70EF2F83-4D24-5596-CB60-CF0B7B60525B}"/>
              </a:ext>
            </a:extLst>
          </p:cNvPr>
          <p:cNvSpPr txBox="1"/>
          <p:nvPr/>
        </p:nvSpPr>
        <p:spPr>
          <a:xfrm>
            <a:off x="677155" y="2473279"/>
            <a:ext cx="6271846" cy="2031325"/>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spcBef>
                <a:spcPts val="600"/>
              </a:spcBef>
              <a:buFont typeface="+mj-lt"/>
              <a:buAutoNum type="arabicPeriod"/>
            </a:pPr>
            <a:r>
              <a:rPr lang="en-GB" dirty="0">
                <a:latin typeface="Century Gothic" panose="020B0502020202020204" pitchFamily="34" charset="0"/>
              </a:rPr>
              <a:t>What’s the estimated world population for 2055?</a:t>
            </a:r>
          </a:p>
          <a:p>
            <a:pPr marL="342900" indent="-342900">
              <a:buFont typeface="+mj-lt"/>
              <a:buAutoNum type="arabicPeriod"/>
            </a:pPr>
            <a:endParaRPr lang="en-GB" dirty="0">
              <a:latin typeface="Century Gothic" panose="020B0502020202020204" pitchFamily="34" charset="0"/>
            </a:endParaRPr>
          </a:p>
          <a:p>
            <a:pPr marL="342900" indent="-342900">
              <a:buFont typeface="+mj-lt"/>
              <a:buAutoNum type="arabicPeriod"/>
            </a:pPr>
            <a:endParaRPr lang="en-GB" dirty="0">
              <a:latin typeface="Century Gothic" panose="020B0502020202020204" pitchFamily="34" charset="0"/>
            </a:endParaRPr>
          </a:p>
          <a:p>
            <a:pPr marL="342900" indent="-342900">
              <a:buFont typeface="+mj-lt"/>
              <a:buAutoNum type="arabicPeriod"/>
            </a:pPr>
            <a:r>
              <a:rPr lang="en-GB" dirty="0">
                <a:latin typeface="Century Gothic" panose="020B0502020202020204" pitchFamily="34" charset="0"/>
              </a:rPr>
              <a:t>What other factor is important in sustaining our planet’s resources, apart from population growth?</a:t>
            </a:r>
          </a:p>
          <a:p>
            <a:pPr marL="342900" indent="-342900">
              <a:buFont typeface="+mj-lt"/>
              <a:buAutoNum type="arabicPeriod"/>
            </a:pPr>
            <a:endParaRPr lang="en-US" dirty="0"/>
          </a:p>
          <a:p>
            <a:pPr marL="342900" indent="-342900">
              <a:buFont typeface="+mj-lt"/>
              <a:buAutoNum type="arabicPeriod"/>
            </a:pPr>
            <a:endParaRPr lang="en-US" dirty="0"/>
          </a:p>
        </p:txBody>
      </p:sp>
      <p:sp>
        <p:nvSpPr>
          <p:cNvPr id="22" name="TextBox 21">
            <a:extLst>
              <a:ext uri="{FF2B5EF4-FFF2-40B4-BE49-F238E27FC236}">
                <a16:creationId xmlns:a16="http://schemas.microsoft.com/office/drawing/2014/main" id="{3A065E35-0BCB-36AD-5ED8-67899E0D614C}"/>
              </a:ext>
            </a:extLst>
          </p:cNvPr>
          <p:cNvSpPr txBox="1"/>
          <p:nvPr/>
        </p:nvSpPr>
        <p:spPr>
          <a:xfrm>
            <a:off x="604220" y="1329415"/>
            <a:ext cx="6895664" cy="923330"/>
          </a:xfrm>
          <a:prstGeom prst="rect">
            <a:avLst/>
          </a:prstGeom>
          <a:noFill/>
        </p:spPr>
        <p:txBody>
          <a:bodyPr wrap="square">
            <a:spAutoFit/>
          </a:bodyPr>
          <a:lstStyle/>
          <a:p>
            <a:pPr>
              <a:buNone/>
            </a:pPr>
            <a:r>
              <a:rPr lang="en-GB" dirty="0">
                <a:solidFill>
                  <a:srgbClr val="141413"/>
                </a:solidFill>
                <a:effectLst/>
                <a:latin typeface="Century Gothic" panose="020B0502020202020204" pitchFamily="34" charset="0"/>
              </a:rPr>
              <a:t>Keep each of these questions in mind as you quickly scan the article Planet Under Stress. When you find each answer, underline it.</a:t>
            </a:r>
          </a:p>
        </p:txBody>
      </p:sp>
      <p:sp>
        <p:nvSpPr>
          <p:cNvPr id="25" name="Rectangle 24">
            <a:extLst>
              <a:ext uri="{FF2B5EF4-FFF2-40B4-BE49-F238E27FC236}">
                <a16:creationId xmlns:a16="http://schemas.microsoft.com/office/drawing/2014/main" id="{1A41B807-5159-F3BF-C301-005694D5BFF8}"/>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6" name="Rectangle 25">
            <a:extLst>
              <a:ext uri="{FF2B5EF4-FFF2-40B4-BE49-F238E27FC236}">
                <a16:creationId xmlns:a16="http://schemas.microsoft.com/office/drawing/2014/main" id="{9A1A704F-194C-01C4-09CB-735CB5EBF125}"/>
              </a:ext>
            </a:extLst>
          </p:cNvPr>
          <p:cNvSpPr/>
          <p:nvPr/>
        </p:nvSpPr>
        <p:spPr>
          <a:xfrm>
            <a:off x="9053819" y="2936000"/>
            <a:ext cx="1283028"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5A610167-3DA6-6BF4-D320-47A45CB9ABA3}"/>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9" name="Rectangle 28">
            <a:extLst>
              <a:ext uri="{FF2B5EF4-FFF2-40B4-BE49-F238E27FC236}">
                <a16:creationId xmlns:a16="http://schemas.microsoft.com/office/drawing/2014/main" id="{FAF6F4E5-4BD6-E738-3AD5-7660B0049B5B}"/>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30" name="Rectangle 29">
            <a:extLst>
              <a:ext uri="{FF2B5EF4-FFF2-40B4-BE49-F238E27FC236}">
                <a16:creationId xmlns:a16="http://schemas.microsoft.com/office/drawing/2014/main" id="{EC835C78-970B-4DB6-4CE8-53D8F2B29DD7}"/>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31" name="Rectangle 30">
            <a:extLst>
              <a:ext uri="{FF2B5EF4-FFF2-40B4-BE49-F238E27FC236}">
                <a16:creationId xmlns:a16="http://schemas.microsoft.com/office/drawing/2014/main" id="{16455660-68C7-5B21-9045-595072FA6505}"/>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32" name="Rectangle 31">
            <a:extLst>
              <a:ext uri="{FF2B5EF4-FFF2-40B4-BE49-F238E27FC236}">
                <a16:creationId xmlns:a16="http://schemas.microsoft.com/office/drawing/2014/main" id="{F3FCA90B-E650-DCD9-147E-968C99CA9BAF}"/>
              </a:ext>
            </a:extLst>
          </p:cNvPr>
          <p:cNvSpPr/>
          <p:nvPr/>
        </p:nvSpPr>
        <p:spPr>
          <a:xfrm>
            <a:off x="8370277" y="3456340"/>
            <a:ext cx="1966570"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33" name="Rectangle 32">
            <a:extLst>
              <a:ext uri="{FF2B5EF4-FFF2-40B4-BE49-F238E27FC236}">
                <a16:creationId xmlns:a16="http://schemas.microsoft.com/office/drawing/2014/main" id="{74D00FFC-3BF6-0768-E16C-E5186A8F787E}"/>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3462856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50CA2-5ED0-847A-3C5C-5D8BAB2AC938}"/>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3AE1775A-B6F0-51EB-46BA-5786C4BDD680}"/>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D167D525-D6CF-2BC1-4716-346BB3E46024}"/>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a:effectLst/>
        </p:spPr>
      </p:pic>
      <p:pic>
        <p:nvPicPr>
          <p:cNvPr id="24" name="Picture 23" descr="A city with many buildings and trees&#10;&#10;AI-generated content may be incorrect.">
            <a:extLst>
              <a:ext uri="{FF2B5EF4-FFF2-40B4-BE49-F238E27FC236}">
                <a16:creationId xmlns:a16="http://schemas.microsoft.com/office/drawing/2014/main" id="{CAE241BC-8FB1-DA12-0B88-1BF2FC51A8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94284">
            <a:off x="3468457" y="3841867"/>
            <a:ext cx="5152197" cy="3027977"/>
          </a:xfrm>
          <a:prstGeom prst="rect">
            <a:avLst/>
          </a:prstGeom>
          <a:ln w="28575">
            <a:solidFill>
              <a:srgbClr val="6F9BFC"/>
            </a:solidFill>
          </a:ln>
          <a:effectLst>
            <a:outerShdw blurRad="50800" dist="38100" dir="5400000" algn="t" rotWithShape="0">
              <a:prstClr val="black">
                <a:alpha val="40000"/>
              </a:prstClr>
            </a:outerShdw>
          </a:effectLst>
        </p:spPr>
      </p:pic>
      <p:sp>
        <p:nvSpPr>
          <p:cNvPr id="27" name="TextBox 26">
            <a:extLst>
              <a:ext uri="{FF2B5EF4-FFF2-40B4-BE49-F238E27FC236}">
                <a16:creationId xmlns:a16="http://schemas.microsoft.com/office/drawing/2014/main" id="{C69E9B16-AEF8-0CFC-E8E5-E5FDC6371F6D}"/>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115, Activity 5</a:t>
            </a:r>
          </a:p>
        </p:txBody>
      </p:sp>
      <p:sp>
        <p:nvSpPr>
          <p:cNvPr id="2" name="Footer Placeholder 2">
            <a:extLst>
              <a:ext uri="{FF2B5EF4-FFF2-40B4-BE49-F238E27FC236}">
                <a16:creationId xmlns:a16="http://schemas.microsoft.com/office/drawing/2014/main" id="{33F204E7-8100-ABBB-DC5B-E5B074F1EE68}"/>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EB08FED2-8ECB-714A-9157-0506D1982697}"/>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7" name="TextBox 16">
            <a:extLst>
              <a:ext uri="{FF2B5EF4-FFF2-40B4-BE49-F238E27FC236}">
                <a16:creationId xmlns:a16="http://schemas.microsoft.com/office/drawing/2014/main" id="{C12531D3-D767-B40B-F18C-B8873E1CE1AC}"/>
              </a:ext>
            </a:extLst>
          </p:cNvPr>
          <p:cNvSpPr txBox="1"/>
          <p:nvPr/>
        </p:nvSpPr>
        <p:spPr>
          <a:xfrm>
            <a:off x="677155" y="2473279"/>
            <a:ext cx="6271846" cy="2031325"/>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spcBef>
                <a:spcPts val="600"/>
              </a:spcBef>
              <a:buFont typeface="+mj-lt"/>
              <a:buAutoNum type="arabicPeriod"/>
            </a:pPr>
            <a:r>
              <a:rPr lang="en-GB" dirty="0">
                <a:latin typeface="Century Gothic" panose="020B0502020202020204" pitchFamily="34" charset="0"/>
              </a:rPr>
              <a:t>What’s the estimated world population for 2055?</a:t>
            </a:r>
          </a:p>
          <a:p>
            <a:pPr marL="342900" indent="-342900">
              <a:buFont typeface="+mj-lt"/>
              <a:buAutoNum type="arabicPeriod"/>
            </a:pPr>
            <a:endParaRPr lang="en-GB" dirty="0">
              <a:latin typeface="Century Gothic" panose="020B0502020202020204" pitchFamily="34" charset="0"/>
            </a:endParaRPr>
          </a:p>
          <a:p>
            <a:pPr marL="342900" indent="-342900">
              <a:buFont typeface="+mj-lt"/>
              <a:buAutoNum type="arabicPeriod"/>
            </a:pPr>
            <a:endParaRPr lang="en-GB" dirty="0">
              <a:latin typeface="Century Gothic" panose="020B0502020202020204" pitchFamily="34" charset="0"/>
            </a:endParaRPr>
          </a:p>
          <a:p>
            <a:pPr marL="342900" indent="-342900">
              <a:buFont typeface="+mj-lt"/>
              <a:buAutoNum type="arabicPeriod"/>
            </a:pPr>
            <a:r>
              <a:rPr lang="en-GB" dirty="0">
                <a:latin typeface="Century Gothic" panose="020B0502020202020204" pitchFamily="34" charset="0"/>
              </a:rPr>
              <a:t>What other factor is important in sustaining our planet’s resources, apart from population growth?</a:t>
            </a:r>
          </a:p>
          <a:p>
            <a:pPr marL="342900" indent="-342900">
              <a:buFont typeface="+mj-lt"/>
              <a:buAutoNum type="arabicPeriod"/>
            </a:pPr>
            <a:endParaRPr lang="en-US" dirty="0"/>
          </a:p>
          <a:p>
            <a:pPr marL="342900" indent="-342900">
              <a:buFont typeface="+mj-lt"/>
              <a:buAutoNum type="arabicPeriod"/>
            </a:pPr>
            <a:endParaRPr lang="en-US" dirty="0"/>
          </a:p>
        </p:txBody>
      </p:sp>
      <p:sp>
        <p:nvSpPr>
          <p:cNvPr id="22" name="TextBox 21">
            <a:extLst>
              <a:ext uri="{FF2B5EF4-FFF2-40B4-BE49-F238E27FC236}">
                <a16:creationId xmlns:a16="http://schemas.microsoft.com/office/drawing/2014/main" id="{A117138C-7A7F-E5AF-45E6-087253ED75E3}"/>
              </a:ext>
            </a:extLst>
          </p:cNvPr>
          <p:cNvSpPr txBox="1"/>
          <p:nvPr/>
        </p:nvSpPr>
        <p:spPr>
          <a:xfrm>
            <a:off x="604220" y="1329415"/>
            <a:ext cx="6895664" cy="923330"/>
          </a:xfrm>
          <a:prstGeom prst="rect">
            <a:avLst/>
          </a:prstGeom>
          <a:noFill/>
        </p:spPr>
        <p:txBody>
          <a:bodyPr wrap="square">
            <a:spAutoFit/>
          </a:bodyPr>
          <a:lstStyle/>
          <a:p>
            <a:pPr>
              <a:buNone/>
            </a:pPr>
            <a:r>
              <a:rPr lang="en-GB" dirty="0">
                <a:solidFill>
                  <a:srgbClr val="141413"/>
                </a:solidFill>
                <a:effectLst/>
                <a:latin typeface="Century Gothic" panose="020B0502020202020204" pitchFamily="34" charset="0"/>
              </a:rPr>
              <a:t>Keep each of these questions in mind as you quickly scan the article Planet Under Stress. When you find each answer, underline it.</a:t>
            </a:r>
          </a:p>
        </p:txBody>
      </p:sp>
      <p:sp>
        <p:nvSpPr>
          <p:cNvPr id="3" name="TextBox 2">
            <a:extLst>
              <a:ext uri="{FF2B5EF4-FFF2-40B4-BE49-F238E27FC236}">
                <a16:creationId xmlns:a16="http://schemas.microsoft.com/office/drawing/2014/main" id="{7582D95A-8821-9959-B2F2-EF5E43CE0BE1}"/>
              </a:ext>
            </a:extLst>
          </p:cNvPr>
          <p:cNvSpPr txBox="1"/>
          <p:nvPr/>
        </p:nvSpPr>
        <p:spPr>
          <a:xfrm>
            <a:off x="1031631" y="2904760"/>
            <a:ext cx="2781447" cy="369332"/>
          </a:xfrm>
          <a:prstGeom prst="rect">
            <a:avLst/>
          </a:prstGeom>
          <a:noFill/>
        </p:spPr>
        <p:txBody>
          <a:bodyPr wrap="square" rtlCol="0">
            <a:spAutoFit/>
          </a:bodyPr>
          <a:lstStyle/>
          <a:p>
            <a:r>
              <a:rPr lang="en-US" b="1" dirty="0">
                <a:solidFill>
                  <a:schemeClr val="tx2"/>
                </a:solidFill>
                <a:latin typeface="Century Gothic" panose="020B0502020202020204" pitchFamily="34" charset="0"/>
              </a:rPr>
              <a:t>Over 10 billion people</a:t>
            </a:r>
          </a:p>
        </p:txBody>
      </p:sp>
      <p:sp>
        <p:nvSpPr>
          <p:cNvPr id="5" name="TextBox 4">
            <a:extLst>
              <a:ext uri="{FF2B5EF4-FFF2-40B4-BE49-F238E27FC236}">
                <a16:creationId xmlns:a16="http://schemas.microsoft.com/office/drawing/2014/main" id="{4786997C-11AE-2263-242D-D7E9906116BC}"/>
              </a:ext>
            </a:extLst>
          </p:cNvPr>
          <p:cNvSpPr txBox="1"/>
          <p:nvPr/>
        </p:nvSpPr>
        <p:spPr>
          <a:xfrm>
            <a:off x="1031631" y="3937060"/>
            <a:ext cx="3235569" cy="369332"/>
          </a:xfrm>
          <a:prstGeom prst="rect">
            <a:avLst/>
          </a:prstGeom>
          <a:noFill/>
        </p:spPr>
        <p:txBody>
          <a:bodyPr wrap="square" rtlCol="0">
            <a:spAutoFit/>
          </a:bodyPr>
          <a:lstStyle/>
          <a:p>
            <a:r>
              <a:rPr lang="en-US" b="1" dirty="0">
                <a:solidFill>
                  <a:schemeClr val="tx2"/>
                </a:solidFill>
                <a:latin typeface="Century Gothic" panose="020B0502020202020204" pitchFamily="34" charset="0"/>
              </a:rPr>
              <a:t>per capita consumption</a:t>
            </a:r>
          </a:p>
        </p:txBody>
      </p:sp>
      <p:sp>
        <p:nvSpPr>
          <p:cNvPr id="6" name="Rectangle 5">
            <a:extLst>
              <a:ext uri="{FF2B5EF4-FFF2-40B4-BE49-F238E27FC236}">
                <a16:creationId xmlns:a16="http://schemas.microsoft.com/office/drawing/2014/main" id="{92262954-5041-C604-73D4-C4D89AD5D849}"/>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14" name="Rectangle 13">
            <a:extLst>
              <a:ext uri="{FF2B5EF4-FFF2-40B4-BE49-F238E27FC236}">
                <a16:creationId xmlns:a16="http://schemas.microsoft.com/office/drawing/2014/main" id="{97A73F9F-A7E7-9D30-223C-4D4DAEB9D6EA}"/>
              </a:ext>
            </a:extLst>
          </p:cNvPr>
          <p:cNvSpPr/>
          <p:nvPr/>
        </p:nvSpPr>
        <p:spPr>
          <a:xfrm>
            <a:off x="9053819" y="2936000"/>
            <a:ext cx="1283028"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16" name="Rectangle 15">
            <a:extLst>
              <a:ext uri="{FF2B5EF4-FFF2-40B4-BE49-F238E27FC236}">
                <a16:creationId xmlns:a16="http://schemas.microsoft.com/office/drawing/2014/main" id="{2D3085F7-F264-3B20-1C6D-F20E8162B866}"/>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18" name="Rectangle 17">
            <a:extLst>
              <a:ext uri="{FF2B5EF4-FFF2-40B4-BE49-F238E27FC236}">
                <a16:creationId xmlns:a16="http://schemas.microsoft.com/office/drawing/2014/main" id="{BF1EB446-36DB-509E-05F5-C8BC373E7003}"/>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19" name="Rectangle 18">
            <a:extLst>
              <a:ext uri="{FF2B5EF4-FFF2-40B4-BE49-F238E27FC236}">
                <a16:creationId xmlns:a16="http://schemas.microsoft.com/office/drawing/2014/main" id="{114F1DF8-0152-499A-7B52-7E23549A1082}"/>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1" name="Rectangle 20">
            <a:extLst>
              <a:ext uri="{FF2B5EF4-FFF2-40B4-BE49-F238E27FC236}">
                <a16:creationId xmlns:a16="http://schemas.microsoft.com/office/drawing/2014/main" id="{7D279CFE-6B21-0F3F-044A-9554DE5527F1}"/>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ED31AF13-8A5F-A562-5FE6-1AA02306FA6C}"/>
              </a:ext>
            </a:extLst>
          </p:cNvPr>
          <p:cNvSpPr/>
          <p:nvPr/>
        </p:nvSpPr>
        <p:spPr>
          <a:xfrm>
            <a:off x="8370277" y="3456340"/>
            <a:ext cx="1966570"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ECE721CA-8005-4152-5A4F-1210E440FC0E}"/>
              </a:ext>
            </a:extLst>
          </p:cNvPr>
          <p:cNvSpPr/>
          <p:nvPr/>
        </p:nvSpPr>
        <p:spPr>
          <a:xfrm>
            <a:off x="9053821" y="3974374"/>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264905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2D3C1-D545-1F61-A191-A5D98F27EFBC}"/>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E3AECE95-B33E-1350-B635-79F57C7F9060}"/>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79B85BD5-81F1-7A37-C3BD-F56D68E959F6}"/>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a:effectLst/>
        </p:spPr>
      </p:pic>
      <p:sp>
        <p:nvSpPr>
          <p:cNvPr id="27" name="TextBox 26">
            <a:extLst>
              <a:ext uri="{FF2B5EF4-FFF2-40B4-BE49-F238E27FC236}">
                <a16:creationId xmlns:a16="http://schemas.microsoft.com/office/drawing/2014/main" id="{50326CAD-3638-3B32-9AB2-F9431C8B17F2}"/>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115, Activity 6</a:t>
            </a:r>
          </a:p>
        </p:txBody>
      </p:sp>
      <p:sp>
        <p:nvSpPr>
          <p:cNvPr id="2" name="Footer Placeholder 2">
            <a:extLst>
              <a:ext uri="{FF2B5EF4-FFF2-40B4-BE49-F238E27FC236}">
                <a16:creationId xmlns:a16="http://schemas.microsoft.com/office/drawing/2014/main" id="{D06EDA93-816C-88CC-CCF8-DCB5C89011C4}"/>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C3163472-7046-2BD9-57FC-6B210A1381F3}"/>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6" name="TextBox 15">
            <a:extLst>
              <a:ext uri="{FF2B5EF4-FFF2-40B4-BE49-F238E27FC236}">
                <a16:creationId xmlns:a16="http://schemas.microsoft.com/office/drawing/2014/main" id="{7D8376F3-74FF-3B3B-1A6D-4E60AF8B717E}"/>
              </a:ext>
            </a:extLst>
          </p:cNvPr>
          <p:cNvSpPr txBox="1"/>
          <p:nvPr/>
        </p:nvSpPr>
        <p:spPr>
          <a:xfrm>
            <a:off x="436225" y="1264340"/>
            <a:ext cx="7010399" cy="1200329"/>
          </a:xfrm>
          <a:prstGeom prst="rect">
            <a:avLst/>
          </a:prstGeom>
          <a:noFill/>
        </p:spPr>
        <p:txBody>
          <a:bodyPr wrap="square">
            <a:spAutoFit/>
          </a:bodyPr>
          <a:lstStyle/>
          <a:p>
            <a:pPr>
              <a:buNone/>
            </a:pPr>
            <a:r>
              <a:rPr lang="en-GB" dirty="0">
                <a:solidFill>
                  <a:srgbClr val="141413"/>
                </a:solidFill>
                <a:effectLst/>
                <a:latin typeface="Century Gothic" panose="020B0502020202020204" pitchFamily="34" charset="0"/>
              </a:rPr>
              <a:t>Read the article Planet Under Stress again to find the</a:t>
            </a:r>
          </a:p>
          <a:p>
            <a:pPr>
              <a:buNone/>
            </a:pPr>
            <a:r>
              <a:rPr lang="en-GB" dirty="0">
                <a:solidFill>
                  <a:srgbClr val="141413"/>
                </a:solidFill>
                <a:effectLst/>
                <a:latin typeface="Century Gothic" panose="020B0502020202020204" pitchFamily="34" charset="0"/>
              </a:rPr>
              <a:t>meanings of the following pronouns (underlined in the text). </a:t>
            </a:r>
          </a:p>
          <a:p>
            <a:pPr>
              <a:buNone/>
            </a:pPr>
            <a:endParaRPr lang="en-GB" dirty="0">
              <a:solidFill>
                <a:srgbClr val="141413"/>
              </a:solidFill>
              <a:latin typeface="Century Gothic" panose="020B0502020202020204" pitchFamily="34" charset="0"/>
            </a:endParaRPr>
          </a:p>
          <a:p>
            <a:pPr>
              <a:buNone/>
            </a:pPr>
            <a:r>
              <a:rPr lang="en-GB" dirty="0">
                <a:solidFill>
                  <a:srgbClr val="141413"/>
                </a:solidFill>
                <a:effectLst/>
                <a:latin typeface="Century Gothic" panose="020B0502020202020204" pitchFamily="34" charset="0"/>
              </a:rPr>
              <a:t>What does each pronoun refer to?</a:t>
            </a:r>
          </a:p>
        </p:txBody>
      </p:sp>
      <p:sp>
        <p:nvSpPr>
          <p:cNvPr id="18" name="TextBox 17">
            <a:extLst>
              <a:ext uri="{FF2B5EF4-FFF2-40B4-BE49-F238E27FC236}">
                <a16:creationId xmlns:a16="http://schemas.microsoft.com/office/drawing/2014/main" id="{36C56C3C-E6AC-ADFA-2753-92FBA9EA07E4}"/>
              </a:ext>
            </a:extLst>
          </p:cNvPr>
          <p:cNvSpPr txBox="1"/>
          <p:nvPr/>
        </p:nvSpPr>
        <p:spPr>
          <a:xfrm>
            <a:off x="726831" y="2815771"/>
            <a:ext cx="7341819" cy="313932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it</a:t>
            </a:r>
            <a:r>
              <a:rPr lang="en-US" dirty="0">
                <a:latin typeface="Century Gothic" panose="020B0502020202020204" pitchFamily="34" charset="0"/>
              </a:rPr>
              <a:t> (Paragraph A, twice) _____________________________________</a:t>
            </a:r>
          </a:p>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these</a:t>
            </a:r>
            <a:r>
              <a:rPr lang="en-US" dirty="0">
                <a:latin typeface="Century Gothic" panose="020B0502020202020204" pitchFamily="34" charset="0"/>
              </a:rPr>
              <a:t> (Paragraph D) _______________________________________</a:t>
            </a:r>
          </a:p>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its</a:t>
            </a:r>
            <a:r>
              <a:rPr lang="en-US" dirty="0">
                <a:latin typeface="Century Gothic" panose="020B0502020202020204" pitchFamily="34" charset="0"/>
              </a:rPr>
              <a:t> (Paragraph E) ___________________________________________</a:t>
            </a:r>
          </a:p>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them</a:t>
            </a:r>
            <a:r>
              <a:rPr lang="en-US" dirty="0">
                <a:latin typeface="Century Gothic" panose="020B0502020202020204" pitchFamily="34" charset="0"/>
              </a:rPr>
              <a:t> (Paragraph E) _______________________________________</a:t>
            </a:r>
          </a:p>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it </a:t>
            </a:r>
            <a:r>
              <a:rPr lang="en-US" dirty="0">
                <a:latin typeface="Century Gothic" panose="020B0502020202020204" pitchFamily="34" charset="0"/>
              </a:rPr>
              <a:t>(Paragraph H) ___________________________________________</a:t>
            </a:r>
          </a:p>
          <a:p>
            <a:pPr marL="342900" indent="-342900">
              <a:buAutoNum type="arabicPeriod"/>
            </a:pPr>
            <a:endParaRPr lang="en-US" dirty="0">
              <a:latin typeface="Century Gothic" panose="020B0502020202020204" pitchFamily="34" charset="0"/>
            </a:endParaRPr>
          </a:p>
        </p:txBody>
      </p:sp>
      <p:sp>
        <p:nvSpPr>
          <p:cNvPr id="19" name="Rectangle 18">
            <a:extLst>
              <a:ext uri="{FF2B5EF4-FFF2-40B4-BE49-F238E27FC236}">
                <a16:creationId xmlns:a16="http://schemas.microsoft.com/office/drawing/2014/main" id="{B411EB51-2478-96C0-D304-66453168B5C2}"/>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1" name="Rectangle 20">
            <a:extLst>
              <a:ext uri="{FF2B5EF4-FFF2-40B4-BE49-F238E27FC236}">
                <a16:creationId xmlns:a16="http://schemas.microsoft.com/office/drawing/2014/main" id="{0665894B-724A-3C5B-F3DB-DBF3048FE6AA}"/>
              </a:ext>
            </a:extLst>
          </p:cNvPr>
          <p:cNvSpPr/>
          <p:nvPr/>
        </p:nvSpPr>
        <p:spPr>
          <a:xfrm>
            <a:off x="9053819" y="2936000"/>
            <a:ext cx="1283028"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C8540F36-7F82-45CD-2F9A-1B8DA80E7D1B}"/>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D57302B4-0DC9-714F-0B1B-3A973CE3BB95}"/>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C99AF895-B903-D335-E0B2-D9F64406122E}"/>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8C9C6E35-5F11-044E-2165-1856A02D5710}"/>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9" name="Rectangle 28">
            <a:extLst>
              <a:ext uri="{FF2B5EF4-FFF2-40B4-BE49-F238E27FC236}">
                <a16:creationId xmlns:a16="http://schemas.microsoft.com/office/drawing/2014/main" id="{4E0CF23B-9AB6-8967-22A5-02B29F358B41}"/>
              </a:ext>
            </a:extLst>
          </p:cNvPr>
          <p:cNvSpPr/>
          <p:nvPr/>
        </p:nvSpPr>
        <p:spPr>
          <a:xfrm>
            <a:off x="9053817" y="3456340"/>
            <a:ext cx="1283029"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30" name="Rectangle 29">
            <a:extLst>
              <a:ext uri="{FF2B5EF4-FFF2-40B4-BE49-F238E27FC236}">
                <a16:creationId xmlns:a16="http://schemas.microsoft.com/office/drawing/2014/main" id="{CA194CF4-F84F-DDC6-FAFE-7EC4A2AE093F}"/>
              </a:ext>
            </a:extLst>
          </p:cNvPr>
          <p:cNvSpPr/>
          <p:nvPr/>
        </p:nvSpPr>
        <p:spPr>
          <a:xfrm>
            <a:off x="8335108" y="3974374"/>
            <a:ext cx="2001739"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2640107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B9D92-4046-17C9-8308-1A9DB57F863D}"/>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F8DFE178-B5B2-AB54-7B3A-BE38D4F6D7D4}"/>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4B1FEE63-2C47-0AE1-E4C9-D72CE78DBB87}"/>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a:effectLst/>
        </p:spPr>
      </p:pic>
      <p:sp>
        <p:nvSpPr>
          <p:cNvPr id="27" name="TextBox 26">
            <a:extLst>
              <a:ext uri="{FF2B5EF4-FFF2-40B4-BE49-F238E27FC236}">
                <a16:creationId xmlns:a16="http://schemas.microsoft.com/office/drawing/2014/main" id="{7C79AD6F-4446-276E-47B6-CC41B8FB14BE}"/>
              </a:ext>
            </a:extLst>
          </p:cNvPr>
          <p:cNvSpPr txBox="1"/>
          <p:nvPr/>
        </p:nvSpPr>
        <p:spPr>
          <a:xfrm>
            <a:off x="436225" y="693363"/>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115, Activity 6</a:t>
            </a:r>
          </a:p>
        </p:txBody>
      </p:sp>
      <p:sp>
        <p:nvSpPr>
          <p:cNvPr id="2" name="Footer Placeholder 2">
            <a:extLst>
              <a:ext uri="{FF2B5EF4-FFF2-40B4-BE49-F238E27FC236}">
                <a16:creationId xmlns:a16="http://schemas.microsoft.com/office/drawing/2014/main" id="{F4F06750-89A3-C3F6-1466-60462370012B}"/>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B42A2AC8-33E1-A6F1-2145-D962155B2C7D}"/>
              </a:ext>
            </a:extLst>
          </p:cNvPr>
          <p:cNvSpPr txBox="1"/>
          <p:nvPr/>
        </p:nvSpPr>
        <p:spPr>
          <a:xfrm>
            <a:off x="402658" y="394588"/>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Skimming for main ideas</a:t>
            </a:r>
          </a:p>
        </p:txBody>
      </p:sp>
      <p:sp>
        <p:nvSpPr>
          <p:cNvPr id="16" name="TextBox 15">
            <a:extLst>
              <a:ext uri="{FF2B5EF4-FFF2-40B4-BE49-F238E27FC236}">
                <a16:creationId xmlns:a16="http://schemas.microsoft.com/office/drawing/2014/main" id="{DD492E8D-4B1E-64B1-B651-0FBA6DBAB60C}"/>
              </a:ext>
            </a:extLst>
          </p:cNvPr>
          <p:cNvSpPr txBox="1"/>
          <p:nvPr/>
        </p:nvSpPr>
        <p:spPr>
          <a:xfrm>
            <a:off x="436225" y="1264340"/>
            <a:ext cx="7010399" cy="1200329"/>
          </a:xfrm>
          <a:prstGeom prst="rect">
            <a:avLst/>
          </a:prstGeom>
          <a:noFill/>
        </p:spPr>
        <p:txBody>
          <a:bodyPr wrap="square">
            <a:spAutoFit/>
          </a:bodyPr>
          <a:lstStyle/>
          <a:p>
            <a:pPr>
              <a:buNone/>
            </a:pPr>
            <a:r>
              <a:rPr lang="en-GB" dirty="0">
                <a:solidFill>
                  <a:srgbClr val="141413"/>
                </a:solidFill>
                <a:effectLst/>
                <a:latin typeface="Century Gothic" panose="020B0502020202020204" pitchFamily="34" charset="0"/>
              </a:rPr>
              <a:t>Read the article Planet Under Stress again to find the</a:t>
            </a:r>
          </a:p>
          <a:p>
            <a:pPr>
              <a:buNone/>
            </a:pPr>
            <a:r>
              <a:rPr lang="en-GB" dirty="0">
                <a:solidFill>
                  <a:srgbClr val="141413"/>
                </a:solidFill>
                <a:effectLst/>
                <a:latin typeface="Century Gothic" panose="020B0502020202020204" pitchFamily="34" charset="0"/>
              </a:rPr>
              <a:t>meanings of the following pronouns (underlined in the text). </a:t>
            </a:r>
          </a:p>
          <a:p>
            <a:pPr>
              <a:buNone/>
            </a:pPr>
            <a:endParaRPr lang="en-GB" dirty="0">
              <a:solidFill>
                <a:srgbClr val="141413"/>
              </a:solidFill>
              <a:latin typeface="Century Gothic" panose="020B0502020202020204" pitchFamily="34" charset="0"/>
            </a:endParaRPr>
          </a:p>
          <a:p>
            <a:pPr>
              <a:buNone/>
            </a:pPr>
            <a:r>
              <a:rPr lang="en-GB" dirty="0">
                <a:solidFill>
                  <a:srgbClr val="141413"/>
                </a:solidFill>
                <a:effectLst/>
                <a:latin typeface="Century Gothic" panose="020B0502020202020204" pitchFamily="34" charset="0"/>
              </a:rPr>
              <a:t>What does each pronoun refer to?</a:t>
            </a:r>
          </a:p>
        </p:txBody>
      </p:sp>
      <p:sp>
        <p:nvSpPr>
          <p:cNvPr id="18" name="TextBox 17">
            <a:extLst>
              <a:ext uri="{FF2B5EF4-FFF2-40B4-BE49-F238E27FC236}">
                <a16:creationId xmlns:a16="http://schemas.microsoft.com/office/drawing/2014/main" id="{9924ED01-86AB-704E-44A2-03F5485B1CE6}"/>
              </a:ext>
            </a:extLst>
          </p:cNvPr>
          <p:cNvSpPr txBox="1"/>
          <p:nvPr/>
        </p:nvSpPr>
        <p:spPr>
          <a:xfrm>
            <a:off x="726831" y="2815771"/>
            <a:ext cx="7341819" cy="3139321"/>
          </a:xfrm>
          <a:prstGeom prst="rect">
            <a:avLst/>
          </a:prstGeom>
          <a:solidFill>
            <a:schemeClr val="bg1"/>
          </a:solidFill>
          <a:ln w="28575">
            <a:solidFill>
              <a:srgbClr val="6F9BFC"/>
            </a:solidFill>
          </a:ln>
          <a:effectLst>
            <a:outerShdw blurRad="50800" dist="38100" dir="5400000" algn="t" rotWithShape="0">
              <a:prstClr val="black">
                <a:alpha val="40000"/>
              </a:prstClr>
            </a:outerShdw>
          </a:effectLst>
        </p:spPr>
        <p:txBody>
          <a:bodyPr wrap="square" rtlCol="0">
            <a:spAutoFit/>
          </a:bodyPr>
          <a:lstStyle/>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it</a:t>
            </a:r>
            <a:r>
              <a:rPr lang="en-US" dirty="0">
                <a:latin typeface="Century Gothic" panose="020B0502020202020204" pitchFamily="34" charset="0"/>
              </a:rPr>
              <a:t> (Paragraph A, twice) _____________________________________</a:t>
            </a:r>
          </a:p>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these</a:t>
            </a:r>
            <a:r>
              <a:rPr lang="en-US" dirty="0">
                <a:latin typeface="Century Gothic" panose="020B0502020202020204" pitchFamily="34" charset="0"/>
              </a:rPr>
              <a:t> (Paragraph D) _______________________________________</a:t>
            </a:r>
          </a:p>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its</a:t>
            </a:r>
            <a:r>
              <a:rPr lang="en-US" dirty="0">
                <a:latin typeface="Century Gothic" panose="020B0502020202020204" pitchFamily="34" charset="0"/>
              </a:rPr>
              <a:t> (Paragraph E) ___________________________________________</a:t>
            </a:r>
          </a:p>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them</a:t>
            </a:r>
            <a:r>
              <a:rPr lang="en-US" dirty="0">
                <a:latin typeface="Century Gothic" panose="020B0502020202020204" pitchFamily="34" charset="0"/>
              </a:rPr>
              <a:t> (Paragraph E) _______________________________________</a:t>
            </a:r>
          </a:p>
          <a:p>
            <a:pPr marL="342900" indent="-342900">
              <a:buAutoNum type="arabicPeriod"/>
            </a:pPr>
            <a:endParaRPr lang="en-US" dirty="0">
              <a:latin typeface="Century Gothic" panose="020B0502020202020204" pitchFamily="34" charset="0"/>
            </a:endParaRPr>
          </a:p>
          <a:p>
            <a:pPr marL="342900" indent="-342900">
              <a:buAutoNum type="arabicPeriod"/>
            </a:pPr>
            <a:r>
              <a:rPr lang="en-US" b="1" dirty="0">
                <a:latin typeface="Century Gothic" panose="020B0502020202020204" pitchFamily="34" charset="0"/>
              </a:rPr>
              <a:t>it </a:t>
            </a:r>
            <a:r>
              <a:rPr lang="en-US" dirty="0">
                <a:latin typeface="Century Gothic" panose="020B0502020202020204" pitchFamily="34" charset="0"/>
              </a:rPr>
              <a:t>(Paragraph H) ___________________________________________</a:t>
            </a:r>
          </a:p>
          <a:p>
            <a:pPr marL="342900" indent="-342900">
              <a:buAutoNum type="arabicPeriod"/>
            </a:pPr>
            <a:endParaRPr lang="en-US" dirty="0">
              <a:latin typeface="Century Gothic" panose="020B0502020202020204" pitchFamily="34" charset="0"/>
            </a:endParaRPr>
          </a:p>
        </p:txBody>
      </p:sp>
      <p:sp>
        <p:nvSpPr>
          <p:cNvPr id="3" name="TextBox 2">
            <a:extLst>
              <a:ext uri="{FF2B5EF4-FFF2-40B4-BE49-F238E27FC236}">
                <a16:creationId xmlns:a16="http://schemas.microsoft.com/office/drawing/2014/main" id="{20E438E1-46B9-1193-01DD-F4B6D63E8F29}"/>
              </a:ext>
            </a:extLst>
          </p:cNvPr>
          <p:cNvSpPr txBox="1"/>
          <p:nvPr/>
        </p:nvSpPr>
        <p:spPr>
          <a:xfrm>
            <a:off x="3941424" y="3024824"/>
            <a:ext cx="2250830" cy="369332"/>
          </a:xfrm>
          <a:prstGeom prst="rect">
            <a:avLst/>
          </a:prstGeom>
          <a:noFill/>
        </p:spPr>
        <p:txBody>
          <a:bodyPr wrap="square" rtlCol="0">
            <a:spAutoFit/>
          </a:bodyPr>
          <a:lstStyle/>
          <a:p>
            <a:r>
              <a:rPr lang="en-US" b="1" dirty="0">
                <a:solidFill>
                  <a:schemeClr val="tx2"/>
                </a:solidFill>
                <a:latin typeface="Century Gothic" panose="020B0502020202020204" pitchFamily="34" charset="0"/>
              </a:rPr>
              <a:t>human population</a:t>
            </a:r>
          </a:p>
        </p:txBody>
      </p:sp>
      <p:sp>
        <p:nvSpPr>
          <p:cNvPr id="5" name="TextBox 4">
            <a:extLst>
              <a:ext uri="{FF2B5EF4-FFF2-40B4-BE49-F238E27FC236}">
                <a16:creationId xmlns:a16="http://schemas.microsoft.com/office/drawing/2014/main" id="{162CA0C3-FA94-1461-BEA6-DD36E5682556}"/>
              </a:ext>
            </a:extLst>
          </p:cNvPr>
          <p:cNvSpPr txBox="1"/>
          <p:nvPr/>
        </p:nvSpPr>
        <p:spPr>
          <a:xfrm>
            <a:off x="3836617" y="3589710"/>
            <a:ext cx="2775197" cy="369332"/>
          </a:xfrm>
          <a:prstGeom prst="rect">
            <a:avLst/>
          </a:prstGeom>
          <a:noFill/>
        </p:spPr>
        <p:txBody>
          <a:bodyPr wrap="square" rtlCol="0">
            <a:spAutoFit/>
          </a:bodyPr>
          <a:lstStyle/>
          <a:p>
            <a:r>
              <a:rPr lang="en-US" b="1" dirty="0">
                <a:solidFill>
                  <a:schemeClr val="tx2"/>
                </a:solidFill>
                <a:latin typeface="Century Gothic" panose="020B0502020202020204" pitchFamily="34" charset="0"/>
              </a:rPr>
              <a:t>our plant’s resources</a:t>
            </a:r>
          </a:p>
        </p:txBody>
      </p:sp>
      <p:sp>
        <p:nvSpPr>
          <p:cNvPr id="14" name="TextBox 13">
            <a:extLst>
              <a:ext uri="{FF2B5EF4-FFF2-40B4-BE49-F238E27FC236}">
                <a16:creationId xmlns:a16="http://schemas.microsoft.com/office/drawing/2014/main" id="{12E8A1F6-375B-134D-0C45-797F64B183D4}"/>
              </a:ext>
            </a:extLst>
          </p:cNvPr>
          <p:cNvSpPr txBox="1"/>
          <p:nvPr/>
        </p:nvSpPr>
        <p:spPr>
          <a:xfrm>
            <a:off x="3312251" y="4154596"/>
            <a:ext cx="3396427" cy="369332"/>
          </a:xfrm>
          <a:prstGeom prst="rect">
            <a:avLst/>
          </a:prstGeom>
          <a:noFill/>
        </p:spPr>
        <p:txBody>
          <a:bodyPr wrap="square" rtlCol="0">
            <a:spAutoFit/>
          </a:bodyPr>
          <a:lstStyle/>
          <a:p>
            <a:r>
              <a:rPr lang="en-US" b="1" dirty="0">
                <a:solidFill>
                  <a:schemeClr val="tx2"/>
                </a:solidFill>
                <a:latin typeface="Century Gothic" panose="020B0502020202020204" pitchFamily="34" charset="0"/>
              </a:rPr>
              <a:t>world’s population growth</a:t>
            </a:r>
          </a:p>
        </p:txBody>
      </p:sp>
      <p:sp>
        <p:nvSpPr>
          <p:cNvPr id="17" name="TextBox 16">
            <a:extLst>
              <a:ext uri="{FF2B5EF4-FFF2-40B4-BE49-F238E27FC236}">
                <a16:creationId xmlns:a16="http://schemas.microsoft.com/office/drawing/2014/main" id="{EA9EFE19-DC9A-E66E-5023-EC802AFAD3B3}"/>
              </a:ext>
            </a:extLst>
          </p:cNvPr>
          <p:cNvSpPr txBox="1"/>
          <p:nvPr/>
        </p:nvSpPr>
        <p:spPr>
          <a:xfrm>
            <a:off x="3368625" y="4709814"/>
            <a:ext cx="4298267" cy="369332"/>
          </a:xfrm>
          <a:prstGeom prst="rect">
            <a:avLst/>
          </a:prstGeom>
          <a:noFill/>
        </p:spPr>
        <p:txBody>
          <a:bodyPr wrap="square" rtlCol="0">
            <a:spAutoFit/>
          </a:bodyPr>
          <a:lstStyle/>
          <a:p>
            <a:r>
              <a:rPr lang="en-US" b="1" dirty="0">
                <a:solidFill>
                  <a:schemeClr val="tx2"/>
                </a:solidFill>
                <a:latin typeface="Century Gothic" panose="020B0502020202020204" pitchFamily="34" charset="0"/>
              </a:rPr>
              <a:t>developed or industrialized countries</a:t>
            </a:r>
          </a:p>
        </p:txBody>
      </p:sp>
      <p:sp>
        <p:nvSpPr>
          <p:cNvPr id="19" name="TextBox 18">
            <a:extLst>
              <a:ext uri="{FF2B5EF4-FFF2-40B4-BE49-F238E27FC236}">
                <a16:creationId xmlns:a16="http://schemas.microsoft.com/office/drawing/2014/main" id="{2D52D5F4-D0DD-B5D4-68B0-A9B042302F00}"/>
              </a:ext>
            </a:extLst>
          </p:cNvPr>
          <p:cNvSpPr txBox="1"/>
          <p:nvPr/>
        </p:nvSpPr>
        <p:spPr>
          <a:xfrm>
            <a:off x="3075081" y="5265032"/>
            <a:ext cx="4298267" cy="369332"/>
          </a:xfrm>
          <a:prstGeom prst="rect">
            <a:avLst/>
          </a:prstGeom>
          <a:noFill/>
        </p:spPr>
        <p:txBody>
          <a:bodyPr wrap="square" rtlCol="0">
            <a:spAutoFit/>
          </a:bodyPr>
          <a:lstStyle/>
          <a:p>
            <a:r>
              <a:rPr lang="en-US" b="1" dirty="0">
                <a:solidFill>
                  <a:schemeClr val="tx2"/>
                </a:solidFill>
                <a:latin typeface="Century Gothic" panose="020B0502020202020204" pitchFamily="34" charset="0"/>
              </a:rPr>
              <a:t>each problem our planet faces</a:t>
            </a:r>
          </a:p>
        </p:txBody>
      </p:sp>
      <p:sp>
        <p:nvSpPr>
          <p:cNvPr id="22" name="Rectangle 21">
            <a:extLst>
              <a:ext uri="{FF2B5EF4-FFF2-40B4-BE49-F238E27FC236}">
                <a16:creationId xmlns:a16="http://schemas.microsoft.com/office/drawing/2014/main" id="{FFAFB333-2660-8F37-C1B9-338DB72C5256}"/>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3" name="Rectangle 22">
            <a:extLst>
              <a:ext uri="{FF2B5EF4-FFF2-40B4-BE49-F238E27FC236}">
                <a16:creationId xmlns:a16="http://schemas.microsoft.com/office/drawing/2014/main" id="{3587DB7F-3F1A-8E94-D6F5-DEB6D6F1E333}"/>
              </a:ext>
            </a:extLst>
          </p:cNvPr>
          <p:cNvSpPr/>
          <p:nvPr/>
        </p:nvSpPr>
        <p:spPr>
          <a:xfrm>
            <a:off x="9053819" y="2936000"/>
            <a:ext cx="1283028"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7053E388-A24B-E96B-40AF-C379E8C5823F}"/>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F76AC168-ABDF-E0F2-CFC9-E14096CEBA37}"/>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495909CD-89FA-9C2C-4B02-323A4FDBD17A}"/>
              </a:ext>
            </a:extLst>
          </p:cNvPr>
          <p:cNvSpPr/>
          <p:nvPr/>
        </p:nvSpPr>
        <p:spPr>
          <a:xfrm>
            <a:off x="9053821" y="4484273"/>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0B8F7D27-6824-FA7E-82A7-E243C338A28D}"/>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9" name="Rectangle 28">
            <a:extLst>
              <a:ext uri="{FF2B5EF4-FFF2-40B4-BE49-F238E27FC236}">
                <a16:creationId xmlns:a16="http://schemas.microsoft.com/office/drawing/2014/main" id="{07D3E35B-C09E-A0E9-8F14-56B201F57FE2}"/>
              </a:ext>
            </a:extLst>
          </p:cNvPr>
          <p:cNvSpPr/>
          <p:nvPr/>
        </p:nvSpPr>
        <p:spPr>
          <a:xfrm>
            <a:off x="9053817" y="3456340"/>
            <a:ext cx="1283029"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30" name="Rectangle 29">
            <a:extLst>
              <a:ext uri="{FF2B5EF4-FFF2-40B4-BE49-F238E27FC236}">
                <a16:creationId xmlns:a16="http://schemas.microsoft.com/office/drawing/2014/main" id="{16C93626-EB85-D4F7-C0BC-B08255595344}"/>
              </a:ext>
            </a:extLst>
          </p:cNvPr>
          <p:cNvSpPr/>
          <p:nvPr/>
        </p:nvSpPr>
        <p:spPr>
          <a:xfrm>
            <a:off x="8335108" y="3974374"/>
            <a:ext cx="2001739"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33080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7">
                                            <p:txEl>
                                              <p:pRg st="0" end="0"/>
                                            </p:txEl>
                                          </p:spTgt>
                                        </p:tgtEl>
                                        <p:attrNameLst>
                                          <p:attrName>style.visibility</p:attrName>
                                        </p:attrNameLst>
                                      </p:cBhvr>
                                      <p:to>
                                        <p:strVal val="visible"/>
                                      </p:to>
                                    </p:set>
                                    <p:anim calcmode="lin" valueType="num">
                                      <p:cBhvr>
                                        <p:cTn id="28"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1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870E4-E950-B355-7A3A-0221288F461A}"/>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FE73089B-4DB2-C81E-1E5C-39028A59DE81}"/>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D7BC93A6-53A5-CFE9-4E6C-ACCEA6200A8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a:effectLst/>
        </p:spPr>
      </p:pic>
      <p:sp>
        <p:nvSpPr>
          <p:cNvPr id="27" name="TextBox 26">
            <a:extLst>
              <a:ext uri="{FF2B5EF4-FFF2-40B4-BE49-F238E27FC236}">
                <a16:creationId xmlns:a16="http://schemas.microsoft.com/office/drawing/2014/main" id="{81BBD394-9E58-2398-CD27-EE41BB299287}"/>
              </a:ext>
            </a:extLst>
          </p:cNvPr>
          <p:cNvSpPr txBox="1"/>
          <p:nvPr/>
        </p:nvSpPr>
        <p:spPr>
          <a:xfrm>
            <a:off x="402658" y="619447"/>
            <a:ext cx="7632425" cy="369332"/>
          </a:xfrm>
          <a:prstGeom prst="rect">
            <a:avLst/>
          </a:prstGeom>
          <a:noFill/>
        </p:spPr>
        <p:txBody>
          <a:bodyPr wrap="square" rtlCol="0">
            <a:spAutoFit/>
          </a:bodyPr>
          <a:lstStyle/>
          <a:p>
            <a:r>
              <a:rPr lang="en-GB" i="1" dirty="0">
                <a:latin typeface="Century Gothic" panose="020B0502020202020204" pitchFamily="34" charset="0"/>
              </a:rPr>
              <a:t>Reading and Writing, page 115, Activity 7</a:t>
            </a:r>
          </a:p>
        </p:txBody>
      </p:sp>
      <p:sp>
        <p:nvSpPr>
          <p:cNvPr id="2" name="Footer Placeholder 2">
            <a:extLst>
              <a:ext uri="{FF2B5EF4-FFF2-40B4-BE49-F238E27FC236}">
                <a16:creationId xmlns:a16="http://schemas.microsoft.com/office/drawing/2014/main" id="{782FD828-4A39-5C90-AC6B-D4DBD17F90DA}"/>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13" name="TextBox 12">
            <a:extLst>
              <a:ext uri="{FF2B5EF4-FFF2-40B4-BE49-F238E27FC236}">
                <a16:creationId xmlns:a16="http://schemas.microsoft.com/office/drawing/2014/main" id="{34FCC778-B47E-9EE5-44E1-248BA46CA353}"/>
              </a:ext>
            </a:extLst>
          </p:cNvPr>
          <p:cNvSpPr txBox="1"/>
          <p:nvPr/>
        </p:nvSpPr>
        <p:spPr>
          <a:xfrm>
            <a:off x="436225" y="377044"/>
            <a:ext cx="5684790" cy="369332"/>
          </a:xfrm>
          <a:prstGeom prst="rect">
            <a:avLst/>
          </a:prstGeom>
          <a:noFill/>
        </p:spPr>
        <p:txBody>
          <a:bodyPr wrap="square" rtlCol="0">
            <a:spAutoFit/>
          </a:bodyPr>
          <a:lstStyle/>
          <a:p>
            <a:r>
              <a:rPr lang="en-GB" b="1" dirty="0">
                <a:solidFill>
                  <a:srgbClr val="6F9BFC"/>
                </a:solidFill>
                <a:latin typeface="Century Gothic" panose="020B0502020202020204" pitchFamily="34" charset="0"/>
              </a:rPr>
              <a:t>Thinking and </a:t>
            </a:r>
            <a:r>
              <a:rPr lang="en-GB" b="1" dirty="0" err="1">
                <a:solidFill>
                  <a:srgbClr val="6F9BFC"/>
                </a:solidFill>
                <a:latin typeface="Century Gothic" panose="020B0502020202020204" pitchFamily="34" charset="0"/>
              </a:rPr>
              <a:t>DIscussing</a:t>
            </a:r>
            <a:endParaRPr lang="en-GB" b="1" dirty="0">
              <a:solidFill>
                <a:srgbClr val="6F9BFC"/>
              </a:solidFill>
              <a:latin typeface="Century Gothic" panose="020B0502020202020204" pitchFamily="34" charset="0"/>
            </a:endParaRPr>
          </a:p>
        </p:txBody>
      </p:sp>
      <p:sp>
        <p:nvSpPr>
          <p:cNvPr id="16" name="TextBox 15">
            <a:extLst>
              <a:ext uri="{FF2B5EF4-FFF2-40B4-BE49-F238E27FC236}">
                <a16:creationId xmlns:a16="http://schemas.microsoft.com/office/drawing/2014/main" id="{4935948C-37F2-01BA-F349-9DA73D27ABBF}"/>
              </a:ext>
            </a:extLst>
          </p:cNvPr>
          <p:cNvSpPr txBox="1"/>
          <p:nvPr/>
        </p:nvSpPr>
        <p:spPr>
          <a:xfrm>
            <a:off x="436225" y="1264340"/>
            <a:ext cx="7010399" cy="369332"/>
          </a:xfrm>
          <a:prstGeom prst="rect">
            <a:avLst/>
          </a:prstGeom>
          <a:noFill/>
        </p:spPr>
        <p:txBody>
          <a:bodyPr wrap="square">
            <a:spAutoFit/>
          </a:bodyPr>
          <a:lstStyle/>
          <a:p>
            <a:pPr>
              <a:buNone/>
            </a:pPr>
            <a:r>
              <a:rPr lang="en-GB" dirty="0">
                <a:solidFill>
                  <a:srgbClr val="141413"/>
                </a:solidFill>
                <a:effectLst/>
                <a:latin typeface="Century Gothic" panose="020B0502020202020204" pitchFamily="34" charset="0"/>
              </a:rPr>
              <a:t>Discuss the questions in groups.</a:t>
            </a:r>
          </a:p>
        </p:txBody>
      </p:sp>
      <p:sp>
        <p:nvSpPr>
          <p:cNvPr id="22" name="TextBox 21">
            <a:extLst>
              <a:ext uri="{FF2B5EF4-FFF2-40B4-BE49-F238E27FC236}">
                <a16:creationId xmlns:a16="http://schemas.microsoft.com/office/drawing/2014/main" id="{74C63172-6DC2-A55C-3DDE-EFF461C5AD34}"/>
              </a:ext>
            </a:extLst>
          </p:cNvPr>
          <p:cNvSpPr txBox="1"/>
          <p:nvPr/>
        </p:nvSpPr>
        <p:spPr>
          <a:xfrm>
            <a:off x="811363" y="2028539"/>
            <a:ext cx="6635261" cy="2031325"/>
          </a:xfrm>
          <a:prstGeom prst="rect">
            <a:avLst/>
          </a:prstGeom>
          <a:solidFill>
            <a:schemeClr val="bg1"/>
          </a:solidFill>
          <a:ln>
            <a:solidFill>
              <a:srgbClr val="6F9BFC"/>
            </a:solidFill>
          </a:ln>
          <a:effectLst>
            <a:outerShdw blurRad="50800" dist="38100" dir="5400000" algn="t" rotWithShape="0">
              <a:prstClr val="black">
                <a:alpha val="40000"/>
              </a:prstClr>
            </a:outerShdw>
          </a:effectLst>
        </p:spPr>
        <p:txBody>
          <a:bodyPr wrap="square">
            <a:spAutoFit/>
          </a:bodyPr>
          <a:lstStyle/>
          <a:p>
            <a:pPr marL="342900" indent="-342900">
              <a:buFont typeface="+mj-lt"/>
              <a:buAutoNum type="arabicPeriod"/>
            </a:pPr>
            <a:r>
              <a:rPr lang="en-GB" dirty="0">
                <a:solidFill>
                  <a:srgbClr val="141413"/>
                </a:solidFill>
                <a:effectLst/>
                <a:latin typeface="Century Gothic" panose="020B0502020202020204" pitchFamily="34" charset="0"/>
              </a:rPr>
              <a:t>Is your country under- or overpopulated?</a:t>
            </a:r>
          </a:p>
          <a:p>
            <a:pPr marL="342900" indent="-342900">
              <a:buFont typeface="+mj-lt"/>
              <a:buAutoNum type="arabicPeriod"/>
            </a:pPr>
            <a:endParaRPr lang="en-GB" dirty="0">
              <a:solidFill>
                <a:srgbClr val="141413"/>
              </a:solidFill>
              <a:effectLst/>
              <a:latin typeface="Century Gothic" panose="020B0502020202020204" pitchFamily="34" charset="0"/>
            </a:endParaRPr>
          </a:p>
          <a:p>
            <a:pPr marL="342900" indent="-342900">
              <a:buFont typeface="+mj-lt"/>
              <a:buAutoNum type="arabicPeriod"/>
            </a:pPr>
            <a:r>
              <a:rPr lang="en-GB" dirty="0">
                <a:solidFill>
                  <a:srgbClr val="141413"/>
                </a:solidFill>
                <a:effectLst/>
                <a:latin typeface="Century Gothic" panose="020B0502020202020204" pitchFamily="34" charset="0"/>
              </a:rPr>
              <a:t>Should the population in your country be increased or decreased in the future? Explain why.</a:t>
            </a:r>
          </a:p>
          <a:p>
            <a:pPr marL="342900" indent="-342900">
              <a:buFont typeface="+mj-lt"/>
              <a:buAutoNum type="arabicPeriod"/>
            </a:pPr>
            <a:endParaRPr lang="en-GB" dirty="0">
              <a:solidFill>
                <a:srgbClr val="141413"/>
              </a:solidFill>
              <a:effectLst/>
              <a:latin typeface="Century Gothic" panose="020B0502020202020204" pitchFamily="34" charset="0"/>
            </a:endParaRPr>
          </a:p>
          <a:p>
            <a:pPr marL="342900" indent="-342900">
              <a:buFont typeface="+mj-lt"/>
              <a:buAutoNum type="arabicPeriod"/>
            </a:pPr>
            <a:r>
              <a:rPr lang="en-GB" dirty="0">
                <a:solidFill>
                  <a:srgbClr val="141413"/>
                </a:solidFill>
                <a:effectLst/>
                <a:latin typeface="Century Gothic" panose="020B0502020202020204" pitchFamily="34" charset="0"/>
              </a:rPr>
              <a:t>How can education help people to be more aware of population decline or increase in your country?</a:t>
            </a:r>
          </a:p>
        </p:txBody>
      </p:sp>
      <p:pic>
        <p:nvPicPr>
          <p:cNvPr id="3" name="Graphic 2" descr="Users with solid fill">
            <a:extLst>
              <a:ext uri="{FF2B5EF4-FFF2-40B4-BE49-F238E27FC236}">
                <a16:creationId xmlns:a16="http://schemas.microsoft.com/office/drawing/2014/main" id="{5C375B69-00EA-59CE-E904-0123A52870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39083" y="437387"/>
            <a:ext cx="1415081" cy="1415081"/>
          </a:xfrm>
          <a:prstGeom prst="rect">
            <a:avLst/>
          </a:prstGeom>
        </p:spPr>
      </p:pic>
      <p:pic>
        <p:nvPicPr>
          <p:cNvPr id="5" name="Graphic 4" descr="Earth globe: Africa and Europe with solid fill">
            <a:extLst>
              <a:ext uri="{FF2B5EF4-FFF2-40B4-BE49-F238E27FC236}">
                <a16:creationId xmlns:a16="http://schemas.microsoft.com/office/drawing/2014/main" id="{466C7D5B-6DA9-2E08-C44D-180A074E74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60364" y="5082403"/>
            <a:ext cx="914400" cy="914400"/>
          </a:xfrm>
          <a:prstGeom prst="rect">
            <a:avLst/>
          </a:prstGeom>
        </p:spPr>
      </p:pic>
      <p:sp>
        <p:nvSpPr>
          <p:cNvPr id="14" name="TextBox 13">
            <a:extLst>
              <a:ext uri="{FF2B5EF4-FFF2-40B4-BE49-F238E27FC236}">
                <a16:creationId xmlns:a16="http://schemas.microsoft.com/office/drawing/2014/main" id="{39645DAD-9881-C97A-179D-CBE10F267AFD}"/>
              </a:ext>
            </a:extLst>
          </p:cNvPr>
          <p:cNvSpPr txBox="1"/>
          <p:nvPr/>
        </p:nvSpPr>
        <p:spPr>
          <a:xfrm>
            <a:off x="2382702" y="5289716"/>
            <a:ext cx="3766120" cy="523220"/>
          </a:xfrm>
          <a:prstGeom prst="rect">
            <a:avLst/>
          </a:prstGeom>
          <a:noFill/>
        </p:spPr>
        <p:txBody>
          <a:bodyPr wrap="square" rtlCol="0">
            <a:spAutoFit/>
          </a:bodyPr>
          <a:lstStyle/>
          <a:p>
            <a:r>
              <a:rPr lang="en-GB" sz="2800" b="1" dirty="0"/>
              <a:t>Real-World Connection</a:t>
            </a:r>
          </a:p>
        </p:txBody>
      </p:sp>
      <p:pic>
        <p:nvPicPr>
          <p:cNvPr id="17" name="Picture 16" descr="A person in a white robe&#10;&#10;AI-generated content may be incorrect.">
            <a:extLst>
              <a:ext uri="{FF2B5EF4-FFF2-40B4-BE49-F238E27FC236}">
                <a16:creationId xmlns:a16="http://schemas.microsoft.com/office/drawing/2014/main" id="{0F92464B-877B-57CF-3F79-9CB4DA480872}"/>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8464" b="97396" l="9730" r="89986">
                        <a14:foregroundMark x1="37997" y1="68880" x2="39276" y2="57031"/>
                        <a14:foregroundMark x1="39276" y1="57031" x2="42756" y2="46875"/>
                        <a14:foregroundMark x1="42756" y1="46875" x2="43750" y2="36589"/>
                        <a14:foregroundMark x1="44815" y1="20833" x2="44105" y2="24479"/>
                        <a14:foregroundMark x1="42045" y1="39193" x2="38636" y2="48958"/>
                        <a14:foregroundMark x1="38636" y1="48958" x2="35866" y2="65625"/>
                        <a14:foregroundMark x1="49787" y1="8724" x2="53764" y2="13021"/>
                        <a14:foregroundMark x1="48580" y1="10286" x2="45313" y2="20052"/>
                        <a14:foregroundMark x1="45313" y1="20052" x2="44247" y2="29818"/>
                        <a14:foregroundMark x1="45099" y1="14714" x2="46591" y2="14714"/>
                        <a14:foregroundMark x1="45099" y1="14974" x2="46236" y2="13672"/>
                        <a14:foregroundMark x1="44815" y1="92839" x2="52983" y2="91146"/>
                        <a14:foregroundMark x1="48153" y1="10677" x2="49929" y2="8984"/>
                        <a14:foregroundMark x1="49219" y1="9375" x2="49787" y2="8464"/>
                        <a14:foregroundMark x1="60369" y1="97005" x2="61293" y2="97396"/>
                      </a14:backgroundRemoval>
                    </a14:imgEffect>
                  </a14:imgLayer>
                </a14:imgProps>
              </a:ext>
              <a:ext uri="{28A0092B-C50C-407E-A947-70E740481C1C}">
                <a14:useLocalDpi xmlns:a14="http://schemas.microsoft.com/office/drawing/2010/main" val="0"/>
              </a:ext>
            </a:extLst>
          </a:blip>
          <a:stretch>
            <a:fillRect/>
          </a:stretch>
        </p:blipFill>
        <p:spPr>
          <a:xfrm>
            <a:off x="4218870" y="4155717"/>
            <a:ext cx="5671262" cy="3093415"/>
          </a:xfrm>
          <a:prstGeom prst="rect">
            <a:avLst/>
          </a:prstGeom>
        </p:spPr>
      </p:pic>
      <p:sp>
        <p:nvSpPr>
          <p:cNvPr id="18" name="Rectangle 17">
            <a:extLst>
              <a:ext uri="{FF2B5EF4-FFF2-40B4-BE49-F238E27FC236}">
                <a16:creationId xmlns:a16="http://schemas.microsoft.com/office/drawing/2014/main" id="{C1755C28-ED4E-A59E-FC42-F45F1B1B63EA}"/>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19" name="Rectangle 18">
            <a:extLst>
              <a:ext uri="{FF2B5EF4-FFF2-40B4-BE49-F238E27FC236}">
                <a16:creationId xmlns:a16="http://schemas.microsoft.com/office/drawing/2014/main" id="{42ADB09B-8A91-C2C6-D065-91E806A2D4F2}"/>
              </a:ext>
            </a:extLst>
          </p:cNvPr>
          <p:cNvSpPr/>
          <p:nvPr/>
        </p:nvSpPr>
        <p:spPr>
          <a:xfrm>
            <a:off x="9053819" y="2936000"/>
            <a:ext cx="1283028"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1" name="Rectangle 20">
            <a:extLst>
              <a:ext uri="{FF2B5EF4-FFF2-40B4-BE49-F238E27FC236}">
                <a16:creationId xmlns:a16="http://schemas.microsoft.com/office/drawing/2014/main" id="{4F446AF7-8B56-9D3B-1D05-1FCC53D3AEBE}"/>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3" name="Rectangle 22">
            <a:extLst>
              <a:ext uri="{FF2B5EF4-FFF2-40B4-BE49-F238E27FC236}">
                <a16:creationId xmlns:a16="http://schemas.microsoft.com/office/drawing/2014/main" id="{DA2B4446-1504-8B3D-81EA-57C7D8C4445F}"/>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24" name="Rectangle 23">
            <a:extLst>
              <a:ext uri="{FF2B5EF4-FFF2-40B4-BE49-F238E27FC236}">
                <a16:creationId xmlns:a16="http://schemas.microsoft.com/office/drawing/2014/main" id="{4B54BB11-B623-A3F3-F8FB-5BA4DC0F9528}"/>
              </a:ext>
            </a:extLst>
          </p:cNvPr>
          <p:cNvSpPr/>
          <p:nvPr/>
        </p:nvSpPr>
        <p:spPr>
          <a:xfrm>
            <a:off x="8382000" y="4484273"/>
            <a:ext cx="195484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25" name="Rectangle 24">
            <a:extLst>
              <a:ext uri="{FF2B5EF4-FFF2-40B4-BE49-F238E27FC236}">
                <a16:creationId xmlns:a16="http://schemas.microsoft.com/office/drawing/2014/main" id="{5B667533-6D6A-8A35-838B-BCDF7ED5A6AD}"/>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26" name="Rectangle 25">
            <a:extLst>
              <a:ext uri="{FF2B5EF4-FFF2-40B4-BE49-F238E27FC236}">
                <a16:creationId xmlns:a16="http://schemas.microsoft.com/office/drawing/2014/main" id="{F7F7E272-B56E-A9F5-935A-6C298419230E}"/>
              </a:ext>
            </a:extLst>
          </p:cNvPr>
          <p:cNvSpPr/>
          <p:nvPr/>
        </p:nvSpPr>
        <p:spPr>
          <a:xfrm>
            <a:off x="9053817" y="3456340"/>
            <a:ext cx="1283029"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31" name="Rectangle 30">
            <a:extLst>
              <a:ext uri="{FF2B5EF4-FFF2-40B4-BE49-F238E27FC236}">
                <a16:creationId xmlns:a16="http://schemas.microsoft.com/office/drawing/2014/main" id="{9354874E-634C-5B5B-0FC1-BF0B842D8DD2}"/>
              </a:ext>
            </a:extLst>
          </p:cNvPr>
          <p:cNvSpPr/>
          <p:nvPr/>
        </p:nvSpPr>
        <p:spPr>
          <a:xfrm>
            <a:off x="9053817" y="3974374"/>
            <a:ext cx="1283030"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557647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C0BB3-2661-4365-550F-722C1CE8FA9B}"/>
            </a:ext>
          </a:extLst>
        </p:cNvPr>
        <p:cNvGrpSpPr/>
        <p:nvPr/>
      </p:nvGrpSpPr>
      <p:grpSpPr>
        <a:xfrm>
          <a:off x="0" y="0"/>
          <a:ext cx="0" cy="0"/>
          <a:chOff x="0" y="0"/>
          <a:chExt cx="0" cy="0"/>
        </a:xfrm>
      </p:grpSpPr>
      <p:pic>
        <p:nvPicPr>
          <p:cNvPr id="20" name="Picture 19" descr="A collage of a group of images of a large group of vehicles&#10;&#10;AI-generated content may be incorrect.">
            <a:extLst>
              <a:ext uri="{FF2B5EF4-FFF2-40B4-BE49-F238E27FC236}">
                <a16:creationId xmlns:a16="http://schemas.microsoft.com/office/drawing/2014/main" id="{C4B155C1-8D7A-9CBC-A2B0-F7B863998EA5}"/>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l="11974" t="10575" r="60508" b="54703"/>
          <a:stretch>
            <a:fillRect/>
          </a:stretch>
        </p:blipFill>
        <p:spPr>
          <a:xfrm>
            <a:off x="165176" y="192943"/>
            <a:ext cx="10363048" cy="7162867"/>
          </a:xfrm>
          <a:prstGeom prst="rect">
            <a:avLst/>
          </a:prstGeom>
          <a:effectLst>
            <a:outerShdw blurRad="50800" dist="38100" dir="5400000" algn="t" rotWithShape="0">
              <a:prstClr val="black">
                <a:alpha val="40000"/>
              </a:prstClr>
            </a:outerShdw>
          </a:effectLst>
        </p:spPr>
      </p:pic>
      <p:pic>
        <p:nvPicPr>
          <p:cNvPr id="4" name="Picture 3" descr="A black screen with blue border&#10;&#10;AI-generated content may be incorrect.">
            <a:extLst>
              <a:ext uri="{FF2B5EF4-FFF2-40B4-BE49-F238E27FC236}">
                <a16:creationId xmlns:a16="http://schemas.microsoft.com/office/drawing/2014/main" id="{AF8A1FD9-2340-B11C-C565-57894E49104B}"/>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44672" y="110085"/>
            <a:ext cx="10374010" cy="7286051"/>
          </a:xfrm>
          <a:prstGeom prst="rect">
            <a:avLst/>
          </a:prstGeom>
          <a:effectLst/>
        </p:spPr>
      </p:pic>
      <p:sp>
        <p:nvSpPr>
          <p:cNvPr id="2" name="Footer Placeholder 2">
            <a:extLst>
              <a:ext uri="{FF2B5EF4-FFF2-40B4-BE49-F238E27FC236}">
                <a16:creationId xmlns:a16="http://schemas.microsoft.com/office/drawing/2014/main" id="{EF465126-BE5F-98D2-8C40-182B20C8765A}"/>
              </a:ext>
            </a:extLst>
          </p:cNvPr>
          <p:cNvSpPr>
            <a:spLocks noGrp="1"/>
          </p:cNvSpPr>
          <p:nvPr>
            <p:ph type="ftr" sz="quarter" idx="11"/>
          </p:nvPr>
        </p:nvSpPr>
        <p:spPr>
          <a:xfrm>
            <a:off x="3813078" y="7270750"/>
            <a:ext cx="2895600" cy="365125"/>
          </a:xfrm>
        </p:spPr>
        <p:txBody>
          <a:bodyPr/>
          <a:lstStyle/>
          <a:p>
            <a:r>
              <a:rPr lang="en-US" dirty="0"/>
              <a:t>Cycle 3 English Language</a:t>
            </a:r>
          </a:p>
        </p:txBody>
      </p:sp>
      <p:pic>
        <p:nvPicPr>
          <p:cNvPr id="17" name="Graphic 16" descr="Lightbulb and gear outline">
            <a:extLst>
              <a:ext uri="{FF2B5EF4-FFF2-40B4-BE49-F238E27FC236}">
                <a16:creationId xmlns:a16="http://schemas.microsoft.com/office/drawing/2014/main" id="{F34C96C1-6FA5-D003-14B3-7D5DA27D065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9331" y="636045"/>
            <a:ext cx="759364" cy="759364"/>
          </a:xfrm>
          <a:prstGeom prst="rect">
            <a:avLst/>
          </a:prstGeom>
        </p:spPr>
      </p:pic>
      <p:sp>
        <p:nvSpPr>
          <p:cNvPr id="18" name="TextBox 17">
            <a:extLst>
              <a:ext uri="{FF2B5EF4-FFF2-40B4-BE49-F238E27FC236}">
                <a16:creationId xmlns:a16="http://schemas.microsoft.com/office/drawing/2014/main" id="{F6E939D7-9B22-26C5-5A6D-71FC91FDD24E}"/>
              </a:ext>
            </a:extLst>
          </p:cNvPr>
          <p:cNvSpPr txBox="1"/>
          <p:nvPr/>
        </p:nvSpPr>
        <p:spPr>
          <a:xfrm>
            <a:off x="1534766" y="815672"/>
            <a:ext cx="2109700" cy="400110"/>
          </a:xfrm>
          <a:prstGeom prst="rect">
            <a:avLst/>
          </a:prstGeom>
          <a:noFill/>
        </p:spPr>
        <p:txBody>
          <a:bodyPr wrap="square" rtlCol="0">
            <a:spAutoFit/>
          </a:bodyPr>
          <a:lstStyle/>
          <a:p>
            <a:r>
              <a:rPr lang="en-US" sz="2000" b="1" dirty="0">
                <a:latin typeface="Century Gothic" panose="020B0502020202020204" pitchFamily="34" charset="0"/>
              </a:rPr>
              <a:t>BE CREATIVE</a:t>
            </a:r>
          </a:p>
        </p:txBody>
      </p:sp>
      <p:sp>
        <p:nvSpPr>
          <p:cNvPr id="19" name="TextBox 18">
            <a:extLst>
              <a:ext uri="{FF2B5EF4-FFF2-40B4-BE49-F238E27FC236}">
                <a16:creationId xmlns:a16="http://schemas.microsoft.com/office/drawing/2014/main" id="{DD30A928-41F3-A8EE-4D9E-5E8AED228CB8}"/>
              </a:ext>
            </a:extLst>
          </p:cNvPr>
          <p:cNvSpPr txBox="1"/>
          <p:nvPr/>
        </p:nvSpPr>
        <p:spPr>
          <a:xfrm>
            <a:off x="689331" y="1696292"/>
            <a:ext cx="6763855" cy="3086614"/>
          </a:xfrm>
          <a:prstGeom prst="rect">
            <a:avLst/>
          </a:prstGeom>
          <a:solidFill>
            <a:schemeClr val="bg1"/>
          </a:solidFill>
          <a:ln>
            <a:solidFill>
              <a:srgbClr val="6F9BFC"/>
            </a:solidFill>
          </a:ln>
          <a:effectLst>
            <a:outerShdw blurRad="50800" dist="38100" dir="5400000" algn="t" rotWithShape="0">
              <a:prstClr val="black">
                <a:alpha val="40000"/>
              </a:prstClr>
            </a:outerShdw>
          </a:effectLst>
        </p:spPr>
        <p:txBody>
          <a:bodyPr wrap="square" rtlCol="0">
            <a:spAutoFit/>
          </a:bodyPr>
          <a:lstStyle/>
          <a:p>
            <a:r>
              <a:rPr lang="en-US" dirty="0">
                <a:latin typeface="Century Gothic" panose="020B0502020202020204" pitchFamily="34" charset="0"/>
              </a:rPr>
              <a:t>In groups, think of three habits we can change to reduce the impacts of overpopulation.</a:t>
            </a:r>
          </a:p>
          <a:p>
            <a:endParaRPr lang="en-US" dirty="0">
              <a:latin typeface="Century Gothic" panose="020B0502020202020204" pitchFamily="34" charset="0"/>
            </a:endParaRPr>
          </a:p>
          <a:p>
            <a:r>
              <a:rPr lang="en-US" dirty="0">
                <a:latin typeface="Century Gothic" panose="020B0502020202020204" pitchFamily="34" charset="0"/>
              </a:rPr>
              <a:t>Think about…</a:t>
            </a:r>
          </a:p>
          <a:p>
            <a:endParaRPr lang="en-US" dirty="0">
              <a:latin typeface="Century Gothic" panose="020B0502020202020204" pitchFamily="34" charset="0"/>
            </a:endParaRPr>
          </a:p>
          <a:p>
            <a:pPr marL="285750" indent="-285750">
              <a:lnSpc>
                <a:spcPct val="150000"/>
              </a:lnSpc>
              <a:buFont typeface="Arial" panose="020B0604020202020204" pitchFamily="34" charset="0"/>
              <a:buChar char="•"/>
            </a:pPr>
            <a:r>
              <a:rPr lang="en-US" dirty="0">
                <a:latin typeface="Century Gothic" panose="020B0502020202020204" pitchFamily="34" charset="0"/>
              </a:rPr>
              <a:t>Energy</a:t>
            </a:r>
          </a:p>
          <a:p>
            <a:pPr marL="285750" indent="-285750">
              <a:lnSpc>
                <a:spcPct val="150000"/>
              </a:lnSpc>
              <a:buFont typeface="Arial" panose="020B0604020202020204" pitchFamily="34" charset="0"/>
              <a:buChar char="•"/>
            </a:pPr>
            <a:r>
              <a:rPr lang="en-US" dirty="0">
                <a:latin typeface="Century Gothic" panose="020B0502020202020204" pitchFamily="34" charset="0"/>
              </a:rPr>
              <a:t>Living space </a:t>
            </a:r>
          </a:p>
          <a:p>
            <a:pPr marL="285750" indent="-285750">
              <a:lnSpc>
                <a:spcPct val="150000"/>
              </a:lnSpc>
              <a:buFont typeface="Arial" panose="020B0604020202020204" pitchFamily="34" charset="0"/>
              <a:buChar char="•"/>
            </a:pPr>
            <a:r>
              <a:rPr lang="en-US" dirty="0">
                <a:latin typeface="Century Gothic" panose="020B0502020202020204" pitchFamily="34" charset="0"/>
              </a:rPr>
              <a:t>Travel</a:t>
            </a:r>
          </a:p>
          <a:p>
            <a:pPr marL="285750" indent="-285750">
              <a:lnSpc>
                <a:spcPct val="150000"/>
              </a:lnSpc>
              <a:buFont typeface="Arial" panose="020B0604020202020204" pitchFamily="34" charset="0"/>
              <a:buChar char="•"/>
            </a:pPr>
            <a:r>
              <a:rPr lang="en-US" dirty="0">
                <a:latin typeface="Century Gothic" panose="020B0502020202020204" pitchFamily="34" charset="0"/>
              </a:rPr>
              <a:t>Food</a:t>
            </a:r>
          </a:p>
        </p:txBody>
      </p:sp>
      <p:pic>
        <p:nvPicPr>
          <p:cNvPr id="23" name="Graphic 22" descr="Users with solid fill">
            <a:extLst>
              <a:ext uri="{FF2B5EF4-FFF2-40B4-BE49-F238E27FC236}">
                <a16:creationId xmlns:a16="http://schemas.microsoft.com/office/drawing/2014/main" id="{A6220EFC-EEC8-69C7-C393-A857DF22FA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79096" y="281211"/>
            <a:ext cx="1415081" cy="1415081"/>
          </a:xfrm>
          <a:prstGeom prst="rect">
            <a:avLst/>
          </a:prstGeom>
        </p:spPr>
      </p:pic>
      <p:pic>
        <p:nvPicPr>
          <p:cNvPr id="24" name="Picture 23">
            <a:extLst>
              <a:ext uri="{FF2B5EF4-FFF2-40B4-BE49-F238E27FC236}">
                <a16:creationId xmlns:a16="http://schemas.microsoft.com/office/drawing/2014/main" id="{C9FBBB0D-439D-F706-DA29-FC82A242B80A}"/>
              </a:ext>
            </a:extLst>
          </p:cNvPr>
          <p:cNvPicPr>
            <a:picLocks noChangeAspect="1"/>
          </p:cNvPicPr>
          <p:nvPr/>
        </p:nvPicPr>
        <p:blipFill>
          <a:blip r:embed="rId9" cstate="print">
            <a:extLst>
              <a:ext uri="{28A0092B-C50C-407E-A947-70E740481C1C}">
                <a14:useLocalDpi xmlns:a14="http://schemas.microsoft.com/office/drawing/2010/main" val="0"/>
              </a:ext>
            </a:extLst>
          </a:blip>
          <a:srcRect l="1206" t="10187" r="-1" b="11385"/>
          <a:stretch>
            <a:fillRect/>
          </a:stretch>
        </p:blipFill>
        <p:spPr>
          <a:xfrm>
            <a:off x="4557713" y="4483538"/>
            <a:ext cx="3128962" cy="2483956"/>
          </a:xfrm>
          <a:prstGeom prst="rect">
            <a:avLst/>
          </a:prstGeom>
          <a:ln w="28575">
            <a:solidFill>
              <a:srgbClr val="6F9BFC"/>
            </a:solidFill>
          </a:ln>
          <a:effectLst>
            <a:outerShdw blurRad="50800" dist="38100" dir="5400000" algn="t" rotWithShape="0">
              <a:prstClr val="black">
                <a:alpha val="40000"/>
              </a:prstClr>
            </a:outerShdw>
          </a:effectLst>
        </p:spPr>
      </p:pic>
      <p:sp>
        <p:nvSpPr>
          <p:cNvPr id="25" name="Rectangle 24">
            <a:extLst>
              <a:ext uri="{FF2B5EF4-FFF2-40B4-BE49-F238E27FC236}">
                <a16:creationId xmlns:a16="http://schemas.microsoft.com/office/drawing/2014/main" id="{0553C84D-7702-BADF-DF83-FBB02124027F}"/>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26" name="Rectangle 25">
            <a:extLst>
              <a:ext uri="{FF2B5EF4-FFF2-40B4-BE49-F238E27FC236}">
                <a16:creationId xmlns:a16="http://schemas.microsoft.com/office/drawing/2014/main" id="{362E2AE9-7405-7D5D-24FC-52CB2BE59B59}"/>
              </a:ext>
            </a:extLst>
          </p:cNvPr>
          <p:cNvSpPr/>
          <p:nvPr/>
        </p:nvSpPr>
        <p:spPr>
          <a:xfrm>
            <a:off x="9053819" y="2936000"/>
            <a:ext cx="1283028"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28" name="Rectangle 27">
            <a:extLst>
              <a:ext uri="{FF2B5EF4-FFF2-40B4-BE49-F238E27FC236}">
                <a16:creationId xmlns:a16="http://schemas.microsoft.com/office/drawing/2014/main" id="{0CA0055A-1BFD-12C4-F147-D9F289CC50ED}"/>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29" name="Rectangle 28">
            <a:extLst>
              <a:ext uri="{FF2B5EF4-FFF2-40B4-BE49-F238E27FC236}">
                <a16:creationId xmlns:a16="http://schemas.microsoft.com/office/drawing/2014/main" id="{9E80B9DE-84BA-0CDD-C0AD-B08CAA3D30AB}"/>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30" name="Rectangle 29">
            <a:extLst>
              <a:ext uri="{FF2B5EF4-FFF2-40B4-BE49-F238E27FC236}">
                <a16:creationId xmlns:a16="http://schemas.microsoft.com/office/drawing/2014/main" id="{3D86C440-2A43-8EF5-FD91-EE79E8C0FE37}"/>
              </a:ext>
            </a:extLst>
          </p:cNvPr>
          <p:cNvSpPr/>
          <p:nvPr/>
        </p:nvSpPr>
        <p:spPr>
          <a:xfrm>
            <a:off x="8382000" y="4484273"/>
            <a:ext cx="195484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31" name="Rectangle 30">
            <a:extLst>
              <a:ext uri="{FF2B5EF4-FFF2-40B4-BE49-F238E27FC236}">
                <a16:creationId xmlns:a16="http://schemas.microsoft.com/office/drawing/2014/main" id="{74BB8996-D782-9638-E182-774781E2D83D}"/>
              </a:ext>
            </a:extLst>
          </p:cNvPr>
          <p:cNvSpPr/>
          <p:nvPr/>
        </p:nvSpPr>
        <p:spPr>
          <a:xfrm>
            <a:off x="9053821" y="5002132"/>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32" name="Rectangle 31">
            <a:extLst>
              <a:ext uri="{FF2B5EF4-FFF2-40B4-BE49-F238E27FC236}">
                <a16:creationId xmlns:a16="http://schemas.microsoft.com/office/drawing/2014/main" id="{F5B1C4A8-EB16-B767-82FE-3EF0F4C3EC9A}"/>
              </a:ext>
            </a:extLst>
          </p:cNvPr>
          <p:cNvSpPr/>
          <p:nvPr/>
        </p:nvSpPr>
        <p:spPr>
          <a:xfrm>
            <a:off x="9053817" y="3456340"/>
            <a:ext cx="1283029"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33" name="Rectangle 32">
            <a:extLst>
              <a:ext uri="{FF2B5EF4-FFF2-40B4-BE49-F238E27FC236}">
                <a16:creationId xmlns:a16="http://schemas.microsoft.com/office/drawing/2014/main" id="{4EECDF70-A601-F8F8-D709-6F61448D82EA}"/>
              </a:ext>
            </a:extLst>
          </p:cNvPr>
          <p:cNvSpPr/>
          <p:nvPr/>
        </p:nvSpPr>
        <p:spPr>
          <a:xfrm>
            <a:off x="9053817" y="3974374"/>
            <a:ext cx="1283030"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4212308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8992D-A0A7-E756-7082-55E75707E85A}"/>
            </a:ext>
          </a:extLst>
        </p:cNvPr>
        <p:cNvGrpSpPr/>
        <p:nvPr/>
      </p:nvGrpSpPr>
      <p:grpSpPr>
        <a:xfrm>
          <a:off x="0" y="0"/>
          <a:ext cx="0" cy="0"/>
          <a:chOff x="0" y="0"/>
          <a:chExt cx="0" cy="0"/>
        </a:xfrm>
      </p:grpSpPr>
      <p:pic>
        <p:nvPicPr>
          <p:cNvPr id="4" name="Picture 3" descr="A black screen with blue border&#10;&#10;AI-generated content may be incorrect.">
            <a:extLst>
              <a:ext uri="{FF2B5EF4-FFF2-40B4-BE49-F238E27FC236}">
                <a16:creationId xmlns:a16="http://schemas.microsoft.com/office/drawing/2014/main" id="{7A0BDF03-DEF9-D91C-8ADB-365A5E628EC9}"/>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147972" y="100055"/>
            <a:ext cx="10374010" cy="7286051"/>
          </a:xfrm>
          <a:prstGeom prst="rect">
            <a:avLst/>
          </a:prstGeom>
        </p:spPr>
      </p:pic>
      <p:sp>
        <p:nvSpPr>
          <p:cNvPr id="2" name="Footer Placeholder 2">
            <a:extLst>
              <a:ext uri="{FF2B5EF4-FFF2-40B4-BE49-F238E27FC236}">
                <a16:creationId xmlns:a16="http://schemas.microsoft.com/office/drawing/2014/main" id="{D7D36B2B-2071-E455-B880-5BAE405EC284}"/>
              </a:ext>
            </a:extLst>
          </p:cNvPr>
          <p:cNvSpPr>
            <a:spLocks noGrp="1"/>
          </p:cNvSpPr>
          <p:nvPr>
            <p:ph type="ftr" sz="quarter" idx="11"/>
          </p:nvPr>
        </p:nvSpPr>
        <p:spPr>
          <a:xfrm>
            <a:off x="3813078" y="7270750"/>
            <a:ext cx="2895600" cy="365125"/>
          </a:xfrm>
        </p:spPr>
        <p:txBody>
          <a:bodyPr/>
          <a:lstStyle/>
          <a:p>
            <a:r>
              <a:rPr lang="en-US" dirty="0"/>
              <a:t>Cycle 3 English Language</a:t>
            </a:r>
          </a:p>
        </p:txBody>
      </p:sp>
      <p:sp>
        <p:nvSpPr>
          <p:cNvPr id="3" name="TextBox 2">
            <a:extLst>
              <a:ext uri="{FF2B5EF4-FFF2-40B4-BE49-F238E27FC236}">
                <a16:creationId xmlns:a16="http://schemas.microsoft.com/office/drawing/2014/main" id="{7671EE8C-B6ED-D3CF-6C27-A7A5AAE44294}"/>
              </a:ext>
            </a:extLst>
          </p:cNvPr>
          <p:cNvSpPr txBox="1"/>
          <p:nvPr/>
        </p:nvSpPr>
        <p:spPr>
          <a:xfrm>
            <a:off x="2527366" y="1627625"/>
            <a:ext cx="5740752" cy="3416320"/>
          </a:xfrm>
          <a:prstGeom prst="rect">
            <a:avLst/>
          </a:prstGeom>
          <a:noFill/>
        </p:spPr>
        <p:txBody>
          <a:bodyPr wrap="square" rtlCol="0">
            <a:spAutoFit/>
          </a:bodyPr>
          <a:lstStyle/>
          <a:p>
            <a:r>
              <a:rPr lang="en-US" b="1" dirty="0">
                <a:latin typeface="Century Gothic" panose="020B0502020202020204" pitchFamily="34" charset="0"/>
              </a:rPr>
              <a:t>Lesson outcome check!</a:t>
            </a:r>
          </a:p>
          <a:p>
            <a:endParaRPr lang="en-US" b="1" dirty="0">
              <a:latin typeface="Century Gothic" panose="020B0502020202020204" pitchFamily="34" charset="0"/>
            </a:endParaRPr>
          </a:p>
          <a:p>
            <a:endParaRPr lang="en-US" dirty="0"/>
          </a:p>
          <a:p>
            <a:pPr marL="285750" indent="-285750">
              <a:buFont typeface="Arial" panose="020B0604020202020204" pitchFamily="34" charset="0"/>
              <a:buChar char="•"/>
            </a:pPr>
            <a:endParaRPr lang="en-US" dirty="0">
              <a:latin typeface="Century Gothic" panose="020B0502020202020204" pitchFamily="34" charset="0"/>
            </a:endParaRPr>
          </a:p>
          <a:p>
            <a:pPr marL="285750" indent="-285750">
              <a:buFont typeface="Arial" panose="020B0604020202020204" pitchFamily="34" charset="0"/>
              <a:buChar char="•"/>
            </a:pPr>
            <a:r>
              <a:rPr lang="en-GB" i="1" dirty="0">
                <a:latin typeface="Century Gothic" panose="020B0502020202020204" pitchFamily="34" charset="0"/>
              </a:rPr>
              <a:t>I can </a:t>
            </a:r>
            <a:r>
              <a:rPr lang="en-GB" dirty="0">
                <a:latin typeface="Century Gothic" panose="020B0502020202020204" pitchFamily="34" charset="0"/>
              </a:rPr>
              <a:t>read and pick out the most important things that a writer is saying.</a:t>
            </a:r>
          </a:p>
          <a:p>
            <a:pPr marL="285750" indent="-285750">
              <a:buFont typeface="Arial" panose="020B0604020202020204" pitchFamily="34" charset="0"/>
              <a:buChar char="•"/>
            </a:pPr>
            <a:endParaRPr lang="en-US" i="1" dirty="0">
              <a:latin typeface="Century Gothic" panose="020B0502020202020204" pitchFamily="34" charset="0"/>
            </a:endParaRPr>
          </a:p>
          <a:p>
            <a:pPr marL="285750" indent="-285750">
              <a:buFont typeface="Arial" panose="020B0604020202020204" pitchFamily="34" charset="0"/>
              <a:buChar char="•"/>
            </a:pPr>
            <a:r>
              <a:rPr lang="en-GB" i="1" dirty="0">
                <a:latin typeface="Century Gothic" panose="020B0502020202020204" pitchFamily="34" charset="0"/>
              </a:rPr>
              <a:t>I can tell what’s important about how different kinds of text look, how they are organised, how parts fit together and how words are used when I read them.</a:t>
            </a:r>
            <a:endParaRPr lang="en-US" i="1" dirty="0">
              <a:latin typeface="Century Gothic" panose="020B0502020202020204" pitchFamily="34" charset="0"/>
            </a:endParaRPr>
          </a:p>
          <a:p>
            <a:pPr marL="285750" indent="-285750">
              <a:buFont typeface="Arial" panose="020B0604020202020204" pitchFamily="34" charset="0"/>
              <a:buChar char="•"/>
            </a:pPr>
            <a:endParaRPr lang="en-US" i="1" dirty="0">
              <a:latin typeface="Century Gothic" panose="020B0502020202020204" pitchFamily="34" charset="0"/>
            </a:endParaRPr>
          </a:p>
        </p:txBody>
      </p:sp>
      <p:pic>
        <p:nvPicPr>
          <p:cNvPr id="5" name="Picture 4" descr="A traffic light with different colored lights&#10;&#10;AI-generated content may be incorrect.">
            <a:extLst>
              <a:ext uri="{FF2B5EF4-FFF2-40B4-BE49-F238E27FC236}">
                <a16:creationId xmlns:a16="http://schemas.microsoft.com/office/drawing/2014/main" id="{5B0AD1ED-372E-6D2F-0CD3-D5C1D3C3992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398" b="92480" l="9961" r="89844">
                        <a14:foregroundMark x1="37109" y1="8887" x2="44238" y2="9277"/>
                        <a14:foregroundMark x1="44238" y1="9277" x2="55273" y2="8496"/>
                        <a14:foregroundMark x1="40332" y1="92090" x2="56543" y2="92480"/>
                      </a14:backgroundRemoval>
                    </a14:imgEffect>
                  </a14:imgLayer>
                </a14:imgProps>
              </a:ext>
              <a:ext uri="{28A0092B-C50C-407E-A947-70E740481C1C}">
                <a14:useLocalDpi xmlns:a14="http://schemas.microsoft.com/office/drawing/2010/main" val="0"/>
              </a:ext>
            </a:extLst>
          </a:blip>
          <a:stretch>
            <a:fillRect/>
          </a:stretch>
        </p:blipFill>
        <p:spPr>
          <a:xfrm>
            <a:off x="-732370" y="1218290"/>
            <a:ext cx="4440770" cy="4440770"/>
          </a:xfrm>
          <a:prstGeom prst="rect">
            <a:avLst/>
          </a:prstGeom>
        </p:spPr>
      </p:pic>
      <p:sp>
        <p:nvSpPr>
          <p:cNvPr id="13" name="Rectangle 12">
            <a:extLst>
              <a:ext uri="{FF2B5EF4-FFF2-40B4-BE49-F238E27FC236}">
                <a16:creationId xmlns:a16="http://schemas.microsoft.com/office/drawing/2014/main" id="{6AD324BE-C83B-9CB1-D0E9-C748F3EBC0FE}"/>
              </a:ext>
            </a:extLst>
          </p:cNvPr>
          <p:cNvSpPr/>
          <p:nvPr/>
        </p:nvSpPr>
        <p:spPr>
          <a:xfrm>
            <a:off x="9053821" y="1374979"/>
            <a:ext cx="1283026" cy="400112"/>
          </a:xfrm>
          <a:prstGeom prst="rect">
            <a:avLst/>
          </a:prstGeom>
          <a:solidFill>
            <a:schemeClr val="bg1">
              <a:lumMod val="50000"/>
            </a:schemeClr>
          </a:solidFill>
          <a:ln>
            <a:noFill/>
          </a:ln>
          <a:effectLst>
            <a:outerShdw blurRad="50800" dist="38100" dir="5400000" algn="t" rotWithShape="0">
              <a:prstClr val="black">
                <a:alpha val="40000"/>
              </a:prstClr>
            </a:outerShdw>
          </a:effectLst>
          <a:scene3d>
            <a:camera prst="orthographicFront">
              <a:rot lat="0" lon="0" rev="0"/>
            </a:camera>
            <a:lightRig rig="glow" dir="t">
              <a:rot lat="0" lon="0" rev="48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Lesson 29-30</a:t>
            </a:r>
          </a:p>
        </p:txBody>
      </p:sp>
      <p:sp>
        <p:nvSpPr>
          <p:cNvPr id="14" name="Rectangle 13">
            <a:extLst>
              <a:ext uri="{FF2B5EF4-FFF2-40B4-BE49-F238E27FC236}">
                <a16:creationId xmlns:a16="http://schemas.microsoft.com/office/drawing/2014/main" id="{625D0BB1-8955-896B-7117-1C802A081610}"/>
              </a:ext>
            </a:extLst>
          </p:cNvPr>
          <p:cNvSpPr/>
          <p:nvPr/>
        </p:nvSpPr>
        <p:spPr>
          <a:xfrm>
            <a:off x="9053819" y="2936000"/>
            <a:ext cx="1283028"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1</a:t>
            </a:r>
            <a:endParaRPr lang="en-GB" sz="1400" dirty="0">
              <a:latin typeface="Century Gothic" panose="020B0502020202020204" pitchFamily="34" charset="0"/>
            </a:endParaRPr>
          </a:p>
        </p:txBody>
      </p:sp>
      <p:sp>
        <p:nvSpPr>
          <p:cNvPr id="15" name="Rectangle 14">
            <a:extLst>
              <a:ext uri="{FF2B5EF4-FFF2-40B4-BE49-F238E27FC236}">
                <a16:creationId xmlns:a16="http://schemas.microsoft.com/office/drawing/2014/main" id="{9C5E6639-9267-E6A5-ED09-0249CD280B02}"/>
              </a:ext>
            </a:extLst>
          </p:cNvPr>
          <p:cNvSpPr/>
          <p:nvPr/>
        </p:nvSpPr>
        <p:spPr>
          <a:xfrm>
            <a:off x="9053821" y="1895320"/>
            <a:ext cx="1283026"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Warm-up</a:t>
            </a:r>
            <a:endParaRPr lang="en-GB" sz="1400" dirty="0">
              <a:latin typeface="Century Gothic" panose="020B0502020202020204" pitchFamily="34" charset="0"/>
            </a:endParaRPr>
          </a:p>
        </p:txBody>
      </p:sp>
      <p:sp>
        <p:nvSpPr>
          <p:cNvPr id="16" name="Rectangle 15">
            <a:extLst>
              <a:ext uri="{FF2B5EF4-FFF2-40B4-BE49-F238E27FC236}">
                <a16:creationId xmlns:a16="http://schemas.microsoft.com/office/drawing/2014/main" id="{4F879320-8AB1-9231-8D30-BB0104873423}"/>
              </a:ext>
            </a:extLst>
          </p:cNvPr>
          <p:cNvSpPr/>
          <p:nvPr/>
        </p:nvSpPr>
        <p:spPr>
          <a:xfrm>
            <a:off x="9053819" y="2415660"/>
            <a:ext cx="1283027"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Get ready</a:t>
            </a:r>
            <a:endParaRPr lang="en-GB" sz="1400" dirty="0">
              <a:latin typeface="Century Gothic" panose="020B0502020202020204" pitchFamily="34" charset="0"/>
            </a:endParaRPr>
          </a:p>
        </p:txBody>
      </p:sp>
      <p:sp>
        <p:nvSpPr>
          <p:cNvPr id="17" name="Rectangle 16">
            <a:extLst>
              <a:ext uri="{FF2B5EF4-FFF2-40B4-BE49-F238E27FC236}">
                <a16:creationId xmlns:a16="http://schemas.microsoft.com/office/drawing/2014/main" id="{1CC757FC-6278-B11F-1EC5-D44FDE9F7FB2}"/>
              </a:ext>
            </a:extLst>
          </p:cNvPr>
          <p:cNvSpPr/>
          <p:nvPr/>
        </p:nvSpPr>
        <p:spPr>
          <a:xfrm>
            <a:off x="9053817" y="4484273"/>
            <a:ext cx="1283030"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Cool down</a:t>
            </a:r>
            <a:endParaRPr lang="en-GB" sz="1400" dirty="0">
              <a:latin typeface="Century Gothic" panose="020B0502020202020204" pitchFamily="34" charset="0"/>
            </a:endParaRPr>
          </a:p>
        </p:txBody>
      </p:sp>
      <p:sp>
        <p:nvSpPr>
          <p:cNvPr id="18" name="Rectangle 17">
            <a:extLst>
              <a:ext uri="{FF2B5EF4-FFF2-40B4-BE49-F238E27FC236}">
                <a16:creationId xmlns:a16="http://schemas.microsoft.com/office/drawing/2014/main" id="{DC0B6EA2-B679-792A-543C-35FE52B1E1BB}"/>
              </a:ext>
            </a:extLst>
          </p:cNvPr>
          <p:cNvSpPr/>
          <p:nvPr/>
        </p:nvSpPr>
        <p:spPr>
          <a:xfrm>
            <a:off x="8428892" y="5002132"/>
            <a:ext cx="1907955"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Plenary &amp; Reflection</a:t>
            </a:r>
            <a:endParaRPr lang="en-GB" sz="1400" dirty="0">
              <a:latin typeface="Century Gothic" panose="020B0502020202020204" pitchFamily="34" charset="0"/>
            </a:endParaRPr>
          </a:p>
        </p:txBody>
      </p:sp>
      <p:sp>
        <p:nvSpPr>
          <p:cNvPr id="19" name="Rectangle 18">
            <a:extLst>
              <a:ext uri="{FF2B5EF4-FFF2-40B4-BE49-F238E27FC236}">
                <a16:creationId xmlns:a16="http://schemas.microsoft.com/office/drawing/2014/main" id="{72B97B45-C146-BC34-26D5-156CD5C598B8}"/>
              </a:ext>
            </a:extLst>
          </p:cNvPr>
          <p:cNvSpPr/>
          <p:nvPr/>
        </p:nvSpPr>
        <p:spPr>
          <a:xfrm>
            <a:off x="9053817" y="3456340"/>
            <a:ext cx="1283029"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2</a:t>
            </a:r>
            <a:endParaRPr lang="en-GB" sz="1400" dirty="0">
              <a:latin typeface="Century Gothic" panose="020B0502020202020204" pitchFamily="34" charset="0"/>
            </a:endParaRPr>
          </a:p>
        </p:txBody>
      </p:sp>
      <p:sp>
        <p:nvSpPr>
          <p:cNvPr id="20" name="Rectangle 19">
            <a:extLst>
              <a:ext uri="{FF2B5EF4-FFF2-40B4-BE49-F238E27FC236}">
                <a16:creationId xmlns:a16="http://schemas.microsoft.com/office/drawing/2014/main" id="{477AE36B-17A9-1308-BAA4-D613AB7A6F14}"/>
              </a:ext>
            </a:extLst>
          </p:cNvPr>
          <p:cNvSpPr/>
          <p:nvPr/>
        </p:nvSpPr>
        <p:spPr>
          <a:xfrm>
            <a:off x="9053817" y="3974374"/>
            <a:ext cx="1283030" cy="400111"/>
          </a:xfrm>
          <a:prstGeom prst="rect">
            <a:avLst/>
          </a:prstGeom>
          <a:solidFill>
            <a:schemeClr val="bg1">
              <a:lumMod val="50000"/>
            </a:schemeClr>
          </a:solidFill>
          <a:ln>
            <a:solidFill>
              <a:schemeClr val="bg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latin typeface="Century Gothic" panose="020B0502020202020204" pitchFamily="34" charset="0"/>
              </a:rPr>
              <a:t>Activity 3</a:t>
            </a:r>
            <a:endParaRPr lang="en-GB" sz="1400" dirty="0">
              <a:latin typeface="Century Gothic" panose="020B0502020202020204" pitchFamily="34" charset="0"/>
            </a:endParaRPr>
          </a:p>
        </p:txBody>
      </p:sp>
    </p:spTree>
    <p:extLst>
      <p:ext uri="{BB962C8B-B14F-4D97-AF65-F5344CB8AC3E}">
        <p14:creationId xmlns:p14="http://schemas.microsoft.com/office/powerpoint/2010/main" val="32933137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F671780C-25AD-4473-81D5-97EDCB6AFE12}" vid="{16BB9A21-056C-4F7C-937A-513DE2E3CF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B7DD2A5047EA42880F64E6A96EDBE0" ma:contentTypeVersion="13" ma:contentTypeDescription="Create a new document." ma:contentTypeScope="" ma:versionID="fb420b3245048491b7bf3719793952b6">
  <xsd:schema xmlns:xsd="http://www.w3.org/2001/XMLSchema" xmlns:xs="http://www.w3.org/2001/XMLSchema" xmlns:p="http://schemas.microsoft.com/office/2006/metadata/properties" xmlns:ns2="06e3edc0-b04a-465b-8e88-4d8fabb9f2d8" xmlns:ns3="238f7dcb-e87c-4292-b4d3-3a3f0be9311c" targetNamespace="http://schemas.microsoft.com/office/2006/metadata/properties" ma:root="true" ma:fieldsID="27102783f240f49863d2d9af24a76309" ns2:_="" ns3:_="">
    <xsd:import namespace="06e3edc0-b04a-465b-8e88-4d8fabb9f2d8"/>
    <xsd:import namespace="238f7dcb-e87c-4292-b4d3-3a3f0be9311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e3edc0-b04a-465b-8e88-4d8fabb9f2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fea0466-b813-4159-b5c3-eab993cdabb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8f7dcb-e87c-4292-b4d3-3a3f0be9311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baec1d9-405e-45d6-b7b8-9f606bb4c133}" ma:internalName="TaxCatchAll" ma:showField="CatchAllData" ma:web="238f7dcb-e87c-4292-b4d3-3a3f0be931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8f7dcb-e87c-4292-b4d3-3a3f0be9311c" xsi:nil="true"/>
    <lcf76f155ced4ddcb4097134ff3c332f xmlns="06e3edc0-b04a-465b-8e88-4d8fabb9f2d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E9505A7-9B2A-4FC2-B2FF-85F7CBDAFD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e3edc0-b04a-465b-8e88-4d8fabb9f2d8"/>
    <ds:schemaRef ds:uri="238f7dcb-e87c-4292-b4d3-3a3f0be931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AD88C3-868B-490F-950B-25F153A41693}">
  <ds:schemaRefs>
    <ds:schemaRef ds:uri="http://schemas.microsoft.com/sharepoint/v3/contenttype/forms"/>
  </ds:schemaRefs>
</ds:datastoreItem>
</file>

<file path=customXml/itemProps3.xml><?xml version="1.0" encoding="utf-8"?>
<ds:datastoreItem xmlns:ds="http://schemas.openxmlformats.org/officeDocument/2006/customXml" ds:itemID="{48654B5B-9ECA-4BB3-B5E7-BE4DDF7DBD82}">
  <ds:schemaRefs>
    <ds:schemaRef ds:uri="http://schemas.microsoft.com/office/2006/documentManagement/types"/>
    <ds:schemaRef ds:uri="http://purl.org/dc/elements/1.1/"/>
    <ds:schemaRef ds:uri="http://schemas.microsoft.com/office/2006/metadata/properties"/>
    <ds:schemaRef ds:uri="238f7dcb-e87c-4292-b4d3-3a3f0be9311c"/>
    <ds:schemaRef ds:uri="http://purl.org/dc/terms/"/>
    <ds:schemaRef ds:uri="http://purl.org/dc/dcmitype/"/>
    <ds:schemaRef ds:uri="http://schemas.microsoft.com/office/infopath/2007/PartnerControls"/>
    <ds:schemaRef ds:uri="http://schemas.openxmlformats.org/package/2006/metadata/core-properties"/>
    <ds:schemaRef ds:uri="06e3edc0-b04a-465b-8e88-4d8fabb9f2d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Scenario Cards - Copy</Template>
  <TotalTime>52793</TotalTime>
  <Words>4301</Words>
  <Application>Microsoft Macintosh PowerPoint</Application>
  <PresentationFormat>Custom</PresentationFormat>
  <Paragraphs>670</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 Narrow</vt:lpstr>
      <vt:lpstr>Aptos</vt:lpstr>
      <vt:lpstr>Arial</vt:lpstr>
      <vt:lpstr>Helvetica</vt:lpstr>
      <vt:lpstr>Century Gothic</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Ezra Nahum White</dc:creator>
  <cp:lastModifiedBy>Mike W</cp:lastModifiedBy>
  <cp:revision>176</cp:revision>
  <dcterms:created xsi:type="dcterms:W3CDTF">2025-03-20T07:19:24Z</dcterms:created>
  <dcterms:modified xsi:type="dcterms:W3CDTF">2026-05-07T03:59:31Z</dcterms:modified>
  <dc:identifier>DAGiJFkMGqU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0x01010002B7DD2A5047EA42880F64E6A96EDBE0</vt:lpwstr>
  </property>
  <property fmtid="{D5CDD505-2E9C-101B-9397-08002B2CF9AE}" pid="3" name="MediaServiceImageTags">
    <vt:lpwstr/>
  </property>
</Properties>
</file>