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7"/>
  </p:handoutMasterIdLst>
  <p:sldIdLst>
    <p:sldId id="461" r:id="rId5"/>
    <p:sldId id="2683" r:id="rId6"/>
    <p:sldId id="2678" r:id="rId7"/>
    <p:sldId id="296" r:id="rId8"/>
    <p:sldId id="299" r:id="rId9"/>
    <p:sldId id="2679" r:id="rId10"/>
    <p:sldId id="2705" r:id="rId11"/>
    <p:sldId id="298" r:id="rId12"/>
    <p:sldId id="2719" r:id="rId13"/>
    <p:sldId id="2718" r:id="rId14"/>
    <p:sldId id="2727" r:id="rId15"/>
    <p:sldId id="2722" r:id="rId16"/>
    <p:sldId id="2728" r:id="rId17"/>
    <p:sldId id="2729" r:id="rId18"/>
    <p:sldId id="2730" r:id="rId19"/>
    <p:sldId id="2732" r:id="rId20"/>
    <p:sldId id="2733" r:id="rId21"/>
    <p:sldId id="2713" r:id="rId22"/>
    <p:sldId id="2715" r:id="rId23"/>
    <p:sldId id="2725" r:id="rId24"/>
    <p:sldId id="2726" r:id="rId25"/>
    <p:sldId id="46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9"/>
            <p14:sldId id="2718"/>
            <p14:sldId id="2727"/>
            <p14:sldId id="2722"/>
            <p14:sldId id="2728"/>
            <p14:sldId id="2729"/>
            <p14:sldId id="2730"/>
            <p14:sldId id="2732"/>
            <p14:sldId id="2733"/>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A8C41"/>
    <a:srgbClr val="AC833B"/>
    <a:srgbClr val="2A5CAA"/>
    <a:srgbClr val="C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79" autoAdjust="0"/>
    <p:restoredTop sz="96327"/>
  </p:normalViewPr>
  <p:slideViewPr>
    <p:cSldViewPr showGuides="1">
      <p:cViewPr varScale="1">
        <p:scale>
          <a:sx n="120" d="100"/>
          <a:sy n="120" d="100"/>
        </p:scale>
        <p:origin x="216" y="264"/>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presProps" Target="presProps.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handoutMaster" Target="handoutMasters/handoutMaster1.xml" /><Relationship Id="rId30" Type="http://schemas.openxmlformats.org/officeDocument/2006/relationships/theme" Target="theme/theme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1/30/2025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slide" Target="slide6.xml" /><Relationship Id="rId2" Type="http://schemas.openxmlformats.org/officeDocument/2006/relationships/slide" Target="slide3.xml" /><Relationship Id="rId1" Type="http://schemas.openxmlformats.org/officeDocument/2006/relationships/slideLayout" Target="../slideLayouts/slideLayout14.xml" /><Relationship Id="rId5" Type="http://schemas.openxmlformats.org/officeDocument/2006/relationships/slide" Target="slide22.xml" /><Relationship Id="rId4" Type="http://schemas.openxmlformats.org/officeDocument/2006/relationships/slide" Target="slide8.xml" /></Relationships>
</file>

<file path=ppt/slides/_rels/slide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15.xml" /></Relationships>
</file>

<file path=ppt/slides/_rels/slide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14.xml" /></Relationships>
</file>

<file path=ppt/slides/_rels/slide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14.xml" /></Relationships>
</file>

<file path=ppt/slides/_rels/slide6.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14.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8.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16.xml" /></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092341657763840" TargetMode="External" /><Relationship Id="rId1" Type="http://schemas.openxmlformats.org/officeDocument/2006/relationships/slideLayout" Target="../slideLayouts/slideLayout14.xml" /></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092341657763840" TargetMode="External" /><Relationship Id="rId1" Type="http://schemas.openxmlformats.org/officeDocument/2006/relationships/slideLayout" Target="../slideLayouts/slideLayout14.xml" /></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4503828900216832" TargetMode="External" /><Relationship Id="rId1" Type="http://schemas.openxmlformats.org/officeDocument/2006/relationships/slideLayout" Target="../slideLayouts/slideLayout14.xml" /></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35185216667648" TargetMode="External" /><Relationship Id="rId1" Type="http://schemas.openxmlformats.org/officeDocument/2006/relationships/slideLayout" Target="../slideLayouts/slideLayout14.xml" /></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562850344566784" TargetMode="External" /><Relationship Id="rId1" Type="http://schemas.openxmlformats.org/officeDocument/2006/relationships/slideLayout" Target="../slideLayouts/slideLayout14.xml" /></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562850344566784" TargetMode="External" /><Relationship Id="rId1" Type="http://schemas.openxmlformats.org/officeDocument/2006/relationships/slideLayout" Target="../slideLayouts/slideLayout14.xml" /></Relationships>
</file>

<file path=ppt/slides/_rels/slide15.xml.rels><?xml version="1.0" encoding="UTF-8" standalone="yes"?>
<Relationships xmlns="http://schemas.openxmlformats.org/package/2006/relationships"><Relationship Id="rId3" Type="http://schemas.openxmlformats.org/officeDocument/2006/relationships/hyperlink" Target="https://www.mauthor.com/present/6627017713123328" TargetMode="External" /><Relationship Id="rId2" Type="http://schemas.openxmlformats.org/officeDocument/2006/relationships/hyperlink" Target="https://www.mauthor.com/present/6408364770328576" TargetMode="External" /><Relationship Id="rId1" Type="http://schemas.openxmlformats.org/officeDocument/2006/relationships/slideLayout" Target="../slideLayouts/slideLayout14.xml" /></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408364770328576" TargetMode="External" /><Relationship Id="rId1" Type="http://schemas.openxmlformats.org/officeDocument/2006/relationships/slideLayout" Target="../slideLayouts/slideLayout14.xml" /></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134757599510528" TargetMode="External" /><Relationship Id="rId1" Type="http://schemas.openxmlformats.org/officeDocument/2006/relationships/slideLayout" Target="../slideLayouts/slideLayout14.xml" /></Relationships>
</file>

<file path=ppt/slides/_rels/slide18.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15.xml" /></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6689609655910400" TargetMode="External" /><Relationship Id="rId1" Type="http://schemas.openxmlformats.org/officeDocument/2006/relationships/slideLayout" Target="../slideLayouts/slideLayout14.xml" /></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5905010499649536" TargetMode="External" /><Relationship Id="rId1" Type="http://schemas.openxmlformats.org/officeDocument/2006/relationships/slideLayout" Target="../slideLayouts/slideLayout14.xml" /></Relationships>
</file>

<file path=ppt/slides/_rels/slide21.xml.rels><?xml version="1.0" encoding="UTF-8" standalone="yes"?>
<Relationships xmlns="http://schemas.openxmlformats.org/package/2006/relationships"><Relationship Id="rId2" Type="http://schemas.openxmlformats.org/officeDocument/2006/relationships/hyperlink" Target="https://www.mauthor.com/present/4822723670441984" TargetMode="External" /><Relationship Id="rId1" Type="http://schemas.openxmlformats.org/officeDocument/2006/relationships/slideLayout" Target="../slideLayouts/slideLayout14.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7.1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2</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2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2135307159"/>
              </p:ext>
            </p:extLst>
          </p:nvPr>
        </p:nvGraphicFramePr>
        <p:xfrm>
          <a:off x="1" y="0"/>
          <a:ext cx="12192000" cy="6885384"/>
        </p:xfrm>
        <a:graphic>
          <a:graphicData uri="http://schemas.openxmlformats.org/drawingml/2006/table">
            <a:tbl>
              <a:tblPr bandRow="1">
                <a:tableStyleId>{5C22544A-7EE6-4342-B048-85BDC9FD1C3A}</a:tableStyleId>
              </a:tblPr>
              <a:tblGrid>
                <a:gridCol w="2493818">
                  <a:extLst>
                    <a:ext uri="{9D8B030D-6E8A-4147-A177-3AD203B41FA5}">
                      <a16:colId xmlns:a16="http://schemas.microsoft.com/office/drawing/2014/main" val="1108490023"/>
                    </a:ext>
                  </a:extLst>
                </a:gridCol>
                <a:gridCol w="2959834">
                  <a:extLst>
                    <a:ext uri="{9D8B030D-6E8A-4147-A177-3AD203B41FA5}">
                      <a16:colId xmlns:a16="http://schemas.microsoft.com/office/drawing/2014/main" val="488221599"/>
                    </a:ext>
                  </a:extLst>
                </a:gridCol>
                <a:gridCol w="4890819">
                  <a:extLst>
                    <a:ext uri="{9D8B030D-6E8A-4147-A177-3AD203B41FA5}">
                      <a16:colId xmlns:a16="http://schemas.microsoft.com/office/drawing/2014/main" val="2350489613"/>
                    </a:ext>
                  </a:extLst>
                </a:gridCol>
                <a:gridCol w="1847529">
                  <a:extLst>
                    <a:ext uri="{9D8B030D-6E8A-4147-A177-3AD203B41FA5}">
                      <a16:colId xmlns:a16="http://schemas.microsoft.com/office/drawing/2014/main" val="381832186"/>
                    </a:ext>
                  </a:extLst>
                </a:gridCol>
              </a:tblGrid>
              <a:tr h="562526">
                <a:tc gridSpan="4">
                  <a:txBody>
                    <a:bodyPr/>
                    <a:lstStyle/>
                    <a:p>
                      <a:pPr algn="ctr" rtl="0" fontAlgn="base">
                        <a:lnSpc>
                          <a:spcPts val="1295"/>
                        </a:lnSpc>
                      </a:pPr>
                      <a:r>
                        <a:rPr lang="en-US" sz="1400" b="1" dirty="0">
                          <a:solidFill>
                            <a:srgbClr val="FFFFFF"/>
                          </a:solidFill>
                          <a:effectLst/>
                          <a:latin typeface="Arial"/>
                        </a:rPr>
                        <a:t>Topic(s): Places, health and fitness, jobs.</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BA8C4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2658872"/>
                  </a:ext>
                </a:extLst>
              </a:tr>
              <a:tr h="562526">
                <a:tc>
                  <a:txBody>
                    <a:bodyPr/>
                    <a:lstStyle/>
                    <a:p>
                      <a:pPr algn="ctr" rtl="0" fontAlgn="base">
                        <a:lnSpc>
                          <a:spcPts val="1295"/>
                        </a:lnSpc>
                      </a:pPr>
                      <a:r>
                        <a:rPr lang="en-US" sz="1400" b="1" dirty="0">
                          <a:solidFill>
                            <a:srgbClr val="FFFFFF"/>
                          </a:solidFill>
                          <a:effectLst/>
                          <a:latin typeface="Arial"/>
                        </a:rPr>
                        <a:t>ECFE Grammar</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2341"/>
                    </a:solidFill>
                  </a:tcPr>
                </a:tc>
                <a:tc>
                  <a:txBody>
                    <a:bodyPr/>
                    <a:lstStyle/>
                    <a:p>
                      <a:pPr algn="ctr" rtl="0" fontAlgn="base">
                        <a:lnSpc>
                          <a:spcPts val="1295"/>
                        </a:lnSpc>
                      </a:pPr>
                      <a:r>
                        <a:rPr lang="en-US" sz="1400" b="1" dirty="0">
                          <a:solidFill>
                            <a:srgbClr val="FFFFFF"/>
                          </a:solidFill>
                          <a:effectLst/>
                          <a:latin typeface="Arial"/>
                        </a:rPr>
                        <a:t>Prerequisite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8447"/>
                    </a:solidFill>
                  </a:tcPr>
                </a:tc>
                <a:tc>
                  <a:txBody>
                    <a:bodyPr/>
                    <a:lstStyle/>
                    <a:p>
                      <a:pPr algn="ctr" rtl="0" fontAlgn="base">
                        <a:lnSpc>
                          <a:spcPts val="1295"/>
                        </a:lnSpc>
                      </a:pPr>
                      <a:r>
                        <a:rPr lang="en-US" sz="1400" b="1" dirty="0">
                          <a:effectLst/>
                          <a:latin typeface="Arial"/>
                        </a:rPr>
                        <a:t>GSE Grammar</a:t>
                      </a:r>
                      <a:r>
                        <a:rPr lang="en-US" sz="1400" dirty="0">
                          <a:effectLst/>
                          <a:latin typeface="Arial"/>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CACE"/>
                    </a:solidFill>
                  </a:tcPr>
                </a:tc>
                <a:tc>
                  <a:txBody>
                    <a:bodyPr/>
                    <a:lstStyle/>
                    <a:p>
                      <a:pPr algn="ctr" rtl="0" fontAlgn="base">
                        <a:lnSpc>
                          <a:spcPts val="1295"/>
                        </a:lnSpc>
                      </a:pPr>
                      <a:r>
                        <a:rPr lang="en-US" sz="1400" b="1" dirty="0">
                          <a:solidFill>
                            <a:srgbClr val="FFFFFF"/>
                          </a:solidFill>
                          <a:effectLst/>
                          <a:latin typeface="Arial"/>
                        </a:rPr>
                        <a:t>Functional Language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904057">
                <a:tc>
                  <a:txBody>
                    <a:bodyPr/>
                    <a:lstStyle/>
                    <a:p>
                      <a:pPr marL="19050"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Reported speech: reported statements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9525"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make affirmative statements using common regular past simple forms. (30)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algn="ctr" fontAlgn="base">
                        <a:spcAft>
                          <a:spcPts val="400"/>
                        </a:spcAft>
                      </a:pPr>
                      <a:r>
                        <a:rPr lang="en-US" sz="1400" baseline="0" dirty="0">
                          <a:solidFill>
                            <a:srgbClr val="000000"/>
                          </a:solidFill>
                          <a:effectLst/>
                          <a:latin typeface="Arial"/>
                          <a:ea typeface="Times New Roman" panose="02020603050405020304" pitchFamily="18" charset="0"/>
                          <a:cs typeface="Arial"/>
                        </a:rPr>
                        <a:t>Can use 'thought' to express past expectations, with appropriate tense changes. (57) </a:t>
                      </a:r>
                    </a:p>
                    <a:p>
                      <a:pPr algn="ctr" fontAlgn="base">
                        <a:spcAft>
                          <a:spcPts val="400"/>
                        </a:spcAft>
                      </a:pPr>
                      <a:r>
                        <a:rPr lang="en-US" sz="1400" baseline="0" dirty="0">
                          <a:solidFill>
                            <a:srgbClr val="000000"/>
                          </a:solidFill>
                          <a:effectLst/>
                          <a:latin typeface="Arial"/>
                          <a:ea typeface="Times New Roman" panose="02020603050405020304" pitchFamily="18" charset="0"/>
                          <a:cs typeface="Arial"/>
                        </a:rPr>
                        <a:t>Can talk about past beliefs and intentions in the passive. (57) </a:t>
                      </a:r>
                    </a:p>
                    <a:p>
                      <a:pPr marL="19050" algn="ctr" fontAlgn="base">
                        <a:spcAft>
                          <a:spcPts val="0"/>
                        </a:spcAft>
                      </a:pPr>
                      <a:r>
                        <a:rPr lang="en-US" sz="1400" baseline="0" dirty="0">
                          <a:solidFill>
                            <a:srgbClr val="000000"/>
                          </a:solidFill>
                          <a:effectLst/>
                          <a:latin typeface="Arial"/>
                          <a:ea typeface="Times New Roman" panose="02020603050405020304" pitchFamily="18" charset="0"/>
                          <a:cs typeface="Arial"/>
                        </a:rPr>
                        <a:t>Can report orders, requests and advice with infinitive clauses. (60)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rowSpan="6">
                  <a:txBody>
                    <a:bodyPr/>
                    <a:lstStyle/>
                    <a:p>
                      <a:pPr algn="ctr" fontAlgn="base"/>
                      <a:r>
                        <a:rPr lang="en-GB" sz="1400" kern="1200" dirty="0">
                          <a:solidFill>
                            <a:srgbClr val="000000"/>
                          </a:solidFill>
                          <a:effectLst/>
                          <a:latin typeface="Arial" panose="020B0604020202020204" pitchFamily="34" charset="0"/>
                          <a:ea typeface="+mn-ea"/>
                          <a:cs typeface="Arial" panose="020B0604020202020204" pitchFamily="34" charset="0"/>
                        </a:rPr>
                        <a:t>Describing places</a:t>
                      </a:r>
                      <a:r>
                        <a:rPr lang="en-US" sz="1400" kern="1200" dirty="0">
                          <a:solidFill>
                            <a:srgbClr val="000000"/>
                          </a:solidFill>
                          <a:effectLst/>
                          <a:latin typeface="Arial" panose="020B0604020202020204" pitchFamily="34" charset="0"/>
                          <a:ea typeface="+mn-ea"/>
                          <a:cs typeface="Arial" panose="020B0604020202020204" pitchFamily="34" charset="0"/>
                        </a:rPr>
                        <a:t> </a:t>
                      </a:r>
                    </a:p>
                    <a:p>
                      <a:pPr algn="ctr" fontAlgn="base"/>
                      <a:r>
                        <a:rPr lang="en-US" sz="1400" kern="1200" dirty="0">
                          <a:solidFill>
                            <a:srgbClr val="000000"/>
                          </a:solidFill>
                          <a:effectLst/>
                          <a:latin typeface="Arial" panose="020B0604020202020204" pitchFamily="34" charset="0"/>
                          <a:ea typeface="+mn-ea"/>
                          <a:cs typeface="Arial" panose="020B0604020202020204" pitchFamily="34" charset="0"/>
                        </a:rPr>
                        <a:t> </a:t>
                      </a:r>
                    </a:p>
                    <a:p>
                      <a:pPr algn="ctr" fontAlgn="base"/>
                      <a:r>
                        <a:rPr lang="en-GB" sz="1400" kern="1200" dirty="0">
                          <a:solidFill>
                            <a:srgbClr val="000000"/>
                          </a:solidFill>
                          <a:effectLst/>
                          <a:latin typeface="Arial" panose="020B0604020202020204" pitchFamily="34" charset="0"/>
                          <a:ea typeface="+mn-ea"/>
                          <a:cs typeface="Arial" panose="020B0604020202020204" pitchFamily="34" charset="0"/>
                        </a:rPr>
                        <a:t>Expressing opinion</a:t>
                      </a:r>
                      <a:r>
                        <a:rPr lang="en-US" sz="1400" kern="1200" dirty="0">
                          <a:solidFill>
                            <a:srgbClr val="000000"/>
                          </a:solidFill>
                          <a:effectLst/>
                          <a:latin typeface="Arial" panose="020B0604020202020204" pitchFamily="34" charset="0"/>
                          <a:ea typeface="+mn-ea"/>
                          <a:cs typeface="Arial" panose="020B0604020202020204" pitchFamily="34" charset="0"/>
                        </a:rPr>
                        <a:t> </a:t>
                      </a:r>
                    </a:p>
                    <a:p>
                      <a:pPr algn="ctr" fontAlgn="base"/>
                      <a:r>
                        <a:rPr lang="en-US" sz="1400" kern="1200" dirty="0">
                          <a:solidFill>
                            <a:srgbClr val="000000"/>
                          </a:solidFill>
                          <a:effectLst/>
                          <a:latin typeface="Arial" panose="020B0604020202020204" pitchFamily="34" charset="0"/>
                          <a:ea typeface="+mn-ea"/>
                          <a:cs typeface="Arial" panose="020B0604020202020204" pitchFamily="34" charset="0"/>
                        </a:rPr>
                        <a:t> </a:t>
                      </a:r>
                    </a:p>
                    <a:p>
                      <a:pPr algn="ctr"/>
                      <a:r>
                        <a:rPr lang="en-US" sz="1400" kern="1200" dirty="0">
                          <a:solidFill>
                            <a:srgbClr val="000000"/>
                          </a:solidFill>
                          <a:effectLst/>
                          <a:latin typeface="Arial" panose="020B0604020202020204" pitchFamily="34" charset="0"/>
                          <a:ea typeface="+mn-ea"/>
                          <a:cs typeface="Arial" panose="020B0604020202020204" pitchFamily="34" charset="0"/>
                        </a:rPr>
                        <a:t>Expressing certainty, probability and doubt </a:t>
                      </a:r>
                      <a:r>
                        <a:rPr lang="en-US" sz="1400" dirty="0">
                          <a:solidFill>
                            <a:srgbClr val="000000"/>
                          </a:solidFill>
                          <a:effectLst/>
                          <a:latin typeface="Arial" panose="020B0604020202020204" pitchFamily="34" charset="0"/>
                          <a:cs typeface="Arial" panose="020B0604020202020204" pitchFamily="34" charset="0"/>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684450">
                <a:tc>
                  <a:txBody>
                    <a:bodyPr/>
                    <a:lstStyle/>
                    <a:p>
                      <a:pPr marL="19050" algn="ctr" fontAlgn="base">
                        <a:spcAft>
                          <a:spcPts val="0"/>
                        </a:spcAft>
                      </a:pPr>
                      <a:r>
                        <a:rPr lang="en-US" sz="1400" baseline="0" dirty="0">
                          <a:solidFill>
                            <a:srgbClr val="000000"/>
                          </a:solidFill>
                          <a:effectLst/>
                          <a:latin typeface="Arial"/>
                          <a:ea typeface="Times New Roman" panose="02020603050405020304" pitchFamily="18" charset="0"/>
                          <a:cs typeface="Arial"/>
                        </a:rPr>
                        <a:t>Conditionals: third conditional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9525"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describe possible future outcomes of a present action or situation using the first conditional. (46)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19050"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describe hypothetical (counterfactual) past results of a previous action or situation using the third conditional. (58)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4194859800"/>
                  </a:ext>
                </a:extLst>
              </a:tr>
              <a:tr h="820072">
                <a:tc>
                  <a:txBody>
                    <a:bodyPr/>
                    <a:lstStyle/>
                    <a:p>
                      <a:pPr marL="19050" algn="ctr" fontAlgn="base">
                        <a:spcAft>
                          <a:spcPts val="0"/>
                        </a:spcAft>
                      </a:pPr>
                      <a:r>
                        <a:rPr lang="en-US" sz="1400" baseline="0" dirty="0">
                          <a:solidFill>
                            <a:srgbClr val="000000"/>
                          </a:solidFill>
                          <a:effectLst/>
                          <a:latin typeface="Arial"/>
                          <a:ea typeface="Times New Roman" panose="02020603050405020304" pitchFamily="18" charset="0"/>
                          <a:cs typeface="Arial"/>
                        </a:rPr>
                        <a:t>Past time: past continuous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9525" algn="ctr" fontAlgn="base">
                        <a:spcAft>
                          <a:spcPts val="0"/>
                        </a:spcAft>
                      </a:pPr>
                      <a:r>
                        <a:rPr lang="en-US" sz="1400" baseline="0" dirty="0">
                          <a:solidFill>
                            <a:srgbClr val="000000"/>
                          </a:solidFill>
                          <a:effectLst/>
                          <a:latin typeface="Arial"/>
                          <a:ea typeface="Times New Roman" panose="02020603050405020304" pitchFamily="18" charset="0"/>
                          <a:cs typeface="Arial"/>
                        </a:rPr>
                        <a:t>Can tell when to use the present simple and when to use the present continuous. (29)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19050"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use a range of verbs in the past continuous to refer to past plans and intentions. (58)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2871487176"/>
                  </a:ext>
                </a:extLst>
              </a:tr>
              <a:tr h="904057">
                <a:tc>
                  <a:txBody>
                    <a:bodyPr/>
                    <a:lstStyle/>
                    <a:p>
                      <a:pPr marL="19050" algn="ctr" fontAlgn="base">
                        <a:spcAft>
                          <a:spcPts val="0"/>
                        </a:spcAft>
                      </a:pPr>
                      <a:r>
                        <a:rPr lang="en-US" sz="1400" baseline="0" dirty="0">
                          <a:solidFill>
                            <a:srgbClr val="000000"/>
                          </a:solidFill>
                          <a:effectLst/>
                          <a:latin typeface="Arial"/>
                          <a:ea typeface="Times New Roman" panose="02020603050405020304" pitchFamily="18" charset="0"/>
                          <a:cs typeface="Arial"/>
                        </a:rPr>
                        <a:t>Clauses and phrases: non-defining relative clauses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9525" algn="ctr" fontAlgn="base">
                        <a:spcAft>
                          <a:spcPts val="0"/>
                        </a:spcAft>
                      </a:pPr>
                      <a:r>
                        <a:rPr lang="en-US" sz="1400" baseline="0" dirty="0">
                          <a:solidFill>
                            <a:srgbClr val="000000"/>
                          </a:solidFill>
                          <a:effectLst/>
                          <a:latin typeface="Arial"/>
                          <a:ea typeface="Times New Roman" panose="02020603050405020304" pitchFamily="18" charset="0"/>
                          <a:cs typeface="Arial"/>
                        </a:rPr>
                        <a:t>Can form questions with 'what' and 'who' and answer them. (25)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104775" algn="ctr" fontAlgn="base">
                        <a:spcAft>
                          <a:spcPts val="40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use non-defining (non-restrictive) relative clauses to add information. (57) </a:t>
                      </a:r>
                    </a:p>
                    <a:p>
                      <a:pPr marL="19050"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use non-defining (non-restrictive) relative clauses to make a comment. (61)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3676319154"/>
                  </a:ext>
                </a:extLst>
              </a:tr>
              <a:tr h="937725">
                <a:tc>
                  <a:txBody>
                    <a:bodyPr/>
                    <a:lstStyle/>
                    <a:p>
                      <a:pPr marL="19050" algn="ctr" fontAlgn="base">
                        <a:spcAft>
                          <a:spcPts val="0"/>
                        </a:spcAft>
                      </a:pPr>
                      <a:r>
                        <a:rPr lang="en-US" sz="1400" baseline="0" dirty="0">
                          <a:solidFill>
                            <a:srgbClr val="000000"/>
                          </a:solidFill>
                          <a:effectLst/>
                          <a:latin typeface="Arial"/>
                          <a:ea typeface="Times New Roman" panose="02020603050405020304" pitchFamily="18" charset="0"/>
                          <a:cs typeface="Arial"/>
                        </a:rPr>
                        <a:t>Verb forms: verb + to + infinitive / verb + infinitive / verb + </a:t>
                      </a:r>
                      <a:r>
                        <a:rPr lang="en-US" sz="1400" baseline="0" dirty="0" err="1">
                          <a:solidFill>
                            <a:srgbClr val="000000"/>
                          </a:solidFill>
                          <a:effectLst/>
                          <a:latin typeface="Arial"/>
                          <a:ea typeface="Times New Roman" panose="02020603050405020304" pitchFamily="18" charset="0"/>
                          <a:cs typeface="Arial"/>
                        </a:rPr>
                        <a:t>ing</a:t>
                      </a:r>
                      <a:r>
                        <a:rPr lang="en-US" sz="1400" baseline="0" dirty="0">
                          <a:solidFill>
                            <a:srgbClr val="000000"/>
                          </a:solidFill>
                          <a:effectLst/>
                          <a:latin typeface="Arial"/>
                          <a:ea typeface="Times New Roman" panose="02020603050405020304" pitchFamily="18" charset="0"/>
                          <a:cs typeface="Arial"/>
                        </a:rPr>
                        <a:t>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9525" algn="ctr" fontAlgn="base">
                        <a:spcAft>
                          <a:spcPts val="0"/>
                        </a:spcAft>
                      </a:pPr>
                      <a:r>
                        <a:rPr lang="en-US" sz="1400" baseline="0" dirty="0">
                          <a:solidFill>
                            <a:srgbClr val="000000"/>
                          </a:solidFill>
                          <a:effectLst/>
                          <a:latin typeface="Arial"/>
                          <a:ea typeface="Times New Roman" panose="02020603050405020304" pitchFamily="18" charset="0"/>
                          <a:cs typeface="Arial"/>
                        </a:rPr>
                        <a:t>Can use 'like/hate/love' with the '-</a:t>
                      </a:r>
                      <a:r>
                        <a:rPr lang="en-US" sz="1400" baseline="0" dirty="0" err="1">
                          <a:solidFill>
                            <a:srgbClr val="000000"/>
                          </a:solidFill>
                          <a:effectLst/>
                          <a:latin typeface="Arial"/>
                          <a:ea typeface="Times New Roman" panose="02020603050405020304" pitchFamily="18" charset="0"/>
                          <a:cs typeface="Arial"/>
                        </a:rPr>
                        <a:t>ing</a:t>
                      </a:r>
                      <a:r>
                        <a:rPr lang="en-US" sz="1400" baseline="0" dirty="0">
                          <a:solidFill>
                            <a:srgbClr val="000000"/>
                          </a:solidFill>
                          <a:effectLst/>
                          <a:latin typeface="Arial"/>
                          <a:ea typeface="Times New Roman" panose="02020603050405020304" pitchFamily="18" charset="0"/>
                          <a:cs typeface="Arial"/>
                        </a:rPr>
                        <a:t>' forms of verbs. (30)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19075" algn="ctr" fontAlgn="base">
                        <a:spcAft>
                          <a:spcPts val="40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express past intentions and plans with 'thinking of' and verbs in the gerund. (61) </a:t>
                      </a:r>
                    </a:p>
                    <a:p>
                      <a:pPr marL="19050"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use verb phrases with 'to' + infinitive as subject and complement. (59)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962824469"/>
                  </a:ext>
                </a:extLst>
              </a:tr>
              <a:tr h="1019305">
                <a:tc>
                  <a:txBody>
                    <a:bodyPr/>
                    <a:lstStyle/>
                    <a:p>
                      <a:pPr marL="19050" algn="ctr" fontAlgn="base">
                        <a:spcAft>
                          <a:spcPts val="0"/>
                        </a:spcAft>
                      </a:pPr>
                      <a:r>
                        <a:rPr lang="en-US" sz="1400" baseline="0" dirty="0">
                          <a:solidFill>
                            <a:srgbClr val="000000"/>
                          </a:solidFill>
                          <a:effectLst/>
                          <a:latin typeface="Arial"/>
                          <a:ea typeface="Times New Roman" panose="02020603050405020304" pitchFamily="18" charset="0"/>
                          <a:cs typeface="Arial"/>
                        </a:rPr>
                        <a:t>Modals: passive modals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9525" algn="ctr" fontAlgn="base">
                        <a:spcAft>
                          <a:spcPts val="0"/>
                        </a:spcAft>
                      </a:pPr>
                      <a:r>
                        <a:rPr lang="en-US" sz="1400" baseline="0" dirty="0">
                          <a:solidFill>
                            <a:srgbClr val="000000"/>
                          </a:solidFill>
                          <a:effectLst/>
                          <a:latin typeface="Arial"/>
                          <a:ea typeface="Times New Roman" panose="02020603050405020304" pitchFamily="18" charset="0"/>
                          <a:cs typeface="Arial"/>
                        </a:rPr>
                        <a:t>Can use 'can' to refer to ability in the present. (29)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19050" algn="ctr" fontAlgn="base">
                        <a:spcAft>
                          <a:spcPts val="0"/>
                        </a:spcAft>
                      </a:pPr>
                      <a:r>
                        <a:rPr lang="en-US" sz="14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 use a range of modals with passive infinitives referring to the present or future. (59) </a:t>
                      </a:r>
                    </a:p>
                  </a:txBody>
                  <a:tcPr marL="9525" marR="9525" marT="9525" marB="952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140049773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2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618221851"/>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4137">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a:ea typeface="+mn-ea"/>
                          <a:cs typeface="Arial"/>
                        </a:rPr>
                        <a:t>I thought</a:t>
                      </a:r>
                      <a:r>
                        <a:rPr lang="en-US" sz="1800" b="1" i="0" u="none" kern="1200" dirty="0">
                          <a:solidFill>
                            <a:schemeClr val="accent1"/>
                          </a:solidFill>
                          <a:effectLst/>
                          <a:latin typeface="Arial"/>
                          <a:ea typeface="+mn-ea"/>
                          <a:cs typeface="Arial"/>
                        </a:rPr>
                        <a:t> </a:t>
                      </a:r>
                      <a:r>
                        <a:rPr lang="en-US" sz="1800" b="1" i="0" kern="1200" dirty="0">
                          <a:solidFill>
                            <a:schemeClr val="accent1"/>
                          </a:solidFill>
                          <a:effectLst/>
                          <a:latin typeface="Arial"/>
                          <a:ea typeface="+mn-ea"/>
                          <a:cs typeface="Arial"/>
                        </a:rPr>
                        <a:t>they </a:t>
                      </a:r>
                      <a:r>
                        <a:rPr lang="en-US" sz="1800" b="1" i="0" u="sng" kern="1200" dirty="0">
                          <a:solidFill>
                            <a:schemeClr val="accent1"/>
                          </a:solidFill>
                          <a:effectLst/>
                          <a:latin typeface="Arial"/>
                          <a:ea typeface="+mn-ea"/>
                          <a:cs typeface="Arial"/>
                        </a:rPr>
                        <a:t>would win</a:t>
                      </a:r>
                      <a:r>
                        <a:rPr lang="en-US" sz="1800" b="1" i="0" u="none" kern="1200" dirty="0">
                          <a:solidFill>
                            <a:schemeClr val="accent1"/>
                          </a:solidFill>
                          <a:effectLst/>
                          <a:latin typeface="Arial"/>
                          <a:ea typeface="+mn-ea"/>
                          <a:cs typeface="Arial"/>
                        </a:rPr>
                        <a:t> </a:t>
                      </a:r>
                      <a:r>
                        <a:rPr lang="en-US" sz="1800" b="1" i="0" kern="1200" dirty="0">
                          <a:solidFill>
                            <a:schemeClr val="accent1"/>
                          </a:solidFill>
                          <a:effectLst/>
                          <a:latin typeface="Arial"/>
                          <a:ea typeface="+mn-ea"/>
                          <a:cs typeface="Arial"/>
                        </a:rPr>
                        <a:t>the game.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7535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What did the speaker predict would happen? Did the team win the game? Are we sure? </a:t>
                      </a:r>
                      <a:endParaRPr lang="x-none" sz="180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426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noProof="0" dirty="0">
                          <a:solidFill>
                            <a:schemeClr val="accent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Reported statements</a:t>
                      </a:r>
                      <a:endParaRPr lang="en-US" sz="1800" b="1" u="none" dirty="0">
                        <a:solidFill>
                          <a:schemeClr val="accent1"/>
                        </a:solidFill>
                        <a:latin typeface="Arial" panose="020B0604020202020204" pitchFamily="34" charset="0"/>
                        <a:cs typeface="Arial" panose="020B0604020202020204" pitchFamily="34" charset="0"/>
                      </a:endParaRPr>
                    </a:p>
                    <a:p>
                      <a:pPr lvl="0" algn="l">
                        <a:lnSpc>
                          <a:spcPct val="100000"/>
                        </a:lnSpc>
                        <a:spcBef>
                          <a:spcPts val="0"/>
                        </a:spcBef>
                        <a:spcAft>
                          <a:spcPts val="0"/>
                        </a:spcAft>
                        <a:buClrTx/>
                        <a:buSzTx/>
                        <a:buFontTx/>
                        <a:buNone/>
                      </a:pPr>
                      <a:r>
                        <a:rPr lang="en-US" sz="1800" b="0" i="0" kern="1200" dirty="0">
                          <a:solidFill>
                            <a:schemeClr val="tx1"/>
                          </a:solidFill>
                          <a:effectLst/>
                          <a:latin typeface="Arial" panose="020B0604020202020204" pitchFamily="34" charset="0"/>
                          <a:ea typeface="+mn-ea"/>
                          <a:cs typeface="Arial" panose="020B0604020202020204" pitchFamily="34" charset="0"/>
                        </a:rPr>
                        <a:t>'thought' + past tense referring to expectations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05442">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We use ‘thought’ to express what we expected to happen, whether it happens or not. We make changes to the original verbs in indirect speech because time has passed between the moment of speaking and the time of the report. For examples, the present (</a:t>
                      </a:r>
                      <a:r>
                        <a:rPr lang="en-US" sz="1800" b="0" i="1" kern="1200" dirty="0">
                          <a:solidFill>
                            <a:schemeClr val="tx1"/>
                          </a:solidFill>
                          <a:effectLst/>
                          <a:latin typeface="Arial" panose="020B0604020202020204" pitchFamily="34" charset="0"/>
                          <a:ea typeface="+mn-ea"/>
                          <a:cs typeface="Arial" panose="020B0604020202020204" pitchFamily="34" charset="0"/>
                        </a:rPr>
                        <a:t>will</a:t>
                      </a:r>
                      <a:r>
                        <a:rPr lang="en-US" sz="1800" b="0" i="0" kern="1200" dirty="0">
                          <a:solidFill>
                            <a:schemeClr val="tx1"/>
                          </a:solidFill>
                          <a:effectLst/>
                          <a:latin typeface="Arial" panose="020B0604020202020204" pitchFamily="34" charset="0"/>
                          <a:ea typeface="+mn-ea"/>
                          <a:cs typeface="Arial" panose="020B0604020202020204" pitchFamily="34" charset="0"/>
                        </a:rPr>
                        <a:t>) becomes the past (</a:t>
                      </a:r>
                      <a:r>
                        <a:rPr lang="en-US" sz="1800" b="0" i="1" kern="1200" dirty="0">
                          <a:solidFill>
                            <a:schemeClr val="tx1"/>
                          </a:solidFill>
                          <a:effectLst/>
                          <a:latin typeface="Arial" panose="020B0604020202020204" pitchFamily="34" charset="0"/>
                          <a:ea typeface="+mn-ea"/>
                          <a:cs typeface="Arial" panose="020B0604020202020204" pitchFamily="34" charset="0"/>
                        </a:rPr>
                        <a:t>would</a:t>
                      </a:r>
                      <a:r>
                        <a:rPr lang="en-US" sz="1800" b="0" i="0" kern="1200" dirty="0">
                          <a:solidFill>
                            <a:schemeClr val="tx1"/>
                          </a:solidFill>
                          <a:effectLst/>
                          <a:latin typeface="Arial" panose="020B0604020202020204" pitchFamily="34" charset="0"/>
                          <a:ea typeface="+mn-ea"/>
                          <a:cs typeface="Arial" panose="020B0604020202020204" pitchFamily="34" charset="0"/>
                        </a:rPr>
                        <a:t>), the past simple (played) becomes the past perfect (had played) etc. The tenses ‘shift’ or ‘move back’ in time when direct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79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chemeClr val="dk1"/>
                          </a:solidFill>
                          <a:effectLst/>
                          <a:latin typeface="Arial" panose="020B0604020202020204" pitchFamily="34" charset="0"/>
                          <a:ea typeface="+mn-ea"/>
                          <a:cs typeface="Arial" panose="020B0604020202020204" pitchFamily="34" charset="0"/>
                        </a:rPr>
                        <a:t>She thought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the film </a:t>
                      </a:r>
                      <a:r>
                        <a:rPr lang="en-US" sz="1800" b="0" i="0" u="sng" kern="1200" dirty="0">
                          <a:solidFill>
                            <a:schemeClr val="dk1"/>
                          </a:solidFill>
                          <a:effectLst/>
                          <a:latin typeface="Arial" panose="020B0604020202020204" pitchFamily="34" charset="0"/>
                          <a:ea typeface="+mn-ea"/>
                          <a:cs typeface="Arial" panose="020B0604020202020204" pitchFamily="34" charset="0"/>
                        </a:rPr>
                        <a:t>was</a:t>
                      </a:r>
                      <a:r>
                        <a:rPr lang="en-US" sz="1800" b="0" i="0" kern="1200" dirty="0">
                          <a:solidFill>
                            <a:schemeClr val="dk1"/>
                          </a:solidFill>
                          <a:effectLst/>
                          <a:latin typeface="Arial" panose="020B0604020202020204" pitchFamily="34" charset="0"/>
                          <a:ea typeface="+mn-ea"/>
                          <a:cs typeface="Arial" panose="020B0604020202020204" pitchFamily="34" charset="0"/>
                        </a:rPr>
                        <a:t> too long and left before it finished.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chemeClr val="dk1"/>
                          </a:solidFill>
                          <a:effectLst/>
                          <a:latin typeface="Arial" panose="020B0604020202020204" pitchFamily="34" charset="0"/>
                          <a:ea typeface="+mn-ea"/>
                          <a:cs typeface="Arial" panose="020B0604020202020204" pitchFamily="34" charset="0"/>
                        </a:rPr>
                        <a:t>We thought </a:t>
                      </a:r>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would</a:t>
                      </a:r>
                      <a:r>
                        <a:rPr lang="en-US" sz="1800" b="0" i="0" u="none" kern="1200" dirty="0">
                          <a:solidFill>
                            <a:schemeClr val="dk1"/>
                          </a:solidFill>
                          <a:effectLst/>
                          <a:latin typeface="Arial" panose="020B0604020202020204" pitchFamily="34" charset="0"/>
                          <a:ea typeface="+mn-ea"/>
                          <a:cs typeface="Arial" panose="020B0604020202020204" pitchFamily="34" charset="0"/>
                        </a:rPr>
                        <a:t> stay </a:t>
                      </a:r>
                      <a:r>
                        <a:rPr lang="en-US" sz="1800" b="0" i="0" kern="1200" dirty="0">
                          <a:solidFill>
                            <a:schemeClr val="dk1"/>
                          </a:solidFill>
                          <a:effectLst/>
                          <a:latin typeface="Arial" panose="020B0604020202020204" pitchFamily="34" charset="0"/>
                          <a:ea typeface="+mn-ea"/>
                          <a:cs typeface="Arial" panose="020B0604020202020204" pitchFamily="34" charset="0"/>
                        </a:rPr>
                        <a:t>in hospital much longer than she did. </a:t>
                      </a:r>
                    </a:p>
                    <a:p>
                      <a:pPr algn="l"/>
                      <a:r>
                        <a:rPr lang="en-US" sz="1800" b="0" i="0" u="sng" kern="1200" dirty="0">
                          <a:solidFill>
                            <a:schemeClr val="dk1"/>
                          </a:solidFill>
                          <a:effectLst/>
                          <a:latin typeface="Arial" panose="020B0604020202020204" pitchFamily="34" charset="0"/>
                          <a:ea typeface="+mn-ea"/>
                          <a:cs typeface="Arial" panose="020B0604020202020204" pitchFamily="34" charset="0"/>
                        </a:rPr>
                        <a:t>He thought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 </a:t>
                      </a:r>
                      <a:r>
                        <a:rPr lang="en-US" sz="1800" b="0" i="0" u="sng" kern="1200" dirty="0">
                          <a:solidFill>
                            <a:schemeClr val="dk1"/>
                          </a:solidFill>
                          <a:effectLst/>
                          <a:latin typeface="Arial" panose="020B0604020202020204" pitchFamily="34" charset="0"/>
                          <a:ea typeface="+mn-ea"/>
                          <a:cs typeface="Arial" panose="020B0604020202020204" pitchFamily="34" charset="0"/>
                        </a:rPr>
                        <a:t>had forgotten </a:t>
                      </a:r>
                      <a:r>
                        <a:rPr lang="en-US" sz="1800" b="0" i="0" kern="1200" dirty="0">
                          <a:solidFill>
                            <a:schemeClr val="dk1"/>
                          </a:solidFill>
                          <a:effectLst/>
                          <a:latin typeface="Arial" panose="020B0604020202020204" pitchFamily="34" charset="0"/>
                          <a:ea typeface="+mn-ea"/>
                          <a:cs typeface="Arial" panose="020B0604020202020204" pitchFamily="34" charset="0"/>
                        </a:rPr>
                        <a:t>to meet him at the office.</a:t>
                      </a:r>
                    </a:p>
                    <a:p>
                      <a:pPr algn="l"/>
                      <a:r>
                        <a:rPr lang="en-US" sz="1800" b="0" i="0" u="sng" kern="1200" dirty="0">
                          <a:solidFill>
                            <a:schemeClr val="dk1"/>
                          </a:solidFill>
                          <a:effectLst/>
                          <a:latin typeface="Arial" panose="020B0604020202020204" pitchFamily="34" charset="0"/>
                          <a:ea typeface="+mn-ea"/>
                          <a:cs typeface="Arial" panose="020B0604020202020204" pitchFamily="34" charset="0"/>
                        </a:rPr>
                        <a:t>Scientists thought</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more rainforest </a:t>
                      </a:r>
                      <a:r>
                        <a:rPr lang="en-US" sz="1800" b="0" i="0" u="sng" kern="1200" dirty="0">
                          <a:solidFill>
                            <a:schemeClr val="dk1"/>
                          </a:solidFill>
                          <a:effectLst/>
                          <a:latin typeface="Arial" panose="020B0604020202020204" pitchFamily="34" charset="0"/>
                          <a:ea typeface="+mn-ea"/>
                          <a:cs typeface="Arial" panose="020B0604020202020204" pitchFamily="34" charset="0"/>
                        </a:rPr>
                        <a:t>would be destroyed.</a:t>
                      </a:r>
                      <a:endParaRPr lang="en-US" sz="1800" b="0" i="0"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148446339"/>
              </p:ext>
            </p:extLst>
          </p:nvPr>
        </p:nvGraphicFramePr>
        <p:xfrm>
          <a:off x="1" y="0"/>
          <a:ext cx="12192000" cy="68580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02126">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a:ea typeface="+mn-ea"/>
                          <a:cs typeface="Arial"/>
                        </a:rPr>
                        <a:t>She advised me to improve</a:t>
                      </a:r>
                      <a:r>
                        <a:rPr lang="en-US" sz="1800" b="1" i="0" u="none" kern="1200" dirty="0">
                          <a:solidFill>
                            <a:schemeClr val="accent1"/>
                          </a:solidFill>
                          <a:effectLst/>
                          <a:latin typeface="Arial"/>
                          <a:ea typeface="+mn-ea"/>
                          <a:cs typeface="Arial"/>
                        </a:rPr>
                        <a:t> my fitness by running every morning.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0585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GB" sz="1800" dirty="0">
                          <a:latin typeface="Arial"/>
                          <a:cs typeface="Arial"/>
                        </a:rPr>
                        <a:t>What advice was the speaker given? Is the speaker talking to the person who gave the advice? When was the advice given?</a:t>
                      </a:r>
                      <a:endParaRPr lang="x-none" sz="180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19131">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0" u="none" strike="noStrike" noProof="0" dirty="0">
                          <a:solidFill>
                            <a:schemeClr val="accent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Reported statements</a:t>
                      </a:r>
                      <a:endParaRPr lang="en-US" sz="1800" b="1" u="none" dirty="0">
                        <a:solidFill>
                          <a:schemeClr val="accent1"/>
                        </a:solidFill>
                        <a:latin typeface="Arial" panose="020B0604020202020204" pitchFamily="34" charset="0"/>
                        <a:cs typeface="Arial" panose="020B0604020202020204" pitchFamily="34" charset="0"/>
                      </a:endParaRPr>
                    </a:p>
                    <a:p>
                      <a:pPr lvl="0" algn="l">
                        <a:lnSpc>
                          <a:spcPct val="100000"/>
                        </a:lnSpc>
                        <a:spcBef>
                          <a:spcPts val="0"/>
                        </a:spcBef>
                        <a:spcAft>
                          <a:spcPts val="0"/>
                        </a:spcAft>
                        <a:buClrTx/>
                        <a:buSzTx/>
                        <a:buFontTx/>
                        <a:buNone/>
                      </a:pPr>
                      <a:r>
                        <a:rPr lang="en-US" sz="1800" b="0" i="0" kern="1200" dirty="0">
                          <a:solidFill>
                            <a:schemeClr val="tx1"/>
                          </a:solidFill>
                          <a:effectLst/>
                          <a:latin typeface="Arial" panose="020B0604020202020204" pitchFamily="34" charset="0"/>
                          <a:ea typeface="+mn-ea"/>
                          <a:cs typeface="Arial" panose="020B0604020202020204" pitchFamily="34" charset="0"/>
                        </a:rPr>
                        <a:t>reported orders/requests/advice with 'to' + infinitive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4709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effectLst/>
                          <a:latin typeface="Arial" panose="020B0604020202020204" pitchFamily="34" charset="0"/>
                          <a:cs typeface="Arial" panose="020B0604020202020204" pitchFamily="34" charset="0"/>
                        </a:rPr>
                        <a:t>We use reported statements for orders, requests, advice etc. given at an earlier time.</a:t>
                      </a:r>
                      <a:r>
                        <a:rPr lang="en-US" sz="1800" b="0" i="0" kern="1200" dirty="0">
                          <a:solidFill>
                            <a:schemeClr val="tx1"/>
                          </a:solidFill>
                          <a:effectLst/>
                          <a:latin typeface="Arial" panose="020B0604020202020204" pitchFamily="34" charset="0"/>
                          <a:ea typeface="+mn-ea"/>
                          <a:cs typeface="Arial" panose="020B0604020202020204" pitchFamily="34" charset="0"/>
                        </a:rPr>
                        <a:t> Indirect reports of orders consist of a reporting clause, and a reported clause beginning with a </a:t>
                      </a:r>
                      <a:r>
                        <a:rPr lang="en-US" sz="1800" b="0" i="1" kern="1200" dirty="0">
                          <a:solidFill>
                            <a:schemeClr val="tx1"/>
                          </a:solidFill>
                          <a:effectLst/>
                          <a:latin typeface="Arial" panose="020B0604020202020204" pitchFamily="34" charset="0"/>
                          <a:ea typeface="+mn-ea"/>
                          <a:cs typeface="Arial" panose="020B0604020202020204" pitchFamily="34" charset="0"/>
                        </a:rPr>
                        <a:t>to</a:t>
                      </a:r>
                      <a:r>
                        <a:rPr lang="en-US" sz="1800" b="0" i="0" kern="1200" dirty="0">
                          <a:solidFill>
                            <a:schemeClr val="tx1"/>
                          </a:solidFill>
                          <a:effectLst/>
                          <a:latin typeface="Arial" panose="020B0604020202020204" pitchFamily="34" charset="0"/>
                          <a:ea typeface="+mn-ea"/>
                          <a:cs typeface="Arial" panose="020B0604020202020204" pitchFamily="34" charset="0"/>
                        </a:rPr>
                        <a:t>-infinitive. We also use a </a:t>
                      </a:r>
                      <a:r>
                        <a:rPr lang="en-US" sz="1800" b="0" i="1" kern="1200" dirty="0">
                          <a:solidFill>
                            <a:schemeClr val="tx1"/>
                          </a:solidFill>
                          <a:effectLst/>
                          <a:latin typeface="Arial" panose="020B0604020202020204" pitchFamily="34" charset="0"/>
                          <a:ea typeface="+mn-ea"/>
                          <a:cs typeface="Arial" panose="020B0604020202020204" pitchFamily="34" charset="0"/>
                        </a:rPr>
                        <a:t>to</a:t>
                      </a:r>
                      <a:r>
                        <a:rPr lang="en-US" sz="1800" b="0" i="0" kern="1200" dirty="0">
                          <a:solidFill>
                            <a:schemeClr val="tx1"/>
                          </a:solidFill>
                          <a:effectLst/>
                          <a:latin typeface="Arial" panose="020B0604020202020204" pitchFamily="34" charset="0"/>
                          <a:ea typeface="+mn-ea"/>
                          <a:cs typeface="Arial" panose="020B0604020202020204" pitchFamily="34" charset="0"/>
                        </a:rPr>
                        <a:t>-infinitive clause in indirect reports with other verbs that mean wanting or getting people to do something, for example, </a:t>
                      </a:r>
                      <a:r>
                        <a:rPr lang="en-US" sz="1800" b="0" i="1" kern="1200" dirty="0">
                          <a:solidFill>
                            <a:schemeClr val="tx1"/>
                          </a:solidFill>
                          <a:effectLst/>
                          <a:latin typeface="Arial" panose="020B0604020202020204" pitchFamily="34" charset="0"/>
                          <a:ea typeface="+mn-ea"/>
                          <a:cs typeface="Arial" panose="020B0604020202020204" pitchFamily="34" charset="0"/>
                        </a:rPr>
                        <a:t>advise, encourage, warn</a:t>
                      </a:r>
                      <a:r>
                        <a:rPr lang="en-US" sz="1800" b="0" i="0" kern="1200" dirty="0">
                          <a:solidFill>
                            <a:schemeClr val="tx1"/>
                          </a:solidFill>
                          <a:effectLst/>
                          <a:latin typeface="Arial" panose="020B0604020202020204" pitchFamily="34" charset="0"/>
                          <a:ea typeface="+mn-ea"/>
                          <a:cs typeface="Arial" panose="020B0604020202020204" pitchFamily="34" charset="0"/>
                        </a:rPr>
                        <a:t>.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8379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tx1"/>
                          </a:solidFill>
                          <a:effectLst/>
                          <a:latin typeface="Arial" panose="020B0604020202020204" pitchFamily="34" charset="0"/>
                          <a:ea typeface="+mn-ea"/>
                          <a:cs typeface="Arial" panose="020B0604020202020204" pitchFamily="34" charset="0"/>
                        </a:rPr>
                        <a:t>The doctor advised him to stop exercising</a:t>
                      </a:r>
                      <a:r>
                        <a:rPr lang="en-US" sz="1800" b="0" i="0" u="none" kern="1200" dirty="0">
                          <a:solidFill>
                            <a:schemeClr val="tx1"/>
                          </a:solidFill>
                          <a:effectLst/>
                          <a:latin typeface="Arial" panose="020B0604020202020204" pitchFamily="34" charset="0"/>
                          <a:ea typeface="+mn-ea"/>
                          <a:cs typeface="Arial" panose="020B0604020202020204" pitchFamily="34" charset="0"/>
                        </a:rPr>
                        <a:t> until his leg had completely healed.</a:t>
                      </a:r>
                    </a:p>
                    <a:p>
                      <a:pPr marL="0" marR="0" lvl="0" indent="0" algn="l" rtl="0" eaLnBrk="1" fontAlgn="auto" latinLnBrk="0" hangingPunct="1">
                        <a:lnSpc>
                          <a:spcPct val="100000"/>
                        </a:lnSpc>
                        <a:spcBef>
                          <a:spcPts val="0"/>
                        </a:spcBef>
                        <a:spcAft>
                          <a:spcPts val="0"/>
                        </a:spcAft>
                        <a:buClrTx/>
                        <a:buSzTx/>
                        <a:buFontTx/>
                        <a:buNone/>
                      </a:pPr>
                      <a:r>
                        <a:rPr lang="en-US" sz="1800" b="0" i="0" u="sng" kern="1200" dirty="0">
                          <a:solidFill>
                            <a:schemeClr val="dk1"/>
                          </a:solidFill>
                          <a:effectLst/>
                          <a:latin typeface="Arial" panose="020B0604020202020204" pitchFamily="34" charset="0"/>
                          <a:ea typeface="+mn-ea"/>
                          <a:cs typeface="Arial" panose="020B0604020202020204" pitchFamily="34" charset="0"/>
                        </a:rPr>
                        <a:t>They warned me not to leave</a:t>
                      </a:r>
                      <a:r>
                        <a:rPr lang="en-US" sz="1800" b="0" i="0" u="none" kern="1200" dirty="0">
                          <a:solidFill>
                            <a:schemeClr val="dk1"/>
                          </a:solidFill>
                          <a:effectLst/>
                          <a:latin typeface="Arial" panose="020B0604020202020204" pitchFamily="34" charset="0"/>
                          <a:ea typeface="+mn-ea"/>
                          <a:cs typeface="Arial" panose="020B0604020202020204" pitchFamily="34" charset="0"/>
                        </a:rPr>
                        <a:t> my job.</a:t>
                      </a:r>
                    </a:p>
                    <a:p>
                      <a:pPr marL="0" marR="0" lvl="0" indent="0" algn="l">
                        <a:lnSpc>
                          <a:spcPct val="100000"/>
                        </a:lnSpc>
                        <a:spcBef>
                          <a:spcPts val="0"/>
                        </a:spcBef>
                        <a:spcAft>
                          <a:spcPts val="0"/>
                        </a:spcAft>
                        <a:buNone/>
                      </a:pPr>
                      <a:r>
                        <a:rPr lang="en-US" sz="1800" b="0" i="0" u="sng" strike="noStrike" kern="1200" noProof="0" dirty="0">
                          <a:effectLst/>
                          <a:latin typeface="Arial" panose="020B0604020202020204" pitchFamily="34" charset="0"/>
                          <a:cs typeface="Arial" panose="020B0604020202020204" pitchFamily="34" charset="0"/>
                        </a:rPr>
                        <a:t>She told us not to go</a:t>
                      </a:r>
                      <a:r>
                        <a:rPr lang="en-US" sz="1800" b="0" i="0" u="none" strike="noStrike" kern="1200" noProof="0" dirty="0">
                          <a:effectLst/>
                          <a:latin typeface="Arial" panose="020B0604020202020204" pitchFamily="34" charset="0"/>
                          <a:cs typeface="Arial" panose="020B0604020202020204" pitchFamily="34" charset="0"/>
                        </a:rPr>
                        <a:t> there because it was dangerous.</a:t>
                      </a:r>
                    </a:p>
                    <a:p>
                      <a:pPr marL="0" marR="0" lvl="0" indent="0" algn="l">
                        <a:lnSpc>
                          <a:spcPct val="100000"/>
                        </a:lnSpc>
                        <a:spcBef>
                          <a:spcPts val="0"/>
                        </a:spcBef>
                        <a:spcAft>
                          <a:spcPts val="0"/>
                        </a:spcAft>
                        <a:buNone/>
                      </a:pPr>
                      <a:r>
                        <a:rPr lang="en-US" sz="1800" b="0" i="0" u="sng" strike="noStrike" kern="1200" noProof="0" dirty="0">
                          <a:effectLst/>
                          <a:latin typeface="Arial" panose="020B0604020202020204" pitchFamily="34" charset="0"/>
                          <a:cs typeface="Arial" panose="020B0604020202020204" pitchFamily="34" charset="0"/>
                        </a:rPr>
                        <a:t>We encouraged them to spend</a:t>
                      </a:r>
                      <a:r>
                        <a:rPr lang="en-US" sz="1800" b="0" i="0" u="none" strike="noStrike" kern="1200" noProof="0" dirty="0">
                          <a:effectLst/>
                          <a:latin typeface="Arial" panose="020B0604020202020204" pitchFamily="34" charset="0"/>
                          <a:cs typeface="Arial" panose="020B0604020202020204" pitchFamily="34" charset="0"/>
                        </a:rPr>
                        <a:t> more time in this beautiful city.</a:t>
                      </a:r>
                      <a:endParaRPr lang="en-US"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25548889"/>
              </p:ext>
            </p:extLst>
          </p:nvPr>
        </p:nvGraphicFramePr>
        <p:xfrm>
          <a:off x="1" y="0"/>
          <a:ext cx="12192000" cy="68580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85497">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u="sng" kern="1200" dirty="0">
                          <a:solidFill>
                            <a:schemeClr val="accent1"/>
                          </a:solidFill>
                          <a:effectLst/>
                          <a:latin typeface="Arial" panose="020B0604020202020204" pitchFamily="34" charset="0"/>
                          <a:ea typeface="+mn-ea"/>
                          <a:cs typeface="Arial" panose="020B0604020202020204" pitchFamily="34" charset="0"/>
                        </a:rPr>
                        <a:t>If</a:t>
                      </a:r>
                      <a:r>
                        <a:rPr lang="en-US" sz="1800" b="1" i="0" kern="1200" dirty="0">
                          <a:solidFill>
                            <a:schemeClr val="accent1"/>
                          </a:solidFill>
                          <a:effectLst/>
                          <a:latin typeface="Arial" panose="020B0604020202020204" pitchFamily="34" charset="0"/>
                          <a:ea typeface="+mn-ea"/>
                          <a:cs typeface="Arial" panose="020B0604020202020204" pitchFamily="34" charset="0"/>
                        </a:rPr>
                        <a:t> they </a:t>
                      </a:r>
                      <a:r>
                        <a:rPr lang="en-US" sz="1800" b="1" i="0" u="sng" kern="1200" dirty="0">
                          <a:solidFill>
                            <a:schemeClr val="accent1"/>
                          </a:solidFill>
                          <a:effectLst/>
                          <a:latin typeface="Arial" panose="020B0604020202020204" pitchFamily="34" charset="0"/>
                          <a:ea typeface="+mn-ea"/>
                          <a:cs typeface="Arial" panose="020B0604020202020204" pitchFamily="34" charset="0"/>
                        </a:rPr>
                        <a:t>had worked</a:t>
                      </a:r>
                      <a:r>
                        <a:rPr lang="en-US" sz="1800" b="1" i="0" u="none" kern="1200" dirty="0">
                          <a:solidFill>
                            <a:schemeClr val="accent1"/>
                          </a:solidFill>
                          <a:effectLst/>
                          <a:latin typeface="Arial" panose="020B0604020202020204" pitchFamily="34" charset="0"/>
                          <a:ea typeface="+mn-ea"/>
                          <a:cs typeface="Arial" panose="020B0604020202020204" pitchFamily="34" charset="0"/>
                        </a:rPr>
                        <a:t> </a:t>
                      </a:r>
                      <a:r>
                        <a:rPr lang="en-US" sz="1800" b="1" i="0" kern="1200" dirty="0">
                          <a:solidFill>
                            <a:schemeClr val="accent1"/>
                          </a:solidFill>
                          <a:effectLst/>
                          <a:latin typeface="Arial" panose="020B0604020202020204" pitchFamily="34" charset="0"/>
                          <a:ea typeface="+mn-ea"/>
                          <a:cs typeface="Arial" panose="020B0604020202020204" pitchFamily="34" charset="0"/>
                        </a:rPr>
                        <a:t>harder on the project, the whole team </a:t>
                      </a:r>
                      <a:r>
                        <a:rPr lang="en-US" sz="1800" b="1" i="0" u="sng" kern="1200" dirty="0">
                          <a:solidFill>
                            <a:schemeClr val="accent1"/>
                          </a:solidFill>
                          <a:effectLst/>
                          <a:latin typeface="Arial" panose="020B0604020202020204" pitchFamily="34" charset="0"/>
                          <a:ea typeface="+mn-ea"/>
                          <a:cs typeface="Arial" panose="020B0604020202020204" pitchFamily="34" charset="0"/>
                        </a:rPr>
                        <a:t>would have received</a:t>
                      </a:r>
                      <a:r>
                        <a:rPr lang="en-US" sz="1800" b="1" i="0" kern="1200" dirty="0">
                          <a:solidFill>
                            <a:schemeClr val="accent1"/>
                          </a:solidFill>
                          <a:effectLst/>
                          <a:latin typeface="Arial" panose="020B0604020202020204" pitchFamily="34" charset="0"/>
                          <a:ea typeface="+mn-ea"/>
                          <a:cs typeface="Arial" panose="020B0604020202020204" pitchFamily="34" charset="0"/>
                        </a:rPr>
                        <a:t> promotions.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68474">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Did the team work harder? Did the team get promotions? How could they have got promotions?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708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lnSpc>
                          <a:spcPct val="100000"/>
                        </a:lnSpc>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Conditionals: third conditional</a:t>
                      </a:r>
                      <a:endParaRPr lang="en-US" sz="1800" b="1" kern="1200" dirty="0">
                        <a:solidFill>
                          <a:schemeClr val="accent1"/>
                        </a:solidFill>
                        <a:effectLst/>
                        <a:latin typeface="Arial" panose="020B0604020202020204" pitchFamily="34" charset="0"/>
                        <a:ea typeface="+mn-ea"/>
                        <a:cs typeface="Arial" panose="020B0604020202020204" pitchFamily="34" charset="0"/>
                      </a:endParaRPr>
                    </a:p>
                    <a:p>
                      <a:pPr algn="l">
                        <a:lnSpc>
                          <a:spcPct val="100000"/>
                        </a:lnSpc>
                      </a:pPr>
                      <a:r>
                        <a:rPr lang="en-US" b="0" dirty="0">
                          <a:effectLst/>
                          <a:latin typeface="Arial" panose="020B0604020202020204" pitchFamily="34" charset="0"/>
                          <a:cs typeface="Arial" panose="020B0604020202020204" pitchFamily="34" charset="0"/>
                        </a:rPr>
                        <a:t>if + past perfect + </a:t>
                      </a:r>
                      <a:r>
                        <a:rPr lang="en-US" sz="1800" b="0" i="0" kern="1200" dirty="0">
                          <a:solidFill>
                            <a:schemeClr val="tx1"/>
                          </a:solidFill>
                          <a:effectLst/>
                          <a:latin typeface="Arial" panose="020B0604020202020204" pitchFamily="34" charset="0"/>
                          <a:ea typeface="+mn-ea"/>
                          <a:cs typeface="Arial" panose="020B0604020202020204" pitchFamily="34" charset="0"/>
                        </a:rPr>
                        <a:t>modal verb (</a:t>
                      </a:r>
                      <a:r>
                        <a:rPr lang="en-US" sz="1800" b="0" i="1" kern="1200" dirty="0">
                          <a:solidFill>
                            <a:schemeClr val="tx1"/>
                          </a:solidFill>
                          <a:effectLst/>
                          <a:latin typeface="Arial" panose="020B0604020202020204" pitchFamily="34" charset="0"/>
                          <a:ea typeface="+mn-ea"/>
                          <a:cs typeface="Arial" panose="020B0604020202020204" pitchFamily="34" charset="0"/>
                        </a:rPr>
                        <a:t>should / would / might / could</a:t>
                      </a:r>
                      <a:r>
                        <a:rPr lang="en-US" sz="1800" b="0" i="0" kern="1200" dirty="0">
                          <a:solidFill>
                            <a:schemeClr val="tx1"/>
                          </a:solidFill>
                          <a:effectLst/>
                          <a:latin typeface="Arial" panose="020B0604020202020204" pitchFamily="34" charset="0"/>
                          <a:ea typeface="+mn-ea"/>
                          <a:cs typeface="Arial" panose="020B0604020202020204" pitchFamily="34" charset="0"/>
                        </a:rPr>
                        <a:t>) + </a:t>
                      </a:r>
                      <a:r>
                        <a:rPr lang="en-US" sz="1800" b="0" i="1" kern="1200" dirty="0">
                          <a:solidFill>
                            <a:schemeClr val="tx1"/>
                          </a:solidFill>
                          <a:effectLst/>
                          <a:latin typeface="Arial" panose="020B0604020202020204" pitchFamily="34" charset="0"/>
                          <a:ea typeface="+mn-ea"/>
                          <a:cs typeface="Arial" panose="020B0604020202020204" pitchFamily="34" charset="0"/>
                        </a:rPr>
                        <a:t>have</a:t>
                      </a:r>
                      <a:r>
                        <a:rPr lang="en-US" sz="1800" b="0" i="0" kern="1200" dirty="0">
                          <a:solidFill>
                            <a:schemeClr val="tx1"/>
                          </a:solidFill>
                          <a:effectLst/>
                          <a:latin typeface="Arial" panose="020B0604020202020204" pitchFamily="34" charset="0"/>
                          <a:ea typeface="+mn-ea"/>
                          <a:cs typeface="Arial" panose="020B0604020202020204" pitchFamily="34" charset="0"/>
                        </a:rPr>
                        <a:t> + -</a:t>
                      </a:r>
                      <a:r>
                        <a:rPr lang="en-US" sz="1800" b="0" i="1" kern="1200" dirty="0">
                          <a:solidFill>
                            <a:schemeClr val="tx1"/>
                          </a:solidFill>
                          <a:effectLst/>
                          <a:latin typeface="Arial" panose="020B0604020202020204" pitchFamily="34" charset="0"/>
                          <a:ea typeface="+mn-ea"/>
                          <a:cs typeface="Arial" panose="020B0604020202020204" pitchFamily="34" charset="0"/>
                        </a:rPr>
                        <a:t>ed</a:t>
                      </a:r>
                      <a:r>
                        <a:rPr lang="en-US" sz="1800" b="0" i="0" kern="1200" dirty="0">
                          <a:solidFill>
                            <a:schemeClr val="tx1"/>
                          </a:solidFill>
                          <a:effectLst/>
                          <a:latin typeface="Arial" panose="020B0604020202020204" pitchFamily="34" charset="0"/>
                          <a:ea typeface="+mn-ea"/>
                          <a:cs typeface="Arial" panose="020B0604020202020204" pitchFamily="34" charset="0"/>
                        </a:rPr>
                        <a:t> form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68474">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We use the third conditional when we imagine a different past. We imagine a change in a past situation (the ‘if’ clause) and the different past that is the result of that change (the result clause). It is often used to express regrets.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6847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We </a:t>
                      </a:r>
                      <a:r>
                        <a:rPr lang="en-US" sz="1800" b="0" i="0" u="sng" kern="1200" dirty="0">
                          <a:solidFill>
                            <a:schemeClr val="dk1"/>
                          </a:solidFill>
                          <a:effectLst/>
                          <a:latin typeface="Arial" panose="020B0604020202020204" pitchFamily="34" charset="0"/>
                          <a:ea typeface="+mn-ea"/>
                          <a:cs typeface="Arial" panose="020B0604020202020204" pitchFamily="34" charset="0"/>
                        </a:rPr>
                        <a:t>would have scored</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more goals </a:t>
                      </a:r>
                      <a:r>
                        <a:rPr lang="en-US" sz="1800" b="0" i="0" u="sng" kern="1200" dirty="0">
                          <a:solidFill>
                            <a:schemeClr val="dk1"/>
                          </a:solidFill>
                          <a:effectLst/>
                          <a:latin typeface="Arial" panose="020B0604020202020204" pitchFamily="34" charset="0"/>
                          <a:ea typeface="+mn-ea"/>
                          <a:cs typeface="Arial" panose="020B0604020202020204" pitchFamily="34" charset="0"/>
                        </a:rPr>
                        <a:t>if we had trained harder</a:t>
                      </a:r>
                      <a:r>
                        <a:rPr lang="en-US" sz="1800" b="0" i="0" kern="1200" dirty="0">
                          <a:solidFill>
                            <a:schemeClr val="dk1"/>
                          </a:solidFill>
                          <a:effectLst/>
                          <a:latin typeface="Arial" panose="020B0604020202020204" pitchFamily="34" charset="0"/>
                          <a:ea typeface="+mn-ea"/>
                          <a:cs typeface="Arial" panose="020B0604020202020204" pitchFamily="34" charset="0"/>
                        </a:rPr>
                        <a:t>. </a:t>
                      </a:r>
                    </a:p>
                    <a:p>
                      <a:pPr algn="l"/>
                      <a:r>
                        <a:rPr lang="en-US" b="0" i="0" dirty="0">
                          <a:latin typeface="Arial" panose="020B0604020202020204" pitchFamily="34" charset="0"/>
                          <a:cs typeface="Arial" panose="020B0604020202020204" pitchFamily="34" charset="0"/>
                        </a:rPr>
                        <a:t>I </a:t>
                      </a:r>
                      <a:r>
                        <a:rPr lang="en-US" b="0" i="0" u="sng" dirty="0">
                          <a:latin typeface="Arial" panose="020B0604020202020204" pitchFamily="34" charset="0"/>
                          <a:cs typeface="Arial" panose="020B0604020202020204" pitchFamily="34" charset="0"/>
                        </a:rPr>
                        <a:t>would have gone</a:t>
                      </a:r>
                      <a:r>
                        <a:rPr lang="en-US" b="0" i="0" u="none" dirty="0">
                          <a:latin typeface="Arial" panose="020B0604020202020204" pitchFamily="34" charset="0"/>
                          <a:cs typeface="Arial" panose="020B0604020202020204" pitchFamily="34" charset="0"/>
                        </a:rPr>
                        <a:t> </a:t>
                      </a:r>
                      <a:r>
                        <a:rPr lang="en-US" b="0" i="0" dirty="0">
                          <a:latin typeface="Arial" panose="020B0604020202020204" pitchFamily="34" charset="0"/>
                          <a:cs typeface="Arial" panose="020B0604020202020204" pitchFamily="34" charset="0"/>
                        </a:rPr>
                        <a:t>to the cinema with you, </a:t>
                      </a:r>
                      <a:r>
                        <a:rPr lang="en-US" b="0" i="0" u="sng" dirty="0">
                          <a:latin typeface="Arial" panose="020B0604020202020204" pitchFamily="34" charset="0"/>
                          <a:cs typeface="Arial" panose="020B0604020202020204" pitchFamily="34" charset="0"/>
                        </a:rPr>
                        <a:t>if I hadn’t been so ill</a:t>
                      </a:r>
                      <a:r>
                        <a:rPr lang="en-US" b="0" i="0" dirty="0">
                          <a:latin typeface="Arial" panose="020B0604020202020204" pitchFamily="34" charset="0"/>
                          <a:cs typeface="Arial" panose="020B0604020202020204" pitchFamily="34" charset="0"/>
                        </a:rPr>
                        <a:t>.</a:t>
                      </a:r>
                      <a:endParaRPr lang="en-US" sz="1800" b="0" i="0" kern="1200" dirty="0">
                        <a:solidFill>
                          <a:schemeClr val="dk1"/>
                        </a:solidFill>
                        <a:effectLst/>
                        <a:latin typeface="Arial" panose="020B0604020202020204" pitchFamily="34" charset="0"/>
                        <a:ea typeface="+mn-ea"/>
                        <a:cs typeface="Arial" panose="020B0604020202020204" pitchFamily="34" charset="0"/>
                      </a:endParaRPr>
                    </a:p>
                    <a:p>
                      <a:pPr algn="l"/>
                      <a:r>
                        <a:rPr lang="en-US" sz="1800" b="0" i="0" u="sng" kern="1200" dirty="0">
                          <a:solidFill>
                            <a:schemeClr val="tx1"/>
                          </a:solidFill>
                          <a:effectLst/>
                          <a:latin typeface="Arial" panose="020B0604020202020204" pitchFamily="34" charset="0"/>
                          <a:ea typeface="+mn-ea"/>
                          <a:cs typeface="Arial" panose="020B0604020202020204" pitchFamily="34" charset="0"/>
                        </a:rPr>
                        <a:t>If the dog hadn’t barked</a:t>
                      </a:r>
                      <a:r>
                        <a:rPr lang="en-US" sz="1800" b="0" i="0" kern="1200" dirty="0">
                          <a:solidFill>
                            <a:schemeClr val="tx1"/>
                          </a:solidFill>
                          <a:effectLst/>
                          <a:latin typeface="Arial" panose="020B0604020202020204" pitchFamily="34" charset="0"/>
                          <a:ea typeface="+mn-ea"/>
                          <a:cs typeface="Arial" panose="020B0604020202020204" pitchFamily="34" charset="0"/>
                        </a:rPr>
                        <a:t>, we </a:t>
                      </a:r>
                      <a:r>
                        <a:rPr lang="en-US" sz="1800" b="0" i="0" u="sng" kern="1200" dirty="0">
                          <a:solidFill>
                            <a:schemeClr val="tx1"/>
                          </a:solidFill>
                          <a:effectLst/>
                          <a:latin typeface="Arial" panose="020B0604020202020204" pitchFamily="34" charset="0"/>
                          <a:ea typeface="+mn-ea"/>
                          <a:cs typeface="Arial" panose="020B0604020202020204" pitchFamily="34" charset="0"/>
                        </a:rPr>
                        <a:t>wouldn’t have known</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there was someone in the garden.</a:t>
                      </a:r>
                    </a:p>
                    <a:p>
                      <a:pPr algn="l"/>
                      <a:r>
                        <a:rPr lang="en-US" sz="1800" b="0" i="0" u="sng" kern="1200" dirty="0">
                          <a:solidFill>
                            <a:schemeClr val="tx1"/>
                          </a:solidFill>
                          <a:effectLst/>
                          <a:latin typeface="Arial" panose="020B0604020202020204" pitchFamily="34" charset="0"/>
                          <a:ea typeface="+mn-ea"/>
                          <a:cs typeface="Arial" panose="020B0604020202020204" pitchFamily="34" charset="0"/>
                        </a:rPr>
                        <a:t>If you had told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me earlier, I </a:t>
                      </a:r>
                      <a:r>
                        <a:rPr lang="en-US" sz="1800" b="0" i="0" u="sng" kern="1200" dirty="0">
                          <a:solidFill>
                            <a:schemeClr val="tx1"/>
                          </a:solidFill>
                          <a:effectLst/>
                          <a:latin typeface="Arial" panose="020B0604020202020204" pitchFamily="34" charset="0"/>
                          <a:ea typeface="+mn-ea"/>
                          <a:cs typeface="Arial" panose="020B0604020202020204" pitchFamily="34" charset="0"/>
                        </a:rPr>
                        <a:t>would’ve waited</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for you.</a:t>
                      </a:r>
                      <a:endParaRPr lang="en-US" sz="1800" b="0" i="0"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685304851"/>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17243">
                <a:tc gridSpan="2">
                  <a:txBody>
                    <a:bodyPr/>
                    <a:lstStyle/>
                    <a:p>
                      <a:pPr algn="l" rtl="0"/>
                      <a:r>
                        <a:rPr lang="en-US" sz="1800" b="1" u="none" dirty="0">
                          <a:solidFill>
                            <a:schemeClr val="tx2"/>
                          </a:solidFill>
                          <a:latin typeface="Arial" panose="020B0604020202020204" pitchFamily="34" charset="0"/>
                          <a:cs typeface="Arial" panose="020B0604020202020204" pitchFamily="34" charset="0"/>
                        </a:rPr>
                        <a:t>They were </a:t>
                      </a:r>
                      <a:r>
                        <a:rPr lang="en-US" sz="1800" b="1" u="sng" dirty="0">
                          <a:solidFill>
                            <a:schemeClr val="tx2"/>
                          </a:solidFill>
                          <a:latin typeface="Arial" panose="020B0604020202020204" pitchFamily="34" charset="0"/>
                          <a:cs typeface="Arial" panose="020B0604020202020204" pitchFamily="34" charset="0"/>
                        </a:rPr>
                        <a:t>hoping to go</a:t>
                      </a:r>
                      <a:r>
                        <a:rPr lang="en-US" sz="1800" b="1" u="none" dirty="0">
                          <a:solidFill>
                            <a:schemeClr val="tx2"/>
                          </a:solidFill>
                          <a:latin typeface="Arial" panose="020B0604020202020204" pitchFamily="34" charset="0"/>
                          <a:cs typeface="Arial" panose="020B0604020202020204" pitchFamily="34" charset="0"/>
                        </a:rPr>
                        <a:t> to the museum, but they didn’t have enough time.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6701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What did they want to do? Did they do it? Why?</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2792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Past time: past continuous</a:t>
                      </a:r>
                      <a:endParaRPr lang="en-US" b="1" dirty="0">
                        <a:solidFill>
                          <a:schemeClr val="accent1"/>
                        </a:solidFill>
                        <a:effectLst/>
                        <a:latin typeface="Arial" panose="020B0604020202020204" pitchFamily="34" charset="0"/>
                        <a:cs typeface="Arial" panose="020B0604020202020204" pitchFamily="34" charset="0"/>
                      </a:endParaRPr>
                    </a:p>
                    <a:p>
                      <a:pPr algn="l">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Subject + ‘was / were’ + ‘intending / planning / hoping' + 'to' infinitive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2290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use past continuous phrases like ‘was going to’, ‘were planning to’, ‘was hoping to’, ‘were expecting to’ and ‘was intending to’ to talk about plans or intentions in the past. When one verb follows another, the second verb uses the gerund form (-ing) or the infinitive (with ‘to’). For the verbs above, always use ‘to’.</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2290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They </a:t>
                      </a:r>
                      <a:r>
                        <a:rPr lang="en-GB" sz="1800" u="sng" dirty="0">
                          <a:latin typeface="Arial" panose="020B0604020202020204" pitchFamily="34" charset="0"/>
                          <a:cs typeface="Arial" panose="020B0604020202020204" pitchFamily="34" charset="0"/>
                        </a:rPr>
                        <a:t>were intending to visit </a:t>
                      </a:r>
                      <a:r>
                        <a:rPr lang="en-GB" sz="1800" u="none" dirty="0">
                          <a:latin typeface="Arial" panose="020B0604020202020204" pitchFamily="34" charset="0"/>
                          <a:cs typeface="Arial" panose="020B0604020202020204" pitchFamily="34" charset="0"/>
                        </a:rPr>
                        <a:t>Japan after two months in China, but it was too expensive.</a:t>
                      </a:r>
                    </a:p>
                    <a:p>
                      <a:pPr algn="l" rtl="0"/>
                      <a:r>
                        <a:rPr lang="en-GB" sz="1800" u="none" dirty="0">
                          <a:latin typeface="Arial" panose="020B0604020202020204" pitchFamily="34" charset="0"/>
                          <a:cs typeface="Arial" panose="020B0604020202020204" pitchFamily="34" charset="0"/>
                        </a:rPr>
                        <a:t>Ahmad </a:t>
                      </a:r>
                      <a:r>
                        <a:rPr lang="en-GB" sz="1800" u="sng" dirty="0">
                          <a:latin typeface="Arial" panose="020B0604020202020204" pitchFamily="34" charset="0"/>
                          <a:cs typeface="Arial" panose="020B0604020202020204" pitchFamily="34" charset="0"/>
                        </a:rPr>
                        <a:t>was planning to study</a:t>
                      </a:r>
                      <a:r>
                        <a:rPr lang="en-GB" sz="1800" u="none" dirty="0">
                          <a:latin typeface="Arial" panose="020B0604020202020204" pitchFamily="34" charset="0"/>
                          <a:cs typeface="Arial" panose="020B0604020202020204" pitchFamily="34" charset="0"/>
                        </a:rPr>
                        <a:t> architecture at university before becoming an engineer.</a:t>
                      </a:r>
                    </a:p>
                    <a:p>
                      <a:pPr algn="l" rtl="0"/>
                      <a:r>
                        <a:rPr lang="en-GB" sz="1800" u="none" dirty="0">
                          <a:latin typeface="Arial" panose="020B0604020202020204" pitchFamily="34" charset="0"/>
                          <a:cs typeface="Arial" panose="020B0604020202020204" pitchFamily="34" charset="0"/>
                        </a:rPr>
                        <a:t>We </a:t>
                      </a:r>
                      <a:r>
                        <a:rPr lang="en-GB" sz="1800" u="sng" dirty="0">
                          <a:latin typeface="Arial" panose="020B0604020202020204" pitchFamily="34" charset="0"/>
                          <a:cs typeface="Arial" panose="020B0604020202020204" pitchFamily="34" charset="0"/>
                        </a:rPr>
                        <a:t>weren’t going to move</a:t>
                      </a:r>
                      <a:r>
                        <a:rPr lang="en-GB" sz="1800" u="none" dirty="0">
                          <a:latin typeface="Arial" panose="020B0604020202020204" pitchFamily="34" charset="0"/>
                          <a:cs typeface="Arial" panose="020B0604020202020204" pitchFamily="34" charset="0"/>
                        </a:rPr>
                        <a:t> house, but now I have a new job which is too far away.</a:t>
                      </a:r>
                    </a:p>
                    <a:p>
                      <a:pPr algn="l" rtl="0"/>
                      <a:r>
                        <a:rPr lang="en-GB" sz="1800" u="none" dirty="0">
                          <a:latin typeface="Arial" panose="020B0604020202020204" pitchFamily="34" charset="0"/>
                          <a:cs typeface="Arial" panose="020B0604020202020204" pitchFamily="34" charset="0"/>
                        </a:rPr>
                        <a:t>She </a:t>
                      </a:r>
                      <a:r>
                        <a:rPr lang="en-GB" sz="1800" u="sng" dirty="0">
                          <a:latin typeface="Arial" panose="020B0604020202020204" pitchFamily="34" charset="0"/>
                          <a:cs typeface="Arial" panose="020B0604020202020204" pitchFamily="34" charset="0"/>
                        </a:rPr>
                        <a:t>wasn’t intending to spend</a:t>
                      </a:r>
                      <a:r>
                        <a:rPr lang="en-GB" sz="1800" u="none" dirty="0">
                          <a:latin typeface="Arial" panose="020B0604020202020204" pitchFamily="34" charset="0"/>
                          <a:cs typeface="Arial" panose="020B0604020202020204" pitchFamily="34" charset="0"/>
                        </a:rPr>
                        <a:t> so much money because she was saving for her holiday.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1605580617"/>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sz="1800" b="1" u="none" dirty="0">
                          <a:solidFill>
                            <a:schemeClr val="accent1"/>
                          </a:solidFill>
                          <a:latin typeface="Arial"/>
                          <a:cs typeface="Arial"/>
                        </a:rPr>
                        <a:t>The hotel in Fujairah, </a:t>
                      </a:r>
                      <a:r>
                        <a:rPr lang="en-US" sz="1800" b="1" u="sng" dirty="0">
                          <a:solidFill>
                            <a:schemeClr val="accent1"/>
                          </a:solidFill>
                          <a:latin typeface="Arial"/>
                          <a:cs typeface="Arial"/>
                        </a:rPr>
                        <a:t>which was constructed in 1922</a:t>
                      </a:r>
                      <a:r>
                        <a:rPr lang="en-US" sz="1800" b="1" u="none" dirty="0">
                          <a:solidFill>
                            <a:schemeClr val="accent1"/>
                          </a:solidFill>
                          <a:latin typeface="Arial"/>
                          <a:cs typeface="Arial"/>
                        </a:rPr>
                        <a:t>, belongs to my family.</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What is the most important information in the sentence? How do we know? </a:t>
                      </a:r>
                      <a:r>
                        <a:rPr lang="en-US" sz="1800" kern="1200" dirty="0">
                          <a:solidFill>
                            <a:schemeClr val="tx1"/>
                          </a:solidFill>
                          <a:effectLst/>
                          <a:latin typeface="Arial" panose="020B0604020202020204" pitchFamily="34" charset="0"/>
                          <a:ea typeface="+mn-ea"/>
                          <a:cs typeface="Arial" panose="020B0604020202020204" pitchFamily="34" charset="0"/>
                        </a:rPr>
                        <a:t>What extra information do we learn about the building that belongs to my family?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lnSpc>
                          <a:spcPct val="100000"/>
                        </a:lnSpc>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Clauses and phrases: non-defining relative clauses</a:t>
                      </a:r>
                      <a:endParaRPr lang="en-US" sz="1800" b="1" kern="1200" dirty="0">
                        <a:solidFill>
                          <a:schemeClr val="accent1"/>
                        </a:solidFill>
                        <a:effectLst/>
                        <a:latin typeface="Arial" panose="020B0604020202020204" pitchFamily="34" charset="0"/>
                        <a:ea typeface="+mn-ea"/>
                        <a:cs typeface="Arial" panose="020B0604020202020204" pitchFamily="34" charset="0"/>
                      </a:endParaRPr>
                    </a:p>
                    <a:p>
                      <a:pPr algn="l">
                        <a:lnSpc>
                          <a:spcPct val="100000"/>
                        </a:lnSpc>
                      </a:pPr>
                      <a:r>
                        <a:rPr lang="en-US" sz="1800" kern="1200" dirty="0">
                          <a:solidFill>
                            <a:schemeClr val="tx1"/>
                          </a:solidFill>
                          <a:effectLst/>
                          <a:latin typeface="Arial" panose="020B0604020202020204" pitchFamily="34" charset="0"/>
                          <a:ea typeface="+mn-ea"/>
                          <a:cs typeface="Arial" panose="020B0604020202020204" pitchFamily="34" charset="0"/>
                        </a:rPr>
                        <a:t>subject, + ‘who / which / whose / where / when’ + rest of clause, + rest of sentence</a:t>
                      </a:r>
                      <a:endParaRPr lang="en-US" b="1" dirty="0">
                        <a:effectLst/>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dk1"/>
                          </a:solidFill>
                          <a:latin typeface="Arial"/>
                          <a:ea typeface="Arial"/>
                          <a:cs typeface="Arial"/>
                          <a:sym typeface="Arial"/>
                        </a:rPr>
                        <a:t>A non-defining relative clauses give us extra information about someone or something. It isn’t essential for understanding who or what we are talking about. </a:t>
                      </a:r>
                      <a:r>
                        <a:rPr lang="en-US" sz="1800" b="0" i="0" u="none" dirty="0">
                          <a:solidFill>
                            <a:schemeClr val="dk1"/>
                          </a:solidFill>
                          <a:latin typeface="Arial"/>
                          <a:ea typeface="Arial"/>
                          <a:cs typeface="Arial"/>
                          <a:sym typeface="Arial"/>
                        </a:rPr>
                        <a:t>They are introduced with relative pronouns 'which', 'who', 'whose', 'where' and 'when’ </a:t>
                      </a:r>
                      <a:r>
                        <a:rPr lang="en-US" sz="1800" b="0" i="0" dirty="0">
                          <a:solidFill>
                            <a:schemeClr val="dk1"/>
                          </a:solidFill>
                          <a:latin typeface="Arial"/>
                          <a:ea typeface="Arial"/>
                          <a:cs typeface="Arial"/>
                          <a:sym typeface="Arial"/>
                        </a:rPr>
                        <a:t>but not ‘that’. We also use commas to separate the clause from the rest of the sentence.</a:t>
                      </a:r>
                      <a:endParaRPr lang="en-US" sz="1800" b="0" dirty="0">
                        <a:latin typeface="Arial"/>
                        <a:ea typeface="Arial"/>
                        <a:cs typeface="Arial"/>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My mother, </a:t>
                      </a:r>
                      <a:r>
                        <a:rPr lang="en-US" sz="1800" b="0" i="0" u="sng" kern="1200" dirty="0">
                          <a:solidFill>
                            <a:schemeClr val="dk1"/>
                          </a:solidFill>
                          <a:effectLst/>
                          <a:latin typeface="Arial" panose="020B0604020202020204" pitchFamily="34" charset="0"/>
                          <a:ea typeface="+mn-ea"/>
                          <a:cs typeface="Arial" panose="020B0604020202020204" pitchFamily="34" charset="0"/>
                        </a:rPr>
                        <a:t>who is 55</a:t>
                      </a:r>
                      <a:r>
                        <a:rPr lang="en-US" sz="1800" b="0" i="0" kern="1200" dirty="0">
                          <a:solidFill>
                            <a:schemeClr val="dk1"/>
                          </a:solidFill>
                          <a:effectLst/>
                          <a:latin typeface="Arial" panose="020B0604020202020204" pitchFamily="34" charset="0"/>
                          <a:ea typeface="+mn-ea"/>
                          <a:cs typeface="Arial" panose="020B0604020202020204" pitchFamily="34" charset="0"/>
                        </a:rPr>
                        <a:t>, goes walking every morning.</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government, </a:t>
                      </a:r>
                      <a:r>
                        <a:rPr lang="en-US" sz="1800" b="0" i="0" u="sng" kern="1200" dirty="0">
                          <a:solidFill>
                            <a:schemeClr val="dk1"/>
                          </a:solidFill>
                          <a:effectLst/>
                          <a:latin typeface="Arial" panose="020B0604020202020204" pitchFamily="34" charset="0"/>
                          <a:ea typeface="+mn-ea"/>
                          <a:cs typeface="Arial" panose="020B0604020202020204" pitchFamily="34" charset="0"/>
                        </a:rPr>
                        <a:t>whose aim is to reduce obesity</a:t>
                      </a:r>
                      <a:r>
                        <a:rPr lang="en-US" sz="1800" b="0" i="0" kern="1200" dirty="0">
                          <a:solidFill>
                            <a:schemeClr val="dk1"/>
                          </a:solidFill>
                          <a:effectLst/>
                          <a:latin typeface="Arial" panose="020B0604020202020204" pitchFamily="34" charset="0"/>
                          <a:ea typeface="+mn-ea"/>
                          <a:cs typeface="Arial" panose="020B0604020202020204" pitchFamily="34" charset="0"/>
                        </a:rPr>
                        <a:t>, is starting a new awareness campaign.</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hospital, </a:t>
                      </a:r>
                      <a:r>
                        <a:rPr lang="en-US" sz="1800" b="0" i="0" u="sng" kern="1200" dirty="0">
                          <a:solidFill>
                            <a:schemeClr val="dk1"/>
                          </a:solidFill>
                          <a:effectLst/>
                          <a:latin typeface="Arial" panose="020B0604020202020204" pitchFamily="34" charset="0"/>
                          <a:ea typeface="+mn-ea"/>
                          <a:cs typeface="Arial" panose="020B0604020202020204" pitchFamily="34" charset="0"/>
                        </a:rPr>
                        <a:t>where my sister works</a:t>
                      </a:r>
                      <a:r>
                        <a:rPr lang="en-US" sz="1800" b="0" i="0" kern="1200" dirty="0">
                          <a:solidFill>
                            <a:schemeClr val="dk1"/>
                          </a:solidFill>
                          <a:effectLst/>
                          <a:latin typeface="Arial" panose="020B0604020202020204" pitchFamily="34" charset="0"/>
                          <a:ea typeface="+mn-ea"/>
                          <a:cs typeface="Arial" panose="020B0604020202020204" pitchFamily="34" charset="0"/>
                        </a:rPr>
                        <a:t>, is considered the best in the city.</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Next year, </a:t>
                      </a:r>
                      <a:r>
                        <a:rPr lang="en-US" sz="1800" b="0" i="0" u="sng" kern="1200" dirty="0">
                          <a:solidFill>
                            <a:schemeClr val="dk1"/>
                          </a:solidFill>
                          <a:effectLst/>
                          <a:latin typeface="Arial" panose="020B0604020202020204" pitchFamily="34" charset="0"/>
                          <a:ea typeface="+mn-ea"/>
                          <a:cs typeface="Arial" panose="020B0604020202020204" pitchFamily="34" charset="0"/>
                        </a:rPr>
                        <a:t>when I am 21</a:t>
                      </a:r>
                      <a:r>
                        <a:rPr lang="en-US" sz="1800" b="0" i="0" kern="1200" dirty="0">
                          <a:solidFill>
                            <a:schemeClr val="dk1"/>
                          </a:solidFill>
                          <a:effectLst/>
                          <a:latin typeface="Arial" panose="020B0604020202020204" pitchFamily="34" charset="0"/>
                          <a:ea typeface="+mn-ea"/>
                          <a:cs typeface="Arial" panose="020B0604020202020204" pitchFamily="34" charset="0"/>
                        </a:rPr>
                        <a:t>, I want to run a marathon for charity.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811003117"/>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11060">
                <a:tc gridSpan="2">
                  <a:txBody>
                    <a:bodyPr/>
                    <a:lstStyle/>
                    <a:p>
                      <a:pPr algn="l">
                        <a:lnSpc>
                          <a:spcPct val="150000"/>
                        </a:lnSpc>
                      </a:pPr>
                      <a:r>
                        <a:rPr lang="en-US" sz="1800" b="1" u="none" dirty="0">
                          <a:solidFill>
                            <a:schemeClr val="accent1"/>
                          </a:solidFill>
                          <a:latin typeface="Arial"/>
                          <a:cs typeface="Arial"/>
                        </a:rPr>
                        <a:t>She decided to become a nurse, </a:t>
                      </a:r>
                      <a:r>
                        <a:rPr lang="en-US" sz="1800" b="1" u="sng" dirty="0">
                          <a:solidFill>
                            <a:schemeClr val="accent1"/>
                          </a:solidFill>
                          <a:latin typeface="Arial"/>
                          <a:cs typeface="Arial"/>
                        </a:rPr>
                        <a:t>which was a decision that surprised us all</a:t>
                      </a:r>
                      <a:r>
                        <a:rPr lang="en-US" sz="1800" b="1" u="none" dirty="0">
                          <a:solidFill>
                            <a:schemeClr val="accent1"/>
                          </a:solidFill>
                          <a:latin typeface="Arial"/>
                          <a:cs typeface="Arial"/>
                        </a:rPr>
                        <a:t>.</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9989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What is the decision? How do people feel about the decision? Has the decision been made already? Why do we use ‘which’?</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9989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lnSpc>
                          <a:spcPct val="100000"/>
                        </a:lnSpc>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Clauses and phrases: non-defining relative clauses</a:t>
                      </a:r>
                      <a:endParaRPr lang="en-US" b="1" dirty="0">
                        <a:solidFill>
                          <a:schemeClr val="accent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Arial" panose="020B0604020202020204" pitchFamily="34" charset="0"/>
                          <a:ea typeface="+mn-ea"/>
                          <a:cs typeface="Arial" panose="020B0604020202020204" pitchFamily="34" charset="0"/>
                        </a:rPr>
                        <a:t>non-defining relative clauses for comment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9989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sz="1800" b="0" i="0" kern="1200" dirty="0">
                          <a:solidFill>
                            <a:schemeClr val="tx1"/>
                          </a:solidFill>
                          <a:effectLst/>
                          <a:latin typeface="Arial" panose="020B0604020202020204" pitchFamily="34" charset="0"/>
                          <a:ea typeface="+mn-ea"/>
                          <a:cs typeface="Arial" panose="020B0604020202020204" pitchFamily="34" charset="0"/>
                        </a:rPr>
                        <a:t>We use the pronoun ‘which’ to introduce a relative clause when it refers to a whole clause or sentence rather than just a noun. In this case, the non-defining relative clause makes a comment about the sentence, showing some reaction or judgement about the situation.</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547242">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The treatment made me feel so much better almost immediately, </a:t>
                      </a:r>
                      <a:r>
                        <a:rPr lang="en-US" sz="1800" b="0" i="0" u="sng" kern="1200" dirty="0">
                          <a:solidFill>
                            <a:schemeClr val="tx1"/>
                          </a:solidFill>
                          <a:effectLst/>
                          <a:latin typeface="Arial" panose="020B0604020202020204" pitchFamily="34" charset="0"/>
                          <a:ea typeface="+mn-ea"/>
                          <a:cs typeface="Arial" panose="020B0604020202020204" pitchFamily="34" charset="0"/>
                        </a:rPr>
                        <a:t>which was surprising</a:t>
                      </a:r>
                      <a:r>
                        <a:rPr lang="en-US" sz="1800" b="0" i="0" kern="1200" dirty="0">
                          <a:solidFill>
                            <a:schemeClr val="tx1"/>
                          </a:solidFill>
                          <a:effectLst/>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Ali is fitting in very well at the company and working hard, </a:t>
                      </a:r>
                      <a:r>
                        <a:rPr lang="en-US" sz="1800" b="0" i="0" u="sng" kern="1200" dirty="0">
                          <a:solidFill>
                            <a:schemeClr val="tx1"/>
                          </a:solidFill>
                          <a:effectLst/>
                          <a:latin typeface="Arial" panose="020B0604020202020204" pitchFamily="34" charset="0"/>
                          <a:ea typeface="+mn-ea"/>
                          <a:cs typeface="Arial" panose="020B0604020202020204" pitchFamily="34" charset="0"/>
                        </a:rPr>
                        <a:t>which is very pleasing</a:t>
                      </a:r>
                      <a:r>
                        <a:rPr lang="en-US" sz="1800" b="0" i="0" kern="1200" dirty="0">
                          <a:solidFill>
                            <a:schemeClr val="tx1"/>
                          </a:solidFill>
                          <a:effectLst/>
                          <a:latin typeface="Arial" panose="020B0604020202020204" pitchFamily="34" charset="0"/>
                          <a:ea typeface="+mn-ea"/>
                          <a:cs typeface="Arial" panose="020B0604020202020204" pitchFamily="34" charset="0"/>
                        </a:rPr>
                        <a:t> to see.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The final race was cancelled because of the rain, </a:t>
                      </a:r>
                      <a:r>
                        <a:rPr lang="en-US" sz="1800" b="0" i="0" u="sng" kern="1200" dirty="0">
                          <a:solidFill>
                            <a:schemeClr val="tx1"/>
                          </a:solidFill>
                          <a:effectLst/>
                          <a:latin typeface="Arial" panose="020B0604020202020204" pitchFamily="34" charset="0"/>
                          <a:ea typeface="+mn-ea"/>
                          <a:cs typeface="Arial" panose="020B0604020202020204" pitchFamily="34" charset="0"/>
                        </a:rPr>
                        <a:t>which was annoying</a:t>
                      </a:r>
                      <a:r>
                        <a:rPr lang="en-US" sz="1800" b="0" i="0" kern="1200" dirty="0">
                          <a:solidFill>
                            <a:schemeClr val="tx1"/>
                          </a:solidFill>
                          <a:effectLst/>
                          <a:latin typeface="Arial" panose="020B0604020202020204" pitchFamily="34" charset="0"/>
                          <a:ea typeface="+mn-ea"/>
                          <a:cs typeface="Arial" panose="020B0604020202020204" pitchFamily="34" charset="0"/>
                        </a:rPr>
                        <a:t>.</a:t>
                      </a:r>
                      <a:endParaRPr lang="en-US" sz="1800" b="0" i="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Arial" panose="020B0604020202020204" pitchFamily="34" charset="0"/>
                          <a:ea typeface="+mn-ea"/>
                          <a:cs typeface="Arial" panose="020B0604020202020204" pitchFamily="34" charset="0"/>
                        </a:rPr>
                        <a:t>After travelling across Antarctica the explorers arrived safely, </a:t>
                      </a:r>
                      <a:r>
                        <a:rPr lang="en-US" sz="1800" b="0" i="0" u="sng" kern="1200" dirty="0">
                          <a:solidFill>
                            <a:schemeClr val="dk1"/>
                          </a:solidFill>
                          <a:effectLst/>
                          <a:latin typeface="Arial" panose="020B0604020202020204" pitchFamily="34" charset="0"/>
                          <a:ea typeface="+mn-ea"/>
                          <a:cs typeface="Arial" panose="020B0604020202020204" pitchFamily="34" charset="0"/>
                        </a:rPr>
                        <a:t>which was a great relief </a:t>
                      </a:r>
                      <a:r>
                        <a:rPr lang="en-US" sz="1800" b="0" i="0" kern="1200" dirty="0">
                          <a:solidFill>
                            <a:schemeClr val="dk1"/>
                          </a:solidFill>
                          <a:effectLst/>
                          <a:latin typeface="Arial" panose="020B0604020202020204" pitchFamily="34" charset="0"/>
                          <a:ea typeface="+mn-ea"/>
                          <a:cs typeface="Arial" panose="020B0604020202020204" pitchFamily="34" charset="0"/>
                        </a:rPr>
                        <a:t>to their families and friends.</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1398627590"/>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i="0" kern="1200" dirty="0">
                          <a:solidFill>
                            <a:schemeClr val="accent1"/>
                          </a:solidFill>
                          <a:effectLst/>
                          <a:latin typeface="Arial" panose="020B0604020202020204" pitchFamily="34" charset="0"/>
                          <a:ea typeface="+mn-ea"/>
                          <a:cs typeface="Arial" panose="020B0604020202020204" pitchFamily="34" charset="0"/>
                        </a:rPr>
                        <a:t>He was </a:t>
                      </a:r>
                      <a:r>
                        <a:rPr lang="en-US" sz="1800" b="1" i="0" u="sng" kern="1200" dirty="0">
                          <a:solidFill>
                            <a:schemeClr val="accent1"/>
                          </a:solidFill>
                          <a:effectLst/>
                          <a:latin typeface="Arial" panose="020B0604020202020204" pitchFamily="34" charset="0"/>
                          <a:ea typeface="+mn-ea"/>
                          <a:cs typeface="Arial" panose="020B0604020202020204" pitchFamily="34" charset="0"/>
                        </a:rPr>
                        <a:t>thinking of increasing</a:t>
                      </a:r>
                      <a:r>
                        <a:rPr lang="en-US" sz="1800" b="1" i="0" u="none" kern="1200" dirty="0">
                          <a:solidFill>
                            <a:schemeClr val="accent1"/>
                          </a:solidFill>
                          <a:effectLst/>
                          <a:latin typeface="Arial" panose="020B0604020202020204" pitchFamily="34" charset="0"/>
                          <a:ea typeface="+mn-ea"/>
                          <a:cs typeface="Arial" panose="020B0604020202020204" pitchFamily="34" charset="0"/>
                        </a:rPr>
                        <a:t> the</a:t>
                      </a:r>
                      <a:r>
                        <a:rPr lang="en-US" sz="1800" b="1" i="0" kern="1200" dirty="0">
                          <a:solidFill>
                            <a:schemeClr val="accent1"/>
                          </a:solidFill>
                          <a:effectLst/>
                          <a:latin typeface="Arial" panose="020B0604020202020204" pitchFamily="34" charset="0"/>
                          <a:ea typeface="+mn-ea"/>
                          <a:cs typeface="Arial" panose="020B0604020202020204" pitchFamily="34" charset="0"/>
                        </a:rPr>
                        <a:t> treatment for his health problems.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What change is being suggested? Why? Has the change been made yet?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lnSpc>
                          <a:spcPct val="100000"/>
                        </a:lnSpc>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verb + to + infinitive / verb + infinitive / verb + ing</a:t>
                      </a:r>
                      <a:endParaRPr lang="en-US" sz="1800" b="1" kern="1200" dirty="0">
                        <a:solidFill>
                          <a:schemeClr val="accent1"/>
                        </a:solidFill>
                        <a:effectLst/>
                        <a:latin typeface="Arial" panose="020B0604020202020204" pitchFamily="34" charset="0"/>
                        <a:ea typeface="+mn-ea"/>
                        <a:cs typeface="Arial" panose="020B0604020202020204" pitchFamily="34" charset="0"/>
                      </a:endParaRPr>
                    </a:p>
                    <a:p>
                      <a:pPr algn="l">
                        <a:lnSpc>
                          <a:spcPct val="100000"/>
                        </a:lnSpc>
                      </a:pPr>
                      <a:r>
                        <a:rPr lang="en-US" sz="1800" b="0" kern="1200" dirty="0">
                          <a:solidFill>
                            <a:schemeClr val="tx1"/>
                          </a:solidFill>
                          <a:effectLst/>
                          <a:latin typeface="Arial" panose="020B0604020202020204" pitchFamily="34" charset="0"/>
                          <a:ea typeface="+mn-ea"/>
                          <a:cs typeface="Arial" panose="020B0604020202020204" pitchFamily="34" charset="0"/>
                        </a:rPr>
                        <a:t>‘thinking of’ + gerund </a:t>
                      </a:r>
                      <a:r>
                        <a:rPr lang="en-US" b="1" dirty="0">
                          <a:solidFill>
                            <a:schemeClr val="accent1"/>
                          </a:solidFill>
                          <a:hlinkClick r:id="rId3">
                            <a:extLst>
                              <a:ext uri="{A12FA001-AC4F-418D-AE19-62706E023703}">
                                <ahyp:hlinkClr xmlns:ahyp="http://schemas.microsoft.com/office/drawing/2018/hyperlinkcolor" val="tx"/>
                              </a:ext>
                            </a:extLst>
                          </a:hlinkClick>
                        </a:rPr>
                        <a:t>(verb + -ing)</a:t>
                      </a:r>
                      <a:endParaRPr lang="en-US" sz="1800" b="1" u="none" kern="1200" dirty="0">
                        <a:solidFill>
                          <a:schemeClr val="accent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We use ‘thinking of’ as the present continuous verb, to talk about things we are considering doing. When one verb follows another, the second verb uses the gerund form (-ing) or the infinitive (with ‘to’). ‘Thinking’ as the verb always uses ‘of + gerund’, never ‘to’.</a:t>
                      </a:r>
                    </a:p>
                    <a:p>
                      <a:pPr algn="l"/>
                      <a:r>
                        <a:rPr lang="en-US" sz="1800" dirty="0">
                          <a:latin typeface="Arial" panose="020B0604020202020204" pitchFamily="34" charset="0"/>
                          <a:cs typeface="Arial" panose="020B0604020202020204" pitchFamily="34" charset="0"/>
                        </a:rPr>
                        <a:t>e.g. </a:t>
                      </a:r>
                      <a:r>
                        <a:rPr lang="en-US" sz="1800" i="1" dirty="0">
                          <a:latin typeface="Arial" panose="020B0604020202020204" pitchFamily="34" charset="0"/>
                          <a:cs typeface="Arial" panose="020B0604020202020204" pitchFamily="34" charset="0"/>
                        </a:rPr>
                        <a:t>I’m thinking of studying art </a:t>
                      </a:r>
                      <a:r>
                        <a:rPr lang="en-US" sz="1800" dirty="0">
                          <a:latin typeface="Arial" panose="020B0604020202020204" pitchFamily="34" charset="0"/>
                          <a:cs typeface="Arial" panose="020B0604020202020204" pitchFamily="34" charset="0"/>
                        </a:rPr>
                        <a:t>not </a:t>
                      </a:r>
                      <a:r>
                        <a:rPr lang="en-US" sz="1800" i="1" dirty="0">
                          <a:latin typeface="Arial" panose="020B0604020202020204" pitchFamily="34" charset="0"/>
                          <a:cs typeface="Arial" panose="020B0604020202020204" pitchFamily="34" charset="0"/>
                        </a:rPr>
                        <a:t>I’m thinking to study art</a:t>
                      </a:r>
                      <a:r>
                        <a:rPr lang="en-US" sz="1800" dirty="0">
                          <a:latin typeface="Arial" panose="020B0604020202020204" pitchFamily="34" charset="0"/>
                          <a:cs typeface="Arial" panose="020B0604020202020204" pitchFamily="34" charset="0"/>
                        </a:rPr>
                        <a: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u="none" dirty="0">
                          <a:solidFill>
                            <a:schemeClr val="tx1"/>
                          </a:solidFill>
                          <a:latin typeface="Arial"/>
                          <a:cs typeface="Arial"/>
                        </a:rPr>
                        <a:t>I was </a:t>
                      </a:r>
                      <a:r>
                        <a:rPr lang="en-US" sz="1800" b="0" u="sng" dirty="0">
                          <a:solidFill>
                            <a:schemeClr val="tx1"/>
                          </a:solidFill>
                          <a:latin typeface="Arial"/>
                          <a:cs typeface="Arial"/>
                        </a:rPr>
                        <a:t>thinking of making</a:t>
                      </a:r>
                      <a:r>
                        <a:rPr lang="en-US" sz="1800" b="0" u="none" dirty="0">
                          <a:solidFill>
                            <a:schemeClr val="tx1"/>
                          </a:solidFill>
                          <a:latin typeface="Arial"/>
                          <a:cs typeface="Arial"/>
                        </a:rPr>
                        <a:t> a permanent move to Dubai because I found a job there. </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teacher was </a:t>
                      </a:r>
                      <a:r>
                        <a:rPr lang="en-US" sz="1800" b="0" i="0" u="sng" kern="1200" dirty="0">
                          <a:solidFill>
                            <a:schemeClr val="dk1"/>
                          </a:solidFill>
                          <a:effectLst/>
                          <a:latin typeface="Arial" panose="020B0604020202020204" pitchFamily="34" charset="0"/>
                          <a:ea typeface="+mn-ea"/>
                          <a:cs typeface="Arial" panose="020B0604020202020204" pitchFamily="34" charset="0"/>
                        </a:rPr>
                        <a:t>thinking of starting</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a homework club to help </a:t>
                      </a:r>
                      <a:r>
                        <a:rPr lang="en-US" sz="1800" b="0" i="0" kern="1200" dirty="0">
                          <a:solidFill>
                            <a:schemeClr val="tx1"/>
                          </a:solidFill>
                          <a:effectLst/>
                          <a:latin typeface="Arial" panose="020B0604020202020204" pitchFamily="34" charset="0"/>
                          <a:ea typeface="+mn-ea"/>
                          <a:cs typeface="Arial" panose="020B0604020202020204" pitchFamily="34" charset="0"/>
                        </a:rPr>
                        <a:t>studen</a:t>
                      </a:r>
                      <a:r>
                        <a:rPr lang="en-US" sz="1800" b="0" i="0" kern="1200" dirty="0">
                          <a:solidFill>
                            <a:schemeClr val="dk1"/>
                          </a:solidFill>
                          <a:effectLst/>
                          <a:latin typeface="Arial" panose="020B0604020202020204" pitchFamily="34" charset="0"/>
                          <a:ea typeface="+mn-ea"/>
                          <a:cs typeface="Arial" panose="020B0604020202020204" pitchFamily="34" charset="0"/>
                        </a:rPr>
                        <a:t>ts.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Were you </a:t>
                      </a:r>
                      <a:r>
                        <a:rPr lang="en-US" sz="1800" b="0" i="0" u="sng" kern="1200" dirty="0">
                          <a:solidFill>
                            <a:schemeClr val="dk1"/>
                          </a:solidFill>
                          <a:effectLst/>
                          <a:latin typeface="Arial" panose="020B0604020202020204" pitchFamily="34" charset="0"/>
                          <a:ea typeface="+mn-ea"/>
                          <a:cs typeface="Arial" panose="020B0604020202020204" pitchFamily="34" charset="0"/>
                        </a:rPr>
                        <a:t>thinking of going</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to university when you finish high school, or finding a job?</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boys were </a:t>
                      </a:r>
                      <a:r>
                        <a:rPr lang="en-US" sz="1800" b="0" i="0" u="sng" kern="1200" dirty="0">
                          <a:solidFill>
                            <a:schemeClr val="dk1"/>
                          </a:solidFill>
                          <a:effectLst/>
                          <a:latin typeface="Arial" panose="020B0604020202020204" pitchFamily="34" charset="0"/>
                          <a:ea typeface="+mn-ea"/>
                          <a:cs typeface="Arial" panose="020B0604020202020204" pitchFamily="34" charset="0"/>
                        </a:rPr>
                        <a:t>thinking of joining</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a campaign to save the rainforest.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1711384822"/>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50681">
                <a:tc gridSpan="2">
                  <a:txBody>
                    <a:bodyPr/>
                    <a:lstStyle/>
                    <a:p>
                      <a:pPr algn="l">
                        <a:lnSpc>
                          <a:spcPct val="150000"/>
                        </a:lnSpc>
                      </a:pPr>
                      <a:r>
                        <a:rPr lang="en-US" sz="1800" b="1" u="none" dirty="0">
                          <a:solidFill>
                            <a:schemeClr val="accent1"/>
                          </a:solidFill>
                          <a:latin typeface="Arial"/>
                          <a:cs typeface="Arial"/>
                        </a:rPr>
                        <a:t>The aim of the tests was </a:t>
                      </a:r>
                      <a:r>
                        <a:rPr lang="en-US" sz="1800" b="1" u="sng" dirty="0">
                          <a:solidFill>
                            <a:schemeClr val="accent1"/>
                          </a:solidFill>
                          <a:latin typeface="Arial"/>
                          <a:cs typeface="Arial"/>
                        </a:rPr>
                        <a:t>to successfully identify</a:t>
                      </a:r>
                      <a:r>
                        <a:rPr lang="en-US" sz="1800" b="1" u="none" dirty="0">
                          <a:solidFill>
                            <a:schemeClr val="accent1"/>
                          </a:solidFill>
                          <a:latin typeface="Arial"/>
                          <a:cs typeface="Arial"/>
                        </a:rPr>
                        <a:t> the cause of his illness.</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4284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What is the subject of the sentence? </a:t>
                      </a:r>
                      <a:r>
                        <a:rPr lang="en-US" sz="1800" kern="1200" dirty="0">
                          <a:solidFill>
                            <a:schemeClr val="tx1"/>
                          </a:solidFill>
                          <a:effectLst/>
                          <a:latin typeface="Arial" panose="020B0604020202020204" pitchFamily="34" charset="0"/>
                          <a:ea typeface="+mn-ea"/>
                          <a:cs typeface="Arial" panose="020B0604020202020204" pitchFamily="34" charset="0"/>
                        </a:rPr>
                        <a:t>What was the aim of the tests?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3738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lnSpc>
                          <a:spcPct val="100000"/>
                        </a:lnSpc>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verb + to + infinitive / verb + infinitive / verb + ing</a:t>
                      </a:r>
                      <a:endParaRPr lang="en-US" sz="1800" b="1" kern="1200" dirty="0">
                        <a:solidFill>
                          <a:schemeClr val="accent1"/>
                        </a:solidFill>
                        <a:effectLst/>
                        <a:latin typeface="Arial" panose="020B0604020202020204" pitchFamily="34" charset="0"/>
                        <a:ea typeface="+mn-ea"/>
                        <a:cs typeface="Arial" panose="020B0604020202020204" pitchFamily="34" charset="0"/>
                      </a:endParaRPr>
                    </a:p>
                    <a:p>
                      <a:pPr algn="l">
                        <a:lnSpc>
                          <a:spcPct val="100000"/>
                        </a:lnSpc>
                      </a:pPr>
                      <a:r>
                        <a:rPr lang="en-US" sz="1800" b="0" kern="1200" dirty="0">
                          <a:solidFill>
                            <a:schemeClr val="tx1"/>
                          </a:solidFill>
                          <a:effectLst/>
                          <a:latin typeface="Arial" panose="020B0604020202020204" pitchFamily="34" charset="0"/>
                          <a:ea typeface="+mn-ea"/>
                          <a:cs typeface="Arial" panose="020B0604020202020204" pitchFamily="34" charset="0"/>
                        </a:rPr>
                        <a:t>verb phrases with ‘to’ + infinitive as subject or complement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59068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We use verb phrases with ‘to’ infinitives in the initial position at the beginning of the sentence for emphasis or dramatic effect. The infinitive can also act as a complement, adding information about the subject in a sentence and coming after the noun / subject of the sentence.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36401">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His plan is </a:t>
                      </a:r>
                      <a:r>
                        <a:rPr lang="en-US" sz="1800" b="0" i="0" u="sng" kern="1200" dirty="0">
                          <a:solidFill>
                            <a:schemeClr val="dk1"/>
                          </a:solidFill>
                          <a:effectLst/>
                          <a:latin typeface="Arial" panose="020B0604020202020204" pitchFamily="34" charset="0"/>
                          <a:ea typeface="+mn-ea"/>
                          <a:cs typeface="Arial" panose="020B0604020202020204" pitchFamily="34" charset="0"/>
                        </a:rPr>
                        <a:t>to study</a:t>
                      </a:r>
                      <a:r>
                        <a:rPr lang="en-US" sz="1800" b="0" i="0" u="none" kern="1200" dirty="0">
                          <a:solidFill>
                            <a:schemeClr val="dk1"/>
                          </a:solidFill>
                          <a:effectLst/>
                          <a:latin typeface="Arial" panose="020B0604020202020204" pitchFamily="34" charset="0"/>
                          <a:ea typeface="+mn-ea"/>
                          <a:cs typeface="Arial" panose="020B0604020202020204" pitchFamily="34" charset="0"/>
                        </a:rPr>
                        <a:t> law </a:t>
                      </a:r>
                      <a:r>
                        <a:rPr lang="en-US" sz="1800" b="0" i="0" kern="1200" dirty="0">
                          <a:solidFill>
                            <a:schemeClr val="dk1"/>
                          </a:solidFill>
                          <a:effectLst/>
                          <a:latin typeface="Arial" panose="020B0604020202020204" pitchFamily="34" charset="0"/>
                          <a:ea typeface="+mn-ea"/>
                          <a:cs typeface="Arial" panose="020B0604020202020204" pitchFamily="34" charset="0"/>
                        </a:rPr>
                        <a:t>in America and eventually to become a judge.</a:t>
                      </a:r>
                    </a:p>
                    <a:p>
                      <a:pPr algn="l"/>
                      <a:r>
                        <a:rPr lang="en-US" sz="1800" b="0" i="0" u="sng" kern="1200" dirty="0">
                          <a:solidFill>
                            <a:schemeClr val="dk1"/>
                          </a:solidFill>
                          <a:effectLst/>
                          <a:latin typeface="Arial" panose="020B0604020202020204" pitchFamily="34" charset="0"/>
                          <a:ea typeface="+mn-ea"/>
                          <a:cs typeface="Arial" panose="020B0604020202020204" pitchFamily="34" charset="0"/>
                        </a:rPr>
                        <a:t>To develop </a:t>
                      </a:r>
                      <a:r>
                        <a:rPr lang="en-US" sz="1800" b="0" i="0" kern="1200" dirty="0">
                          <a:solidFill>
                            <a:schemeClr val="dk1"/>
                          </a:solidFill>
                          <a:effectLst/>
                          <a:latin typeface="Arial" panose="020B0604020202020204" pitchFamily="34" charset="0"/>
                          <a:ea typeface="+mn-ea"/>
                          <a:cs typeface="Arial" panose="020B0604020202020204" pitchFamily="34" charset="0"/>
                        </a:rPr>
                        <a:t>a sympathetic manner is an important goal for new doctors.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effect of the fitness plan was </a:t>
                      </a:r>
                      <a:r>
                        <a:rPr lang="en-US" sz="1800" b="0" i="0" u="sng" kern="1200" dirty="0">
                          <a:solidFill>
                            <a:schemeClr val="dk1"/>
                          </a:solidFill>
                          <a:effectLst/>
                          <a:latin typeface="Arial" panose="020B0604020202020204" pitchFamily="34" charset="0"/>
                          <a:ea typeface="+mn-ea"/>
                          <a:cs typeface="Arial" panose="020B0604020202020204" pitchFamily="34" charset="0"/>
                        </a:rPr>
                        <a:t>to help</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her lose weight.</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My dream is </a:t>
                      </a:r>
                      <a:r>
                        <a:rPr lang="en-US" sz="1800" b="0" i="0" u="sng" kern="1200" dirty="0">
                          <a:solidFill>
                            <a:schemeClr val="dk1"/>
                          </a:solidFill>
                          <a:effectLst/>
                          <a:latin typeface="Arial" panose="020B0604020202020204" pitchFamily="34" charset="0"/>
                          <a:ea typeface="+mn-ea"/>
                          <a:cs typeface="Arial" panose="020B0604020202020204" pitchFamily="34" charset="0"/>
                        </a:rPr>
                        <a:t>to be</a:t>
                      </a:r>
                      <a:r>
                        <a:rPr lang="en-US" sz="1800" b="0" i="0" kern="1200" dirty="0">
                          <a:solidFill>
                            <a:schemeClr val="dk1"/>
                          </a:solidFill>
                          <a:effectLst/>
                          <a:latin typeface="Arial" panose="020B0604020202020204" pitchFamily="34" charset="0"/>
                          <a:ea typeface="+mn-ea"/>
                          <a:cs typeface="Arial" panose="020B0604020202020204" pitchFamily="34" charset="0"/>
                        </a:rPr>
                        <a:t> a doctor helping people in disaster situations around the world.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787502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801501127"/>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7434">
                <a:tc gridSpan="2">
                  <a:txBody>
                    <a:bodyPr/>
                    <a:lstStyle/>
                    <a:p>
                      <a:pPr algn="l">
                        <a:lnSpc>
                          <a:spcPct val="150000"/>
                        </a:lnSpc>
                      </a:pPr>
                      <a:r>
                        <a:rPr lang="en-US" sz="1800" b="1" u="none" dirty="0">
                          <a:solidFill>
                            <a:schemeClr val="accent1"/>
                          </a:solidFill>
                          <a:latin typeface="Arial"/>
                          <a:cs typeface="Arial"/>
                        </a:rPr>
                        <a:t>This island </a:t>
                      </a:r>
                      <a:r>
                        <a:rPr lang="en-US" sz="1800" b="1" u="sng" dirty="0">
                          <a:solidFill>
                            <a:schemeClr val="accent1"/>
                          </a:solidFill>
                          <a:latin typeface="Arial"/>
                          <a:cs typeface="Arial"/>
                        </a:rPr>
                        <a:t>might be affected</a:t>
                      </a:r>
                      <a:r>
                        <a:rPr lang="en-US" sz="1800" b="1" u="none" dirty="0">
                          <a:solidFill>
                            <a:schemeClr val="accent1"/>
                          </a:solidFill>
                          <a:latin typeface="Arial"/>
                          <a:cs typeface="Arial"/>
                        </a:rPr>
                        <a:t> by climate change, due to global warming.</a:t>
                      </a:r>
                      <a:endParaRPr lang="x-none" sz="1800" b="1" u="none"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719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latin typeface="Arial" panose="020B0604020202020204" pitchFamily="34" charset="0"/>
                          <a:cs typeface="Arial" panose="020B0604020202020204" pitchFamily="34" charset="0"/>
                        </a:rPr>
                        <a:t>What is the problem? Is it a definite event? Has it already happened?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7247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lnSpc>
                          <a:spcPct val="100000"/>
                        </a:lnSpc>
                      </a:pPr>
                      <a:r>
                        <a:rPr lang="en-US" sz="1800" b="1"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Modals: passive modals</a:t>
                      </a:r>
                      <a:endParaRPr lang="en-US" sz="1800" b="1" kern="1200" dirty="0">
                        <a:solidFill>
                          <a:schemeClr val="accent1"/>
                        </a:solidFill>
                        <a:effectLst/>
                        <a:latin typeface="Arial" panose="020B0604020202020204" pitchFamily="34" charset="0"/>
                        <a:ea typeface="+mn-ea"/>
                        <a:cs typeface="Arial" panose="020B0604020202020204" pitchFamily="34" charset="0"/>
                      </a:endParaRPr>
                    </a:p>
                    <a:p>
                      <a:pPr algn="l">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Object + modal (should / could / would / might / may / can) + be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09057">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tx1"/>
                          </a:solidFill>
                          <a:effectLst/>
                          <a:latin typeface="Arial" panose="020B0604020202020204" pitchFamily="34" charset="0"/>
                          <a:ea typeface="+mn-ea"/>
                          <a:cs typeface="Arial" panose="020B0604020202020204" pitchFamily="34" charset="0"/>
                        </a:rPr>
                        <a:t>We use modals + passive infinitives for situations in the present or future. The passive is formed with ’be’ + past participle or ‘have been’ + past participle. With future forms it is constructed with ‘be’ + past participle or ‘being’ + past participle. To form a passive sentence, the object of the active sentence moves to the subject position of the passive sentence.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5183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kern="1200" dirty="0">
                          <a:solidFill>
                            <a:schemeClr val="dk1"/>
                          </a:solidFill>
                          <a:effectLst/>
                          <a:latin typeface="Arial" panose="020B0604020202020204" pitchFamily="34" charset="0"/>
                          <a:ea typeface="+mn-ea"/>
                          <a:cs typeface="Arial" panose="020B0604020202020204" pitchFamily="34" charset="0"/>
                        </a:rPr>
                        <a:t>The report </a:t>
                      </a:r>
                      <a:r>
                        <a:rPr lang="en-US" sz="1800" b="0" i="0" u="sng" kern="1200" dirty="0">
                          <a:solidFill>
                            <a:schemeClr val="dk1"/>
                          </a:solidFill>
                          <a:effectLst/>
                          <a:latin typeface="Arial" panose="020B0604020202020204" pitchFamily="34" charset="0"/>
                          <a:ea typeface="+mn-ea"/>
                          <a:cs typeface="Arial" panose="020B0604020202020204" pitchFamily="34" charset="0"/>
                        </a:rPr>
                        <a:t>would have been improved</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by including graphs and photographs.</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With your help, it </a:t>
                      </a:r>
                      <a:r>
                        <a:rPr lang="en-US" sz="1800" b="0" i="0" u="sng" kern="1200" dirty="0">
                          <a:solidFill>
                            <a:schemeClr val="dk1"/>
                          </a:solidFill>
                          <a:effectLst/>
                          <a:latin typeface="Arial" panose="020B0604020202020204" pitchFamily="34" charset="0"/>
                          <a:ea typeface="+mn-ea"/>
                          <a:cs typeface="Arial" panose="020B0604020202020204" pitchFamily="34" charset="0"/>
                        </a:rPr>
                        <a:t>may be finished</a:t>
                      </a:r>
                      <a:r>
                        <a:rPr lang="en-US" sz="1800" b="0" i="0" u="none" kern="1200" dirty="0">
                          <a:solidFill>
                            <a:schemeClr val="dk1"/>
                          </a:solidFill>
                          <a:effectLst/>
                          <a:latin typeface="Arial" panose="020B0604020202020204" pitchFamily="34" charset="0"/>
                          <a:ea typeface="+mn-ea"/>
                          <a:cs typeface="Arial" panose="020B0604020202020204" pitchFamily="34" charset="0"/>
                        </a:rPr>
                        <a:t> before the end of the day</a:t>
                      </a:r>
                      <a:r>
                        <a:rPr lang="en-US" sz="1800" b="0" i="0" kern="1200" dirty="0">
                          <a:solidFill>
                            <a:schemeClr val="dk1"/>
                          </a:solidFill>
                          <a:effectLst/>
                          <a:latin typeface="Arial" panose="020B0604020202020204" pitchFamily="34" charset="0"/>
                          <a:ea typeface="+mn-ea"/>
                          <a:cs typeface="Arial" panose="020B0604020202020204" pitchFamily="34" charset="0"/>
                        </a:rPr>
                        <a:t>.</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She </a:t>
                      </a:r>
                      <a:r>
                        <a:rPr lang="en-US" sz="1800" b="0" i="0" u="sng" kern="1200" dirty="0">
                          <a:solidFill>
                            <a:schemeClr val="dk1"/>
                          </a:solidFill>
                          <a:effectLst/>
                          <a:latin typeface="Arial" panose="020B0604020202020204" pitchFamily="34" charset="0"/>
                          <a:ea typeface="+mn-ea"/>
                          <a:cs typeface="Arial" panose="020B0604020202020204" pitchFamily="34" charset="0"/>
                        </a:rPr>
                        <a:t>couldn’t be persuaded</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to have the operation by the doctor.</a:t>
                      </a:r>
                    </a:p>
                    <a:p>
                      <a:pPr algn="l"/>
                      <a:r>
                        <a:rPr lang="en-US" sz="1800" b="0" i="0" kern="1200" dirty="0">
                          <a:solidFill>
                            <a:schemeClr val="dk1"/>
                          </a:solidFill>
                          <a:effectLst/>
                          <a:latin typeface="Arial" panose="020B0604020202020204" pitchFamily="34" charset="0"/>
                          <a:ea typeface="+mn-ea"/>
                          <a:cs typeface="Arial" panose="020B0604020202020204" pitchFamily="34" charset="0"/>
                        </a:rPr>
                        <a:t>The physical </a:t>
                      </a:r>
                      <a:r>
                        <a:rPr lang="en-US" sz="1800" b="0" i="0" u="sng" kern="1200" dirty="0">
                          <a:solidFill>
                            <a:schemeClr val="dk1"/>
                          </a:solidFill>
                          <a:effectLst/>
                          <a:latin typeface="Arial" panose="020B0604020202020204" pitchFamily="34" charset="0"/>
                          <a:ea typeface="+mn-ea"/>
                          <a:cs typeface="Arial" panose="020B0604020202020204" pitchFamily="34" charset="0"/>
                        </a:rPr>
                        <a:t>exercises must be done</a:t>
                      </a:r>
                      <a:r>
                        <a:rPr lang="en-US" sz="1800" b="0" i="0" u="none"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every day to see the best results.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6125148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2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3048034681"/>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a:lnSpc>
                          <a:spcPct val="150000"/>
                        </a:lnSpc>
                      </a:pPr>
                      <a:r>
                        <a:rPr lang="en-US" sz="1800" b="1" u="sng" dirty="0">
                          <a:solidFill>
                            <a:schemeClr val="tx1"/>
                          </a:solidFill>
                          <a:latin typeface="Arial" panose="020B0604020202020204" pitchFamily="34" charset="0"/>
                          <a:cs typeface="Arial" panose="020B0604020202020204" pitchFamily="34" charset="0"/>
                        </a:rPr>
                        <a:t>Dubai is</a:t>
                      </a:r>
                      <a:r>
                        <a:rPr lang="en-US" sz="1800" b="1" u="none" dirty="0">
                          <a:solidFill>
                            <a:schemeClr val="tx1"/>
                          </a:solidFill>
                          <a:latin typeface="Arial" panose="020B0604020202020204" pitchFamily="34" charset="0"/>
                          <a:cs typeface="Arial" panose="020B0604020202020204" pitchFamily="34" charset="0"/>
                        </a:rPr>
                        <a:t> a large city in the United Arab Emirates.</a:t>
                      </a:r>
                    </a:p>
                    <a:p>
                      <a:pPr algn="l">
                        <a:lnSpc>
                          <a:spcPct val="150000"/>
                        </a:lnSpc>
                      </a:pPr>
                      <a:endParaRPr lang="en-US"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It is located</a:t>
                      </a:r>
                      <a:r>
                        <a:rPr lang="en-US" sz="1800" b="1" u="none" dirty="0">
                          <a:solidFill>
                            <a:schemeClr val="tx1"/>
                          </a:solidFill>
                          <a:latin typeface="Arial" panose="020B0604020202020204" pitchFamily="34" charset="0"/>
                          <a:cs typeface="Arial" panose="020B0604020202020204" pitchFamily="34" charset="0"/>
                        </a:rPr>
                        <a:t> in the north </a:t>
                      </a:r>
                      <a:r>
                        <a:rPr lang="en-US" sz="1800" b="1" u="sng" dirty="0">
                          <a:solidFill>
                            <a:schemeClr val="tx1"/>
                          </a:solidFill>
                          <a:latin typeface="Arial" panose="020B0604020202020204" pitchFamily="34" charset="0"/>
                          <a:cs typeface="Arial" panose="020B0604020202020204" pitchFamily="34" charset="0"/>
                        </a:rPr>
                        <a:t>of</a:t>
                      </a:r>
                      <a:r>
                        <a:rPr lang="en-US" sz="1800" b="1" u="none" dirty="0">
                          <a:solidFill>
                            <a:schemeClr val="tx1"/>
                          </a:solidFill>
                          <a:latin typeface="Arial" panose="020B0604020202020204" pitchFamily="34" charset="0"/>
                          <a:cs typeface="Arial" panose="020B0604020202020204" pitchFamily="34" charset="0"/>
                        </a:rPr>
                        <a:t> the country and </a:t>
                      </a:r>
                      <a:r>
                        <a:rPr lang="en-US" sz="1800" b="1" u="sng" dirty="0">
                          <a:solidFill>
                            <a:schemeClr val="tx1"/>
                          </a:solidFill>
                          <a:latin typeface="Arial" panose="020B0604020202020204" pitchFamily="34" charset="0"/>
                          <a:cs typeface="Arial" panose="020B0604020202020204" pitchFamily="34" charset="0"/>
                        </a:rPr>
                        <a:t>is</a:t>
                      </a:r>
                      <a:r>
                        <a:rPr lang="en-US" sz="1800" b="1" u="none" dirty="0">
                          <a:solidFill>
                            <a:schemeClr val="tx1"/>
                          </a:solidFill>
                          <a:latin typeface="Arial" panose="020B0604020202020204" pitchFamily="34" charset="0"/>
                          <a:cs typeface="Arial" panose="020B0604020202020204" pitchFamily="34" charset="0"/>
                        </a:rPr>
                        <a:t> surrounded by desert and sea.</a:t>
                      </a:r>
                    </a:p>
                    <a:p>
                      <a:pPr algn="l">
                        <a:lnSpc>
                          <a:spcPct val="150000"/>
                        </a:lnSpc>
                      </a:pPr>
                      <a:endParaRPr lang="en-US"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It is famous for</a:t>
                      </a:r>
                      <a:r>
                        <a:rPr lang="en-US" sz="1800" b="1" u="none" dirty="0">
                          <a:solidFill>
                            <a:schemeClr val="tx1"/>
                          </a:solidFill>
                          <a:latin typeface="Arial" panose="020B0604020202020204" pitchFamily="34" charset="0"/>
                          <a:cs typeface="Arial" panose="020B0604020202020204" pitchFamily="34" charset="0"/>
                        </a:rPr>
                        <a:t> the Burj Khalifa, </a:t>
                      </a:r>
                      <a:r>
                        <a:rPr lang="en-US" sz="1800" b="1" u="sng" dirty="0">
                          <a:solidFill>
                            <a:schemeClr val="tx1"/>
                          </a:solidFill>
                          <a:latin typeface="Arial" panose="020B0604020202020204" pitchFamily="34" charset="0"/>
                          <a:cs typeface="Arial" panose="020B0604020202020204" pitchFamily="34" charset="0"/>
                        </a:rPr>
                        <a:t>which is</a:t>
                      </a:r>
                      <a:r>
                        <a:rPr lang="en-US" sz="1800" b="1" u="none" dirty="0">
                          <a:solidFill>
                            <a:schemeClr val="tx1"/>
                          </a:solidFill>
                          <a:latin typeface="Arial" panose="020B0604020202020204" pitchFamily="34" charset="0"/>
                          <a:cs typeface="Arial" panose="020B0604020202020204" pitchFamily="34" charset="0"/>
                        </a:rPr>
                        <a:t> currently the tallest building in the world.</a:t>
                      </a:r>
                    </a:p>
                    <a:p>
                      <a:pPr algn="l">
                        <a:lnSpc>
                          <a:spcPct val="150000"/>
                        </a:lnSpc>
                      </a:pPr>
                      <a:endParaRPr lang="en-US" sz="1800" b="1" u="none" dirty="0">
                        <a:solidFill>
                          <a:schemeClr val="tx1"/>
                        </a:solidFill>
                        <a:latin typeface="Arial" panose="020B0604020202020204" pitchFamily="34" charset="0"/>
                        <a:cs typeface="Arial" panose="020B0604020202020204" pitchFamily="34" charset="0"/>
                      </a:endParaRP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Dubai is also well known for</a:t>
                      </a:r>
                      <a:r>
                        <a:rPr lang="en-US" sz="1800" b="1" u="none" dirty="0">
                          <a:solidFill>
                            <a:schemeClr val="tx1"/>
                          </a:solidFill>
                          <a:latin typeface="Arial" panose="020B0604020202020204" pitchFamily="34" charset="0"/>
                          <a:cs typeface="Arial" panose="020B0604020202020204" pitchFamily="34" charset="0"/>
                        </a:rPr>
                        <a:t> its malls, </a:t>
                      </a:r>
                      <a:r>
                        <a:rPr lang="en-US" sz="1800" b="1" u="sng" dirty="0">
                          <a:solidFill>
                            <a:schemeClr val="tx1"/>
                          </a:solidFill>
                          <a:latin typeface="Arial" panose="020B0604020202020204" pitchFamily="34" charset="0"/>
                          <a:cs typeface="Arial" panose="020B0604020202020204" pitchFamily="34" charset="0"/>
                        </a:rPr>
                        <a:t>which are</a:t>
                      </a:r>
                      <a:r>
                        <a:rPr lang="en-US" sz="1800" b="1" u="none" dirty="0">
                          <a:solidFill>
                            <a:schemeClr val="tx1"/>
                          </a:solidFill>
                          <a:latin typeface="Arial" panose="020B0604020202020204" pitchFamily="34" charset="0"/>
                          <a:cs typeface="Arial" panose="020B0604020202020204" pitchFamily="34" charset="0"/>
                        </a:rPr>
                        <a:t> popular tourist attractions.</a:t>
                      </a:r>
                    </a:p>
                    <a:p>
                      <a:pPr algn="l">
                        <a:lnSpc>
                          <a:spcPct val="114000"/>
                        </a:lnSpc>
                      </a:pP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rtl="0" fontAlgn="base"/>
                      <a:r>
                        <a:rPr lang="en-GB" sz="1800" b="1" i="0" u="sng" strike="noStrike"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FL.6 Describing places</a:t>
                      </a:r>
                      <a:endParaRPr lang="en-GB"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Adjectives, prepositions, nouns, pronouns</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169749876"/>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50000"/>
                        </a:lnSpc>
                        <a:spcAft>
                          <a:spcPts val="0"/>
                        </a:spcAft>
                      </a:pPr>
                      <a:r>
                        <a:rPr lang="en-US" sz="1800" b="1" u="sng" dirty="0">
                          <a:solidFill>
                            <a:schemeClr val="tx1"/>
                          </a:solidFill>
                          <a:latin typeface="Arial" panose="020B0604020202020204" pitchFamily="34" charset="0"/>
                          <a:cs typeface="Arial" panose="020B0604020202020204" pitchFamily="34" charset="0"/>
                        </a:rPr>
                        <a:t>I think</a:t>
                      </a:r>
                      <a:r>
                        <a:rPr lang="en-US" sz="1800" b="1" u="none" dirty="0">
                          <a:solidFill>
                            <a:schemeClr val="tx1"/>
                          </a:solidFill>
                          <a:latin typeface="Arial" panose="020B0604020202020204" pitchFamily="34" charset="0"/>
                          <a:cs typeface="Arial" panose="020B0604020202020204" pitchFamily="34" charset="0"/>
                        </a:rPr>
                        <a:t> the best decision is to exercise regularly.</a:t>
                      </a:r>
                    </a:p>
                    <a:p>
                      <a:pPr algn="l" rtl="0">
                        <a:lnSpc>
                          <a:spcPct val="150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sng" dirty="0">
                          <a:solidFill>
                            <a:schemeClr val="tx1"/>
                          </a:solidFill>
                          <a:latin typeface="Arial" panose="020B0604020202020204" pitchFamily="34" charset="0"/>
                          <a:cs typeface="Arial" panose="020B0604020202020204" pitchFamily="34" charset="0"/>
                        </a:rPr>
                        <a:t>As far as I’m concerned</a:t>
                      </a:r>
                      <a:r>
                        <a:rPr lang="en-US" sz="1800" b="1" u="none" dirty="0">
                          <a:solidFill>
                            <a:schemeClr val="tx1"/>
                          </a:solidFill>
                          <a:latin typeface="Arial" panose="020B0604020202020204" pitchFamily="34" charset="0"/>
                          <a:cs typeface="Arial" panose="020B0604020202020204" pitchFamily="34" charset="0"/>
                        </a:rPr>
                        <a:t>, staying healthy is very important.</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50000"/>
                        </a:lnSpc>
                        <a:spcAft>
                          <a:spcPts val="0"/>
                        </a:spcAft>
                      </a:pPr>
                      <a:r>
                        <a:rPr lang="en-US" sz="1800" b="1" u="sng" dirty="0">
                          <a:solidFill>
                            <a:schemeClr val="tx1"/>
                          </a:solidFill>
                          <a:latin typeface="Arial" panose="020B0604020202020204" pitchFamily="34" charset="0"/>
                          <a:cs typeface="Arial" panose="020B0604020202020204" pitchFamily="34" charset="0"/>
                        </a:rPr>
                        <a:t>In my opinion</a:t>
                      </a:r>
                      <a:r>
                        <a:rPr lang="en-US" sz="1800" b="1" u="none" dirty="0">
                          <a:solidFill>
                            <a:schemeClr val="tx1"/>
                          </a:solidFill>
                          <a:latin typeface="Arial" panose="020B0604020202020204" pitchFamily="34" charset="0"/>
                          <a:cs typeface="Arial" panose="020B0604020202020204" pitchFamily="34" charset="0"/>
                        </a:rPr>
                        <a:t>, being healthy is more important than being rich.</a:t>
                      </a:r>
                    </a:p>
                    <a:p>
                      <a:pPr algn="l" rtl="0">
                        <a:lnSpc>
                          <a:spcPct val="150000"/>
                        </a:lnSpc>
                        <a:spcAft>
                          <a:spcPts val="0"/>
                        </a:spcAft>
                      </a:pPr>
                      <a:endParaRPr lang="en-US" sz="1800" b="1" u="none" dirty="0">
                        <a:solidFill>
                          <a:schemeClr val="tx1"/>
                        </a:solidFill>
                        <a:latin typeface="Arial" panose="020B0604020202020204" pitchFamily="34" charset="0"/>
                        <a:cs typeface="Arial" panose="020B0604020202020204" pitchFamily="34" charset="0"/>
                      </a:endParaRPr>
                    </a:p>
                    <a:p>
                      <a:pPr algn="l" rtl="0">
                        <a:lnSpc>
                          <a:spcPct val="150000"/>
                        </a:lnSpc>
                        <a:spcAft>
                          <a:spcPts val="0"/>
                        </a:spcAft>
                      </a:pPr>
                      <a:r>
                        <a:rPr lang="en-US" sz="1800" b="1" u="sng" dirty="0">
                          <a:solidFill>
                            <a:schemeClr val="tx1"/>
                          </a:solidFill>
                          <a:latin typeface="Arial" panose="020B0604020202020204" pitchFamily="34" charset="0"/>
                          <a:cs typeface="Arial" panose="020B0604020202020204" pitchFamily="34" charset="0"/>
                        </a:rPr>
                        <a:t>I can’t help thinking that</a:t>
                      </a:r>
                      <a:r>
                        <a:rPr lang="en-US" sz="1800" b="1" u="none" dirty="0">
                          <a:solidFill>
                            <a:schemeClr val="tx1"/>
                          </a:solidFill>
                          <a:latin typeface="Arial" panose="020B0604020202020204" pitchFamily="34" charset="0"/>
                          <a:cs typeface="Arial" panose="020B0604020202020204" pitchFamily="34" charset="0"/>
                        </a:rPr>
                        <a:t> people are unhealthy because they don’t exercise enough.</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rtl="0" fontAlgn="base"/>
                      <a:r>
                        <a:rPr lang="en-GB" sz="1800" b="1" i="0" u="sng" strike="noStrike"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FL.16 Expressing opinion</a:t>
                      </a:r>
                      <a:endParaRPr lang="en-GB"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Clauses, comparatives, superlatives, adjectives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36118186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50000"/>
                        </a:lnSpc>
                        <a:spcBef>
                          <a:spcPts val="0"/>
                        </a:spcBef>
                        <a:spcAft>
                          <a:spcPts val="0"/>
                        </a:spcAft>
                        <a:buNone/>
                      </a:pPr>
                      <a:r>
                        <a:rPr lang="en-US" sz="1800" b="1" i="0" u="none" strike="noStrike" noProof="0" dirty="0">
                          <a:solidFill>
                            <a:schemeClr val="tx1"/>
                          </a:solidFill>
                          <a:latin typeface="Arial"/>
                        </a:rPr>
                        <a:t>Climate change </a:t>
                      </a:r>
                      <a:r>
                        <a:rPr lang="en-US" sz="1800" b="1" i="0" u="sng" strike="noStrike" noProof="0" dirty="0">
                          <a:solidFill>
                            <a:schemeClr val="tx1"/>
                          </a:solidFill>
                          <a:latin typeface="Arial"/>
                        </a:rPr>
                        <a:t>certainly</a:t>
                      </a:r>
                      <a:r>
                        <a:rPr lang="en-US" sz="1800" b="1" i="0" u="none" strike="noStrike" noProof="0" dirty="0">
                          <a:solidFill>
                            <a:schemeClr val="tx1"/>
                          </a:solidFill>
                          <a:latin typeface="Arial"/>
                        </a:rPr>
                        <a:t> won’t be solved easily.</a:t>
                      </a:r>
                    </a:p>
                    <a:p>
                      <a:pPr lvl="0" algn="l">
                        <a:lnSpc>
                          <a:spcPct val="150000"/>
                        </a:lnSpc>
                        <a:spcBef>
                          <a:spcPts val="0"/>
                        </a:spcBef>
                        <a:spcAft>
                          <a:spcPts val="0"/>
                        </a:spcAft>
                        <a:buNone/>
                      </a:pPr>
                      <a:endParaRPr lang="en-US" sz="1800" b="1" i="0" u="none" strike="noStrike" noProof="0" dirty="0">
                        <a:solidFill>
                          <a:schemeClr val="tx1"/>
                        </a:solidFill>
                        <a:latin typeface="Arial"/>
                      </a:endParaRPr>
                    </a:p>
                    <a:p>
                      <a:pPr lvl="0" algn="l">
                        <a:lnSpc>
                          <a:spcPct val="150000"/>
                        </a:lnSpc>
                        <a:spcBef>
                          <a:spcPts val="0"/>
                        </a:spcBef>
                        <a:spcAft>
                          <a:spcPts val="0"/>
                        </a:spcAft>
                        <a:buNone/>
                      </a:pPr>
                      <a:r>
                        <a:rPr lang="en-US" sz="1800" b="1" i="0" u="sng" strike="noStrike" noProof="0" dirty="0">
                          <a:solidFill>
                            <a:schemeClr val="tx1"/>
                          </a:solidFill>
                          <a:latin typeface="Arial"/>
                        </a:rPr>
                        <a:t>Absolutely</a:t>
                      </a:r>
                      <a:r>
                        <a:rPr lang="en-US" sz="1800" b="1" i="0" u="none" strike="noStrike" noProof="0" dirty="0">
                          <a:solidFill>
                            <a:schemeClr val="tx1"/>
                          </a:solidFill>
                          <a:latin typeface="Arial"/>
                        </a:rPr>
                        <a:t>! It is a big problem.</a:t>
                      </a:r>
                    </a:p>
                    <a:p>
                      <a:pPr lvl="0" algn="l">
                        <a:lnSpc>
                          <a:spcPct val="150000"/>
                        </a:lnSpc>
                        <a:spcBef>
                          <a:spcPts val="0"/>
                        </a:spcBef>
                        <a:spcAft>
                          <a:spcPts val="0"/>
                        </a:spcAft>
                        <a:buNone/>
                      </a:pPr>
                      <a:endParaRPr lang="en-US" sz="1800" b="1" i="0" u="none" strike="noStrike" noProof="0" dirty="0">
                        <a:solidFill>
                          <a:schemeClr val="tx1"/>
                        </a:solidFill>
                        <a:latin typeface="Arial"/>
                      </a:endParaRPr>
                    </a:p>
                    <a:p>
                      <a:pPr lvl="0" algn="l">
                        <a:lnSpc>
                          <a:spcPct val="150000"/>
                        </a:lnSpc>
                        <a:spcBef>
                          <a:spcPts val="0"/>
                        </a:spcBef>
                        <a:spcAft>
                          <a:spcPts val="0"/>
                        </a:spcAft>
                        <a:buNone/>
                      </a:pPr>
                      <a:r>
                        <a:rPr lang="en-US" sz="1800" b="1" i="0" u="sng" strike="noStrike" noProof="0" dirty="0">
                          <a:solidFill>
                            <a:schemeClr val="tx1"/>
                          </a:solidFill>
                          <a:latin typeface="Arial"/>
                        </a:rPr>
                        <a:t>To the best of my knowledge</a:t>
                      </a:r>
                      <a:r>
                        <a:rPr lang="en-US" sz="1800" b="1" i="0" u="none" strike="noStrike" noProof="0" dirty="0">
                          <a:solidFill>
                            <a:schemeClr val="tx1"/>
                          </a:solidFill>
                          <a:latin typeface="Arial"/>
                        </a:rPr>
                        <a:t>, it will rain </a:t>
                      </a:r>
                      <a:r>
                        <a:rPr lang="en-US" sz="1800" b="1" i="0" u="none" strike="noStrike" noProof="0">
                          <a:solidFill>
                            <a:schemeClr val="tx1"/>
                          </a:solidFill>
                          <a:latin typeface="Arial"/>
                        </a:rPr>
                        <a:t>tomorrow.</a:t>
                      </a:r>
                    </a:p>
                    <a:p>
                      <a:pPr lvl="0" algn="l">
                        <a:lnSpc>
                          <a:spcPct val="150000"/>
                        </a:lnSpc>
                        <a:spcBef>
                          <a:spcPts val="0"/>
                        </a:spcBef>
                        <a:spcAft>
                          <a:spcPts val="0"/>
                        </a:spcAft>
                        <a:buNone/>
                      </a:pPr>
                      <a:endParaRPr lang="en-US" sz="1800" b="1" i="0" u="none" strike="noStrike" noProof="0" dirty="0">
                        <a:solidFill>
                          <a:schemeClr val="tx1"/>
                        </a:solidFill>
                        <a:latin typeface="Arial"/>
                      </a:endParaRPr>
                    </a:p>
                    <a:p>
                      <a:pPr lvl="0" algn="l">
                        <a:lnSpc>
                          <a:spcPct val="150000"/>
                        </a:lnSpc>
                        <a:spcBef>
                          <a:spcPts val="0"/>
                        </a:spcBef>
                        <a:spcAft>
                          <a:spcPts val="0"/>
                        </a:spcAft>
                        <a:buNone/>
                      </a:pPr>
                      <a:r>
                        <a:rPr lang="en-US" sz="1800" b="1" i="0" u="sng" strike="noStrike" noProof="0" dirty="0">
                          <a:solidFill>
                            <a:schemeClr val="tx1"/>
                          </a:solidFill>
                          <a:latin typeface="Arial"/>
                        </a:rPr>
                        <a:t>Without a doubt</a:t>
                      </a:r>
                      <a:r>
                        <a:rPr lang="en-US" sz="1800" b="1" i="0" u="none" strike="noStrike" noProof="0" dirty="0">
                          <a:solidFill>
                            <a:schemeClr val="tx1"/>
                          </a:solidFill>
                          <a:latin typeface="Arial"/>
                        </a:rPr>
                        <a:t>, rainforests are getting smaller due to trees being cut down.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rtl="0" fontAlgn="base"/>
                      <a:r>
                        <a:rPr lang="en-GB" sz="1800" b="1" i="0" u="sng" strike="noStrike" kern="1200" dirty="0">
                          <a:solidFill>
                            <a:schemeClr val="accent1"/>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FL.33 Expressing certainty, probability, and doubt</a:t>
                      </a:r>
                      <a:endParaRPr lang="en-GB"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buNone/>
                      </a:pPr>
                      <a:r>
                        <a:rPr lang="en-US" sz="1800" kern="1200" dirty="0">
                          <a:solidFill>
                            <a:schemeClr val="tx1"/>
                          </a:solidFill>
                          <a:effectLst/>
                          <a:latin typeface="Arial" panose="020B0604020202020204" pitchFamily="34" charset="0"/>
                          <a:ea typeface="+mn-ea"/>
                          <a:cs typeface="Arial" panose="020B0604020202020204" pitchFamily="34" charset="0"/>
                        </a:rPr>
                        <a:t>Modals, verb + that clauses​, pronouns, prepositional phrases, adverbs</a:t>
                      </a:r>
                      <a:endParaRPr 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F2243A8A0F96F4EA19D6C14E99A6E6B" ma:contentTypeVersion="15" ma:contentTypeDescription="Create a new document." ma:contentTypeScope="" ma:versionID="2155f3070513ec3cd6591319884f5735">
  <xsd:schema xmlns:xsd="http://www.w3.org/2001/XMLSchema" xmlns:xs="http://www.w3.org/2001/XMLSchema" xmlns:p="http://schemas.microsoft.com/office/2006/metadata/properties" xmlns:ns2="4a090edc-7a12-48de-8ccc-e297ffa550e8" xmlns:ns3="ed98f769-9929-4a8c-b4e0-3b1d78562470" targetNamespace="http://schemas.microsoft.com/office/2006/metadata/properties" ma:root="true" ma:fieldsID="9bbf872725652c13be30896ab8aa2e83" ns2:_="" ns3:_="">
    <xsd:import namespace="4a090edc-7a12-48de-8ccc-e297ffa550e8"/>
    <xsd:import namespace="ed98f769-9929-4a8c-b4e0-3b1d7856247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ObjectDetectorVersions" minOccurs="0"/>
                <xsd:element ref="ns2:v"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90edc-7a12-48de-8ccc-e297ffa550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a0466-b813-4159-b5c3-eab993cdabb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v" ma:index="22" nillable="true" ma:displayName="v" ma:description="old version" ma:format="Dropdown" ma:internalName="v">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98f769-9929-4a8c-b4e0-3b1d785624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0d3ad72-5942-4eae-85c2-abeffc9a6022}" ma:internalName="TaxCatchAll" ma:showField="CatchAllData" ma:web="ed98f769-9929-4a8c-b4e0-3b1d785624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d98f769-9929-4a8c-b4e0-3b1d78562470" xsi:nil="true"/>
    <lcf76f155ced4ddcb4097134ff3c332f xmlns="4a090edc-7a12-48de-8ccc-e297ffa550e8">
      <Terms xmlns="http://schemas.microsoft.com/office/infopath/2007/PartnerControls"/>
    </lcf76f155ced4ddcb4097134ff3c332f>
    <v xmlns="4a090edc-7a12-48de-8ccc-e297ffa550e8" xsi:nil="true"/>
  </documentManagement>
</p:properties>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DB69AE64-7BAF-478D-9C45-4D334D8C2F34}">
  <ds:schemaRefs>
    <ds:schemaRef ds:uri="http://schemas.microsoft.com/office/2006/metadata/contentType"/>
    <ds:schemaRef ds:uri="http://schemas.microsoft.com/office/2006/metadata/properties/metaAttributes"/>
    <ds:schemaRef ds:uri="http://www.w3.org/2000/xmlns/"/>
    <ds:schemaRef ds:uri="http://www.w3.org/2001/XMLSchema"/>
    <ds:schemaRef ds:uri="4a090edc-7a12-48de-8ccc-e297ffa550e8"/>
    <ds:schemaRef ds:uri="ed98f769-9929-4a8c-b4e0-3b1d78562470"/>
  </ds:schemaRefs>
</ds:datastoreItem>
</file>

<file path=customXml/itemProps3.xml><?xml version="1.0" encoding="utf-8"?>
<ds:datastoreItem xmlns:ds="http://schemas.openxmlformats.org/officeDocument/2006/customXml" ds:itemID="{4C19CDEE-AFC6-4EE2-B4F7-8CA37066090B}">
  <ds:schemaRefs>
    <ds:schemaRef ds:uri="http://schemas.microsoft.com/office/2006/metadata/properties"/>
    <ds:schemaRef ds:uri="http://www.w3.org/2000/xmlns/"/>
    <ds:schemaRef ds:uri="ed98f769-9929-4a8c-b4e0-3b1d78562470"/>
    <ds:schemaRef ds:uri="http://www.w3.org/2001/XMLSchema-instance"/>
    <ds:schemaRef ds:uri="4a090edc-7a12-48de-8ccc-e297ffa550e8"/>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12785</TotalTime>
  <Words>2548</Words>
  <Application>Microsoft Office PowerPoint</Application>
  <PresentationFormat>Widescreen</PresentationFormat>
  <Paragraphs>229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kamal alatiq</cp:lastModifiedBy>
  <cp:revision>169</cp:revision>
  <dcterms:created xsi:type="dcterms:W3CDTF">2024-07-05T04:49:36Z</dcterms:created>
  <dcterms:modified xsi:type="dcterms:W3CDTF">2025-01-30T15:31:57Z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0x0101008F2243A8A0F96F4EA19D6C14E99A6E6B</vt:lpwstr>
  </property>
  <property fmtid="{D5CDD505-2E9C-101B-9397-08002B2CF9AE}" pid="3" name="MediaServiceImageTags">
    <vt:lpwstr/>
  </property>
</Properties>
</file>