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25"/>
  </p:handoutMasterIdLst>
  <p:sldIdLst>
    <p:sldId id="461" r:id="rId5"/>
    <p:sldId id="2683" r:id="rId6"/>
    <p:sldId id="2678" r:id="rId7"/>
    <p:sldId id="296" r:id="rId8"/>
    <p:sldId id="299" r:id="rId9"/>
    <p:sldId id="2679" r:id="rId10"/>
    <p:sldId id="2705" r:id="rId11"/>
    <p:sldId id="298" r:id="rId12"/>
    <p:sldId id="2719" r:id="rId13"/>
    <p:sldId id="2733" r:id="rId14"/>
    <p:sldId id="2734" r:id="rId15"/>
    <p:sldId id="2735" r:id="rId16"/>
    <p:sldId id="2736" r:id="rId17"/>
    <p:sldId id="2737" r:id="rId18"/>
    <p:sldId id="2738" r:id="rId19"/>
    <p:sldId id="2713" r:id="rId20"/>
    <p:sldId id="2715" r:id="rId21"/>
    <p:sldId id="2725" r:id="rId22"/>
    <p:sldId id="2726" r:id="rId23"/>
    <p:sldId id="46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263B64E-357E-433F-B6B0-51CA2AB0F73B}">
          <p14:sldIdLst>
            <p14:sldId id="461"/>
            <p14:sldId id="2683"/>
            <p14:sldId id="2678"/>
            <p14:sldId id="296"/>
            <p14:sldId id="299"/>
            <p14:sldId id="2679"/>
            <p14:sldId id="2705"/>
          </p14:sldIdLst>
        </p14:section>
        <p14:section name="Grammar" id="{DC29BE3B-EFBC-4E24-B3E2-47963FA686AB}">
          <p14:sldIdLst>
            <p14:sldId id="298"/>
            <p14:sldId id="2719"/>
            <p14:sldId id="2733"/>
            <p14:sldId id="2734"/>
            <p14:sldId id="2735"/>
            <p14:sldId id="2736"/>
            <p14:sldId id="2737"/>
            <p14:sldId id="2738"/>
          </p14:sldIdLst>
        </p14:section>
        <p14:section name="Functional Language" id="{5C547082-5C0B-48FA-A990-511A9CA86C49}">
          <p14:sldIdLst>
            <p14:sldId id="2713"/>
            <p14:sldId id="2715"/>
            <p14:sldId id="2725"/>
            <p14:sldId id="2726"/>
            <p14:sldId id="4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F8DA1E-A22D-CDA4-23A5-C0F2E178112C}" name="Vivienne Morton" initials="VM" userId="S::Vivienne.Morton@ese.gov.ae::be82c8ba-2e25-4f2c-99ab-603604e10ca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A8C41"/>
    <a:srgbClr val="AC833B"/>
    <a:srgbClr val="2A5CAA"/>
    <a:srgbClr val="C00000"/>
    <a:srgbClr val="5F5F5F"/>
    <a:srgbClr val="9A9C9B"/>
    <a:srgbClr val="3E8CFF"/>
    <a:srgbClr val="7F7F7F"/>
    <a:srgbClr val="CAD9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61" autoAdjust="0"/>
    <p:restoredTop sz="96327"/>
  </p:normalViewPr>
  <p:slideViewPr>
    <p:cSldViewPr showGuides="1">
      <p:cViewPr varScale="1">
        <p:scale>
          <a:sx n="121" d="100"/>
          <a:sy n="121" d="100"/>
        </p:scale>
        <p:origin x="176" y="2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534F03-0BB8-47C7-AC99-C7269600F0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228469-5E93-486B-8FBC-4678D925C3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0E1F5-6F97-43AE-B0B8-B774A98C5703}" type="datetimeFigureOut">
              <a:rPr lang="en-US" smtClean="0"/>
              <a:t>5/22/25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656BA-B44C-4C37-B8C0-C91EB9E4C6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D6E45-8F0E-46D5-97CC-270B5EA29E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F6DDE-B5A1-43AB-B608-6C076EB07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73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rgbClr val="595959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98B5CB-EBED-11C7-F1FF-2873EF4A5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76672"/>
            <a:ext cx="2832100" cy="11601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1B764E-4BB1-BE73-4AF7-2FE2F16552F5}"/>
              </a:ext>
            </a:extLst>
          </p:cNvPr>
          <p:cNvSpPr/>
          <p:nvPr userDrawn="1"/>
        </p:nvSpPr>
        <p:spPr>
          <a:xfrm>
            <a:off x="11280576" y="6165304"/>
            <a:ext cx="911424" cy="6926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23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ACD6B6-BB46-49C5-7B42-1F25BCD5199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354" rtl="0" eaLnBrk="1" latinLnBrk="0" hangingPunct="1"/>
            <a:endParaRPr lang="en-A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8DEB93-B3F2-7770-563B-6151D52A2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87899"/>
            <a:ext cx="2832100" cy="116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1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oli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3E2B50-93C3-4005-9F12-71F80199725C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5627622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8722" y="2764617"/>
            <a:ext cx="3844995" cy="87870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buNone/>
              <a:def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08725" y="3789040"/>
            <a:ext cx="3844992" cy="321242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bg1">
                    <a:lumMod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8C5A025-DCFC-428B-B283-0E4ADA7A0D9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181100" y="2630010"/>
            <a:ext cx="4446522" cy="159798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3900" b="0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273743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F935936-814B-FA4F-DB18-37B76B32DF79}"/>
              </a:ext>
            </a:extLst>
          </p:cNvPr>
          <p:cNvSpPr>
            <a:spLocks/>
          </p:cNvSpPr>
          <p:nvPr userDrawn="1"/>
        </p:nvSpPr>
        <p:spPr>
          <a:xfrm>
            <a:off x="6120680" y="0"/>
            <a:ext cx="6096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6278" y="2344260"/>
            <a:ext cx="4446522" cy="159798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6212" y="4146551"/>
            <a:ext cx="4446587" cy="478716"/>
          </a:xfrm>
        </p:spPr>
        <p:txBody>
          <a:bodyPr anchor="ctr">
            <a:noAutofit/>
          </a:bodyPr>
          <a:lstStyle>
            <a:lvl1pPr marL="0" indent="0">
              <a:lnSpc>
                <a:spcPts val="1600"/>
              </a:lnSpc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E43E2E94-8839-4F5B-8C2C-3DDAEFEFD4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r" rtl="1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2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6016B-48E0-44EA-B75B-7D8F1505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999067"/>
            <a:ext cx="4305300" cy="6773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 lang="en-US" sz="3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>
              <a:lnSpc>
                <a:spcPts val="35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E026-E858-4D27-9D29-540BEEF45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2196220"/>
            <a:ext cx="4305299" cy="3823577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7FA584-716B-49E1-AFA7-AB28C21540B6}"/>
              </a:ext>
            </a:extLst>
          </p:cNvPr>
          <p:cNvSpPr>
            <a:spLocks/>
          </p:cNvSpPr>
          <p:nvPr userDrawn="1"/>
        </p:nvSpPr>
        <p:spPr>
          <a:xfrm>
            <a:off x="5905500" y="0"/>
            <a:ext cx="62865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158F92-02DC-4599-9591-7BAE7D1C8DC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0801" y="1877935"/>
            <a:ext cx="4571998" cy="434734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26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6D441-26EE-7A33-51AC-681A4F893678}"/>
              </a:ext>
            </a:extLst>
          </p:cNvPr>
          <p:cNvSpPr txBox="1"/>
          <p:nvPr userDrawn="1"/>
        </p:nvSpPr>
        <p:spPr>
          <a:xfrm>
            <a:off x="-24680" y="6385023"/>
            <a:ext cx="738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AC66373-F682-2943-B1A3-3F6BA258E680}" type="slidenum">
              <a:rPr lang="en-AE" sz="1400" smtClean="0">
                <a:solidFill>
                  <a:schemeClr val="accent5"/>
                </a:solidFill>
              </a:rPr>
              <a:pPr algn="ctr"/>
              <a:t>‹#›</a:t>
            </a:fld>
            <a:endParaRPr lang="en-AE" sz="1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13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512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9A39B3-4138-343B-1E5A-94749B3ABA4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7F7C35-A42E-D18B-1517-935D5D71FE6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79BA685-4D78-B10C-BD72-988CDA336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811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E941210-1382-4208-77B7-389B11BCB7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>
                <a:solidFill>
                  <a:srgbClr val="7F7F7F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B03C097-84C6-5411-5708-431B27EA84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958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37D2AC6-285D-1D1D-C61B-E24A165F29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58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5DAF1D2-A1A8-25DB-685D-567E4CAC0A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105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6C09128-4278-101F-FE56-E89D02FFC2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8105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C697CFA-9EBD-5B61-836B-FEF765B68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692342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56F0FA0-3D58-6C07-EC50-A0E285A0859A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181100" y="140255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9426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1101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1E14AE-05B0-48B9-824B-211B1073C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1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15">
            <a:extLst>
              <a:ext uri="{FF2B5EF4-FFF2-40B4-BE49-F238E27FC236}">
                <a16:creationId xmlns:a16="http://schemas.microsoft.com/office/drawing/2014/main" id="{4BC40F95-120E-43D0-8E27-82B897E05A4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672364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C3799C56-8C53-4962-850F-AD3A42C081B3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3672364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15">
            <a:extLst>
              <a:ext uri="{FF2B5EF4-FFF2-40B4-BE49-F238E27FC236}">
                <a16:creationId xmlns:a16="http://schemas.microsoft.com/office/drawing/2014/main" id="{6BC9F217-1850-47EE-86C9-054D8E074D0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63625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DAAC9C4-2E45-433B-8D20-D2187F06F547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6163625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15">
            <a:extLst>
              <a:ext uri="{FF2B5EF4-FFF2-40B4-BE49-F238E27FC236}">
                <a16:creationId xmlns:a16="http://schemas.microsoft.com/office/drawing/2014/main" id="{157F90A8-ACDF-4AC8-AF32-05D38E23A1A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649810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A00CA9F-4D47-457E-924D-B98E94AAAF8A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649810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67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7D201D-EF70-4694-9DFC-D4E3AFF42FF8}"/>
              </a:ext>
            </a:extLst>
          </p:cNvPr>
          <p:cNvSpPr/>
          <p:nvPr userDrawn="1"/>
        </p:nvSpPr>
        <p:spPr>
          <a:xfrm>
            <a:off x="0" y="6281419"/>
            <a:ext cx="5986513" cy="576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2916936" cy="292075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990600"/>
            <a:ext cx="47244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1" y="1676400"/>
            <a:ext cx="4724400" cy="321242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C51703EF-1A26-45E9-A3C8-32AC898632A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" y="3062798"/>
            <a:ext cx="2916936" cy="379520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1500DE1-B084-4405-BAFB-9C0503C16BA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58981" y="0"/>
            <a:ext cx="2884618" cy="685799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D3B1D-9FF9-4C8C-A192-BF3DE522D4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7875" y="2196220"/>
            <a:ext cx="4724925" cy="146138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228600" lvl="0" indent="-228600" algn="l" defTabSz="914400" rtl="0" eaLnBrk="1" latinLnBrk="0" hangingPunct="1">
              <a:lnSpc>
                <a:spcPts val="1900"/>
              </a:lnSpc>
              <a:spcBef>
                <a:spcPts val="100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77B0DC4-38A9-4172-8300-75EB3D62F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7874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35444AF-182E-4BF6-A1FD-370D226695A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47874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B012E54-CB11-47F6-87AE-4E5856C26E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47875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44287AD-F16C-415B-9352-14C86E7F83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08619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1ECDB9A-490B-4986-9AEA-CAB43A37359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08619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75BC88EA-A440-461F-828A-E11E977A84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008619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A0E03348-65D4-4684-99CE-3F6E09D7D7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69365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3F437648-709F-4DF7-BE43-35B61C71E3A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769365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5B7C5EE1-4F95-41C4-8428-28862E0E43C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767888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72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9436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998774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0" y="1972235"/>
            <a:ext cx="4724400" cy="296626"/>
          </a:xfrm>
        </p:spPr>
        <p:txBody>
          <a:bodyPr vert="horz" lIns="0" tIns="0" rIns="0" bIns="0" rtlCol="0" anchor="t">
            <a:noAutofit/>
          </a:bodyPr>
          <a:lstStyle>
            <a:lvl1pPr>
              <a:buNone/>
              <a:defRPr lang="en-US" sz="1800" b="0" dirty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2475708"/>
            <a:ext cx="4724400" cy="1461380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5AF0BB-A63D-4065-B2A0-63B6D02B6D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8400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35A9577-18BC-4835-97F1-4C7A3DBEE6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11139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659A318-05B2-4703-A67B-166ABBBC3C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73878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81BF27A-7B75-43A5-8F12-40C7ED9462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8400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75E90EA-96E6-4381-AC4B-45057757E7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11139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AEFD820-502C-443C-A86D-3D27FA65104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73878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34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43599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2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2944576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1" y="3913424"/>
            <a:ext cx="4724400" cy="29662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9C480-36E3-4F00-9205-0EBFF30CCF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8400" y="4343400"/>
            <a:ext cx="4724400" cy="1676400"/>
          </a:xfr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49536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/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5C6A4B-1439-55C2-68B2-33EB67557407}"/>
              </a:ext>
            </a:extLst>
          </p:cNvPr>
          <p:cNvSpPr>
            <a:spLocks/>
          </p:cNvSpPr>
          <p:nvPr userDrawn="1"/>
        </p:nvSpPr>
        <p:spPr>
          <a:xfrm>
            <a:off x="0" y="3870972"/>
            <a:ext cx="12192000" cy="2987028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50D74-154B-4F53-974C-B97CCD3EEB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75376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DC4E10-45EB-43AA-9912-36C1806243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2260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7732B9E-2BAB-40EF-97BE-141BC09F06D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5376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E5C5389-3D4D-4836-9773-EBCC717C5A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260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378" y="3027715"/>
            <a:ext cx="2555716" cy="564898"/>
          </a:xfrm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229DDE-4ABB-43DA-AD18-86D340DD4D4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412260" y="3027716"/>
            <a:ext cx="2555716" cy="564898"/>
          </a:xfrm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CBD5BF-9FD3-4654-94F4-F150CDEA2546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075377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766AF-4A13-46F4-9542-DAD9CE905F4E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412261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5835C4-53DC-D683-2C0C-A62DBB3D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08C0909-41D8-2B95-1CC3-8A2F5777FC39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943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0512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 ">
    <p:bg>
      <p:bgPr>
        <a:solidFill>
          <a:schemeClr val="bg1">
            <a:lumMod val="20000"/>
            <a:lumOff val="8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5C07-AA54-4FBF-BFC6-2EDFF3DF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84984"/>
            <a:ext cx="12191999" cy="495300"/>
          </a:xfrm>
        </p:spPr>
        <p:txBody>
          <a:bodyPr lIns="0" tIns="0" rIns="0" bIns="0"/>
          <a:lstStyle>
            <a:lvl1pPr algn="ctr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10C545-CF73-ABAA-41B8-9D946D62FF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428" y="6021288"/>
            <a:ext cx="1399084" cy="5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8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388579"/>
      </p:ext>
    </p:extLst>
  </p:cSld>
  <p:clrMapOvr>
    <a:masterClrMapping/>
  </p:clrMapOvr>
  <p:transition spd="slow" advClick="0" advTm="1000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34033"/>
      </p:ext>
    </p:extLst>
  </p:cSld>
  <p:clrMapOvr>
    <a:masterClrMapping/>
  </p:clrMapOvr>
  <p:transition spd="slow" advClick="0" advTm="1000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All Backgrou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2485FB0-F20E-B4C0-1DD4-F2D3D7A41E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71" y="369167"/>
            <a:ext cx="1328935" cy="15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0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D1757-832A-4C4B-ADEB-C155F6C1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102489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D0F56-9493-45D7-9FFB-ED7079ABC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1100" y="1692748"/>
            <a:ext cx="10248897" cy="4406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7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7" r:id="rId2"/>
    <p:sldLayoutId id="2147483666" r:id="rId3"/>
    <p:sldLayoutId id="2147483660" r:id="rId4"/>
    <p:sldLayoutId id="2147483702" r:id="rId5"/>
    <p:sldLayoutId id="2147483650" r:id="rId6"/>
    <p:sldLayoutId id="2147483652" r:id="rId7"/>
    <p:sldLayoutId id="2147483663" r:id="rId8"/>
    <p:sldLayoutId id="2147483662" r:id="rId9"/>
    <p:sldLayoutId id="2147483668" r:id="rId10"/>
    <p:sldLayoutId id="2147483667" r:id="rId11"/>
    <p:sldLayoutId id="2147483705" r:id="rId12"/>
    <p:sldLayoutId id="2147483704" r:id="rId13"/>
    <p:sldLayoutId id="2147483718" r:id="rId14"/>
    <p:sldLayoutId id="2147483719" r:id="rId15"/>
    <p:sldLayoutId id="214748372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" userDrawn="1">
          <p15:clr>
            <a:srgbClr val="F26B43"/>
          </p15:clr>
        </p15:guide>
        <p15:guide id="2" pos="6912" userDrawn="1">
          <p15:clr>
            <a:srgbClr val="F26B43"/>
          </p15:clr>
        </p15:guide>
        <p15:guide id="3" orient="horz" pos="624" userDrawn="1">
          <p15:clr>
            <a:srgbClr val="F26B43"/>
          </p15:clr>
        </p15:guide>
        <p15:guide id="5" orient="horz" pos="3792" userDrawn="1">
          <p15:clr>
            <a:srgbClr val="F26B43"/>
          </p15:clr>
        </p15:guide>
        <p15:guide id="6" orient="horz" pos="4152" userDrawn="1">
          <p15:clr>
            <a:srgbClr val="F26B43"/>
          </p15:clr>
        </p15:guide>
        <p15:guide id="8" orient="horz" pos="960" userDrawn="1">
          <p15:clr>
            <a:srgbClr val="F26B43"/>
          </p15:clr>
        </p15:guide>
        <p15:guide id="9" orient="horz" pos="1056" userDrawn="1">
          <p15:clr>
            <a:srgbClr val="F26B43"/>
          </p15:clr>
        </p15:guide>
        <p15:guide id="10" orient="horz" pos="12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4.xml"/><Relationship Id="rId5" Type="http://schemas.openxmlformats.org/officeDocument/2006/relationships/slide" Target="slide20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6099791787982848" TargetMode="Externa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562850344566784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681766924156928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845667746447360" TargetMode="Externa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845667746447360" TargetMode="Externa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373619439271936" TargetMode="Externa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6736088508530688" TargetMode="Externa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5596619365548032" TargetMode="Externa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4775628682952704" TargetMode="Externa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uthor.com/present/6472261862817792" TargetMode="Externa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9487CA-65E7-84ED-8D22-37966C978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1988840"/>
            <a:ext cx="9791700" cy="3960440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4000" b="1" noProof="0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English Language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4000" b="1" noProof="0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Coverage, Grammar and Functional Language Teaching Resource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b="1" noProof="0" dirty="0">
                <a:solidFill>
                  <a:srgbClr val="5F5F5F"/>
                </a:solidFill>
                <a:latin typeface="Helvetica"/>
                <a:cs typeface="Helvetica"/>
              </a:rPr>
              <a:t>Level 7.1</a:t>
            </a:r>
            <a:endParaRPr lang="en-GB" sz="1800" b="1" noProof="0" dirty="0">
              <a:solidFill>
                <a:srgbClr val="5F5F5F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noProof="0" dirty="0">
                <a:solidFill>
                  <a:srgbClr val="5F5F5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Term 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noProof="0" dirty="0">
                <a:solidFill>
                  <a:srgbClr val="9A9C9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2024 - 2025</a:t>
            </a:r>
          </a:p>
        </p:txBody>
      </p:sp>
    </p:spTree>
    <p:extLst>
      <p:ext uri="{BB962C8B-B14F-4D97-AF65-F5344CB8AC3E}">
        <p14:creationId xmlns:p14="http://schemas.microsoft.com/office/powerpoint/2010/main" val="262375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-15776" y="0"/>
            <a:ext cx="12207776" cy="6879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1495174"/>
            <a:ext cx="9351818" cy="0"/>
          </a:xfrm>
          <a:prstGeom prst="line">
            <a:avLst/>
          </a:prstGeom>
          <a:ln>
            <a:solidFill>
              <a:srgbClr val="E3D1B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008E426-17FC-91F7-427A-190ED49E816F}"/>
              </a:ext>
            </a:extLst>
          </p:cNvPr>
          <p:cNvSpPr txBox="1">
            <a:spLocks/>
          </p:cNvSpPr>
          <p:nvPr/>
        </p:nvSpPr>
        <p:spPr>
          <a:xfrm>
            <a:off x="320022" y="1832106"/>
            <a:ext cx="5115578" cy="45127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600" b="1" noProof="0" dirty="0">
                <a:solidFill>
                  <a:srgbClr val="AC833B"/>
                </a:solidFill>
                <a:latin typeface="Helvetica" pitchFamily="2" charset="0"/>
              </a:rPr>
              <a:t>03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600" b="1" noProof="0" dirty="0">
                <a:solidFill>
                  <a:srgbClr val="AC833B"/>
                </a:solidFill>
                <a:latin typeface="Helvetica" pitchFamily="2" charset="0"/>
              </a:rPr>
              <a:t>06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600" b="1" noProof="0" dirty="0">
                <a:solidFill>
                  <a:srgbClr val="AC833B"/>
                </a:solidFill>
                <a:latin typeface="Helvetica" pitchFamily="2" charset="0"/>
              </a:rPr>
              <a:t>08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600" b="1" noProof="0" dirty="0">
                <a:solidFill>
                  <a:srgbClr val="AC833B"/>
                </a:solidFill>
                <a:latin typeface="Helvetica" pitchFamily="2" charset="0"/>
              </a:rPr>
              <a:t>15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B56BE51F-9F50-53CF-CFBC-2F24AC2EF669}"/>
              </a:ext>
            </a:extLst>
          </p:cNvPr>
          <p:cNvSpPr txBox="1"/>
          <p:nvPr/>
        </p:nvSpPr>
        <p:spPr>
          <a:xfrm>
            <a:off x="1057384" y="1928628"/>
            <a:ext cx="5115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noProof="0" dirty="0">
                <a:solidFill>
                  <a:srgbClr val="AC833B"/>
                </a:solidFill>
                <a:latin typeface="Helvetica" pitchFamily="2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use this resource</a:t>
            </a:r>
            <a:endParaRPr lang="en-GB" sz="2400" u="sng" noProof="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ECAB7932-4E59-3F32-BBB5-1E43865CDD50}"/>
              </a:ext>
            </a:extLst>
          </p:cNvPr>
          <p:cNvSpPr txBox="1"/>
          <p:nvPr/>
        </p:nvSpPr>
        <p:spPr>
          <a:xfrm>
            <a:off x="1086057" y="2586282"/>
            <a:ext cx="5287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>
                <a:solidFill>
                  <a:srgbClr val="AC833B"/>
                </a:solidFill>
                <a:latin typeface="Helvetica" pitchFamily="2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Assessment Coverage</a:t>
            </a:r>
            <a:endParaRPr lang="en-GB" sz="2400" noProof="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3877E01-C1E9-C468-5ABC-DCB3D8031BE0}"/>
              </a:ext>
            </a:extLst>
          </p:cNvPr>
          <p:cNvSpPr txBox="1"/>
          <p:nvPr/>
        </p:nvSpPr>
        <p:spPr>
          <a:xfrm>
            <a:off x="1057384" y="3304523"/>
            <a:ext cx="4985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>
                <a:solidFill>
                  <a:srgbClr val="AC833B"/>
                </a:solidFill>
                <a:latin typeface="Helvetica" pitchFamily="2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- Grammar</a:t>
            </a:r>
            <a:endParaRPr lang="en-GB" sz="2400" noProof="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EA2E8846-59E3-E656-9993-ACBE46D7B3E4}"/>
              </a:ext>
            </a:extLst>
          </p:cNvPr>
          <p:cNvSpPr txBox="1"/>
          <p:nvPr/>
        </p:nvSpPr>
        <p:spPr>
          <a:xfrm>
            <a:off x="1057384" y="3956388"/>
            <a:ext cx="5263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>
                <a:solidFill>
                  <a:srgbClr val="AC833B"/>
                </a:solidFill>
                <a:latin typeface="Helvetica" pitchFamily="2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Preparation – Functional language</a:t>
            </a:r>
            <a:endParaRPr lang="en-GB" sz="2400" noProof="0" dirty="0">
              <a:solidFill>
                <a:srgbClr val="AC833B"/>
              </a:solidFill>
              <a:latin typeface="Helvetica" pitchFamily="2" charset="0"/>
            </a:endParaRPr>
          </a:p>
        </p:txBody>
      </p:sp>
      <p:sp>
        <p:nvSpPr>
          <p:cNvPr id="2" name="Content Placeholder 12">
            <a:extLst>
              <a:ext uri="{FF2B5EF4-FFF2-40B4-BE49-F238E27FC236}">
                <a16:creationId xmlns:a16="http://schemas.microsoft.com/office/drawing/2014/main" id="{9885574A-6A85-0DC1-674E-544AA6151B69}"/>
              </a:ext>
            </a:extLst>
          </p:cNvPr>
          <p:cNvSpPr txBox="1">
            <a:spLocks/>
          </p:cNvSpPr>
          <p:nvPr/>
        </p:nvSpPr>
        <p:spPr>
          <a:xfrm>
            <a:off x="618624" y="369034"/>
            <a:ext cx="4493587" cy="8819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5600" b="1" noProof="0" dirty="0">
                <a:solidFill>
                  <a:schemeClr val="bg1"/>
                </a:solidFill>
                <a:latin typeface="Helvetica" pitchFamily="2" charset="0"/>
              </a:rPr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20005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200" b="1" noProof="0" dirty="0">
                <a:solidFill>
                  <a:srgbClr val="AC833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to use this resource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6"/>
          <a:stretch/>
        </p:blipFill>
        <p:spPr>
          <a:xfrm>
            <a:off x="0" y="0"/>
            <a:ext cx="4935682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494116" y="1903943"/>
            <a:ext cx="593588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noProof="0" dirty="0">
                <a:latin typeface="Helvetica" pitchFamily="2" charset="0"/>
              </a:rPr>
              <a:t>The slides within this resource, although detailed, are designed as a starting point for teachers. You can:</a:t>
            </a:r>
          </a:p>
          <a:p>
            <a:endParaRPr lang="en-GB" noProof="0" dirty="0">
              <a:latin typeface="Helvetica" pitchFamily="2" charset="0"/>
            </a:endParaRP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noProof="0" dirty="0">
                <a:latin typeface="Helvetica" pitchFamily="2" charset="0"/>
              </a:rPr>
              <a:t>construct lessons around the language points explored in them.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noProof="0" dirty="0">
                <a:latin typeface="Helvetica" pitchFamily="2" charset="0"/>
              </a:rPr>
              <a:t>use the slides individually as a resource within a lesson.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noProof="0" dirty="0">
                <a:latin typeface="Helvetica" pitchFamily="2" charset="0"/>
              </a:rPr>
              <a:t>incorporate them gradually in lessons throughout the term (rather than the whole PowerPoint at once).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noProof="0" dirty="0">
                <a:latin typeface="Helvetica" pitchFamily="2" charset="0"/>
              </a:rPr>
              <a:t>combine functional language and grammar slides which overlap.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noProof="0" dirty="0">
              <a:latin typeface="Helvetica" pitchFamily="2" charset="0"/>
            </a:endParaRPr>
          </a:p>
          <a:p>
            <a:pPr algn="just"/>
            <a:r>
              <a:rPr lang="en-GB" noProof="0" dirty="0">
                <a:latin typeface="Helvetica" pitchFamily="2" charset="0"/>
              </a:rPr>
              <a:t>Ensure that students have been exposed to all the language points in the coverage ahead of their end of term exam.</a:t>
            </a:r>
          </a:p>
          <a:p>
            <a:endParaRPr lang="en-GB" sz="1600" noProof="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1960B302-AD3F-F9EB-CEC3-62D89A8E6E11}"/>
              </a:ext>
            </a:extLst>
          </p:cNvPr>
          <p:cNvSpPr txBox="1"/>
          <p:nvPr/>
        </p:nvSpPr>
        <p:spPr>
          <a:xfrm>
            <a:off x="5494116" y="889427"/>
            <a:ext cx="6266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>
                <a:latin typeface="Helvetica" pitchFamily="2" charset="0"/>
              </a:rPr>
              <a:t>The Coverage, Grammar and Functional Language Teaching Resource</a:t>
            </a:r>
          </a:p>
        </p:txBody>
      </p:sp>
    </p:spTree>
    <p:extLst>
      <p:ext uri="{BB962C8B-B14F-4D97-AF65-F5344CB8AC3E}">
        <p14:creationId xmlns:p14="http://schemas.microsoft.com/office/powerpoint/2010/main" val="217367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8FF93AD-192B-6858-804B-48968A65A4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51A739E-6C6A-0B38-3F35-0C63E22313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5079" y="0"/>
            <a:ext cx="4935682" cy="686127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D929B9B-AC52-FEF8-CE15-990206DA5D95}"/>
              </a:ext>
            </a:extLst>
          </p:cNvPr>
          <p:cNvSpPr txBox="1"/>
          <p:nvPr/>
        </p:nvSpPr>
        <p:spPr>
          <a:xfrm>
            <a:off x="537940" y="119331"/>
            <a:ext cx="6299200" cy="67403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 noProof="0" dirty="0">
                <a:latin typeface="Helvetica" pitchFamily="2" charset="0"/>
                <a:cs typeface="Arial" panose="020B0604020202020204" pitchFamily="34" charset="0"/>
              </a:rPr>
              <a:t>Within this document, you will find information about: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noProof="0" dirty="0">
                <a:latin typeface="Helvetica" pitchFamily="2" charset="0"/>
                <a:cs typeface="Arial" panose="020B0604020202020204" pitchFamily="34" charset="0"/>
              </a:rPr>
              <a:t>the coverage for this term.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noProof="0" dirty="0">
                <a:latin typeface="Helvetica" pitchFamily="2" charset="0"/>
                <a:cs typeface="Arial" panose="020B0604020202020204" pitchFamily="34" charset="0"/>
              </a:rPr>
              <a:t>the lexis families that assessments will contain.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noProof="0" dirty="0">
                <a:latin typeface="Helvetica" pitchFamily="2" charset="0"/>
                <a:cs typeface="Arial" panose="020B0604020202020204" pitchFamily="34" charset="0"/>
              </a:rPr>
              <a:t>particular grammatical and functional language points that will be tested in the exams.</a:t>
            </a:r>
          </a:p>
          <a:p>
            <a:pPr algn="just"/>
            <a:endParaRPr lang="en-GB" noProof="0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noProof="0" dirty="0">
                <a:latin typeface="Helvetica" pitchFamily="2" charset="0"/>
                <a:cs typeface="Arial" panose="020B0604020202020204" pitchFamily="34" charset="0"/>
              </a:rPr>
              <a:t>In the preparation sections, you will find examples and explanations for the grammatical and functional language points that will be assessed this term.</a:t>
            </a:r>
          </a:p>
          <a:p>
            <a:pPr algn="just"/>
            <a:endParaRPr lang="en-GB" noProof="0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noProof="0" dirty="0">
                <a:latin typeface="Helvetica" pitchFamily="2" charset="0"/>
                <a:cs typeface="Arial" panose="020B0604020202020204" pitchFamily="34" charset="0"/>
              </a:rPr>
              <a:t>The grammar preparation sections contain: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noProof="0" dirty="0">
                <a:latin typeface="Helvetica" pitchFamily="2" charset="0"/>
                <a:cs typeface="Arial" panose="020B0604020202020204" pitchFamily="34" charset="0"/>
              </a:rPr>
              <a:t>an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noProof="0" dirty="0">
                <a:latin typeface="Helvetica" pitchFamily="2" charset="0"/>
                <a:cs typeface="Arial" panose="020B0604020202020204" pitchFamily="34" charset="0"/>
              </a:rPr>
              <a:t>an explanation of the meaning of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noProof="0" dirty="0">
                <a:latin typeface="Helvetica" pitchFamily="2" charset="0"/>
                <a:cs typeface="Arial" panose="020B0604020202020204" pitchFamily="34" charset="0"/>
              </a:rPr>
              <a:t>the specific grammatical structure used within the example sentence.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noProof="0" dirty="0">
                <a:latin typeface="Helvetica" pitchFamily="2" charset="0"/>
                <a:cs typeface="Arial" panose="020B0604020202020204" pitchFamily="34" charset="0"/>
              </a:rPr>
              <a:t>links to further resources. 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noProof="0" dirty="0">
                <a:latin typeface="Helvetica" pitchFamily="2" charset="0"/>
                <a:cs typeface="Arial" panose="020B0604020202020204" pitchFamily="34" charset="0"/>
              </a:rPr>
              <a:t>an explanation of the circumstances under which the structure is used.</a:t>
            </a:r>
          </a:p>
          <a:p>
            <a:pPr marL="541338" indent="-184150">
              <a:buFont typeface="Arial" panose="020B0604020202020204" pitchFamily="34" charset="0"/>
              <a:buChar char="•"/>
            </a:pPr>
            <a:r>
              <a:rPr lang="en-GB" noProof="0" dirty="0">
                <a:latin typeface="Helvetica" pitchFamily="2" charset="0"/>
                <a:cs typeface="Arial" panose="020B0604020202020204" pitchFamily="34" charset="0"/>
              </a:rPr>
              <a:t>more example sentences.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noProof="0" dirty="0">
              <a:latin typeface="Helvetica" pitchFamily="2" charset="0"/>
              <a:cs typeface="Arial" panose="020B0604020202020204" pitchFamily="34" charset="0"/>
            </a:endParaRPr>
          </a:p>
          <a:p>
            <a:pPr algn="just"/>
            <a:r>
              <a:rPr lang="en-GB" noProof="0" dirty="0">
                <a:latin typeface="Helvetica" pitchFamily="2" charset="0"/>
                <a:cs typeface="Arial" panose="020B0604020202020204" pitchFamily="34" charset="0"/>
              </a:rPr>
              <a:t>In the functional language preparation section, there are examples and explanation of how the functional language is used, as well as relevant associated grammar points.  </a:t>
            </a:r>
          </a:p>
        </p:txBody>
      </p:sp>
    </p:spTree>
    <p:extLst>
      <p:ext uri="{BB962C8B-B14F-4D97-AF65-F5344CB8AC3E}">
        <p14:creationId xmlns:p14="http://schemas.microsoft.com/office/powerpoint/2010/main" val="4140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 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368338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37" y="579735"/>
            <a:ext cx="10304009" cy="6869339"/>
          </a:xfrm>
          <a:prstGeom prst="rect">
            <a:avLst/>
          </a:prstGeom>
        </p:spPr>
      </p:pic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1244601" y="3145921"/>
            <a:ext cx="7248672" cy="4608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200" b="1" noProof="0" dirty="0">
                <a:solidFill>
                  <a:schemeClr val="bg1"/>
                </a:solidFill>
                <a:latin typeface="Helvetica" pitchFamily="2" charset="0"/>
              </a:rPr>
              <a:t>Term 3 Assessment Coverage</a:t>
            </a:r>
          </a:p>
        </p:txBody>
      </p:sp>
    </p:spTree>
    <p:extLst>
      <p:ext uri="{BB962C8B-B14F-4D97-AF65-F5344CB8AC3E}">
        <p14:creationId xmlns:p14="http://schemas.microsoft.com/office/powerpoint/2010/main" val="237865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40C714C-A5CB-E31D-C98B-F3B637672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288631"/>
              </p:ext>
            </p:extLst>
          </p:nvPr>
        </p:nvGraphicFramePr>
        <p:xfrm>
          <a:off x="1" y="0"/>
          <a:ext cx="12192000" cy="6858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93818">
                  <a:extLst>
                    <a:ext uri="{9D8B030D-6E8A-4147-A177-3AD203B41FA5}">
                      <a16:colId xmlns:a16="http://schemas.microsoft.com/office/drawing/2014/main" val="1108490023"/>
                    </a:ext>
                  </a:extLst>
                </a:gridCol>
                <a:gridCol w="2959834">
                  <a:extLst>
                    <a:ext uri="{9D8B030D-6E8A-4147-A177-3AD203B41FA5}">
                      <a16:colId xmlns:a16="http://schemas.microsoft.com/office/drawing/2014/main" val="488221599"/>
                    </a:ext>
                  </a:extLst>
                </a:gridCol>
                <a:gridCol w="3690348">
                  <a:extLst>
                    <a:ext uri="{9D8B030D-6E8A-4147-A177-3AD203B41FA5}">
                      <a16:colId xmlns:a16="http://schemas.microsoft.com/office/drawing/2014/main" val="235048961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81832186"/>
                    </a:ext>
                  </a:extLst>
                </a:gridCol>
              </a:tblGrid>
              <a:tr h="552272"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ts val="12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noProof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Topics: </a:t>
                      </a:r>
                      <a:r>
                        <a:rPr lang="en-GB" sz="1400" b="1" noProof="0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Environment, technology, business. </a:t>
                      </a:r>
                      <a:endParaRPr lang="en-GB" sz="1400" noProof="0" dirty="0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8C4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658872"/>
                  </a:ext>
                </a:extLst>
              </a:tr>
              <a:tr h="552272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GB" sz="1400" b="1" noProof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ECFE Grammar</a:t>
                      </a:r>
                      <a:r>
                        <a:rPr lang="en-GB" sz="1400" noProof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GB" sz="1400" noProof="0" dirty="0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234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GB" sz="1400" b="1" noProof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Prerequisite</a:t>
                      </a:r>
                      <a:r>
                        <a:rPr lang="en-GB" sz="1400" noProof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GB" sz="1400" noProof="0" dirty="0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4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GB" sz="1400" b="1" noProof="0" dirty="0">
                          <a:effectLst/>
                          <a:latin typeface="Arial"/>
                        </a:rPr>
                        <a:t>GSE Grammar</a:t>
                      </a:r>
                      <a:r>
                        <a:rPr lang="en-GB" sz="1400" noProof="0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A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</a:pPr>
                      <a:r>
                        <a:rPr lang="en-GB" sz="1400" b="1" noProof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Functional Language</a:t>
                      </a:r>
                      <a:r>
                        <a:rPr lang="en-GB" sz="1400" noProof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GB" sz="1400" noProof="0" dirty="0">
                        <a:effectLst/>
                        <a:latin typeface="Arial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859087"/>
                  </a:ext>
                </a:extLst>
              </a:tr>
              <a:tr h="887578">
                <a:tc>
                  <a:txBody>
                    <a:bodyPr/>
                    <a:lstStyle/>
                    <a:p>
                      <a:pPr marL="1968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Clauses and phrases: defining relative clauses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'who/that/which' in basic defining (restrictive) relative clauses (48)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indent="4445" algn="ctr">
                        <a:lnSpc>
                          <a:spcPct val="107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defining (restrictive) clauses 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indent="4445" algn="ctr">
                        <a:lnSpc>
                          <a:spcPct val="107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defining (restrictive) relative clauses with relative pronoun omitted (59)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Describing hopes and plans</a:t>
                      </a:r>
                      <a:endParaRPr lang="en-GB" sz="14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Asking for and making suggestions and recommendations</a:t>
                      </a:r>
                      <a:endParaRPr lang="en-GB" sz="14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  <a:endParaRPr lang="en-GB" sz="14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Expressing agreement and disagreement</a:t>
                      </a:r>
                      <a:r>
                        <a:rPr lang="en-GB" sz="1400" noProof="0" dirty="0"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464362"/>
                  </a:ext>
                </a:extLst>
              </a:tr>
              <a:tr h="887578">
                <a:tc>
                  <a:txBody>
                    <a:bodyPr/>
                    <a:lstStyle/>
                    <a:p>
                      <a:pPr marL="1968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Clauses and phrases: non-defining relative clauses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'who/that/which' in basic defining (restrictive) relative clauses (48)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non-defining (non-restrictive) relative clauses (57)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859800"/>
                  </a:ext>
                </a:extLst>
              </a:tr>
              <a:tr h="1124266">
                <a:tc>
                  <a:txBody>
                    <a:bodyPr/>
                    <a:lstStyle/>
                    <a:p>
                      <a:pPr marL="1968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Future time: be + about to + infinitive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speculate about the future using 'may/might/could' + infinitive. (46)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'about to' to talk about imminent events in the present and past (55)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487176"/>
                  </a:ext>
                </a:extLst>
              </a:tr>
              <a:tr h="1012587">
                <a:tc>
                  <a:txBody>
                    <a:bodyPr/>
                    <a:lstStyle/>
                    <a:p>
                      <a:pPr marL="1968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Adjectives: comparatives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comparisons with 'more' + longer adverbs (47)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complex comparisons between verb/noun phrases (62) 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parallel comparatives ('the' + comparative1, 'the' + comparative2) (53)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319154"/>
                  </a:ext>
                </a:extLst>
              </a:tr>
              <a:tr h="920631">
                <a:tc>
                  <a:txBody>
                    <a:bodyPr/>
                    <a:lstStyle/>
                    <a:p>
                      <a:pPr marL="1968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Conditionals: wishes / if only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first, second and third conditionals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'I wish/if only …' to express regrets and wishes about the past (62)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824469"/>
                  </a:ext>
                </a:extLst>
              </a:tr>
              <a:tr h="920816">
                <a:tc>
                  <a:txBody>
                    <a:bodyPr/>
                    <a:lstStyle/>
                    <a:p>
                      <a:pPr marL="1968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Modals: past modals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D9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'should(</a:t>
                      </a:r>
                      <a:r>
                        <a:rPr lang="en-GB" sz="1400" noProof="0" dirty="0" err="1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n't</a:t>
                      </a: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)' to offer or ask for advice or suggestions (36)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DD6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'should(</a:t>
                      </a:r>
                      <a:r>
                        <a:rPr lang="en-GB" sz="1400" noProof="0" dirty="0" err="1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n't</a:t>
                      </a:r>
                      <a:r>
                        <a:rPr lang="en-GB" sz="1400" noProof="0" dirty="0">
                          <a:solidFill>
                            <a:srgbClr val="2F2F2F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) have …' to express regrets, wishes, or disapproval about the past (58)</a:t>
                      </a: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497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67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صورة 13">
            <a:extLst>
              <a:ext uri="{FF2B5EF4-FFF2-40B4-BE49-F238E27FC236}">
                <a16:creationId xmlns:a16="http://schemas.microsoft.com/office/drawing/2014/main" id="{B8325CAE-AE48-2FC1-A66A-0642C70EB3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3486" y="17158"/>
            <a:ext cx="6688514" cy="6858000"/>
          </a:xfrm>
          <a:prstGeom prst="rect">
            <a:avLst/>
          </a:prstGeom>
          <a:solidFill>
            <a:srgbClr val="CAD9F2"/>
          </a:solidFill>
        </p:spPr>
      </p:pic>
      <p:sp>
        <p:nvSpPr>
          <p:cNvPr id="17" name="TextBox 35">
            <a:extLst>
              <a:ext uri="{FF2B5EF4-FFF2-40B4-BE49-F238E27FC236}">
                <a16:creationId xmlns:a16="http://schemas.microsoft.com/office/drawing/2014/main" id="{E4A89B44-3D4C-30DF-043F-AA96F228FAE5}"/>
              </a:ext>
            </a:extLst>
          </p:cNvPr>
          <p:cNvSpPr txBox="1"/>
          <p:nvPr/>
        </p:nvSpPr>
        <p:spPr>
          <a:xfrm>
            <a:off x="689481" y="3274462"/>
            <a:ext cx="4589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noProof="0" dirty="0">
                <a:solidFill>
                  <a:schemeClr val="tx2"/>
                </a:solidFill>
                <a:latin typeface="Helvetica" pitchFamily="2" charset="0"/>
              </a:rPr>
              <a:t>Term 3 preparation: Grammar</a:t>
            </a:r>
          </a:p>
        </p:txBody>
      </p:sp>
      <p:cxnSp>
        <p:nvCxnSpPr>
          <p:cNvPr id="13" name="Straight Connector 7">
            <a:extLst>
              <a:ext uri="{FF2B5EF4-FFF2-40B4-BE49-F238E27FC236}">
                <a16:creationId xmlns:a16="http://schemas.microsoft.com/office/drawing/2014/main" id="{667C3293-6C02-BB42-858B-5AC74FF49B92}"/>
              </a:ext>
            </a:extLst>
          </p:cNvPr>
          <p:cNvCxnSpPr>
            <a:cxnSpLocks/>
          </p:cNvCxnSpPr>
          <p:nvPr/>
        </p:nvCxnSpPr>
        <p:spPr>
          <a:xfrm>
            <a:off x="-15776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id="{261CBF84-02FA-BA41-B05E-60A20AA1F4ED}"/>
              </a:ext>
            </a:extLst>
          </p:cNvPr>
          <p:cNvCxnSpPr>
            <a:cxnSpLocks/>
          </p:cNvCxnSpPr>
          <p:nvPr/>
        </p:nvCxnSpPr>
        <p:spPr>
          <a:xfrm>
            <a:off x="3119667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8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5EFAB-2662-12E5-2A23-6E18CF77F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2CF868-D4EF-6883-40F1-7879EDD94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812615"/>
              </p:ext>
            </p:extLst>
          </p:nvPr>
        </p:nvGraphicFramePr>
        <p:xfrm>
          <a:off x="1" y="0"/>
          <a:ext cx="12192000" cy="6858000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5271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noProof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This is the new solar power plant </a:t>
                      </a:r>
                      <a:r>
                        <a:rPr lang="en-GB" sz="1800" b="1" u="sng" kern="1200" noProof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teacher told us about</a:t>
                      </a:r>
                      <a:r>
                        <a:rPr lang="en-GB" sz="1800" b="1" kern="1200" noProof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3827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is it? Have we heard anything about it? From whom?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3827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defining (restrictive) relative clauses with relative pronoun omitted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/>
                        <a:t>the main clause </a:t>
                      </a:r>
                      <a:r>
                        <a:rPr lang="en-GB" strike="sngStrike" noProof="0" dirty="0"/>
                        <a:t>who/which/that </a:t>
                      </a:r>
                      <a:r>
                        <a:rPr lang="en-GB" noProof="0" dirty="0"/>
                        <a:t>+ defining relative clause</a:t>
                      </a:r>
                    </a:p>
                    <a:p>
                      <a:r>
                        <a:rPr lang="en-GB" sz="1800" b="0" i="0" u="none" strike="noStrike" kern="1200" baseline="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G.4.1 Clauses and phrases (defining relative clauses)</a:t>
                      </a:r>
                      <a:endParaRPr lang="en-GB" sz="1800" b="0" i="0" u="none" strike="noStrike" kern="1200" baseline="0" noProof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90455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noProof="0" dirty="0">
                          <a:latin typeface="Arial"/>
                          <a:cs typeface="Arial" panose="020B0604020202020204" pitchFamily="34" charset="0"/>
                        </a:rPr>
                        <a:t>A defining relative clause gives essential information - without it the meaning of the sentence would change. It is possible to omit the relative pronoun (who/which/that/where etc.) when the relative pronoun is the object of the verb in the clause. Note that a comma is </a:t>
                      </a:r>
                      <a:r>
                        <a:rPr lang="en-GB" sz="1800" b="1" noProof="0" dirty="0">
                          <a:latin typeface="Arial"/>
                          <a:cs typeface="Arial" panose="020B0604020202020204" pitchFamily="34" charset="0"/>
                        </a:rPr>
                        <a:t>not</a:t>
                      </a:r>
                      <a:r>
                        <a:rPr lang="en-GB" sz="1800" noProof="0" dirty="0">
                          <a:latin typeface="Arial"/>
                          <a:cs typeface="Arial" panose="020B0604020202020204" pitchFamily="34" charset="0"/>
                        </a:rPr>
                        <a:t> used to separate a defining relative clause.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3827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noProof="0" dirty="0"/>
                        <a:t>The </a:t>
                      </a:r>
                      <a:r>
                        <a:rPr lang="en-GB" u="sng" noProof="0" dirty="0"/>
                        <a:t>e-book I read </a:t>
                      </a:r>
                      <a:r>
                        <a:rPr lang="en-GB" noProof="0" dirty="0"/>
                        <a:t>was really interesting.</a:t>
                      </a:r>
                    </a:p>
                    <a:p>
                      <a:pPr algn="l"/>
                      <a:r>
                        <a:rPr lang="en-GB" noProof="0" dirty="0"/>
                        <a:t>The </a:t>
                      </a:r>
                      <a:r>
                        <a:rPr lang="en-GB" u="sng" noProof="0" dirty="0"/>
                        <a:t>water treatment plant they built</a:t>
                      </a:r>
                      <a:r>
                        <a:rPr lang="en-GB" u="none" noProof="0" dirty="0"/>
                        <a:t> </a:t>
                      </a:r>
                      <a:r>
                        <a:rPr lang="en-GB" noProof="0" dirty="0"/>
                        <a:t>is now operational.</a:t>
                      </a:r>
                    </a:p>
                    <a:p>
                      <a:pPr algn="l"/>
                      <a:r>
                        <a:rPr lang="en-GB" sz="1800" b="0" i="0" kern="1200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GB" sz="1800" b="0" i="0" u="sng" kern="1200" noProof="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applicaton</a:t>
                      </a:r>
                      <a:r>
                        <a:rPr lang="en-GB" sz="1800" b="0" i="0" u="sng" kern="1200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he is installing</a:t>
                      </a:r>
                      <a:r>
                        <a:rPr lang="en-GB" sz="1800" b="0" i="0" u="none" kern="1200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0" i="0" kern="1200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is quite expensive.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9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631B8-57FB-1764-7286-A759286F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1DFD0A9-6690-60C4-88D9-EFE281BBDC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33957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table">
            <a:tbl>
              <a:tblPr firstRow="1" firstCol="1" bandRow="1"/>
              <a:tblGrid>
                <a:gridCol w="2125339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6661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63855">
                <a:tc gridSpan="2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GB" sz="1800" b="1" kern="1200" noProof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My sister, </a:t>
                      </a:r>
                      <a:r>
                        <a:rPr lang="en-GB" sz="1800" b="1" u="sng" kern="1200" noProof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who is married</a:t>
                      </a:r>
                      <a:r>
                        <a:rPr lang="en-GB" sz="1800" b="1" kern="1200" noProof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is a scientist.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+mj-lt"/>
                          <a:cs typeface="Arial" panose="020B0604020202020204" pitchFamily="34" charset="0"/>
                        </a:rPr>
                        <a:t>Checking</a:t>
                      </a:r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questions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does the sister do? What else do we know about her?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non-defining (non-restrictive) relative clauses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main clause, + relative pronoun + non-defining relative clause, + main clause complement</a:t>
                      </a:r>
                    </a:p>
                    <a:p>
                      <a:r>
                        <a:rPr lang="en-GB" sz="1800" b="0" i="0" u="none" strike="noStrike" kern="1200" baseline="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G.4.2 Clauses and phrases (non-defining relative clauses)</a:t>
                      </a:r>
                      <a:endParaRPr lang="en-GB" sz="1800" b="0" i="0" u="none" strike="noStrike" kern="1200" baseline="0" noProof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noProof="0" dirty="0">
                          <a:latin typeface="Arial"/>
                          <a:cs typeface="Arial" panose="020B0604020202020204" pitchFamily="34" charset="0"/>
                        </a:rPr>
                        <a:t>We add a non-defining relative clause to add extra information without which the sentence would have the same meaning. A non-defining relative clause is separated by commas, and a relative pronoun (e.g. who/which/whose/whom, but not “</a:t>
                      </a:r>
                      <a:r>
                        <a:rPr lang="en-GB" sz="1800" strike="noStrike" noProof="0" dirty="0">
                          <a:latin typeface="Arial"/>
                          <a:cs typeface="Arial" panose="020B0604020202020204" pitchFamily="34" charset="0"/>
                        </a:rPr>
                        <a:t>that” </a:t>
                      </a:r>
                      <a:r>
                        <a:rPr lang="en-GB" sz="1800" noProof="0" dirty="0">
                          <a:latin typeface="Arial"/>
                          <a:cs typeface="Arial" panose="020B0604020202020204" pitchFamily="34" charset="0"/>
                        </a:rPr>
                        <a:t>) is used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noProof="0" dirty="0"/>
                        <a:t>My car, </a:t>
                      </a:r>
                      <a:r>
                        <a:rPr lang="en-GB" b="0" u="sng" noProof="0" dirty="0"/>
                        <a:t>which</a:t>
                      </a:r>
                      <a:r>
                        <a:rPr lang="en-GB" u="sng" noProof="0" dirty="0"/>
                        <a:t> I bought last year</a:t>
                      </a:r>
                      <a:r>
                        <a:rPr lang="en-GB" noProof="0" dirty="0"/>
                        <a:t>, has already broken down.</a:t>
                      </a:r>
                    </a:p>
                    <a:p>
                      <a:pPr algn="l"/>
                      <a:r>
                        <a:rPr lang="en-GB" noProof="0" dirty="0"/>
                        <a:t>Mrs. Ali, </a:t>
                      </a:r>
                      <a:r>
                        <a:rPr lang="en-GB" b="0" u="sng" noProof="0" dirty="0"/>
                        <a:t>who</a:t>
                      </a:r>
                      <a:r>
                        <a:rPr lang="en-GB" u="sng" noProof="0" dirty="0"/>
                        <a:t> lives next door</a:t>
                      </a:r>
                      <a:r>
                        <a:rPr lang="en-GB" noProof="0" dirty="0"/>
                        <a:t>, is a programmer.</a:t>
                      </a:r>
                    </a:p>
                    <a:p>
                      <a:pPr algn="l"/>
                      <a:r>
                        <a:rPr lang="en-GB" sz="1800" b="0" i="0" kern="1200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Dubai, </a:t>
                      </a:r>
                      <a:r>
                        <a:rPr lang="en-GB" sz="1800" b="0" i="0" u="sng" kern="1200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where many tech companies is based</a:t>
                      </a:r>
                      <a:r>
                        <a:rPr lang="en-GB" sz="1800" b="0" i="0" kern="1200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is home to almost 3 million people.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574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6A733-191D-AAB4-E757-66FDC2DAE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158B62A-916F-C3FE-6507-326C20594A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67005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63855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800" b="1" u="sng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were about to go out</a:t>
                      </a:r>
                      <a:r>
                        <a:rPr lang="en-GB" sz="1800" b="1" u="none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the hurricane started.</a:t>
                      </a:r>
                      <a:endParaRPr lang="en-GB" sz="1800" b="1" kern="1200" noProof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Were we out when the hurricane started? What were we probably doing when it started?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about to to talk about imminent events in the present and past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en-GB" sz="18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about to + base verb (without ‘to’)</a:t>
                      </a:r>
                    </a:p>
                    <a:p>
                      <a:r>
                        <a:rPr lang="en-GB" sz="1800" b="0" i="0" u="none" strike="noStrike" kern="1200" baseline="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G.15.7 Future Time (be + about to + infinitive)</a:t>
                      </a:r>
                      <a:endParaRPr lang="en-GB" noProof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noProof="0" dirty="0">
                          <a:latin typeface="Arial"/>
                          <a:cs typeface="Arial" panose="020B0604020202020204" pitchFamily="34" charset="0"/>
                        </a:rPr>
                        <a:t>We use ‘be about to + verb’ in order to talk about things that are or were just going to happen now or in some point in the past.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noProof="0" dirty="0"/>
                        <a:t>The warranty </a:t>
                      </a:r>
                      <a:r>
                        <a:rPr lang="en-GB" b="0" u="sng" noProof="0" dirty="0"/>
                        <a:t>is about to run out</a:t>
                      </a:r>
                      <a:r>
                        <a:rPr lang="en-GB" noProof="0" dirty="0"/>
                        <a:t>.</a:t>
                      </a:r>
                    </a:p>
                    <a:p>
                      <a:pPr algn="l"/>
                      <a:r>
                        <a:rPr lang="en-GB" i="0" noProof="0" dirty="0"/>
                        <a:t>I </a:t>
                      </a:r>
                      <a:r>
                        <a:rPr lang="en-GB" b="0" i="0" u="sng" noProof="0" dirty="0"/>
                        <a:t>am about to start</a:t>
                      </a:r>
                      <a:r>
                        <a:rPr lang="en-GB" b="0" i="0" u="none" noProof="0" dirty="0"/>
                        <a:t> the download</a:t>
                      </a:r>
                      <a:r>
                        <a:rPr lang="en-GB" i="0" noProof="0" dirty="0"/>
                        <a:t>. </a:t>
                      </a:r>
                    </a:p>
                    <a:p>
                      <a:pPr algn="l"/>
                      <a:r>
                        <a:rPr lang="en-GB" i="0" noProof="0" dirty="0"/>
                        <a:t>He </a:t>
                      </a:r>
                      <a:r>
                        <a:rPr lang="en-GB" i="0" u="sng" noProof="0" dirty="0"/>
                        <a:t>was about to give up</a:t>
                      </a:r>
                      <a:r>
                        <a:rPr lang="en-GB" i="0" u="none" noProof="0" dirty="0"/>
                        <a:t> </a:t>
                      </a:r>
                      <a:r>
                        <a:rPr lang="en-GB" i="0" noProof="0" dirty="0"/>
                        <a:t>when you spoke to him.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88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E5199-2A65-C02B-E567-741AB5BA5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E312380-FD5B-0B92-302B-413C6FBEA8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143071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63855">
                <a:tc gridSpan="2">
                  <a:txBody>
                    <a:bodyPr/>
                    <a:lstStyle/>
                    <a:p>
                      <a:r>
                        <a:rPr lang="en-GB" sz="1800" b="1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Setting up a firewall is more urgent than connecting a printer.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should come first – the printer or the firewall?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complex comparisons between verb/noun phrases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>
                          <a:latin typeface="+mn-lt"/>
                          <a:cs typeface="Arial" panose="020B0604020202020204" pitchFamily="34" charset="0"/>
                        </a:rPr>
                        <a:t>Verb/noun phrase + comparative adjective + than + verb or noun phrase</a:t>
                      </a:r>
                    </a:p>
                    <a:p>
                      <a:r>
                        <a:rPr lang="en-GB" sz="1800" b="0" i="0" u="none" strike="noStrike" kern="1200" baseline="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G.1.2 Adjectives (comparatives) </a:t>
                      </a:r>
                      <a:endParaRPr lang="en-GB" sz="1800" b="0" i="0" u="none" strike="noStrike" kern="1200" baseline="0" noProof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noProof="0" dirty="0">
                          <a:latin typeface="Arial"/>
                          <a:cs typeface="Arial" panose="020B0604020202020204" pitchFamily="34" charset="0"/>
                        </a:rPr>
                        <a:t>We can use verb and noun phrases, rather than single words, along with a comparative adjective to compare abstract concepts, actions, ideas, and quantities.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i="0" u="none" noProof="0" dirty="0"/>
                        <a:t>Climate change has </a:t>
                      </a:r>
                      <a:r>
                        <a:rPr lang="en-GB" i="0" u="sng" noProof="0" dirty="0"/>
                        <a:t>a greater impact </a:t>
                      </a:r>
                      <a:r>
                        <a:rPr lang="en-GB" b="0" i="0" u="sng" noProof="0" dirty="0"/>
                        <a:t>on agriculture </a:t>
                      </a:r>
                      <a:r>
                        <a:rPr lang="en-GB" i="0" u="sng" noProof="0" dirty="0"/>
                        <a:t>than </a:t>
                      </a:r>
                      <a:r>
                        <a:rPr lang="en-GB" b="0" i="0" u="sng" noProof="0" dirty="0"/>
                        <a:t>its effect on</a:t>
                      </a:r>
                      <a:r>
                        <a:rPr lang="en-GB" b="0" i="0" u="none" noProof="0" dirty="0"/>
                        <a:t> urban life.</a:t>
                      </a:r>
                    </a:p>
                    <a:p>
                      <a:r>
                        <a:rPr lang="en-GB" b="0" i="0" u="none" noProof="0" dirty="0"/>
                        <a:t>The success of the new policy </a:t>
                      </a:r>
                      <a:r>
                        <a:rPr lang="en-GB" i="0" u="none" noProof="0" dirty="0"/>
                        <a:t>was </a:t>
                      </a:r>
                      <a:r>
                        <a:rPr lang="en-GB" i="0" u="sng" noProof="0" dirty="0"/>
                        <a:t>more impressive than</a:t>
                      </a:r>
                      <a:r>
                        <a:rPr lang="en-GB" i="0" u="none" noProof="0" dirty="0"/>
                        <a:t> </a:t>
                      </a:r>
                      <a:r>
                        <a:rPr lang="en-GB" b="0" i="0" u="none" noProof="0" dirty="0"/>
                        <a:t>any other reform last year.</a:t>
                      </a:r>
                    </a:p>
                    <a:p>
                      <a:r>
                        <a:rPr lang="en-GB" b="0" i="0" u="none" noProof="0" dirty="0"/>
                        <a:t>She shows </a:t>
                      </a:r>
                      <a:r>
                        <a:rPr lang="en-GB" b="0" i="0" u="sng" noProof="0" dirty="0"/>
                        <a:t>a greater level of commitment to the project than</a:t>
                      </a:r>
                      <a:r>
                        <a:rPr lang="en-GB" i="0" u="sng" noProof="0" dirty="0"/>
                        <a:t> </a:t>
                      </a:r>
                      <a:r>
                        <a:rPr lang="en-GB" b="0" i="0" u="none" noProof="0" dirty="0"/>
                        <a:t>that of any other team member.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00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04D4F-E9C7-67DB-3037-A93C1FF1F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5130EFF-3D02-3AEB-0B51-DC8B5199CC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380090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6385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800" b="1" u="sng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faster</a:t>
                      </a:r>
                      <a:r>
                        <a:rPr lang="en-GB" sz="1800" b="1" u="none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drive, </a:t>
                      </a:r>
                      <a:r>
                        <a:rPr lang="en-GB" sz="1800" b="1" u="sng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more dangerous</a:t>
                      </a:r>
                      <a:r>
                        <a:rPr lang="en-GB" sz="1800" b="1" u="none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the danger increase? What is the danger related to? What happens if you go faster?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parallel comparatives </a:t>
                      </a:r>
                    </a:p>
                    <a:p>
                      <a:pPr algn="l"/>
                      <a:r>
                        <a:rPr lang="en-GB" noProof="0" dirty="0">
                          <a:solidFill>
                            <a:schemeClr val="tx1"/>
                          </a:solidFill>
                        </a:rPr>
                        <a:t>the + comparative 1 + the + comparative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AB833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G.1.2 Adjectives (comparatives) </a:t>
                      </a: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AB833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noProof="0" dirty="0"/>
                        <a:t>We use parallel comparatives to show </a:t>
                      </a:r>
                      <a:r>
                        <a:rPr lang="en-GB" b="0" noProof="0" dirty="0"/>
                        <a:t>how one change causes or relates to another; to describe two ideas that increase or decrease together.</a:t>
                      </a:r>
                      <a:endParaRPr lang="en-GB" sz="1800" b="0" noProof="0" dirty="0">
                        <a:latin typeface="Arial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0" u="sng" noProof="0" dirty="0"/>
                        <a:t>The more </a:t>
                      </a:r>
                      <a:r>
                        <a:rPr lang="en-GB" noProof="0" dirty="0"/>
                        <a:t>you practise, </a:t>
                      </a:r>
                      <a:r>
                        <a:rPr lang="en-GB" b="0" u="sng" noProof="0" dirty="0"/>
                        <a:t>the better </a:t>
                      </a:r>
                      <a:r>
                        <a:rPr lang="en-GB" noProof="0" dirty="0"/>
                        <a:t>you get.</a:t>
                      </a:r>
                    </a:p>
                    <a:p>
                      <a:pPr algn="l"/>
                      <a:r>
                        <a:rPr lang="en-GB" b="0" u="sng" noProof="0" dirty="0"/>
                        <a:t>The less </a:t>
                      </a:r>
                      <a:r>
                        <a:rPr lang="en-GB" noProof="0" dirty="0"/>
                        <a:t>you sleep, </a:t>
                      </a:r>
                      <a:r>
                        <a:rPr lang="en-GB" b="0" u="sng" noProof="0" dirty="0"/>
                        <a:t>the harder </a:t>
                      </a:r>
                      <a:r>
                        <a:rPr lang="en-GB" noProof="0" dirty="0"/>
                        <a:t>it is to focus.</a:t>
                      </a:r>
                    </a:p>
                    <a:p>
                      <a:pPr algn="l"/>
                      <a:r>
                        <a:rPr lang="en-GB" b="0" u="sng" noProof="0" dirty="0"/>
                        <a:t>The sooner </a:t>
                      </a:r>
                      <a:r>
                        <a:rPr lang="en-GB" noProof="0" dirty="0"/>
                        <a:t>we start, </a:t>
                      </a:r>
                      <a:r>
                        <a:rPr lang="en-GB" b="0" u="sng" noProof="0" dirty="0"/>
                        <a:t>the quicker </a:t>
                      </a:r>
                      <a:r>
                        <a:rPr lang="en-GB" noProof="0" dirty="0"/>
                        <a:t>we’ll finish.</a:t>
                      </a:r>
                      <a:endParaRPr lang="en-GB" sz="1800" b="0" i="0" kern="1200" noProof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94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7912C-9A33-3EC7-BB3A-A30DECFA6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AFCBC3E-45D4-27C6-6BBC-51FAE77C20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11716"/>
              </p:ext>
            </p:extLst>
          </p:nvPr>
        </p:nvGraphicFramePr>
        <p:xfrm>
          <a:off x="1" y="0"/>
          <a:ext cx="12192000" cy="6858002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3516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800" b="1" u="sng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only we’d worked</a:t>
                      </a:r>
                      <a:r>
                        <a:rPr lang="en-GB" sz="1800" b="1" u="none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harder.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800" b="1" u="sng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wish I’d worked </a:t>
                      </a:r>
                      <a:r>
                        <a:rPr lang="en-GB" sz="1800" b="1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harder.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22108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Did they work harder? Are they happy about how hard they really worked?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456511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wish/if only … to express regrets and wishes about the past</a:t>
                      </a:r>
                    </a:p>
                    <a:p>
                      <a:pPr algn="l"/>
                      <a:r>
                        <a:rPr lang="en-GB" noProof="0" dirty="0">
                          <a:solidFill>
                            <a:schemeClr val="tx1"/>
                          </a:solidFill>
                        </a:rPr>
                        <a:t>if only + subject + ‘had + past participle</a:t>
                      </a:r>
                    </a:p>
                    <a:p>
                      <a:pPr algn="l"/>
                      <a:r>
                        <a:rPr lang="en-GB" noProof="0" dirty="0">
                          <a:solidFill>
                            <a:schemeClr val="tx1"/>
                          </a:solidFill>
                        </a:rPr>
                        <a:t>subject + ‘wish’+ subject + had + past participle</a:t>
                      </a:r>
                    </a:p>
                    <a:p>
                      <a:r>
                        <a:rPr lang="en-GB" sz="1800" b="0" i="0" u="none" strike="noStrike" kern="1200" baseline="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G.5.6 Conditionals (wishes/if only)</a:t>
                      </a:r>
                      <a:endParaRPr lang="en-GB" noProof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22108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noProof="0" dirty="0">
                          <a:latin typeface="Arial"/>
                          <a:cs typeface="Arial" panose="020B0604020202020204" pitchFamily="34" charset="0"/>
                        </a:rPr>
                        <a:t>We use ‘I wish’ and ‘if only’ to say that we have a regret about a past action or situation and that we would have preferred it to be different.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22108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i="0" u="sng" noProof="0" dirty="0"/>
                        <a:t>I wish I’d taken</a:t>
                      </a:r>
                      <a:r>
                        <a:rPr lang="en-GB" i="0" u="none" noProof="0" dirty="0"/>
                        <a:t> </a:t>
                      </a:r>
                      <a:r>
                        <a:rPr lang="en-GB" i="0" noProof="0" dirty="0"/>
                        <a:t>that job offer.</a:t>
                      </a:r>
                    </a:p>
                    <a:p>
                      <a:r>
                        <a:rPr lang="en-GB" i="0" noProof="0" dirty="0"/>
                        <a:t>Now </a:t>
                      </a:r>
                      <a:r>
                        <a:rPr lang="en-GB" i="0" u="sng" noProof="0" dirty="0"/>
                        <a:t>they wish they had told you</a:t>
                      </a:r>
                      <a:r>
                        <a:rPr lang="en-GB" i="0" u="none" noProof="0" dirty="0"/>
                        <a:t> </a:t>
                      </a:r>
                      <a:r>
                        <a:rPr lang="en-GB" i="0" noProof="0" dirty="0"/>
                        <a:t>the truth earlier.</a:t>
                      </a:r>
                    </a:p>
                    <a:p>
                      <a:r>
                        <a:rPr lang="en-GB" i="0" u="sng" noProof="0" dirty="0"/>
                        <a:t>If only I hadn’t forgotten</a:t>
                      </a:r>
                      <a:r>
                        <a:rPr lang="en-GB" i="0" u="none" noProof="0" dirty="0"/>
                        <a:t> the password.</a:t>
                      </a:r>
                    </a:p>
                    <a:p>
                      <a:pPr algn="l"/>
                      <a:r>
                        <a:rPr lang="en-GB" i="0" u="sng" noProof="0" dirty="0"/>
                        <a:t>If only you’d remembered</a:t>
                      </a:r>
                      <a:r>
                        <a:rPr lang="en-GB" i="0" u="none" noProof="0" dirty="0"/>
                        <a:t> </a:t>
                      </a:r>
                      <a:r>
                        <a:rPr lang="en-GB" i="0" noProof="0" dirty="0"/>
                        <a:t>to back up your files.</a:t>
                      </a:r>
                      <a:endParaRPr lang="en-GB" sz="1800" b="0" i="0" kern="1200" noProof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84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58298-A515-B6B7-596D-6B3F5A6A5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9463D0E-01C2-A4A5-E5FF-788E3F7F92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633048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table">
            <a:tbl>
              <a:tblPr firstRow="1" firstCol="1" bandRow="1"/>
              <a:tblGrid>
                <a:gridCol w="2129536">
                  <a:extLst>
                    <a:ext uri="{9D8B030D-6E8A-4147-A177-3AD203B41FA5}">
                      <a16:colId xmlns:a16="http://schemas.microsoft.com/office/drawing/2014/main" val="3979107295"/>
                    </a:ext>
                  </a:extLst>
                </a:gridCol>
                <a:gridCol w="10062464">
                  <a:extLst>
                    <a:ext uri="{9D8B030D-6E8A-4147-A177-3AD203B41FA5}">
                      <a16:colId xmlns:a16="http://schemas.microsoft.com/office/drawing/2014/main" val="2834414452"/>
                    </a:ext>
                  </a:extLst>
                </a:gridCol>
              </a:tblGrid>
              <a:tr h="146385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800" b="1" u="sng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should have responded</a:t>
                      </a:r>
                      <a:r>
                        <a:rPr lang="en-GB" sz="1800" b="1" u="none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earlier.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1711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questions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Did he respond at the right time? Was it a good thing? Are we happy about it now?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960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Grammatical structure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should(</a:t>
                      </a:r>
                      <a:r>
                        <a:rPr lang="en-GB" sz="1800" b="1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n't</a:t>
                      </a: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have … to express regrets, wishes, or disapproval about the past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8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subject + should/shouldn’t + have + past participle</a:t>
                      </a:r>
                    </a:p>
                    <a:p>
                      <a:pPr algn="l"/>
                      <a:r>
                        <a:rPr lang="en-GB" sz="1800" b="0" i="0" u="none" strike="noStrike" kern="1200" baseline="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G.8.2 Modals (past)</a:t>
                      </a:r>
                      <a:endParaRPr lang="en-GB" noProof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10189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noProof="0" dirty="0">
                          <a:latin typeface="Arial"/>
                          <a:cs typeface="Arial" panose="020B0604020202020204" pitchFamily="34" charset="0"/>
                        </a:rPr>
                        <a:t>We use ‘should have and ‘shouldn’t have’ to say that we regret a past action or situation, especially when we are unhappy with its present consequences.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97387"/>
                  </a:ext>
                </a:extLst>
              </a:tr>
              <a:tr h="1348536">
                <a:tc>
                  <a:txBody>
                    <a:bodyPr/>
                    <a:lstStyle/>
                    <a:p>
                      <a:pPr algn="ctr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examples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i="0" noProof="0" dirty="0"/>
                        <a:t>I </a:t>
                      </a:r>
                      <a:r>
                        <a:rPr lang="en-GB" b="0" i="0" u="sng" noProof="0" dirty="0"/>
                        <a:t>shouldn’t have sent</a:t>
                      </a:r>
                      <a:r>
                        <a:rPr lang="en-GB" b="0" i="0" u="none" noProof="0" dirty="0"/>
                        <a:t> </a:t>
                      </a:r>
                      <a:r>
                        <a:rPr lang="en-GB" i="0" noProof="0" dirty="0"/>
                        <a:t>them that email. They were not the intended recipient.</a:t>
                      </a:r>
                    </a:p>
                    <a:p>
                      <a:r>
                        <a:rPr lang="en-GB" i="0" noProof="0" dirty="0"/>
                        <a:t>You </a:t>
                      </a:r>
                      <a:r>
                        <a:rPr lang="en-GB" b="0" i="0" u="sng" noProof="0" dirty="0"/>
                        <a:t>should have backed up your files </a:t>
                      </a:r>
                      <a:r>
                        <a:rPr lang="en-GB" i="0" noProof="0" dirty="0"/>
                        <a:t>— now they’re gone</a:t>
                      </a:r>
                    </a:p>
                    <a:p>
                      <a:pPr algn="l"/>
                      <a:r>
                        <a:rPr lang="en-GB" sz="1800" b="0" i="0" u="sng" kern="1200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 shouldn’t have erased</a:t>
                      </a:r>
                      <a:r>
                        <a:rPr lang="en-GB" sz="1800" b="0" i="0" u="none" kern="1200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0" i="0" kern="1200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that!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229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B9ED2-2C70-9A91-F462-981E172C77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0095C17B-0140-67F9-DA8C-3D54C69888E8}"/>
              </a:ext>
            </a:extLst>
          </p:cNvPr>
          <p:cNvSpPr txBox="1">
            <a:spLocks/>
          </p:cNvSpPr>
          <p:nvPr/>
        </p:nvSpPr>
        <p:spPr>
          <a:xfrm>
            <a:off x="5257801" y="3225799"/>
            <a:ext cx="6152292" cy="3876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200" b="1" noProof="0" dirty="0">
                <a:solidFill>
                  <a:schemeClr val="bg1"/>
                </a:solidFill>
                <a:latin typeface="Helvetica" pitchFamily="2" charset="0"/>
              </a:rPr>
              <a:t>Term 3 preparation: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200" b="1" noProof="0" dirty="0">
                <a:solidFill>
                  <a:schemeClr val="bg1"/>
                </a:solidFill>
                <a:latin typeface="Helvetica" pitchFamily="2" charset="0"/>
              </a:rPr>
              <a:t>Functional language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AB86037-0802-FD94-FEC9-C24C32208854}"/>
              </a:ext>
            </a:extLst>
          </p:cNvPr>
          <p:cNvCxnSpPr>
            <a:cxnSpLocks/>
          </p:cNvCxnSpPr>
          <p:nvPr/>
        </p:nvCxnSpPr>
        <p:spPr>
          <a:xfrm>
            <a:off x="2901044" y="3813071"/>
            <a:ext cx="3699163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43E33A-4BAB-2D0E-2E70-E51554D2504D}"/>
              </a:ext>
            </a:extLst>
          </p:cNvPr>
          <p:cNvCxnSpPr>
            <a:cxnSpLocks/>
          </p:cNvCxnSpPr>
          <p:nvPr/>
        </p:nvCxnSpPr>
        <p:spPr>
          <a:xfrm>
            <a:off x="6600207" y="3813071"/>
            <a:ext cx="5652655" cy="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صورة 18">
            <a:extLst>
              <a:ext uri="{FF2B5EF4-FFF2-40B4-BE49-F238E27FC236}">
                <a16:creationId xmlns:a16="http://schemas.microsoft.com/office/drawing/2014/main" id="{307FBE63-6578-6145-7E6F-FDD63208A1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76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8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C6DDE5BD-6E0F-574E-9FE0-9E16AE2F1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72210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57318">
                <a:tc gridSpan="2"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</a:pP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hope to</a:t>
                      </a:r>
                      <a:r>
                        <a:rPr lang="en-GB" sz="1800" b="1" u="non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have a well-paid job.</a:t>
                      </a:r>
                    </a:p>
                    <a:p>
                      <a:pPr>
                        <a:spcAft>
                          <a:spcPts val="1800"/>
                        </a:spcAft>
                      </a:pP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I’m going to</a:t>
                      </a:r>
                      <a:r>
                        <a:rPr lang="en-GB" sz="1800" b="1" u="non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grab this opportunity.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Hopefully</a:t>
                      </a:r>
                      <a:r>
                        <a:rPr lang="en-GB" sz="1800" b="1" u="non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will pass your exams.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 would like to run</a:t>
                      </a:r>
                      <a:r>
                        <a:rPr lang="en-GB" sz="1800" b="1" u="non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my</a:t>
                      </a: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own company.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They are moving</a:t>
                      </a:r>
                      <a:r>
                        <a:rPr lang="en-GB" sz="1800" b="1" u="non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Abu Dhabi in the summer.</a:t>
                      </a: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 point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Describing hopes and plans</a:t>
                      </a:r>
                      <a:endParaRPr lang="en-GB" sz="1800" b="1" kern="1200" noProof="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noProof="0" dirty="0">
                          <a:solidFill>
                            <a:srgbClr val="5F5F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noProof="0" dirty="0">
                          <a:latin typeface="Arial"/>
                          <a:cs typeface="Arial"/>
                        </a:rPr>
                        <a:t>be going to, would like to, </a:t>
                      </a:r>
                      <a:r>
                        <a:rPr lang="en-GB" noProof="0" dirty="0"/>
                        <a:t>“hope (that)" + present simple / to + infinitive, present continuous for the future</a:t>
                      </a:r>
                      <a:endParaRPr lang="en-GB" sz="1800" noProof="0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8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DFD28-BC3A-A393-BA3B-7CF576392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23924D70-69AB-16FF-0DEF-A74C119091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147537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57318">
                <a:tc gridSpan="2"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1800"/>
                        </a:spcAft>
                      </a:pP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 could </a:t>
                      </a:r>
                      <a:r>
                        <a:rPr lang="en-GB" sz="1800" b="1" u="non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either </a:t>
                      </a: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take</a:t>
                      </a:r>
                      <a:r>
                        <a:rPr lang="en-GB" sz="1800" b="1" u="non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 train or </a:t>
                      </a: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fly</a:t>
                      </a:r>
                      <a:r>
                        <a:rPr lang="en-GB" sz="1800" b="1" u="non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to your destination.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1800"/>
                        </a:spcAft>
                      </a:pP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Why don’t you stop</a:t>
                      </a:r>
                      <a:r>
                        <a:rPr lang="en-GB" sz="1800" b="1" u="non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and think for a moment?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1800"/>
                        </a:spcAft>
                      </a:pP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I’d suggest we take</a:t>
                      </a:r>
                      <a:r>
                        <a:rPr lang="en-GB" sz="1800" b="1" u="non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this opportunity and go.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1800"/>
                        </a:spcAft>
                      </a:pP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 you think</a:t>
                      </a:r>
                      <a:r>
                        <a:rPr lang="en-GB" sz="1800" b="1" u="non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adding more memory will help?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do you think I should do</a:t>
                      </a: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endParaRPr lang="en-GB" sz="1800" b="1" u="none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 point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Asking for and making suggestions and recommendations</a:t>
                      </a:r>
                      <a:endParaRPr lang="en-GB" sz="1800" b="1" kern="1200" noProof="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noProof="0" dirty="0">
                          <a:latin typeface="Arial"/>
                          <a:cs typeface="Arial"/>
                        </a:rPr>
                        <a:t>modal verbs, gerund and infinitive, negative questions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43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FA4D-BA14-5015-1F9B-72BB6250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D37FE2EB-4AF9-57F2-46B0-61F42CBE3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79404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9493">
                  <a:extLst>
                    <a:ext uri="{9D8B030D-6E8A-4147-A177-3AD203B41FA5}">
                      <a16:colId xmlns:a16="http://schemas.microsoft.com/office/drawing/2014/main" val="460172098"/>
                    </a:ext>
                  </a:extLst>
                </a:gridCol>
                <a:gridCol w="9282507">
                  <a:extLst>
                    <a:ext uri="{9D8B030D-6E8A-4147-A177-3AD203B41FA5}">
                      <a16:colId xmlns:a16="http://schemas.microsoft.com/office/drawing/2014/main" val="960561992"/>
                    </a:ext>
                  </a:extLst>
                </a:gridCol>
              </a:tblGrid>
              <a:tr h="465731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completely agree</a:t>
                      </a:r>
                      <a:r>
                        <a:rPr lang="en-GB" sz="1800" b="1" u="non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with </a:t>
                      </a: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view that flying cars won’t become a reality for a long time.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think you are right about</a:t>
                      </a:r>
                      <a:r>
                        <a:rPr lang="en-GB" sz="1800" b="1" u="non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impact of international corporations on people’s buying habits.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see your point, but </a:t>
                      </a: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think that the data you rely on is wrong.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think you are wrong about</a:t>
                      </a:r>
                      <a:r>
                        <a:rPr lang="en-GB" sz="1800" b="1" u="non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causes and extent of the changes.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</a:t>
                      </a:r>
                      <a:r>
                        <a:rPr lang="en-GB" sz="1800" b="1" u="sng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can’t be right</a:t>
                      </a:r>
                      <a:r>
                        <a:rPr lang="en-GB" sz="18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endParaRPr lang="en-GB" sz="1800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CA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0066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36984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language point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 kern="1200" noProof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Expressing agreement and disagreement</a:t>
                      </a:r>
                      <a:endParaRPr lang="en-GB" b="1" noProof="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12953"/>
                  </a:ext>
                </a:extLst>
              </a:tr>
              <a:tr h="1100341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grammar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>
                          <a:latin typeface="+mn-lt"/>
                          <a:cs typeface="Arial"/>
                        </a:rPr>
                        <a:t>auxiliary verbs, conjunctions, modal verbs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48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81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56D79B-812E-5294-42EB-39AB4356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noProof="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581349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e PPT__">
      <a:dk1>
        <a:srgbClr val="5E5E5E"/>
      </a:dk1>
      <a:lt1>
        <a:srgbClr val="FFFFFF"/>
      </a:lt1>
      <a:dk2>
        <a:srgbClr val="AB833A"/>
      </a:dk2>
      <a:lt2>
        <a:srgbClr val="FFFFFF"/>
      </a:lt2>
      <a:accent1>
        <a:srgbClr val="AC833B"/>
      </a:accent1>
      <a:accent2>
        <a:srgbClr val="D0AB74"/>
      </a:accent2>
      <a:accent3>
        <a:srgbClr val="595959"/>
      </a:accent3>
      <a:accent4>
        <a:srgbClr val="CECECE"/>
      </a:accent4>
      <a:accent5>
        <a:srgbClr val="A9A9A9"/>
      </a:accent5>
      <a:accent6>
        <a:srgbClr val="5F5F5F"/>
      </a:accent6>
      <a:hlink>
        <a:srgbClr val="FFFFFF"/>
      </a:hlink>
      <a:folHlink>
        <a:srgbClr val="5E5E5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 EN" id="{0CC10CF4-144F-E948-A769-77F915408196}" vid="{D06F57A7-07F5-C84F-83D9-2A31E67FE6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B0BF13B97DD4BB8CF62CFB1A9CDD2" ma:contentTypeVersion="10" ma:contentTypeDescription="Create a new document." ma:contentTypeScope="" ma:versionID="9d3933e53dcabb94610d316ca27d63b4">
  <xsd:schema xmlns:xsd="http://www.w3.org/2001/XMLSchema" xmlns:xs="http://www.w3.org/2001/XMLSchema" xmlns:p="http://schemas.microsoft.com/office/2006/metadata/properties" xmlns:ns2="9e9750b4-5bba-45f3-b196-96a2c6b5604b" xmlns:ns3="32e4c5a6-a30f-402c-a4de-1974d13e36c6" targetNamespace="http://schemas.microsoft.com/office/2006/metadata/properties" ma:root="true" ma:fieldsID="e69ff950d7f9c46a637cca37ee33dfbe" ns2:_="" ns3:_="">
    <xsd:import namespace="9e9750b4-5bba-45f3-b196-96a2c6b5604b"/>
    <xsd:import namespace="32e4c5a6-a30f-402c-a4de-1974d13e36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750b4-5bba-45f3-b196-96a2c6b560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4c5a6-a30f-402c-a4de-1974d13e36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1099B7-B8BF-41D5-82E9-06FB6C4AF2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19CDEE-AFC6-4EE2-B4F7-8CA37066090B}">
  <ds:schemaRefs>
    <ds:schemaRef ds:uri="http://schemas.microsoft.com/office/2006/metadata/properties"/>
    <ds:schemaRef ds:uri="http://schemas.microsoft.com/office/infopath/2007/PartnerControls"/>
    <ds:schemaRef ds:uri="ed98f769-9929-4a8c-b4e0-3b1d78562470"/>
    <ds:schemaRef ds:uri="4a090edc-7a12-48de-8ccc-e297ffa550e8"/>
  </ds:schemaRefs>
</ds:datastoreItem>
</file>

<file path=customXml/itemProps3.xml><?xml version="1.0" encoding="utf-8"?>
<ds:datastoreItem xmlns:ds="http://schemas.openxmlformats.org/officeDocument/2006/customXml" ds:itemID="{612B1E98-EC3F-4F4A-A9BA-10EEFD07A147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11181</TotalTime>
  <Words>1771</Words>
  <Application>Microsoft Macintosh PowerPoint</Application>
  <PresentationFormat>Widescreen</PresentationFormat>
  <Paragraphs>197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Univers Next Arabic Bold</vt:lpstr>
      <vt:lpstr>Univers Next Arabic Light</vt:lpstr>
      <vt:lpstr>Arial</vt:lpstr>
      <vt:lpstr>Calibri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Haya Abu Ruka</dc:creator>
  <cp:lastModifiedBy>Thomasin Hazelden</cp:lastModifiedBy>
  <cp:revision>182</cp:revision>
  <dcterms:created xsi:type="dcterms:W3CDTF">2024-07-05T04:49:36Z</dcterms:created>
  <dcterms:modified xsi:type="dcterms:W3CDTF">2025-05-22T05:20:18Z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0x010100810B0BF13B97DD4BB8CF62CFB1A9CDD2</vt:lpwstr>
  </property>
  <property fmtid="{D5CDD505-2E9C-101B-9397-08002B2CF9AE}" pid="3" name="MediaServiceImageTags">
    <vt:lpwstr/>
  </property>
</Properties>
</file>