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4"/>
  </p:notesMasterIdLst>
  <p:sldIdLst>
    <p:sldId id="447" r:id="rId2"/>
    <p:sldId id="455" r:id="rId3"/>
    <p:sldId id="460" r:id="rId4"/>
    <p:sldId id="258" r:id="rId5"/>
    <p:sldId id="257" r:id="rId6"/>
    <p:sldId id="556" r:id="rId7"/>
    <p:sldId id="557" r:id="rId8"/>
    <p:sldId id="488" r:id="rId9"/>
    <p:sldId id="558" r:id="rId10"/>
    <p:sldId id="529" r:id="rId11"/>
    <p:sldId id="530" r:id="rId12"/>
    <p:sldId id="559" r:id="rId13"/>
    <p:sldId id="601" r:id="rId14"/>
    <p:sldId id="602" r:id="rId15"/>
    <p:sldId id="603" r:id="rId16"/>
    <p:sldId id="615" r:id="rId17"/>
    <p:sldId id="642" r:id="rId18"/>
    <p:sldId id="593" r:id="rId19"/>
    <p:sldId id="604" r:id="rId20"/>
    <p:sldId id="605" r:id="rId21"/>
    <p:sldId id="592" r:id="rId22"/>
    <p:sldId id="606" r:id="rId23"/>
    <p:sldId id="607" r:id="rId24"/>
    <p:sldId id="644" r:id="rId25"/>
    <p:sldId id="643" r:id="rId26"/>
    <p:sldId id="600" r:id="rId27"/>
    <p:sldId id="656" r:id="rId28"/>
    <p:sldId id="594" r:id="rId29"/>
    <p:sldId id="591" r:id="rId30"/>
    <p:sldId id="596" r:id="rId31"/>
    <p:sldId id="597" r:id="rId32"/>
    <p:sldId id="51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4" autoAdjust="0"/>
    <p:restoredTop sz="94660"/>
  </p:normalViewPr>
  <p:slideViewPr>
    <p:cSldViewPr>
      <p:cViewPr varScale="1">
        <p:scale>
          <a:sx n="68" d="100"/>
          <a:sy n="68" d="100"/>
        </p:scale>
        <p:origin x="1164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A2691-CDFF-40C0-9F21-68722FEBBFAC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70E08-A7DC-43DF-93B8-F7AFAD18D1D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263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17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126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366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718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83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693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191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741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895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45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88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357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387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341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70E08-A7DC-43DF-93B8-F7AFAD18D1DF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21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3" y="0"/>
            <a:ext cx="12191998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1487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633">
                <a:solidFill>
                  <a:srgbClr val="FFFFFF"/>
                </a:solidFill>
              </a:defRPr>
            </a:lvl1pPr>
            <a:lvl2pPr marL="144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9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3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8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3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1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7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1487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633">
                <a:solidFill>
                  <a:srgbClr val="FFFFFF"/>
                </a:solidFill>
              </a:defRPr>
            </a:lvl1pPr>
            <a:lvl2pPr marL="144661" indent="0">
              <a:buNone/>
              <a:defRPr sz="570">
                <a:solidFill>
                  <a:schemeClr val="tx1">
                    <a:tint val="75000"/>
                  </a:schemeClr>
                </a:solidFill>
              </a:defRPr>
            </a:lvl2pPr>
            <a:lvl3pPr marL="289322" indent="0">
              <a:buNone/>
              <a:defRPr sz="506">
                <a:solidFill>
                  <a:schemeClr val="tx1">
                    <a:tint val="75000"/>
                  </a:schemeClr>
                </a:solidFill>
              </a:defRPr>
            </a:lvl3pPr>
            <a:lvl4pPr marL="433983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4pPr>
            <a:lvl5pPr marL="578644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5pPr>
            <a:lvl6pPr marL="723305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6pPr>
            <a:lvl7pPr marL="867966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7pPr>
            <a:lvl8pPr marL="1012627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8pPr>
            <a:lvl9pPr marL="1157288" indent="0">
              <a:buNone/>
              <a:defRPr sz="443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886"/>
            </a:lvl1pPr>
            <a:lvl2pPr>
              <a:defRPr sz="759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886"/>
            </a:lvl1pPr>
            <a:lvl2pPr>
              <a:defRPr sz="759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728" b="1" cap="all" baseline="0"/>
            </a:lvl1pPr>
            <a:lvl2pPr marL="144661" indent="0">
              <a:buNone/>
              <a:defRPr sz="633" b="1"/>
            </a:lvl2pPr>
            <a:lvl3pPr marL="289322" indent="0">
              <a:buNone/>
              <a:defRPr sz="570" b="1"/>
            </a:lvl3pPr>
            <a:lvl4pPr marL="433983" indent="0">
              <a:buNone/>
              <a:defRPr sz="506" b="1"/>
            </a:lvl4pPr>
            <a:lvl5pPr marL="578644" indent="0">
              <a:buNone/>
              <a:defRPr sz="506" b="1"/>
            </a:lvl5pPr>
            <a:lvl6pPr marL="723305" indent="0">
              <a:buNone/>
              <a:defRPr sz="506" b="1"/>
            </a:lvl6pPr>
            <a:lvl7pPr marL="867966" indent="0">
              <a:buNone/>
              <a:defRPr sz="506" b="1"/>
            </a:lvl7pPr>
            <a:lvl8pPr marL="1012627" indent="0">
              <a:buNone/>
              <a:defRPr sz="506" b="1"/>
            </a:lvl8pPr>
            <a:lvl9pPr marL="1157288" indent="0">
              <a:buNone/>
              <a:defRPr sz="506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449512"/>
            <a:ext cx="5386917" cy="3951288"/>
          </a:xfrm>
        </p:spPr>
        <p:txBody>
          <a:bodyPr/>
          <a:lstStyle>
            <a:lvl1pPr>
              <a:defRPr sz="759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728" b="1" cap="all" baseline="0"/>
            </a:lvl1pPr>
            <a:lvl2pPr marL="144661" indent="0">
              <a:buNone/>
              <a:defRPr sz="633" b="1"/>
            </a:lvl2pPr>
            <a:lvl3pPr marL="289322" indent="0">
              <a:buNone/>
              <a:defRPr sz="570" b="1"/>
            </a:lvl3pPr>
            <a:lvl4pPr marL="433983" indent="0">
              <a:buNone/>
              <a:defRPr sz="506" b="1"/>
            </a:lvl4pPr>
            <a:lvl5pPr marL="578644" indent="0">
              <a:buNone/>
              <a:defRPr sz="506" b="1"/>
            </a:lvl5pPr>
            <a:lvl6pPr marL="723305" indent="0">
              <a:buNone/>
              <a:defRPr sz="506" b="1"/>
            </a:lvl6pPr>
            <a:lvl7pPr marL="867966" indent="0">
              <a:buNone/>
              <a:defRPr sz="506" b="1"/>
            </a:lvl7pPr>
            <a:lvl8pPr marL="1012627" indent="0">
              <a:buNone/>
              <a:defRPr sz="506" b="1"/>
            </a:lvl8pPr>
            <a:lvl9pPr marL="1157288" indent="0">
              <a:buNone/>
              <a:defRPr sz="506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449512"/>
            <a:ext cx="5389033" cy="3951288"/>
          </a:xfrm>
        </p:spPr>
        <p:txBody>
          <a:bodyPr/>
          <a:lstStyle>
            <a:lvl1pPr>
              <a:defRPr sz="759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5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633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8" y="1743134"/>
            <a:ext cx="7894188" cy="4558885"/>
          </a:xfrm>
        </p:spPr>
        <p:txBody>
          <a:bodyPr/>
          <a:lstStyle>
            <a:lvl1pPr>
              <a:defRPr sz="1013"/>
            </a:lvl1pPr>
            <a:lvl2pPr>
              <a:defRPr sz="886"/>
            </a:lvl2pPr>
            <a:lvl3pPr>
              <a:defRPr sz="759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5" y="1730018"/>
            <a:ext cx="3291840" cy="4572000"/>
          </a:xfrm>
        </p:spPr>
        <p:txBody>
          <a:bodyPr/>
          <a:lstStyle>
            <a:lvl1pPr marL="0" indent="0">
              <a:buNone/>
              <a:defRPr sz="443"/>
            </a:lvl1pPr>
            <a:lvl2pPr marL="144661" indent="0">
              <a:buNone/>
              <a:defRPr sz="380"/>
            </a:lvl2pPr>
            <a:lvl3pPr marL="289322" indent="0">
              <a:buNone/>
              <a:defRPr sz="317"/>
            </a:lvl3pPr>
            <a:lvl4pPr marL="433983" indent="0">
              <a:buNone/>
              <a:defRPr sz="285"/>
            </a:lvl4pPr>
            <a:lvl5pPr marL="578644" indent="0">
              <a:buNone/>
              <a:defRPr sz="285"/>
            </a:lvl5pPr>
            <a:lvl6pPr marL="723305" indent="0">
              <a:buNone/>
              <a:defRPr sz="285"/>
            </a:lvl6pPr>
            <a:lvl7pPr marL="867966" indent="0">
              <a:buNone/>
              <a:defRPr sz="285"/>
            </a:lvl7pPr>
            <a:lvl8pPr marL="1012627" indent="0">
              <a:buNone/>
              <a:defRPr sz="285"/>
            </a:lvl8pPr>
            <a:lvl9pPr marL="1157288" indent="0">
              <a:buNone/>
              <a:defRPr sz="285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3807650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3807650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" y="155448"/>
            <a:ext cx="3366868" cy="978408"/>
          </a:xfrm>
        </p:spPr>
        <p:txBody>
          <a:bodyPr lIns="73152" bIns="0" anchor="b">
            <a:sp3d prstMaterial="matte"/>
          </a:bodyPr>
          <a:lstStyle>
            <a:lvl1pPr algn="l">
              <a:defRPr sz="633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2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1013"/>
            </a:lvl1pPr>
            <a:lvl2pPr marL="144661" indent="0">
              <a:buNone/>
              <a:defRPr sz="886"/>
            </a:lvl2pPr>
            <a:lvl3pPr marL="289322" indent="0">
              <a:buNone/>
              <a:defRPr sz="759"/>
            </a:lvl3pPr>
            <a:lvl4pPr marL="433983" indent="0">
              <a:buNone/>
              <a:defRPr sz="633"/>
            </a:lvl4pPr>
            <a:lvl5pPr marL="578644" indent="0">
              <a:buNone/>
              <a:defRPr sz="633"/>
            </a:lvl5pPr>
            <a:lvl6pPr marL="723305" indent="0">
              <a:buNone/>
              <a:defRPr sz="633"/>
            </a:lvl6pPr>
            <a:lvl7pPr marL="867966" indent="0">
              <a:buNone/>
              <a:defRPr sz="633"/>
            </a:lvl7pPr>
            <a:lvl8pPr marL="1012627" indent="0">
              <a:buNone/>
              <a:defRPr sz="633"/>
            </a:lvl8pPr>
            <a:lvl9pPr marL="1157288" indent="0">
              <a:buNone/>
              <a:defRPr sz="633"/>
            </a:lvl9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443"/>
            </a:lvl1pPr>
            <a:lvl2pPr marL="144661" indent="0">
              <a:buNone/>
              <a:defRPr sz="380"/>
            </a:lvl2pPr>
            <a:lvl3pPr marL="289322" indent="0">
              <a:buNone/>
              <a:defRPr sz="317"/>
            </a:lvl3pPr>
            <a:lvl4pPr marL="433983" indent="0">
              <a:buNone/>
              <a:defRPr sz="285"/>
            </a:lvl4pPr>
            <a:lvl5pPr marL="578644" indent="0">
              <a:buNone/>
              <a:defRPr sz="285"/>
            </a:lvl5pPr>
            <a:lvl6pPr marL="723305" indent="0">
              <a:buNone/>
              <a:defRPr sz="285"/>
            </a:lvl6pPr>
            <a:lvl7pPr marL="867966" indent="0">
              <a:buNone/>
              <a:defRPr sz="285"/>
            </a:lvl7pPr>
            <a:lvl8pPr marL="1012627" indent="0">
              <a:buNone/>
              <a:defRPr sz="285"/>
            </a:lvl8pPr>
            <a:lvl9pPr marL="1157288" indent="0">
              <a:buNone/>
              <a:defRPr sz="285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80765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380765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8863585" y="0"/>
            <a:ext cx="3352802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2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2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8" y="6377461"/>
            <a:ext cx="5115205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3" y="2"/>
            <a:ext cx="12191998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7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3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38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86EF3E6-1A63-4EB4-9165-22FD82B10206}" type="datetimeFigureOut">
              <a:rPr lang="en-US" smtClean="0"/>
              <a:pPr/>
              <a:t>10/17/2022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7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38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38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373C2D7-6149-4FD8-B88F-23B43BCF54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1424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138875" indent="-101263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31458" indent="-86797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886" kern="1200">
          <a:solidFill>
            <a:schemeClr val="tx1"/>
          </a:solidFill>
          <a:latin typeface="+mn-lt"/>
          <a:ea typeface="+mn-ea"/>
          <a:cs typeface="+mn-cs"/>
        </a:defRPr>
      </a:lvl2pPr>
      <a:lvl3pPr marL="315361" indent="-72331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384798" indent="-57864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633" kern="1200">
          <a:solidFill>
            <a:schemeClr val="tx1"/>
          </a:solidFill>
          <a:latin typeface="+mn-lt"/>
          <a:ea typeface="+mn-ea"/>
          <a:cs typeface="+mn-cs"/>
        </a:defRPr>
      </a:lvl4pPr>
      <a:lvl5pPr marL="451342" indent="-57864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633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514993" indent="-57864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633" kern="1200">
          <a:solidFill>
            <a:schemeClr val="tx1"/>
          </a:solidFill>
          <a:latin typeface="+mn-lt"/>
          <a:ea typeface="+mn-ea"/>
          <a:cs typeface="+mn-cs"/>
        </a:defRPr>
      </a:lvl6pPr>
      <a:lvl7pPr marL="578644" indent="-57864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642295" indent="-57864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705945" indent="-57864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57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46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93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339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786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23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679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t/lavagna-bianca-bordo-bianco-3205371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Today’s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496" y="1916832"/>
            <a:ext cx="10022904" cy="4320480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Baskerville Old Face" pitchFamily="18" charset="0"/>
              </a:rPr>
              <a:t>DATE:   	</a:t>
            </a:r>
            <a:r>
              <a:rPr lang="en-GB" sz="5400" dirty="0">
                <a:solidFill>
                  <a:srgbClr val="FF0000"/>
                </a:solidFill>
                <a:latin typeface="Baskerville Old Face" pitchFamily="18" charset="0"/>
              </a:rPr>
              <a:t>30</a:t>
            </a:r>
            <a:r>
              <a:rPr lang="en-GB" sz="5400" baseline="30000" dirty="0">
                <a:latin typeface="Baskerville Old Face" pitchFamily="18" charset="0"/>
              </a:rPr>
              <a:t>th</a:t>
            </a:r>
            <a:r>
              <a:rPr lang="en-GB" sz="5400" dirty="0">
                <a:latin typeface="Baskerville Old Face" pitchFamily="18" charset="0"/>
              </a:rPr>
              <a:t> November </a:t>
            </a:r>
            <a:r>
              <a:rPr lang="en-GB" sz="5400" dirty="0">
                <a:solidFill>
                  <a:srgbClr val="FF0000"/>
                </a:solidFill>
                <a:latin typeface="Baskerville Old Face" pitchFamily="18" charset="0"/>
              </a:rPr>
              <a:t>2022</a:t>
            </a:r>
          </a:p>
          <a:p>
            <a:r>
              <a:rPr lang="en-GB" sz="5400" b="1" u="sng" dirty="0">
                <a:latin typeface="Baskerville Old Face" pitchFamily="18" charset="0"/>
              </a:rPr>
              <a:t>Unit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3</a:t>
            </a:r>
            <a:r>
              <a:rPr lang="en-GB" sz="5400" b="1" dirty="0">
                <a:latin typeface="Baskerville Old Face" pitchFamily="18" charset="0"/>
              </a:rPr>
              <a:t>		</a:t>
            </a:r>
            <a:r>
              <a:rPr lang="en-GB" sz="5400" b="1" u="sng" dirty="0">
                <a:latin typeface="Baskerville Old Face" pitchFamily="18" charset="0"/>
              </a:rPr>
              <a:t>Lesson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9 </a:t>
            </a:r>
          </a:p>
          <a:p>
            <a:r>
              <a:rPr lang="en-GB" sz="5400" b="1" u="sng" dirty="0">
                <a:latin typeface="Baskerville Old Face" pitchFamily="18" charset="0"/>
              </a:rPr>
              <a:t>Coursebook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p.34</a:t>
            </a:r>
          </a:p>
          <a:p>
            <a:r>
              <a:rPr lang="en-GB" sz="5400" b="1" u="sng" dirty="0">
                <a:latin typeface="Baskerville Old Face" pitchFamily="18" charset="0"/>
              </a:rPr>
              <a:t>Workbook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p.34</a:t>
            </a:r>
          </a:p>
          <a:p>
            <a:r>
              <a:rPr lang="en-GB" sz="5400" b="1" dirty="0">
                <a:solidFill>
                  <a:srgbClr val="0070C0"/>
                </a:solidFill>
                <a:latin typeface="Baskerville Old Face" pitchFamily="18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56242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448" y="1772816"/>
            <a:ext cx="10454952" cy="4424749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Baskerville Old Face" pitchFamily="18" charset="0"/>
              </a:rPr>
              <a:t>Communication and social media</a:t>
            </a:r>
          </a:p>
          <a:p>
            <a:endParaRPr lang="en-GB" sz="4800" dirty="0">
              <a:latin typeface="Baskerville Old Face" pitchFamily="18" charset="0"/>
            </a:endParaRPr>
          </a:p>
          <a:p>
            <a:r>
              <a:rPr lang="en-GB" sz="4800" dirty="0">
                <a:latin typeface="Baskerville Old Face" pitchFamily="18" charset="0"/>
              </a:rPr>
              <a:t>Reading practice + T/F/NG</a:t>
            </a: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3600" dirty="0">
              <a:latin typeface="Baskerville Old Face" pitchFamily="18" charset="0"/>
            </a:endParaRPr>
          </a:p>
          <a:p>
            <a:pPr marL="37612" indent="0">
              <a:buNone/>
            </a:pPr>
            <a:endParaRPr lang="en-GB" sz="3600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B8426E7-1AA8-43FB-BE38-74424D07C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2852936"/>
            <a:ext cx="2891555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7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AE5EEB-167F-4E72-8193-A1F4F54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88" t="11108" r="50000" b="77337"/>
          <a:stretch/>
        </p:blipFill>
        <p:spPr>
          <a:xfrm>
            <a:off x="0" y="2636866"/>
            <a:ext cx="12161520" cy="257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0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94D40A56-DC84-45CA-B1A3-B4B42F53D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406" t="4051" r="5349" b="22494"/>
          <a:stretch/>
        </p:blipFill>
        <p:spPr>
          <a:xfrm>
            <a:off x="-54504" y="0"/>
            <a:ext cx="12246504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BEC2C94-EA5C-451F-B02B-9370413423CF}"/>
              </a:ext>
            </a:extLst>
          </p:cNvPr>
          <p:cNvSpPr txBox="1"/>
          <p:nvPr/>
        </p:nvSpPr>
        <p:spPr>
          <a:xfrm>
            <a:off x="432159" y="394580"/>
            <a:ext cx="348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Vocabulary Words</a:t>
            </a:r>
          </a:p>
        </p:txBody>
      </p:sp>
      <p:pic>
        <p:nvPicPr>
          <p:cNvPr id="5122" name="Picture 2" descr="The Importance of Vocabulary Instruction in Social Stud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772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6378C-3258-4BFF-9593-2E76A019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>
                <a:latin typeface="Algerian" panose="04020705040A02060702" pitchFamily="82" charset="0"/>
              </a:rPr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8999-D178-4944-A5BD-5BAF7444F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3"/>
            <a:ext cx="10972800" cy="492735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immersive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tweet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exhibition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upload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decade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virtual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goggles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simultaneously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artificial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Baskerville Old Face" panose="02020602080505020303" pitchFamily="18" charset="0"/>
              </a:rPr>
              <a:t>dream</a:t>
            </a: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11200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74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pPr marL="37612" indent="0">
              <a:buNone/>
            </a:pPr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53618A-4496-409C-B8F7-1DBFCAABB63B}"/>
              </a:ext>
            </a:extLst>
          </p:cNvPr>
          <p:cNvSpPr txBox="1"/>
          <p:nvPr/>
        </p:nvSpPr>
        <p:spPr>
          <a:xfrm>
            <a:off x="911424" y="3044279"/>
            <a:ext cx="374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immersive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8EC21-5E74-4517-925A-621DD160617A}"/>
              </a:ext>
            </a:extLst>
          </p:cNvPr>
          <p:cNvSpPr txBox="1"/>
          <p:nvPr/>
        </p:nvSpPr>
        <p:spPr>
          <a:xfrm>
            <a:off x="6744072" y="4725144"/>
            <a:ext cx="48383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(Of a computer display or system) generating a three-dimensional image which appears to surround the user.</a:t>
            </a:r>
          </a:p>
          <a:p>
            <a:br>
              <a:rPr lang="en-US" dirty="0"/>
            </a:br>
            <a:endParaRPr lang="en-US" sz="2000" b="1" dirty="0"/>
          </a:p>
        </p:txBody>
      </p:sp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E414891A-E09A-41EA-8D4C-E3B229B8A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09" y="1430325"/>
            <a:ext cx="844589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4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EC60F1-4221-4FEE-A243-E0667B205330}"/>
              </a:ext>
            </a:extLst>
          </p:cNvPr>
          <p:cNvSpPr txBox="1"/>
          <p:nvPr/>
        </p:nvSpPr>
        <p:spPr>
          <a:xfrm>
            <a:off x="1055440" y="1741110"/>
            <a:ext cx="1008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tweet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9B5B8A-0CB6-4954-881C-35C27B8E5E97}"/>
              </a:ext>
            </a:extLst>
          </p:cNvPr>
          <p:cNvSpPr txBox="1"/>
          <p:nvPr/>
        </p:nvSpPr>
        <p:spPr>
          <a:xfrm>
            <a:off x="523802" y="5805264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post made on the social media application Twitter.</a:t>
            </a:r>
            <a:endParaRPr lang="en-US" sz="2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FB43F6-2A4C-43C0-8091-BA845B605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210" y="1786383"/>
            <a:ext cx="6965032" cy="336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6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10450-28E1-4FC0-8EE9-A57FF5BF14A8}"/>
              </a:ext>
            </a:extLst>
          </p:cNvPr>
          <p:cNvSpPr txBox="1"/>
          <p:nvPr/>
        </p:nvSpPr>
        <p:spPr>
          <a:xfrm>
            <a:off x="609600" y="1844825"/>
            <a:ext cx="1175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exhibition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793B0-C1E5-4FD5-8FBE-29A86B5B89B0}"/>
              </a:ext>
            </a:extLst>
          </p:cNvPr>
          <p:cNvSpPr txBox="1"/>
          <p:nvPr/>
        </p:nvSpPr>
        <p:spPr>
          <a:xfrm rot="10800000" flipV="1">
            <a:off x="609600" y="5237061"/>
            <a:ext cx="6933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public display of works of art or items of interest, held in an art gallery or museum or at a trade fair.</a:t>
            </a:r>
            <a:endParaRPr lang="en-US" sz="2000" b="1" dirty="0"/>
          </a:p>
        </p:txBody>
      </p:sp>
      <p:pic>
        <p:nvPicPr>
          <p:cNvPr id="9" name="Content Placeholder 8" descr="A large room&#10;&#10;Description automatically generated">
            <a:extLst>
              <a:ext uri="{FF2B5EF4-FFF2-40B4-BE49-F238E27FC236}">
                <a16:creationId xmlns:a16="http://schemas.microsoft.com/office/drawing/2014/main" id="{62449267-333B-4608-942E-D1F1D13E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82585"/>
            <a:ext cx="5760720" cy="3785032"/>
          </a:xfrm>
        </p:spPr>
      </p:pic>
    </p:spTree>
    <p:extLst>
      <p:ext uri="{BB962C8B-B14F-4D97-AF65-F5344CB8AC3E}">
        <p14:creationId xmlns:p14="http://schemas.microsoft.com/office/powerpoint/2010/main" val="269358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732167" y="2048923"/>
            <a:ext cx="4643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upload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D56889-5243-46C2-933B-E46F91FDFC10}"/>
              </a:ext>
            </a:extLst>
          </p:cNvPr>
          <p:cNvSpPr txBox="1"/>
          <p:nvPr/>
        </p:nvSpPr>
        <p:spPr>
          <a:xfrm>
            <a:off x="4439816" y="5949280"/>
            <a:ext cx="7142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Transfer (data) from one computer to another, typically to one that is larger or remote from the user or functioning as a server.</a:t>
            </a:r>
          </a:p>
          <a:p>
            <a:br>
              <a:rPr lang="en-US" dirty="0"/>
            </a:br>
            <a:endParaRPr lang="en-US" b="1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64DA0FF-27FB-44B5-A22F-66BF42189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1680285"/>
            <a:ext cx="3931920" cy="39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911424" y="1772230"/>
            <a:ext cx="7213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decade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3B3D6-561F-4EC3-8679-E4D21EB4879A}"/>
              </a:ext>
            </a:extLst>
          </p:cNvPr>
          <p:cNvSpPr txBox="1"/>
          <p:nvPr/>
        </p:nvSpPr>
        <p:spPr>
          <a:xfrm>
            <a:off x="5591944" y="5373216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A period of ten years.</a:t>
            </a:r>
          </a:p>
          <a:p>
            <a:br>
              <a:rPr lang="en-US" dirty="0"/>
            </a:br>
            <a:endParaRPr lang="en-US" sz="2000" b="1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30BF9DC-C4A1-4C24-9BE0-4A2442B66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052" y="1508385"/>
            <a:ext cx="6362700" cy="376462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4BE0A65-96DA-4809-B5FC-61AF5FD12CC3}"/>
              </a:ext>
            </a:extLst>
          </p:cNvPr>
          <p:cNvSpPr/>
          <p:nvPr/>
        </p:nvSpPr>
        <p:spPr>
          <a:xfrm>
            <a:off x="5231904" y="2905725"/>
            <a:ext cx="5328592" cy="769441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7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3071664" y="1624377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virtual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99D20F-EB8B-4B3A-BA0A-AF45694706BF}"/>
              </a:ext>
            </a:extLst>
          </p:cNvPr>
          <p:cNvSpPr txBox="1"/>
          <p:nvPr/>
        </p:nvSpPr>
        <p:spPr>
          <a:xfrm>
            <a:off x="7356140" y="5626894"/>
            <a:ext cx="46805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physically existing as such but made by software to appear to do so.</a:t>
            </a:r>
          </a:p>
          <a:p>
            <a:br>
              <a:rPr lang="en-US" dirty="0"/>
            </a:br>
            <a:endParaRPr lang="en-US" sz="2000" b="1" dirty="0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00E3CB61-1DEF-4D8E-BAAC-38D16F729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1689468"/>
            <a:ext cx="4324350" cy="3600450"/>
          </a:xfrm>
        </p:spPr>
      </p:pic>
    </p:spTree>
    <p:extLst>
      <p:ext uri="{BB962C8B-B14F-4D97-AF65-F5344CB8AC3E}">
        <p14:creationId xmlns:p14="http://schemas.microsoft.com/office/powerpoint/2010/main" val="283886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5231904" y="1601721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goggles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4B032-54E2-4FDB-9028-DF2C393E5167}"/>
              </a:ext>
            </a:extLst>
          </p:cNvPr>
          <p:cNvSpPr txBox="1"/>
          <p:nvPr/>
        </p:nvSpPr>
        <p:spPr>
          <a:xfrm>
            <a:off x="3071664" y="5449823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Goggles, any of a variety of protective eyewear set in a flexible frame that sits snugly against the face. Goggles are worn in a number of sports, including skiing, swimming, and motor sports, and in various industries. Virtual reality headsets are also often called goggles.</a:t>
            </a:r>
            <a:endParaRPr lang="en-US" sz="2000" b="1" dirty="0"/>
          </a:p>
        </p:txBody>
      </p:sp>
      <p:pic>
        <p:nvPicPr>
          <p:cNvPr id="6" name="Picture 5" descr="A picture containing sitting, phone, cellphone, wearing&#10;&#10;Description automatically generated">
            <a:extLst>
              <a:ext uri="{FF2B5EF4-FFF2-40B4-BE49-F238E27FC236}">
                <a16:creationId xmlns:a16="http://schemas.microsoft.com/office/drawing/2014/main" id="{1F497461-C49F-40D6-B2EA-F2C1BBFE0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905725"/>
            <a:ext cx="6858000" cy="210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5231904" y="1601721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simultaneously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4B032-54E2-4FDB-9028-DF2C393E5167}"/>
              </a:ext>
            </a:extLst>
          </p:cNvPr>
          <p:cNvSpPr txBox="1"/>
          <p:nvPr/>
        </p:nvSpPr>
        <p:spPr>
          <a:xfrm>
            <a:off x="3071664" y="5449823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“The telethon was broadcast simultaneously on 31 US networks"</a:t>
            </a:r>
          </a:p>
          <a:p>
            <a:br>
              <a:rPr lang="en-US" dirty="0"/>
            </a:br>
            <a:endParaRPr lang="en-US" sz="2000" b="1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61C14F0-E3D4-4CAD-99FF-A261CC3E8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35" y="2564707"/>
            <a:ext cx="6191250" cy="242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5231904" y="1601721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artificial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4B032-54E2-4FDB-9028-DF2C393E5167}"/>
              </a:ext>
            </a:extLst>
          </p:cNvPr>
          <p:cNvSpPr txBox="1"/>
          <p:nvPr/>
        </p:nvSpPr>
        <p:spPr>
          <a:xfrm>
            <a:off x="3071664" y="5449823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branch of computer sciences that </a:t>
            </a:r>
            <a:r>
              <a:rPr lang="en-US" b="1" dirty="0" err="1"/>
              <a:t>emphasises</a:t>
            </a:r>
            <a:r>
              <a:rPr lang="en-US" b="1" dirty="0"/>
              <a:t> the development of intelligence machines, thinking and working like humans. For example, speech recognition, problem-solving, learning and planning.</a:t>
            </a:r>
            <a:endParaRPr lang="en-US" sz="2000" b="1" dirty="0"/>
          </a:p>
        </p:txBody>
      </p:sp>
      <p:pic>
        <p:nvPicPr>
          <p:cNvPr id="6" name="Picture 5" descr="A person wearing sunglasses&#10;&#10;Description automatically generated">
            <a:extLst>
              <a:ext uri="{FF2B5EF4-FFF2-40B4-BE49-F238E27FC236}">
                <a16:creationId xmlns:a16="http://schemas.microsoft.com/office/drawing/2014/main" id="{6F05E407-45D1-499F-952D-4AF39283B6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1"/>
          <a:stretch/>
        </p:blipFill>
        <p:spPr>
          <a:xfrm>
            <a:off x="3287688" y="2534197"/>
            <a:ext cx="6408712" cy="269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9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52" y="2905725"/>
            <a:ext cx="2748558" cy="1463572"/>
          </a:xfrm>
        </p:spPr>
        <p:txBody>
          <a:bodyPr>
            <a:normAutofit/>
          </a:bodyPr>
          <a:lstStyle/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  <a:p>
            <a:endParaRPr lang="en-GB" sz="1519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F90D1-411C-4792-BDCF-1612520F63F2}"/>
              </a:ext>
            </a:extLst>
          </p:cNvPr>
          <p:cNvSpPr txBox="1"/>
          <p:nvPr/>
        </p:nvSpPr>
        <p:spPr>
          <a:xfrm>
            <a:off x="5231904" y="1601721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dream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4B032-54E2-4FDB-9028-DF2C393E5167}"/>
              </a:ext>
            </a:extLst>
          </p:cNvPr>
          <p:cNvSpPr txBox="1"/>
          <p:nvPr/>
        </p:nvSpPr>
        <p:spPr>
          <a:xfrm>
            <a:off x="3071664" y="5449823"/>
            <a:ext cx="71287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series of thoughts, images, and sensations occurring in a person's mind during sleep.</a:t>
            </a:r>
          </a:p>
          <a:p>
            <a:br>
              <a:rPr lang="en-US" dirty="0"/>
            </a:br>
            <a:endParaRPr lang="en-US" sz="2000" b="1" dirty="0"/>
          </a:p>
        </p:txBody>
      </p:sp>
      <p:pic>
        <p:nvPicPr>
          <p:cNvPr id="6" name="Picture 5" descr="A person flying through the air on a beach&#10;&#10;Description automatically generated">
            <a:extLst>
              <a:ext uri="{FF2B5EF4-FFF2-40B4-BE49-F238E27FC236}">
                <a16:creationId xmlns:a16="http://schemas.microsoft.com/office/drawing/2014/main" id="{23FFD830-FD6B-49F7-A35B-4C129C214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331" y="2427354"/>
            <a:ext cx="30480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7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BC71-7FBD-4545-8880-18EBA5A6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u="sng" dirty="0">
                <a:latin typeface="Algerian" panose="04020705040A02060702" pitchFamily="82" charset="0"/>
              </a:rPr>
              <a:t>Vocabulary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0580-1C3D-4897-B5AA-6730F9F70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033662"/>
            <a:ext cx="10972800" cy="432048"/>
          </a:xfrm>
        </p:spPr>
        <p:txBody>
          <a:bodyPr>
            <a:normAutofit fontScale="25000" lnSpcReduction="20000"/>
          </a:bodyPr>
          <a:lstStyle/>
          <a:p>
            <a:pPr marL="37612" indent="0" algn="ctr">
              <a:buNone/>
            </a:pPr>
            <a:r>
              <a:rPr lang="en-US" sz="11200" dirty="0"/>
              <a:t>https://quizizz.com/admin/quiz/616d4e592bb841001d739de8/11-general-unit-3-lessons-9-10-communication?selfCreated=true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3145D0-7F4E-45C8-BF5D-8F335CB2A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4" t="18485" r="27557" b="38445"/>
          <a:stretch/>
        </p:blipFill>
        <p:spPr>
          <a:xfrm>
            <a:off x="1775520" y="1661850"/>
            <a:ext cx="9326880" cy="394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BC71-7FBD-4545-8880-18EBA5A6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u="sng" dirty="0">
                <a:latin typeface="Algerian" panose="04020705040A02060702" pitchFamily="82" charset="0"/>
              </a:rPr>
              <a:t>Vocabulary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0580-1C3D-4897-B5AA-6730F9F70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5382497"/>
            <a:ext cx="8229600" cy="324036"/>
          </a:xfrm>
        </p:spPr>
        <p:txBody>
          <a:bodyPr>
            <a:normAutofit fontScale="25000" lnSpcReduction="20000"/>
          </a:bodyPr>
          <a:lstStyle/>
          <a:p>
            <a:pPr marL="28209" indent="0" algn="ctr">
              <a:buNone/>
            </a:pPr>
            <a:r>
              <a:rPr lang="en-US" sz="8400" dirty="0"/>
              <a:t>https://wordwall.net/resource/23531337/11-general-unit-3-lessons-9-10-communication-vocabulary-match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D3F31-0ADD-44A3-81FF-BFAF8F079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85" t="16774" r="25615" b="9031"/>
          <a:stretch/>
        </p:blipFill>
        <p:spPr>
          <a:xfrm>
            <a:off x="3287688" y="1587032"/>
            <a:ext cx="5852160" cy="361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7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What are the articles about?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coursebook p.34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449272" cy="492973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Baskerville Old Face" panose="02020602080505020303" pitchFamily="18" charset="0"/>
              </a:rPr>
              <a:t>Ex 1  </a:t>
            </a:r>
          </a:p>
          <a:p>
            <a:endParaRPr lang="en-US" b="1" u="sng" dirty="0">
              <a:latin typeface="Baskerville Old Face" panose="02020602080505020303" pitchFamily="18" charset="0"/>
            </a:endParaRPr>
          </a:p>
          <a:p>
            <a:endParaRPr lang="en-GB" sz="1709" dirty="0">
              <a:latin typeface="Baskerville Old Face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CB6EE-AE54-4739-BFDF-27932E6587E2}"/>
              </a:ext>
            </a:extLst>
          </p:cNvPr>
          <p:cNvSpPr txBox="1"/>
          <p:nvPr/>
        </p:nvSpPr>
        <p:spPr>
          <a:xfrm>
            <a:off x="5591944" y="292494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D8B55-08D7-4A15-A661-042D9F180EB4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ABFDB-BCC6-4BAD-9CDB-9F6701B7E059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DE8D33-4BB6-4B37-A0F1-45849D2D7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6" t="25838" r="26966" b="55886"/>
          <a:stretch/>
        </p:blipFill>
        <p:spPr>
          <a:xfrm>
            <a:off x="0" y="2798888"/>
            <a:ext cx="12161520" cy="274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7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reading practice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coursebook p.34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449272" cy="492973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Baskerville Old Face" panose="02020602080505020303" pitchFamily="18" charset="0"/>
              </a:rPr>
              <a:t>Ex 2  </a:t>
            </a:r>
          </a:p>
          <a:p>
            <a:endParaRPr lang="en-US" b="1" u="sng" dirty="0">
              <a:latin typeface="Baskerville Old Face" panose="02020602080505020303" pitchFamily="18" charset="0"/>
            </a:endParaRPr>
          </a:p>
          <a:p>
            <a:endParaRPr lang="en-GB" sz="1709" dirty="0">
              <a:latin typeface="Baskerville Old Face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CB6EE-AE54-4739-BFDF-27932E6587E2}"/>
              </a:ext>
            </a:extLst>
          </p:cNvPr>
          <p:cNvSpPr txBox="1"/>
          <p:nvPr/>
        </p:nvSpPr>
        <p:spPr>
          <a:xfrm>
            <a:off x="5591944" y="292494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D8B55-08D7-4A15-A661-042D9F180EB4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ABFDB-BCC6-4BAD-9CDB-9F6701B7E059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E0AC2-03EE-4FFF-B408-4CFB8D884D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7" t="31524" r="27556" b="37928"/>
          <a:stretch/>
        </p:blipFill>
        <p:spPr>
          <a:xfrm>
            <a:off x="0" y="2348880"/>
            <a:ext cx="11612880" cy="45026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CA0EEF-B8E2-4F92-829F-66E41A963F07}"/>
              </a:ext>
            </a:extLst>
          </p:cNvPr>
          <p:cNvSpPr txBox="1"/>
          <p:nvPr/>
        </p:nvSpPr>
        <p:spPr>
          <a:xfrm>
            <a:off x="911424" y="29249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Headline C</a:t>
            </a:r>
          </a:p>
        </p:txBody>
      </p:sp>
    </p:spTree>
    <p:extLst>
      <p:ext uri="{BB962C8B-B14F-4D97-AF65-F5344CB8AC3E}">
        <p14:creationId xmlns:p14="http://schemas.microsoft.com/office/powerpoint/2010/main" val="137723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reading practice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coursebook p.34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449272" cy="492973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Baskerville Old Face" panose="02020602080505020303" pitchFamily="18" charset="0"/>
              </a:rPr>
              <a:t>Ex 2  </a:t>
            </a:r>
          </a:p>
          <a:p>
            <a:endParaRPr lang="en-US" b="1" u="sng" dirty="0">
              <a:latin typeface="Baskerville Old Face" panose="02020602080505020303" pitchFamily="18" charset="0"/>
            </a:endParaRPr>
          </a:p>
          <a:p>
            <a:endParaRPr lang="en-GB" sz="1709" dirty="0">
              <a:latin typeface="Baskerville Old Face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CB6EE-AE54-4739-BFDF-27932E6587E2}"/>
              </a:ext>
            </a:extLst>
          </p:cNvPr>
          <p:cNvSpPr txBox="1"/>
          <p:nvPr/>
        </p:nvSpPr>
        <p:spPr>
          <a:xfrm>
            <a:off x="5591944" y="292494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D8B55-08D7-4A15-A661-042D9F180EB4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ABFDB-BCC6-4BAD-9CDB-9F6701B7E059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E0AC2-03EE-4FFF-B408-4CFB8D884D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7" t="62073" r="27556" b="9030"/>
          <a:stretch/>
        </p:blipFill>
        <p:spPr>
          <a:xfrm>
            <a:off x="0" y="2492896"/>
            <a:ext cx="11887200" cy="43599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5F7680-7CCC-4337-9C30-4661816F7865}"/>
              </a:ext>
            </a:extLst>
          </p:cNvPr>
          <p:cNvSpPr txBox="1"/>
          <p:nvPr/>
        </p:nvSpPr>
        <p:spPr>
          <a:xfrm>
            <a:off x="983432" y="270892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Headline A</a:t>
            </a:r>
          </a:p>
        </p:txBody>
      </p:sp>
    </p:spTree>
    <p:extLst>
      <p:ext uri="{BB962C8B-B14F-4D97-AF65-F5344CB8AC3E}">
        <p14:creationId xmlns:p14="http://schemas.microsoft.com/office/powerpoint/2010/main" val="368693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reading comprehension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coursebook p.35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449272" cy="492973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Baskerville Old Face" panose="02020602080505020303" pitchFamily="18" charset="0"/>
              </a:rPr>
              <a:t>Ex 3  </a:t>
            </a:r>
          </a:p>
          <a:p>
            <a:endParaRPr lang="en-US" b="1" u="sng" dirty="0">
              <a:latin typeface="Baskerville Old Face" panose="02020602080505020303" pitchFamily="18" charset="0"/>
            </a:endParaRPr>
          </a:p>
          <a:p>
            <a:endParaRPr lang="en-GB" sz="1709" dirty="0">
              <a:latin typeface="Baskerville Old Face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CB6EE-AE54-4739-BFDF-27932E6587E2}"/>
              </a:ext>
            </a:extLst>
          </p:cNvPr>
          <p:cNvSpPr txBox="1"/>
          <p:nvPr/>
        </p:nvSpPr>
        <p:spPr>
          <a:xfrm>
            <a:off x="5591944" y="292494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D8B55-08D7-4A15-A661-042D9F180EB4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ABFDB-BCC6-4BAD-9CDB-9F6701B7E059}"/>
              </a:ext>
            </a:extLst>
          </p:cNvPr>
          <p:cNvSpPr txBox="1"/>
          <p:nvPr/>
        </p:nvSpPr>
        <p:spPr>
          <a:xfrm>
            <a:off x="5628806" y="296805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3D0B8-9C89-4E2D-BE48-12847DEAC1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6" t="12182" r="27557" b="62673"/>
          <a:stretch/>
        </p:blipFill>
        <p:spPr>
          <a:xfrm>
            <a:off x="-4169" y="2563420"/>
            <a:ext cx="12161520" cy="3830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12FB6E-D608-4CB8-B563-70F630D3AA8D}"/>
              </a:ext>
            </a:extLst>
          </p:cNvPr>
          <p:cNvSpPr txBox="1"/>
          <p:nvPr/>
        </p:nvSpPr>
        <p:spPr>
          <a:xfrm>
            <a:off x="8472264" y="42210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94D39-2164-4029-9AE9-8E6493342535}"/>
              </a:ext>
            </a:extLst>
          </p:cNvPr>
          <p:cNvSpPr txBox="1"/>
          <p:nvPr/>
        </p:nvSpPr>
        <p:spPr>
          <a:xfrm>
            <a:off x="9048328" y="45904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8B94CA-9C06-48EB-AB25-11F4A51F49B4}"/>
              </a:ext>
            </a:extLst>
          </p:cNvPr>
          <p:cNvSpPr txBox="1"/>
          <p:nvPr/>
        </p:nvSpPr>
        <p:spPr>
          <a:xfrm>
            <a:off x="7248128" y="48691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given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81B55-5EB9-47EF-9555-E011BDC843AD}"/>
              </a:ext>
            </a:extLst>
          </p:cNvPr>
          <p:cNvSpPr txBox="1"/>
          <p:nvPr/>
        </p:nvSpPr>
        <p:spPr>
          <a:xfrm>
            <a:off x="6947416" y="5178596"/>
            <a:ext cx="152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B09EB9-46F3-4094-91C2-0C9C42175AB4}"/>
              </a:ext>
            </a:extLst>
          </p:cNvPr>
          <p:cNvSpPr txBox="1"/>
          <p:nvPr/>
        </p:nvSpPr>
        <p:spPr>
          <a:xfrm>
            <a:off x="7608168" y="55172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BAFA57-40F3-40E5-B619-C71FDCFB2839}"/>
              </a:ext>
            </a:extLst>
          </p:cNvPr>
          <p:cNvSpPr txBox="1"/>
          <p:nvPr/>
        </p:nvSpPr>
        <p:spPr>
          <a:xfrm>
            <a:off x="6240016" y="582666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given</a:t>
            </a:r>
          </a:p>
        </p:txBody>
      </p:sp>
    </p:spTree>
    <p:extLst>
      <p:ext uri="{BB962C8B-B14F-4D97-AF65-F5344CB8AC3E}">
        <p14:creationId xmlns:p14="http://schemas.microsoft.com/office/powerpoint/2010/main" val="182578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Today’s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496" y="1916832"/>
            <a:ext cx="10022904" cy="4320480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Baskerville Old Face" pitchFamily="18" charset="0"/>
              </a:rPr>
              <a:t>DATE:   	</a:t>
            </a:r>
            <a:r>
              <a:rPr lang="en-GB" sz="5400" dirty="0">
                <a:solidFill>
                  <a:srgbClr val="FF0000"/>
                </a:solidFill>
                <a:latin typeface="Baskerville Old Face" pitchFamily="18" charset="0"/>
              </a:rPr>
              <a:t>1</a:t>
            </a:r>
            <a:r>
              <a:rPr lang="en-GB" sz="5400" dirty="0">
                <a:latin typeface="Baskerville Old Face" pitchFamily="18" charset="0"/>
              </a:rPr>
              <a:t>st November </a:t>
            </a:r>
            <a:r>
              <a:rPr lang="en-GB" sz="5400" dirty="0">
                <a:solidFill>
                  <a:srgbClr val="FF0000"/>
                </a:solidFill>
                <a:latin typeface="Baskerville Old Face" pitchFamily="18" charset="0"/>
              </a:rPr>
              <a:t>2022</a:t>
            </a:r>
          </a:p>
          <a:p>
            <a:r>
              <a:rPr lang="en-GB" sz="5400" b="1" u="sng" dirty="0">
                <a:latin typeface="Baskerville Old Face" pitchFamily="18" charset="0"/>
              </a:rPr>
              <a:t>Unit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3</a:t>
            </a:r>
            <a:r>
              <a:rPr lang="en-GB" sz="5400" b="1" dirty="0">
                <a:latin typeface="Baskerville Old Face" pitchFamily="18" charset="0"/>
              </a:rPr>
              <a:t>		</a:t>
            </a:r>
            <a:r>
              <a:rPr lang="en-GB" sz="5400" b="1" u="sng" dirty="0">
                <a:latin typeface="Baskerville Old Face" pitchFamily="18" charset="0"/>
              </a:rPr>
              <a:t>Lesson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10</a:t>
            </a:r>
          </a:p>
          <a:p>
            <a:r>
              <a:rPr lang="en-GB" sz="5400" b="1" u="sng" dirty="0">
                <a:latin typeface="Baskerville Old Face" pitchFamily="18" charset="0"/>
              </a:rPr>
              <a:t>Coursebook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p.35</a:t>
            </a:r>
          </a:p>
          <a:p>
            <a:r>
              <a:rPr lang="en-GB" sz="5400" b="1" u="sng" dirty="0">
                <a:latin typeface="Baskerville Old Face" pitchFamily="18" charset="0"/>
              </a:rPr>
              <a:t>Workbook </a:t>
            </a:r>
            <a:r>
              <a:rPr lang="en-GB" sz="5400" b="1" u="sng" dirty="0">
                <a:solidFill>
                  <a:srgbClr val="FF0000"/>
                </a:solidFill>
                <a:latin typeface="Baskerville Old Face" pitchFamily="18" charset="0"/>
              </a:rPr>
              <a:t>p.35</a:t>
            </a:r>
          </a:p>
          <a:p>
            <a:r>
              <a:rPr lang="en-GB" sz="5400" b="1" dirty="0">
                <a:solidFill>
                  <a:srgbClr val="0070C0"/>
                </a:solidFill>
                <a:latin typeface="Baskerville Old Face" pitchFamily="18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64664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u="sng" dirty="0">
                <a:latin typeface="Algerian" pitchFamily="82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448" y="1772816"/>
            <a:ext cx="10454952" cy="4424749"/>
          </a:xfrm>
        </p:spPr>
        <p:txBody>
          <a:bodyPr>
            <a:normAutofit/>
          </a:bodyPr>
          <a:lstStyle/>
          <a:p>
            <a:endParaRPr lang="en-GB" sz="4800" dirty="0">
              <a:latin typeface="Baskerville Old Face" pitchFamily="18" charset="0"/>
            </a:endParaRPr>
          </a:p>
          <a:p>
            <a:r>
              <a:rPr lang="en-GB" sz="4800" dirty="0">
                <a:latin typeface="Baskerville Old Face" pitchFamily="18" charset="0"/>
              </a:rPr>
              <a:t>Vocabulary review</a:t>
            </a: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4800" dirty="0">
              <a:latin typeface="Baskerville Old Face" pitchFamily="18" charset="0"/>
            </a:endParaRPr>
          </a:p>
          <a:p>
            <a:r>
              <a:rPr lang="en-GB" sz="4800" dirty="0">
                <a:latin typeface="Baskerville Old Face" pitchFamily="18" charset="0"/>
              </a:rPr>
              <a:t>Link words/Cohesive devices</a:t>
            </a: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4800" dirty="0">
              <a:latin typeface="Baskerville Old Face" pitchFamily="18" charset="0"/>
            </a:endParaRPr>
          </a:p>
          <a:p>
            <a:endParaRPr lang="en-GB" sz="3600" dirty="0">
              <a:latin typeface="Baskerville Old Face" pitchFamily="18" charset="0"/>
            </a:endParaRPr>
          </a:p>
          <a:p>
            <a:pPr marL="37612" indent="0">
              <a:buNone/>
            </a:pPr>
            <a:endParaRPr lang="en-GB" sz="3600" b="1" i="1" dirty="0">
              <a:latin typeface="Baskerville Old Face" pitchFamily="18" charset="0"/>
            </a:endParaRPr>
          </a:p>
          <a:p>
            <a:endParaRPr lang="en-GB" sz="1519" b="1" dirty="0">
              <a:latin typeface="Baskerville Old Face" pitchFamily="18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B8426E7-1AA8-43FB-BE38-74424D07C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2852936"/>
            <a:ext cx="2891555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5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BC71-7FBD-4545-8880-18EBA5A6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u="sng" dirty="0">
                <a:latin typeface="Algerian" panose="04020705040A02060702" pitchFamily="82" charset="0"/>
              </a:rPr>
              <a:t>starter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0580-1C3D-4897-B5AA-6730F9F70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033662"/>
            <a:ext cx="10972800" cy="432048"/>
          </a:xfrm>
        </p:spPr>
        <p:txBody>
          <a:bodyPr>
            <a:normAutofit fontScale="25000" lnSpcReduction="20000"/>
          </a:bodyPr>
          <a:lstStyle/>
          <a:p>
            <a:pPr marL="37612" indent="0" algn="ctr">
              <a:buNone/>
            </a:pPr>
            <a:r>
              <a:rPr lang="en-US" sz="11200" dirty="0"/>
              <a:t>https://quizizz.com/admin/quiz/616d4e592bb841001d739de8/11-general-unit-3-lessons-9-10-communication?selfCreated=true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3145D0-7F4E-45C8-BF5D-8F335CB2A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4" t="18485" r="27557" b="38445"/>
          <a:stretch/>
        </p:blipFill>
        <p:spPr>
          <a:xfrm>
            <a:off x="1775520" y="1661850"/>
            <a:ext cx="9326880" cy="394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6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BC71-7FBD-4545-8880-18EBA5A6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u="sng" dirty="0">
                <a:latin typeface="Algerian" panose="04020705040A02060702" pitchFamily="82" charset="0"/>
              </a:rPr>
              <a:t>crossword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0580-1C3D-4897-B5AA-6730F9F70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5382497"/>
            <a:ext cx="8229600" cy="324036"/>
          </a:xfrm>
        </p:spPr>
        <p:txBody>
          <a:bodyPr>
            <a:normAutofit fontScale="25000" lnSpcReduction="20000"/>
          </a:bodyPr>
          <a:lstStyle/>
          <a:p>
            <a:pPr marL="28209" indent="0" algn="ctr">
              <a:buNone/>
            </a:pPr>
            <a:r>
              <a:rPr lang="en-US" sz="8400" dirty="0"/>
              <a:t>https://wordwall.net/resource/23538593/11-general-unit-3-lessons-9-10-communication-crossword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500DA-049A-4EE0-A963-D48E0E04F2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85" t="16774" r="25615" b="9031"/>
          <a:stretch/>
        </p:blipFill>
        <p:spPr>
          <a:xfrm>
            <a:off x="3215640" y="1648950"/>
            <a:ext cx="5760720" cy="356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4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crossword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 workbook p.34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305256" cy="4608512"/>
          </a:xfrm>
        </p:spPr>
        <p:txBody>
          <a:bodyPr>
            <a:normAutofit/>
          </a:bodyPr>
          <a:lstStyle/>
          <a:p>
            <a:r>
              <a:rPr lang="en-US" sz="3600" b="1" u="sng" dirty="0">
                <a:latin typeface="Baskerville Old Face" panose="02020602080505020303" pitchFamily="18" charset="0"/>
              </a:rPr>
              <a:t>Ex 1</a:t>
            </a:r>
          </a:p>
          <a:p>
            <a:pPr marL="37612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37612" indent="0">
              <a:lnSpc>
                <a:spcPct val="150000"/>
              </a:lnSpc>
              <a:buNone/>
            </a:pPr>
            <a:r>
              <a:rPr lang="en-GB" dirty="0">
                <a:latin typeface="Baskerville Old Face" pitchFamily="18" charset="0"/>
              </a:rPr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31B0DB-6EFC-4283-8905-881E1F28A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69" t="11131" r="20469" b="18485"/>
          <a:stretch/>
        </p:blipFill>
        <p:spPr>
          <a:xfrm>
            <a:off x="2279576" y="1534146"/>
            <a:ext cx="7955280" cy="5330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6862C6-3A48-47BA-BB5F-CBC23F09CC9F}"/>
              </a:ext>
            </a:extLst>
          </p:cNvPr>
          <p:cNvSpPr txBox="1"/>
          <p:nvPr/>
        </p:nvSpPr>
        <p:spPr>
          <a:xfrm>
            <a:off x="4367807" y="2420888"/>
            <a:ext cx="138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immersive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FE7D5-195A-44B5-8AAA-730A5FA9C324}"/>
              </a:ext>
            </a:extLst>
          </p:cNvPr>
          <p:cNvSpPr txBox="1"/>
          <p:nvPr/>
        </p:nvSpPr>
        <p:spPr>
          <a:xfrm>
            <a:off x="4943872" y="2786874"/>
            <a:ext cx="812350" cy="367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tweet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1F257-6670-413E-8306-4CC546CDFCAA}"/>
              </a:ext>
            </a:extLst>
          </p:cNvPr>
          <p:cNvSpPr txBox="1"/>
          <p:nvPr/>
        </p:nvSpPr>
        <p:spPr>
          <a:xfrm>
            <a:off x="4943872" y="3284984"/>
            <a:ext cx="1388415" cy="367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exhibition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1CB2A-336F-4E34-AC6A-F2820E02E325}"/>
              </a:ext>
            </a:extLst>
          </p:cNvPr>
          <p:cNvSpPr txBox="1"/>
          <p:nvPr/>
        </p:nvSpPr>
        <p:spPr>
          <a:xfrm>
            <a:off x="4583832" y="3861048"/>
            <a:ext cx="138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upload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46DD02-3D3A-4587-801D-BC8F2CF5C9CD}"/>
              </a:ext>
            </a:extLst>
          </p:cNvPr>
          <p:cNvSpPr txBox="1"/>
          <p:nvPr/>
        </p:nvSpPr>
        <p:spPr>
          <a:xfrm>
            <a:off x="983432" y="42303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decade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656A12-ED2B-434F-9CB6-A1C33C90B52E}"/>
              </a:ext>
            </a:extLst>
          </p:cNvPr>
          <p:cNvSpPr txBox="1"/>
          <p:nvPr/>
        </p:nvSpPr>
        <p:spPr>
          <a:xfrm>
            <a:off x="1199456" y="48691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virtual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C06296-0A66-4F1B-9444-F555C7F0113A}"/>
              </a:ext>
            </a:extLst>
          </p:cNvPr>
          <p:cNvSpPr txBox="1"/>
          <p:nvPr/>
        </p:nvSpPr>
        <p:spPr>
          <a:xfrm>
            <a:off x="1199456" y="547716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goggles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27938F-AD3D-44A1-994A-7548766AA22A}"/>
              </a:ext>
            </a:extLst>
          </p:cNvPr>
          <p:cNvSpPr txBox="1"/>
          <p:nvPr/>
        </p:nvSpPr>
        <p:spPr>
          <a:xfrm>
            <a:off x="479376" y="584649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simultaneously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AD5D30-DF42-472F-ABDB-0C0650477025}"/>
              </a:ext>
            </a:extLst>
          </p:cNvPr>
          <p:cNvSpPr txBox="1"/>
          <p:nvPr/>
        </p:nvSpPr>
        <p:spPr>
          <a:xfrm>
            <a:off x="609600" y="6215826"/>
            <a:ext cx="15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artificial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F3C7AD-3CE6-47F0-9712-1EB435F35E81}"/>
              </a:ext>
            </a:extLst>
          </p:cNvPr>
          <p:cNvSpPr txBox="1"/>
          <p:nvPr/>
        </p:nvSpPr>
        <p:spPr>
          <a:xfrm>
            <a:off x="1775520" y="645449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dream</a:t>
            </a:r>
          </a:p>
        </p:txBody>
      </p:sp>
    </p:spTree>
    <p:extLst>
      <p:ext uri="{BB962C8B-B14F-4D97-AF65-F5344CB8AC3E}">
        <p14:creationId xmlns:p14="http://schemas.microsoft.com/office/powerpoint/2010/main" val="85313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BC71-7FBD-4545-8880-18EBA5A6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u="sng" dirty="0">
                <a:latin typeface="Algerian" panose="04020705040A02060702" pitchFamily="82" charset="0"/>
              </a:rPr>
              <a:t>Alef lesson 28 – using cohesive devices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C65FE9-F546-4107-A2C1-7A5669268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6255" t="29532" r="5367" b="25326"/>
          <a:stretch/>
        </p:blipFill>
        <p:spPr>
          <a:xfrm>
            <a:off x="4312920" y="1767913"/>
            <a:ext cx="3566160" cy="4924691"/>
          </a:xfrm>
        </p:spPr>
      </p:pic>
    </p:spTree>
    <p:extLst>
      <p:ext uri="{BB962C8B-B14F-4D97-AF65-F5344CB8AC3E}">
        <p14:creationId xmlns:p14="http://schemas.microsoft.com/office/powerpoint/2010/main" val="173367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Use of </a:t>
            </a:r>
            <a:r>
              <a:rPr lang="en-GB" sz="4000" u="sng" dirty="0" err="1">
                <a:latin typeface="Algerian" pitchFamily="82" charset="0"/>
              </a:rPr>
              <a:t>english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coursebook p.35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449272" cy="492973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Baskerville Old Face" panose="02020602080505020303" pitchFamily="18" charset="0"/>
              </a:rPr>
              <a:t>Ex 4</a:t>
            </a:r>
          </a:p>
          <a:p>
            <a:endParaRPr lang="en-US" b="1" u="sng" dirty="0">
              <a:latin typeface="Baskerville Old Face" panose="02020602080505020303" pitchFamily="18" charset="0"/>
            </a:endParaRPr>
          </a:p>
          <a:p>
            <a:endParaRPr lang="en-GB" sz="1709" dirty="0">
              <a:latin typeface="Baskerville Old Face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CB6EE-AE54-4739-BFDF-27932E6587E2}"/>
              </a:ext>
            </a:extLst>
          </p:cNvPr>
          <p:cNvSpPr txBox="1"/>
          <p:nvPr/>
        </p:nvSpPr>
        <p:spPr>
          <a:xfrm>
            <a:off x="5591944" y="292494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AFCDAA-EEB9-4A04-8850-5EAC2C18E2C6}"/>
              </a:ext>
            </a:extLst>
          </p:cNvPr>
          <p:cNvSpPr txBox="1"/>
          <p:nvPr/>
        </p:nvSpPr>
        <p:spPr>
          <a:xfrm>
            <a:off x="5735960" y="5720481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9FB0D5-614B-4BB1-B531-D40A83011A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6" t="31091" r="29328" b="7980"/>
          <a:stretch/>
        </p:blipFill>
        <p:spPr>
          <a:xfrm>
            <a:off x="2712720" y="1481828"/>
            <a:ext cx="6766560" cy="5376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9DC09F-96D2-4ACA-B422-681C254C677D}"/>
              </a:ext>
            </a:extLst>
          </p:cNvPr>
          <p:cNvSpPr txBox="1"/>
          <p:nvPr/>
        </p:nvSpPr>
        <p:spPr>
          <a:xfrm>
            <a:off x="1055440" y="31943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because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F0DF8C-A9D3-4828-9141-1227E55A039F}"/>
              </a:ext>
            </a:extLst>
          </p:cNvPr>
          <p:cNvSpPr txBox="1"/>
          <p:nvPr/>
        </p:nvSpPr>
        <p:spPr>
          <a:xfrm>
            <a:off x="1055440" y="342900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for instance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9571E-B976-4B1A-A3FF-A6D2A7D3C7BD}"/>
              </a:ext>
            </a:extLst>
          </p:cNvPr>
          <p:cNvSpPr txBox="1"/>
          <p:nvPr/>
        </p:nvSpPr>
        <p:spPr>
          <a:xfrm>
            <a:off x="1055440" y="379833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addition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D5E95E-BE28-4D69-B565-FCA63AC37469}"/>
              </a:ext>
            </a:extLst>
          </p:cNvPr>
          <p:cNvSpPr txBox="1"/>
          <p:nvPr/>
        </p:nvSpPr>
        <p:spPr>
          <a:xfrm>
            <a:off x="335360" y="4333230"/>
            <a:ext cx="2687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So, Since, as, As a result </a:t>
            </a:r>
          </a:p>
        </p:txBody>
      </p:sp>
    </p:spTree>
    <p:extLst>
      <p:ext uri="{BB962C8B-B14F-4D97-AF65-F5344CB8AC3E}">
        <p14:creationId xmlns:p14="http://schemas.microsoft.com/office/powerpoint/2010/main" val="197445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Gap fill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 workbook p.34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305256" cy="4608512"/>
          </a:xfrm>
        </p:spPr>
        <p:txBody>
          <a:bodyPr>
            <a:normAutofit/>
          </a:bodyPr>
          <a:lstStyle/>
          <a:p>
            <a:r>
              <a:rPr lang="en-US" sz="3600" b="1" u="sng" dirty="0">
                <a:latin typeface="Baskerville Old Face" panose="02020602080505020303" pitchFamily="18" charset="0"/>
              </a:rPr>
              <a:t>Ex 2</a:t>
            </a:r>
          </a:p>
          <a:p>
            <a:pPr marL="37612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37612" indent="0">
              <a:lnSpc>
                <a:spcPct val="150000"/>
              </a:lnSpc>
              <a:buNone/>
            </a:pPr>
            <a:r>
              <a:rPr lang="en-GB" dirty="0">
                <a:latin typeface="Baskerville Old Face" pitchFamily="18" charset="0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C02C7-00E3-42F3-ACDC-BBF8719BF9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60" t="28990" r="20469" b="28990"/>
          <a:stretch/>
        </p:blipFill>
        <p:spPr>
          <a:xfrm>
            <a:off x="975360" y="2530053"/>
            <a:ext cx="10607040" cy="42856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DC9FB9-A748-4E38-B832-48B4DAC7AD40}"/>
              </a:ext>
            </a:extLst>
          </p:cNvPr>
          <p:cNvSpPr txBox="1"/>
          <p:nvPr/>
        </p:nvSpPr>
        <p:spPr>
          <a:xfrm>
            <a:off x="5663952" y="4365104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 such as/for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96808B-3EA9-4070-8687-22091679FCB6}"/>
              </a:ext>
            </a:extLst>
          </p:cNvPr>
          <p:cNvSpPr txBox="1"/>
          <p:nvPr/>
        </p:nvSpPr>
        <p:spPr>
          <a:xfrm>
            <a:off x="4511824" y="467288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In addition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427B8E-7112-405A-A247-1504AC79D78A}"/>
              </a:ext>
            </a:extLst>
          </p:cNvPr>
          <p:cNvSpPr txBox="1"/>
          <p:nvPr/>
        </p:nvSpPr>
        <p:spPr>
          <a:xfrm>
            <a:off x="1631504" y="5042213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 for example/such 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5FBA7D-A173-4781-906E-65A3E1EEA92F}"/>
              </a:ext>
            </a:extLst>
          </p:cNvPr>
          <p:cNvSpPr txBox="1"/>
          <p:nvPr/>
        </p:nvSpPr>
        <p:spPr>
          <a:xfrm>
            <a:off x="8472264" y="4826769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 because/since/as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AD1026-646D-4FCC-A504-FFB61487B484}"/>
              </a:ext>
            </a:extLst>
          </p:cNvPr>
          <p:cNvSpPr txBox="1"/>
          <p:nvPr/>
        </p:nvSpPr>
        <p:spPr>
          <a:xfrm>
            <a:off x="8688288" y="5319212"/>
            <a:ext cx="143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one reason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CBE932-D1BB-44B4-A2F1-317FB7DC65C3}"/>
              </a:ext>
            </a:extLst>
          </p:cNvPr>
          <p:cNvSpPr txBox="1"/>
          <p:nvPr/>
        </p:nvSpPr>
        <p:spPr>
          <a:xfrm>
            <a:off x="7968208" y="568854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 Another reason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8A8DE5-A462-4149-A04F-588E1960FF9C}"/>
              </a:ext>
            </a:extLst>
          </p:cNvPr>
          <p:cNvSpPr txBox="1"/>
          <p:nvPr/>
        </p:nvSpPr>
        <p:spPr>
          <a:xfrm>
            <a:off x="8184232" y="595060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since/because/as </a:t>
            </a:r>
          </a:p>
        </p:txBody>
      </p:sp>
    </p:spTree>
    <p:extLst>
      <p:ext uri="{BB962C8B-B14F-4D97-AF65-F5344CB8AC3E}">
        <p14:creationId xmlns:p14="http://schemas.microsoft.com/office/powerpoint/2010/main" val="247313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Write one reason to support each idea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 workbook p.35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305256" cy="4608512"/>
          </a:xfrm>
        </p:spPr>
        <p:txBody>
          <a:bodyPr>
            <a:normAutofit/>
          </a:bodyPr>
          <a:lstStyle/>
          <a:p>
            <a:r>
              <a:rPr lang="en-US" sz="3600" b="1" u="sng" dirty="0">
                <a:latin typeface="Baskerville Old Face" panose="02020602080505020303" pitchFamily="18" charset="0"/>
              </a:rPr>
              <a:t>Ex 3</a:t>
            </a:r>
          </a:p>
          <a:p>
            <a:pPr marL="37612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37612" indent="0">
              <a:lnSpc>
                <a:spcPct val="150000"/>
              </a:lnSpc>
              <a:buNone/>
            </a:pPr>
            <a:r>
              <a:rPr lang="en-GB" dirty="0">
                <a:latin typeface="Baskerville Old Face" pitchFamily="18" charset="0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13C71-FC02-4595-9154-50D6F22C9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13232" r="26966" b="10082"/>
          <a:stretch/>
        </p:blipFill>
        <p:spPr>
          <a:xfrm>
            <a:off x="3431704" y="1428902"/>
            <a:ext cx="5577840" cy="54290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372E49-AD53-40F4-A159-F34738644142}"/>
              </a:ext>
            </a:extLst>
          </p:cNvPr>
          <p:cNvSpPr txBox="1"/>
          <p:nvPr/>
        </p:nvSpPr>
        <p:spPr>
          <a:xfrm>
            <a:off x="3863752" y="3789040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One reason older people spend tie talking face-to-face is because it feels more natural for them.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B5DAA-C82D-47C7-9C25-A605F0AB3E10}"/>
              </a:ext>
            </a:extLst>
          </p:cNvPr>
          <p:cNvSpPr txBox="1"/>
          <p:nvPr/>
        </p:nvSpPr>
        <p:spPr>
          <a:xfrm>
            <a:off x="3863752" y="443711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Another reason young people cannot communicate effectively is due to the overuse of social media.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66CF9-6353-48A3-98EE-658A184B0FE6}"/>
              </a:ext>
            </a:extLst>
          </p:cNvPr>
          <p:cNvSpPr txBox="1"/>
          <p:nvPr/>
        </p:nvSpPr>
        <p:spPr>
          <a:xfrm>
            <a:off x="3863752" y="5050302"/>
            <a:ext cx="484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 addition, new technologies may be introduced that will replace mobile phones.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DB1B3-A6B6-4E03-9274-BAE019364F38}"/>
              </a:ext>
            </a:extLst>
          </p:cNvPr>
          <p:cNvSpPr txBox="1"/>
          <p:nvPr/>
        </p:nvSpPr>
        <p:spPr>
          <a:xfrm>
            <a:off x="3863752" y="560840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For example, social media technology may become faster, but not necessarily better.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DC91B4-F84E-4D2B-872E-AF95413CA5BA}"/>
              </a:ext>
            </a:extLst>
          </p:cNvPr>
          <p:cNvSpPr txBox="1"/>
          <p:nvPr/>
        </p:nvSpPr>
        <p:spPr>
          <a:xfrm>
            <a:off x="3863752" y="6221594"/>
            <a:ext cx="51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As technology advances, we may be able to send messages just by thinking.</a:t>
            </a:r>
          </a:p>
        </p:txBody>
      </p:sp>
    </p:spTree>
    <p:extLst>
      <p:ext uri="{BB962C8B-B14F-4D97-AF65-F5344CB8AC3E}">
        <p14:creationId xmlns:p14="http://schemas.microsoft.com/office/powerpoint/2010/main" val="315942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u="sng" dirty="0">
                <a:latin typeface="Algerian" pitchFamily="82" charset="0"/>
              </a:rPr>
              <a:t>Writing activity</a:t>
            </a:r>
            <a:br>
              <a:rPr lang="en-GB" sz="4000" u="sng" dirty="0">
                <a:latin typeface="Algerian" pitchFamily="82" charset="0"/>
              </a:rPr>
            </a:br>
            <a:r>
              <a:rPr lang="en-GB" sz="4000" u="sng" dirty="0">
                <a:latin typeface="Algerian" pitchFamily="82" charset="0"/>
              </a:rPr>
              <a:t> workbook p.35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305256" cy="4608512"/>
          </a:xfrm>
        </p:spPr>
        <p:txBody>
          <a:bodyPr>
            <a:normAutofit/>
          </a:bodyPr>
          <a:lstStyle/>
          <a:p>
            <a:r>
              <a:rPr lang="en-US" sz="3600" b="1" u="sng" dirty="0">
                <a:latin typeface="Baskerville Old Face" panose="02020602080505020303" pitchFamily="18" charset="0"/>
              </a:rPr>
              <a:t>Ex 4</a:t>
            </a:r>
          </a:p>
          <a:p>
            <a:pPr marL="37612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37612" indent="0">
              <a:lnSpc>
                <a:spcPct val="150000"/>
              </a:lnSpc>
              <a:buNone/>
            </a:pPr>
            <a:r>
              <a:rPr lang="en-GB" dirty="0">
                <a:latin typeface="Baskerville Old Face" pitchFamily="18" charset="0"/>
              </a:rPr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E05DFD-702D-4AD4-B2EB-0CA1B0B154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6" t="71009" r="26966" b="6930"/>
          <a:stretch/>
        </p:blipFill>
        <p:spPr>
          <a:xfrm>
            <a:off x="0" y="2852936"/>
            <a:ext cx="12161520" cy="33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4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u="sng" dirty="0">
                <a:latin typeface="Algerian" pitchFamily="82" charset="0"/>
              </a:rPr>
              <a:t>KAHOOT 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16832"/>
            <a:ext cx="10972800" cy="4536504"/>
          </a:xfrm>
        </p:spPr>
        <p:txBody>
          <a:bodyPr>
            <a:normAutofit/>
          </a:bodyPr>
          <a:lstStyle/>
          <a:p>
            <a:pPr marL="37612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37612" indent="0">
              <a:lnSpc>
                <a:spcPct val="150000"/>
              </a:lnSpc>
              <a:buNone/>
            </a:pPr>
            <a:endParaRPr lang="en-GB" dirty="0">
              <a:latin typeface="Baskerville Old Face" pitchFamily="18" charset="0"/>
            </a:endParaRPr>
          </a:p>
          <a:p>
            <a:pPr marL="37612" indent="0">
              <a:buNone/>
            </a:pPr>
            <a:endParaRPr lang="en-GB" sz="1709" dirty="0">
              <a:latin typeface="Baskerville Old Face" pitchFamily="18" charset="0"/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4E07ADE-889F-4BB0-9F95-7931765EC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679994"/>
            <a:ext cx="4921706" cy="282912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C14E6E-D251-423E-BD7B-9B082E86FD1B}"/>
              </a:ext>
            </a:extLst>
          </p:cNvPr>
          <p:cNvSpPr/>
          <p:nvPr/>
        </p:nvSpPr>
        <p:spPr>
          <a:xfrm>
            <a:off x="1199456" y="4675496"/>
            <a:ext cx="9217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Baskerville Old Face" panose="02020602080505020303" pitchFamily="18" charset="0"/>
              </a:rPr>
              <a:t>https://create.kahoot.it/details/4431a126-d4c0-494a-bf8f-7d58b4cedfa3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6FDC8-0BA4-4D48-92FC-1CA6B793F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2" t="24484" r="67719" b="20586"/>
          <a:stretch/>
        </p:blipFill>
        <p:spPr>
          <a:xfrm>
            <a:off x="5951984" y="1679998"/>
            <a:ext cx="5472608" cy="28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14142</TotalTime>
  <Words>668</Words>
  <Application>Microsoft Office PowerPoint</Application>
  <PresentationFormat>Widescreen</PresentationFormat>
  <Paragraphs>191</Paragraphs>
  <Slides>32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Algerian</vt:lpstr>
      <vt:lpstr>Arial</vt:lpstr>
      <vt:lpstr>Baskerville Old Face</vt:lpstr>
      <vt:lpstr>Calibri</vt:lpstr>
      <vt:lpstr>Corbel</vt:lpstr>
      <vt:lpstr>MV Boli</vt:lpstr>
      <vt:lpstr>Wingdings</vt:lpstr>
      <vt:lpstr>Wingdings 2</vt:lpstr>
      <vt:lpstr>Wingdings 3</vt:lpstr>
      <vt:lpstr>Module</vt:lpstr>
      <vt:lpstr>Today’s lesson</vt:lpstr>
      <vt:lpstr>LEARNING OBJECTIVES</vt:lpstr>
      <vt:lpstr>Discussion questions</vt:lpstr>
      <vt:lpstr>PowerPoint Presentation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Key vocabulary</vt:lpstr>
      <vt:lpstr>Vocabulary quiz</vt:lpstr>
      <vt:lpstr>Vocabulary matching</vt:lpstr>
      <vt:lpstr>What are the articles about? coursebook p.34</vt:lpstr>
      <vt:lpstr>reading practice coursebook p.34</vt:lpstr>
      <vt:lpstr>reading practice coursebook p.34</vt:lpstr>
      <vt:lpstr>reading comprehension coursebook p.35</vt:lpstr>
      <vt:lpstr>Today’s lesson</vt:lpstr>
      <vt:lpstr>LEARNING OBJECTIVES</vt:lpstr>
      <vt:lpstr>starter</vt:lpstr>
      <vt:lpstr>crossword</vt:lpstr>
      <vt:lpstr>crossword  workbook p.34</vt:lpstr>
      <vt:lpstr>Alef lesson 28 – using cohesive devices</vt:lpstr>
      <vt:lpstr>Use of english coursebook p.35</vt:lpstr>
      <vt:lpstr>Gap fill  workbook p.34</vt:lpstr>
      <vt:lpstr>Write one reason to support each idea  workbook p.35</vt:lpstr>
      <vt:lpstr>Writing activity  workbook p.35</vt:lpstr>
      <vt:lpstr>KAHOOT plenary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Rick</dc:creator>
  <cp:lastModifiedBy>Richard Sharpe   Mcclements</cp:lastModifiedBy>
  <cp:revision>1214</cp:revision>
  <dcterms:created xsi:type="dcterms:W3CDTF">2014-02-25T19:38:20Z</dcterms:created>
  <dcterms:modified xsi:type="dcterms:W3CDTF">2022-10-17T07:31:02Z</dcterms:modified>
</cp:coreProperties>
</file>