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458" r:id="rId2"/>
    <p:sldId id="256" r:id="rId3"/>
    <p:sldId id="263" r:id="rId4"/>
    <p:sldId id="260" r:id="rId5"/>
    <p:sldId id="262" r:id="rId6"/>
    <p:sldId id="264" r:id="rId7"/>
    <p:sldId id="265" r:id="rId8"/>
    <p:sldId id="259" r:id="rId9"/>
    <p:sldId id="258" r:id="rId10"/>
    <p:sldId id="266" r:id="rId11"/>
    <p:sldId id="257" r:id="rId12"/>
    <p:sldId id="267" r:id="rId13"/>
    <p:sldId id="268" r:id="rId14"/>
    <p:sldId id="261" r:id="rId15"/>
    <p:sldId id="269" r:id="rId1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نمط فاتح 2 - تميي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573AEF8-D139-379E-2521-AA35354C4A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B61CEBF-B6A5-DA78-BC9E-DA30F0B65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EEFC1B7-A70B-9216-D686-84B93E739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7800359-5070-0861-F0A3-BE70C78A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4C95AB2-E50A-4860-41FB-C2C244BB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1375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28C8E35-DB0C-B39B-A091-0A4AE5FF2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A438551-CF25-B8BD-F3F6-0B32354C2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065AF9D-8CCC-33B0-8DAF-412174574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5EF576A-0CC6-8C21-C6AD-A3AC6A5A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1D0AF9F-01D9-B23B-FED4-DB4485922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40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4FDFA9-D929-3724-F21D-84E956AFD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030246E-B264-462D-0186-690557115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CD20C2F-2D29-4611-3FA9-C7AAB6BE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DABEAC8-7E5F-75B0-FF53-A2F1F7B9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7481219-70DA-DAE2-6FFB-C53F059E3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947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BA9F4A4-4746-2622-0C09-C47DCCBD3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4E64E89-7B74-765D-F24F-27A5E43E8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A4812AB-864A-3347-6DF1-0FEC519DF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9642099-E5BD-7FFB-4242-7CEDE636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DCA827E-6A29-FE0B-EBA4-DC41F6E2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03FDF35-C8EA-FCF8-714E-AA353BFA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191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2AF1948-B5AC-4FF8-8BA1-5FBD2623E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B150016-1E17-E710-337F-E1098193C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475D692-A137-CC59-AEE7-D5822936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2E532CA-832F-93F7-FE25-396F921579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77BFBC3-9C57-458D-FBA9-37434CC1A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F1F55EFC-7D0A-9ABB-1447-2C768F44E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93A94C0-6BF4-7D77-BD4A-5D8D5DAB1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7C29546-9EA5-7F78-B809-52C2B9AE7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550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91317B4-C1ED-41B0-2E2A-D9828768C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14366CE-4DE4-4DAB-65CE-2CB5960CF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B3E528B-32D2-3299-E826-379AC9A5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DF16653-10F8-C908-EFA6-898B6BBA0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39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2687D886-A238-1935-E968-F6E76E50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045BFD0-822D-4F55-88B2-F059BD16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D1C44F7-5EAB-668C-CB55-760D1547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2965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3A472D-6568-5253-B141-BC7C6F691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5AE5893-C3FD-07CA-2EA8-E97BCBD41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54FD5A5-722C-E543-74A7-C9238E9F5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59DF56D-FAF4-FC5A-5705-EA2D220A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B5ECDAB-A3ED-02E3-058D-3C7AB2A3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8097868-2A32-BA36-B201-38D7908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453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E13E54-434D-BB41-4DFB-C2605B810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665ADEB9-DB18-C3AE-8078-040FF8E96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660FD77-49DC-20AC-0185-327D43493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0E46E43-E6AB-FAB4-D762-836334F9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D4C13E9-B0E5-3496-F0D4-F3EE0A30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EC66780-BC5D-2ADF-AFD1-31A54BAB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704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A2B405-07A0-2770-7EEC-33376C0C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A6CAFEB-5F08-869A-DB95-DC3B97432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59F4DB0-A0C3-200A-66D4-D51D1BEA1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D025E63-07DC-8672-FD56-576DCCE3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AB63616-87F6-7B46-3AC7-6C46F0FD4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6396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ADAB3FE-AC64-CEBE-C213-7FF58BD46B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D58A32C-5A6B-7895-2E05-6B6A1EE0D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C2A3C08-CD19-3588-B15C-CB1ABE255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EC81F9C-C224-0967-AEEB-EAD57DBA1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85AF77B-C02E-E335-5D0D-334712CA0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183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6" y="2819401"/>
            <a:ext cx="9791700" cy="806450"/>
          </a:xfrm>
        </p:spPr>
        <p:txBody>
          <a:bodyPr lIns="0" tIns="0" rIns="0" bIns="0"/>
          <a:lstStyle>
            <a:lvl1pPr algn="r" rtl="1">
              <a:buNone/>
              <a:defRPr sz="1688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6" y="3733800"/>
            <a:ext cx="9791700" cy="990600"/>
          </a:xfrm>
        </p:spPr>
        <p:txBody>
          <a:bodyPr lIns="0" tIns="0" rIns="0" bIns="0"/>
          <a:lstStyle>
            <a:lvl1pPr algn="r" rtl="1">
              <a:buNone/>
              <a:defRPr sz="76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sz="760"/>
          </a:p>
        </p:txBody>
      </p:sp>
      <p:pic>
        <p:nvPicPr>
          <p:cNvPr id="2" name="Picture 1" descr="A black background with gold text&#10;&#10;Description automatically generated">
            <a:extLst>
              <a:ext uri="{FF2B5EF4-FFF2-40B4-BE49-F238E27FC236}">
                <a16:creationId xmlns:a16="http://schemas.microsoft.com/office/drawing/2014/main" id="{D929597B-4627-B897-ABF4-2C395DE9BE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09" y="401474"/>
            <a:ext cx="2820336" cy="115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3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E17E6B2-ADED-FEF0-FBF4-DFD837A90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84FD1F-C7E0-62CF-EF8C-D7896FF69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C44FBB0-90CC-4445-676A-1543A44723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6BC2AC-8D1F-4808-9DDD-2EAF91E51434}" type="datetimeFigureOut">
              <a:rPr lang="ar-SA" smtClean="0"/>
              <a:t>18/05/46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7AD1AB6-667C-806D-54AF-67EC49E76D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6A6A252-9968-8E9E-EB74-0E0D218FC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689583-29EF-4E27-8223-3F7070F768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252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F44EE684-7C9B-CE9A-2E13-F9BA9D8CC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968" y="3543332"/>
            <a:ext cx="2208473" cy="2509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B289DA-3FC6-5B85-F67A-02032CB78BAD}"/>
              </a:ext>
            </a:extLst>
          </p:cNvPr>
          <p:cNvSpPr txBox="1"/>
          <p:nvPr/>
        </p:nvSpPr>
        <p:spPr>
          <a:xfrm>
            <a:off x="7095897" y="782854"/>
            <a:ext cx="1571854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57188"/>
            <a:r>
              <a:rPr lang="ar-AE" sz="450" b="1" dirty="0">
                <a:solidFill>
                  <a:srgbClr val="FFFFFF">
                    <a:lumMod val="50000"/>
                  </a:srgbClr>
                </a:solidFill>
              </a:rPr>
              <a:t>ا</a:t>
            </a:r>
            <a:r>
              <a:rPr lang="ar-AE" sz="525" b="1" dirty="0">
                <a:solidFill>
                  <a:srgbClr val="FFFFFF">
                    <a:lumMod val="50000"/>
                  </a:srgbClr>
                </a:solidFill>
              </a:rPr>
              <a:t>ل</a:t>
            </a:r>
            <a:r>
              <a:rPr lang="ar-AE" sz="825" b="1" dirty="0">
                <a:solidFill>
                  <a:srgbClr val="FFFFFF">
                    <a:lumMod val="50000"/>
                  </a:srgbClr>
                </a:solidFill>
              </a:rPr>
              <a:t>فرع المدرسي الأول</a:t>
            </a:r>
          </a:p>
          <a:p>
            <a:pPr algn="ctr" defTabSz="257188"/>
            <a:r>
              <a:rPr lang="ar-AE" sz="825" b="1" dirty="0">
                <a:solidFill>
                  <a:srgbClr val="FFFFFF">
                    <a:lumMod val="50000"/>
                  </a:srgbClr>
                </a:solidFill>
              </a:rPr>
              <a:t>النطاق 6</a:t>
            </a:r>
          </a:p>
          <a:p>
            <a:pPr algn="ctr" defTabSz="257188"/>
            <a:r>
              <a:rPr lang="ar-AE" sz="825" b="1" dirty="0">
                <a:solidFill>
                  <a:srgbClr val="FFFFFF">
                    <a:lumMod val="50000"/>
                  </a:srgbClr>
                </a:solidFill>
              </a:rPr>
              <a:t>مدرستي  الصحوة / نزوى</a:t>
            </a:r>
          </a:p>
          <a:p>
            <a:pPr algn="ctr" defTabSz="257188"/>
            <a:endParaRPr lang="en-US" sz="45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2F115B-19FD-8359-32B5-47E816C96B3A}"/>
              </a:ext>
            </a:extLst>
          </p:cNvPr>
          <p:cNvSpPr/>
          <p:nvPr/>
        </p:nvSpPr>
        <p:spPr>
          <a:xfrm>
            <a:off x="3887963" y="1698418"/>
            <a:ext cx="4629150" cy="2127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57188"/>
            <a:r>
              <a:rPr lang="ar-AE" sz="1125" b="1" dirty="0">
                <a:solidFill>
                  <a:srgbClr val="FFFFFF">
                    <a:lumMod val="10000"/>
                  </a:srgbClr>
                </a:solidFill>
              </a:rPr>
              <a:t>مبادرة كن مستعدا للنجاح على مستوى</a:t>
            </a:r>
            <a:r>
              <a:rPr lang="en-US" sz="1125" b="1" dirty="0">
                <a:solidFill>
                  <a:srgbClr val="FFFFFF">
                    <a:lumMod val="10000"/>
                  </a:srgbClr>
                </a:solidFill>
              </a:rPr>
              <a:t> </a:t>
            </a:r>
            <a:r>
              <a:rPr lang="ar-AE" sz="1125" b="1" dirty="0">
                <a:solidFill>
                  <a:srgbClr val="FFFFFF">
                    <a:lumMod val="10000"/>
                  </a:srgbClr>
                </a:solidFill>
              </a:rPr>
              <a:t>الفرع المدرسي الأول </a:t>
            </a:r>
          </a:p>
          <a:p>
            <a:pPr algn="ctr" defTabSz="257188"/>
            <a:r>
              <a:rPr lang="ar-AE" sz="1125" b="1" dirty="0">
                <a:solidFill>
                  <a:srgbClr val="FFFFFF">
                    <a:lumMod val="10000"/>
                  </a:srgbClr>
                </a:solidFill>
              </a:rPr>
              <a:t>( لمدرستي الصحوة و</a:t>
            </a:r>
            <a:r>
              <a:rPr lang="en-US" sz="1125" b="1" dirty="0">
                <a:solidFill>
                  <a:srgbClr val="FFFFFF">
                    <a:lumMod val="10000"/>
                  </a:srgbClr>
                </a:solidFill>
              </a:rPr>
              <a:t> </a:t>
            </a:r>
            <a:r>
              <a:rPr lang="ar-AE" sz="1125" b="1" dirty="0">
                <a:solidFill>
                  <a:srgbClr val="FFFFFF">
                    <a:lumMod val="10000"/>
                  </a:srgbClr>
                </a:solidFill>
              </a:rPr>
              <a:t>نزوى</a:t>
            </a:r>
            <a:r>
              <a:rPr lang="en-US" sz="1125" b="1" dirty="0">
                <a:solidFill>
                  <a:srgbClr val="FFFFFF">
                    <a:lumMod val="10000"/>
                  </a:srgbClr>
                </a:solidFill>
              </a:rPr>
              <a:t> </a:t>
            </a:r>
            <a:r>
              <a:rPr lang="ar-AE" sz="1125" b="1" dirty="0">
                <a:solidFill>
                  <a:srgbClr val="FFFFFF">
                    <a:lumMod val="10000"/>
                  </a:srgbClr>
                </a:solidFill>
              </a:rPr>
              <a:t>)</a:t>
            </a:r>
            <a:endParaRPr lang="en-US" sz="1125" b="1" dirty="0">
              <a:solidFill>
                <a:srgbClr val="FFFFFF">
                  <a:lumMod val="10000"/>
                </a:srgb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4D2F4A-7001-F62B-DA2D-29D6E58CA033}"/>
              </a:ext>
            </a:extLst>
          </p:cNvPr>
          <p:cNvSpPr txBox="1"/>
          <p:nvPr/>
        </p:nvSpPr>
        <p:spPr>
          <a:xfrm>
            <a:off x="5007968" y="2138450"/>
            <a:ext cx="2252534" cy="2222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257188"/>
            <a:r>
              <a:rPr lang="ar-AE" sz="844" b="1" dirty="0">
                <a:solidFill>
                  <a:srgbClr val="FFFFFF">
                    <a:lumMod val="10000"/>
                  </a:srgbClr>
                </a:solidFill>
              </a:rPr>
              <a:t>استعدادا للاختبارات النهائية للفصل الدراسي الأول </a:t>
            </a:r>
            <a:r>
              <a:rPr lang="en-US" sz="844" b="1" dirty="0">
                <a:solidFill>
                  <a:srgbClr val="FFFFFF">
                    <a:lumMod val="10000"/>
                  </a:srgbClr>
                </a:solidFill>
              </a:rPr>
              <a:t>2024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385171-D84B-4E7E-73B5-4AC6D528B96E}"/>
              </a:ext>
            </a:extLst>
          </p:cNvPr>
          <p:cNvSpPr txBox="1"/>
          <p:nvPr/>
        </p:nvSpPr>
        <p:spPr>
          <a:xfrm>
            <a:off x="7881823" y="6233591"/>
            <a:ext cx="618711" cy="352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57188"/>
            <a:r>
              <a:rPr lang="ar-AE" sz="563" b="1" dirty="0">
                <a:solidFill>
                  <a:srgbClr val="5E5E5E"/>
                </a:solidFill>
              </a:rPr>
              <a:t>مديرة المدرسة</a:t>
            </a:r>
          </a:p>
          <a:p>
            <a:pPr algn="ctr" defTabSz="257188"/>
            <a:r>
              <a:rPr lang="ar-AE" sz="563" b="1" dirty="0">
                <a:solidFill>
                  <a:srgbClr val="5E5E5E"/>
                </a:solidFill>
              </a:rPr>
              <a:t>د.موزة حمد المنصوري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F393D-369F-953F-C3B4-3E672A9677C4}"/>
              </a:ext>
            </a:extLst>
          </p:cNvPr>
          <p:cNvSpPr txBox="1"/>
          <p:nvPr/>
        </p:nvSpPr>
        <p:spPr>
          <a:xfrm>
            <a:off x="3691466" y="6233592"/>
            <a:ext cx="618711" cy="248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57188"/>
            <a:r>
              <a:rPr lang="ar-AE" sz="506" b="1" dirty="0">
                <a:solidFill>
                  <a:srgbClr val="5E5E5E"/>
                </a:solidFill>
              </a:rPr>
              <a:t>مديرة النطاق </a:t>
            </a:r>
          </a:p>
          <a:p>
            <a:pPr algn="ctr" defTabSz="257188"/>
            <a:r>
              <a:rPr lang="ar-AE" sz="506" b="1" dirty="0">
                <a:solidFill>
                  <a:srgbClr val="5E5E5E"/>
                </a:solidFill>
              </a:rPr>
              <a:t>د. صالحة خليفة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F2BB21-B9F1-1EF3-764E-D52AFEC395A0}"/>
              </a:ext>
            </a:extLst>
          </p:cNvPr>
          <p:cNvSpPr txBox="1"/>
          <p:nvPr/>
        </p:nvSpPr>
        <p:spPr>
          <a:xfrm>
            <a:off x="4809751" y="6211903"/>
            <a:ext cx="2572498" cy="209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760" dirty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اقتطع من وقتك ساعة يوميا تنل بها الريادة العلمية في كافة المواد </a:t>
            </a:r>
            <a:endParaRPr lang="en-AE" sz="1181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4AC4B6A-3149-E198-5B34-ED6F2D30099E}"/>
              </a:ext>
            </a:extLst>
          </p:cNvPr>
          <p:cNvSpPr txBox="1">
            <a:spLocks/>
          </p:cNvSpPr>
          <p:nvPr/>
        </p:nvSpPr>
        <p:spPr>
          <a:xfrm>
            <a:off x="3878931" y="2495370"/>
            <a:ext cx="4510608" cy="2117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55565A"/>
                </a:solidFill>
                <a:latin typeface="Univers Next Arabic" panose="020B0503030202020203" pitchFamily="34" charset="-78"/>
                <a:ea typeface="+mn-ea"/>
                <a:cs typeface="Univers Next Arabic" panose="020B0503030202020203" pitchFamily="34" charset="-78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AE" sz="1013" b="1" dirty="0">
                <a:solidFill>
                  <a:schemeClr val="tx1">
                    <a:lumMod val="50000"/>
                  </a:schemeClr>
                </a:solidFill>
              </a:rPr>
              <a:t>لنقود معا  سفينة الطلاب نحو شاطئ التفوق والنجاح</a:t>
            </a:r>
          </a:p>
          <a:p>
            <a:r>
              <a:rPr lang="ar-AE" sz="1013" b="1" dirty="0">
                <a:solidFill>
                  <a:schemeClr val="tx1">
                    <a:lumMod val="50000"/>
                  </a:schemeClr>
                </a:solidFill>
              </a:rPr>
              <a:t>المعلم\ة : </a:t>
            </a:r>
            <a:r>
              <a:rPr lang="ar-SA" sz="1013" b="1" dirty="0">
                <a:solidFill>
                  <a:schemeClr val="tx1">
                    <a:lumMod val="50000"/>
                  </a:schemeClr>
                </a:solidFill>
              </a:rPr>
              <a:t>بخيتة علي سالم الكتبي</a:t>
            </a:r>
            <a:endParaRPr lang="ar-AE" sz="1013" b="1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ar-AE" sz="1013" b="1" dirty="0">
                <a:solidFill>
                  <a:schemeClr val="tx1">
                    <a:lumMod val="50000"/>
                  </a:schemeClr>
                </a:solidFill>
              </a:rPr>
              <a:t>المادة: </a:t>
            </a:r>
            <a:r>
              <a:rPr lang="ar-SA" sz="1013" b="1" dirty="0">
                <a:solidFill>
                  <a:schemeClr val="tx1">
                    <a:lumMod val="50000"/>
                  </a:schemeClr>
                </a:solidFill>
              </a:rPr>
              <a:t>التربية الإسلامية </a:t>
            </a:r>
            <a:endParaRPr lang="ar-AE" sz="1013" b="1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ar-AE" sz="1013" b="1" dirty="0">
                <a:solidFill>
                  <a:schemeClr val="tx1">
                    <a:lumMod val="50000"/>
                  </a:schemeClr>
                </a:solidFill>
              </a:rPr>
              <a:t>الصف : </a:t>
            </a:r>
            <a:r>
              <a:rPr lang="ar-SA" sz="1013" b="1" dirty="0">
                <a:solidFill>
                  <a:schemeClr val="tx1">
                    <a:lumMod val="50000"/>
                  </a:schemeClr>
                </a:solidFill>
              </a:rPr>
              <a:t> الحادي عشر </a:t>
            </a:r>
            <a:endParaRPr lang="en-AE" sz="1013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57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057A39-5E09-52AE-9439-52A816BF9C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مناقشة هيكل امتحان نهاية الفصل الأول  الصف الحادي عشر للعام الدراسي 2024\2025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E850E38-50BC-DA63-7B13-0BB27416C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642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15432C7-D023-4295-7CD0-CA4176B0E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:1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F167874-F919-DD7C-F575-BE9E2FBA52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8" t="57180" r="10845" b="10769"/>
          <a:stretch/>
        </p:blipFill>
        <p:spPr>
          <a:xfrm>
            <a:off x="1466222" y="1825625"/>
            <a:ext cx="8510954" cy="4591010"/>
          </a:xfrm>
          <a:prstGeom prst="rect">
            <a:avLst/>
          </a:prstGeom>
        </p:spPr>
      </p:pic>
      <p:sp>
        <p:nvSpPr>
          <p:cNvPr id="7" name="عنصر نائب للمحتوى 6">
            <a:extLst>
              <a:ext uri="{FF2B5EF4-FFF2-40B4-BE49-F238E27FC236}">
                <a16:creationId xmlns:a16="http://schemas.microsoft.com/office/drawing/2014/main" id="{00571427-922F-F139-7CBB-8CFA0EDE7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8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2588550F-9AF8-4C1A-9C95-56E65329E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7" t="32009" r="33178" b="57738"/>
          <a:stretch/>
        </p:blipFill>
        <p:spPr>
          <a:xfrm>
            <a:off x="2960479" y="365125"/>
            <a:ext cx="5560423" cy="1581912"/>
          </a:xfrm>
        </p:spPr>
      </p:pic>
    </p:spTree>
    <p:extLst>
      <p:ext uri="{BB962C8B-B14F-4D97-AF65-F5344CB8AC3E}">
        <p14:creationId xmlns:p14="http://schemas.microsoft.com/office/powerpoint/2010/main" val="1432806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028555-178A-3EAC-5902-36AA33468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3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6BD259F0-66F2-6F14-C244-397A530A9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7" t="42518" r="33178" b="46696"/>
          <a:stretch/>
        </p:blipFill>
        <p:spPr>
          <a:xfrm>
            <a:off x="3051919" y="2338688"/>
            <a:ext cx="5560423" cy="1664208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0E1F15F6-32D1-0AEE-151B-BFA9DC6C1477}"/>
              </a:ext>
            </a:extLst>
          </p:cNvPr>
          <p:cNvSpPr txBox="1"/>
          <p:nvPr/>
        </p:nvSpPr>
        <p:spPr>
          <a:xfrm>
            <a:off x="9167949" y="2552066"/>
            <a:ext cx="218585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السؤال :2</a:t>
            </a:r>
            <a:endParaRPr lang="ar-SA" dirty="0"/>
          </a:p>
        </p:txBody>
      </p:sp>
      <p:pic>
        <p:nvPicPr>
          <p:cNvPr id="7" name="عنصر نائب للمحتوى 3">
            <a:extLst>
              <a:ext uri="{FF2B5EF4-FFF2-40B4-BE49-F238E27FC236}">
                <a16:creationId xmlns:a16="http://schemas.microsoft.com/office/drawing/2014/main" id="{D4F344E3-63C4-1C4E-4F28-F44FDB0B49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6" t="78169" r="9507" b="12601"/>
          <a:stretch/>
        </p:blipFill>
        <p:spPr>
          <a:xfrm>
            <a:off x="1675096" y="4305934"/>
            <a:ext cx="8131187" cy="1581912"/>
          </a:xfrm>
          <a:prstGeom prst="rect">
            <a:avLst/>
          </a:prstGeom>
        </p:spPr>
      </p:pic>
      <p:sp>
        <p:nvSpPr>
          <p:cNvPr id="9" name="عنصر نائب للمحتوى 8">
            <a:extLst>
              <a:ext uri="{FF2B5EF4-FFF2-40B4-BE49-F238E27FC236}">
                <a16:creationId xmlns:a16="http://schemas.microsoft.com/office/drawing/2014/main" id="{651F3521-42B7-53E2-0C1F-5DA82BF7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7280"/>
            <a:ext cx="10515600" cy="5079683"/>
          </a:xfrm>
        </p:spPr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15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EFD484C-F26A-9681-0D21-E2519B76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3</a:t>
            </a:r>
          </a:p>
        </p:txBody>
      </p:sp>
      <p:pic>
        <p:nvPicPr>
          <p:cNvPr id="4" name="عنصر نائب للمحتوى 3">
            <a:extLst>
              <a:ext uri="{FF2B5EF4-FFF2-40B4-BE49-F238E27FC236}">
                <a16:creationId xmlns:a16="http://schemas.microsoft.com/office/drawing/2014/main" id="{315B2A6B-167E-9117-FFE0-1F4234E58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30415" r="9125" b="61472"/>
          <a:stretch/>
        </p:blipFill>
        <p:spPr>
          <a:xfrm>
            <a:off x="914400" y="3805647"/>
            <a:ext cx="10776857" cy="1889760"/>
          </a:xfrm>
          <a:prstGeom prst="rect">
            <a:avLst/>
          </a:prstGeom>
        </p:spPr>
      </p:pic>
      <p:pic>
        <p:nvPicPr>
          <p:cNvPr id="5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2E275C4B-C26F-EDA8-514D-6D37C05E6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9" t="53403" r="33317" b="28512"/>
          <a:stretch/>
        </p:blipFill>
        <p:spPr>
          <a:xfrm>
            <a:off x="1288869" y="573894"/>
            <a:ext cx="8429462" cy="279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7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62F2608-788A-2CE2-8A0A-CF678B1E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:4 </a:t>
            </a:r>
          </a:p>
        </p:txBody>
      </p:sp>
      <p:pic>
        <p:nvPicPr>
          <p:cNvPr id="4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0428BFC4-690B-5B2E-8674-2C45DABE5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81" t="23651" r="32920" b="71512"/>
          <a:stretch/>
        </p:blipFill>
        <p:spPr>
          <a:xfrm>
            <a:off x="1846217" y="607282"/>
            <a:ext cx="5897879" cy="1083406"/>
          </a:xfr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775D9EDE-34EA-4AC4-2C31-2906B0F3F7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 t="16014" r="9336" b="50695"/>
          <a:stretch/>
        </p:blipFill>
        <p:spPr>
          <a:xfrm>
            <a:off x="1330916" y="1837509"/>
            <a:ext cx="10129564" cy="471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53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B589DAE-BA18-C4C4-DCA3-4EC8D5D70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:5</a:t>
            </a:r>
          </a:p>
        </p:txBody>
      </p:sp>
      <p:pic>
        <p:nvPicPr>
          <p:cNvPr id="4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AE46C00F-E668-5A86-A3C0-72948514A4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81" t="29847" r="32920" b="56372"/>
          <a:stretch/>
        </p:blipFill>
        <p:spPr>
          <a:xfrm>
            <a:off x="609874" y="408962"/>
            <a:ext cx="9840412" cy="316091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721B117-2D8C-0C9C-4D18-1347092511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0" t="34428" r="10234" b="59718"/>
          <a:stretch/>
        </p:blipFill>
        <p:spPr>
          <a:xfrm>
            <a:off x="1663611" y="4615543"/>
            <a:ext cx="9160870" cy="1619794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22B2D095-2770-3191-D937-B016849C27DA}"/>
              </a:ext>
            </a:extLst>
          </p:cNvPr>
          <p:cNvSpPr txBox="1"/>
          <p:nvPr/>
        </p:nvSpPr>
        <p:spPr>
          <a:xfrm>
            <a:off x="1911096" y="4971646"/>
            <a:ext cx="1975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>
                <a:solidFill>
                  <a:srgbClr val="FF0000"/>
                </a:solidFill>
              </a:rPr>
              <a:t>إثبات ان القرآن كلام الله </a:t>
            </a:r>
          </a:p>
          <a:p>
            <a:r>
              <a:rPr lang="ar-AE" sz="1800" b="1" dirty="0">
                <a:solidFill>
                  <a:srgbClr val="FF0000"/>
                </a:solidFill>
              </a:rPr>
              <a:t>وصدق نبوة محمد </a:t>
            </a:r>
            <a:r>
              <a:rPr lang="ar-AE" sz="1800" b="1" dirty="0">
                <a:solidFill>
                  <a:srgbClr val="FF0000"/>
                </a:solidFill>
                <a:sym typeface="AGA Arabesque"/>
              </a:rPr>
              <a:t>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08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E98FD03-8DB6-3B1D-C88A-2E52D033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:6  </a:t>
            </a:r>
          </a:p>
        </p:txBody>
      </p:sp>
      <p:pic>
        <p:nvPicPr>
          <p:cNvPr id="5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4266EA9C-77EA-33FB-DDCE-37FA071A9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56" t="48106" r="33121" b="34418"/>
          <a:stretch/>
        </p:blipFill>
        <p:spPr>
          <a:xfrm>
            <a:off x="409303" y="688567"/>
            <a:ext cx="8865326" cy="2140331"/>
          </a:xfrm>
        </p:spPr>
      </p:pic>
      <p:pic>
        <p:nvPicPr>
          <p:cNvPr id="3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3C4FD87E-7255-6387-35FE-D0FBE8E3F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56" t="66208" r="33443" b="26877"/>
          <a:stretch/>
        </p:blipFill>
        <p:spPr>
          <a:xfrm>
            <a:off x="4412632" y="5876192"/>
            <a:ext cx="5822552" cy="846909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0A89FF-AFF2-CBFC-5653-F96FA0A359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0" t="71947" r="9231" b="8900"/>
          <a:stretch/>
        </p:blipFill>
        <p:spPr>
          <a:xfrm>
            <a:off x="1280160" y="2930578"/>
            <a:ext cx="9057438" cy="284393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1455CE3-CABD-2BFC-C746-E16C62D6F3E9}"/>
              </a:ext>
            </a:extLst>
          </p:cNvPr>
          <p:cNvSpPr txBox="1"/>
          <p:nvPr/>
        </p:nvSpPr>
        <p:spPr>
          <a:xfrm>
            <a:off x="10519954" y="5486400"/>
            <a:ext cx="1558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السؤال :7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9028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26EDCC-FD18-CC5F-DFD1-FCF248F33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:8</a:t>
            </a:r>
          </a:p>
        </p:txBody>
      </p:sp>
      <p:pic>
        <p:nvPicPr>
          <p:cNvPr id="5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5998C2CA-45A9-5FD4-5300-A86D5971C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3" t="42904" r="33055" b="46598"/>
          <a:stretch/>
        </p:blipFill>
        <p:spPr>
          <a:xfrm>
            <a:off x="3339083" y="2322453"/>
            <a:ext cx="5513833" cy="1146348"/>
          </a:xfrm>
        </p:spPr>
      </p:pic>
      <p:pic>
        <p:nvPicPr>
          <p:cNvPr id="3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07A4A660-8DEA-B650-D763-EA3C47AA0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3" t="39217" r="33055" b="57550"/>
          <a:stretch/>
        </p:blipFill>
        <p:spPr>
          <a:xfrm>
            <a:off x="1654628" y="795528"/>
            <a:ext cx="5513833" cy="489647"/>
          </a:xfrm>
          <a:prstGeom prst="rect">
            <a:avLst/>
          </a:prstGeom>
        </p:spPr>
      </p:pic>
      <p:pic>
        <p:nvPicPr>
          <p:cNvPr id="4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C05E3B05-F8A3-2BA9-6A36-C8BDC0368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3" t="54153" r="33055" b="35349"/>
          <a:stretch/>
        </p:blipFill>
        <p:spPr>
          <a:xfrm>
            <a:off x="3453383" y="4955177"/>
            <a:ext cx="5513833" cy="1221576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668C5FD-25FD-F703-D6EF-EBE0088A70C9}"/>
              </a:ext>
            </a:extLst>
          </p:cNvPr>
          <p:cNvSpPr txBox="1"/>
          <p:nvPr/>
        </p:nvSpPr>
        <p:spPr>
          <a:xfrm>
            <a:off x="914400" y="1633802"/>
            <a:ext cx="823830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0" i="0" dirty="0">
                <a:solidFill>
                  <a:srgbClr val="1F1F1F"/>
                </a:solidFill>
                <a:effectLst/>
                <a:latin typeface="Google Sans"/>
                <a:cs typeface="Akhbar MT" pitchFamily="2" charset="-78"/>
              </a:rPr>
              <a:t>عقود التوثيقات عند العلماء أربعة إجمالا: </a:t>
            </a:r>
            <a:r>
              <a:rPr lang="ar-SA" sz="2800" b="0" i="0" dirty="0">
                <a:solidFill>
                  <a:srgbClr val="040C28"/>
                </a:solidFill>
                <a:effectLst/>
                <a:latin typeface="Google Sans"/>
                <a:cs typeface="Akhbar MT" pitchFamily="2" charset="-78"/>
              </a:rPr>
              <a:t>الرهن، والضمان، والكفالة بالنفس، والحوالة</a:t>
            </a:r>
            <a:r>
              <a:rPr lang="ar-SA" sz="2800" b="0" i="0" dirty="0">
                <a:solidFill>
                  <a:srgbClr val="1F1F1F"/>
                </a:solidFill>
                <a:effectLst/>
                <a:latin typeface="Google Sans"/>
                <a:cs typeface="Akhbar MT" pitchFamily="2" charset="-78"/>
              </a:rPr>
              <a:t>.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C5838DE-507A-4C8F-5D90-0477B6C63238}"/>
              </a:ext>
            </a:extLst>
          </p:cNvPr>
          <p:cNvSpPr txBox="1"/>
          <p:nvPr/>
        </p:nvSpPr>
        <p:spPr>
          <a:xfrm>
            <a:off x="9509760" y="2586446"/>
            <a:ext cx="155883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1F1F1F"/>
                </a:solidFill>
                <a:latin typeface="Google Sans"/>
              </a:rPr>
              <a:t>السؤال :9 </a:t>
            </a:r>
            <a:endParaRPr lang="ar-SA" sz="3200" b="1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8ED95BD-5EBB-F42B-7235-254D074142FD}"/>
              </a:ext>
            </a:extLst>
          </p:cNvPr>
          <p:cNvSpPr txBox="1"/>
          <p:nvPr/>
        </p:nvSpPr>
        <p:spPr>
          <a:xfrm>
            <a:off x="9152709" y="5246914"/>
            <a:ext cx="22010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1F1F1F"/>
                </a:solidFill>
                <a:latin typeface="Google Sans"/>
              </a:rPr>
              <a:t>السؤال :10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BB93140-AD8B-CD33-C189-402F8AD819A6}"/>
              </a:ext>
            </a:extLst>
          </p:cNvPr>
          <p:cNvSpPr txBox="1"/>
          <p:nvPr/>
        </p:nvSpPr>
        <p:spPr>
          <a:xfrm>
            <a:off x="5329645" y="3777400"/>
            <a:ext cx="2560320" cy="8002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AE" sz="2800" dirty="0">
                <a:solidFill>
                  <a:srgbClr val="1F1F1F"/>
                </a:solidFill>
                <a:latin typeface="Google Sans"/>
                <a:cs typeface="Akhbar MT" pitchFamily="2" charset="-78"/>
              </a:rPr>
              <a:t>صيغة فعلية وهي المعاطاة</a:t>
            </a:r>
          </a:p>
          <a:p>
            <a:endParaRPr lang="ar-SA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4D3DC13-043E-CC9B-BA73-8E984BD12E7D}"/>
              </a:ext>
            </a:extLst>
          </p:cNvPr>
          <p:cNvSpPr txBox="1"/>
          <p:nvPr/>
        </p:nvSpPr>
        <p:spPr>
          <a:xfrm>
            <a:off x="4959530" y="6308209"/>
            <a:ext cx="227293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rgbClr val="1F1F1F"/>
                </a:solidFill>
                <a:latin typeface="Google Sans"/>
                <a:cs typeface="Akhbar MT" pitchFamily="2" charset="-78"/>
              </a:rPr>
              <a:t>أن يكون مملوكا للعاقد </a:t>
            </a:r>
          </a:p>
        </p:txBody>
      </p:sp>
    </p:spTree>
    <p:extLst>
      <p:ext uri="{BB962C8B-B14F-4D97-AF65-F5344CB8AC3E}">
        <p14:creationId xmlns:p14="http://schemas.microsoft.com/office/powerpoint/2010/main" val="403021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728187E-BC1D-96E7-422F-E143AEF53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:11</a:t>
            </a:r>
          </a:p>
        </p:txBody>
      </p:sp>
      <p:pic>
        <p:nvPicPr>
          <p:cNvPr id="4" name="عنصر نائب للمحتوى 4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C4C4AAA9-7184-766E-D310-09581F577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4" t="68550" r="33069" b="17656"/>
          <a:stretch/>
        </p:blipFill>
        <p:spPr>
          <a:xfrm>
            <a:off x="2281646" y="1391628"/>
            <a:ext cx="7376160" cy="2037372"/>
          </a:xfr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ED6F973-FA8C-4C5A-6CA4-19AF1ACF1EDA}"/>
              </a:ext>
            </a:extLst>
          </p:cNvPr>
          <p:cNvSpPr txBox="1"/>
          <p:nvPr/>
        </p:nvSpPr>
        <p:spPr>
          <a:xfrm>
            <a:off x="3579223" y="3779520"/>
            <a:ext cx="600891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600" dirty="0">
                <a:cs typeface="Akhbar MT" pitchFamily="2" charset="-78"/>
              </a:rPr>
              <a:t>الخاصية التي يدل عليها المثال هي : الاشتراك </a:t>
            </a:r>
          </a:p>
        </p:txBody>
      </p:sp>
    </p:spTree>
    <p:extLst>
      <p:ext uri="{BB962C8B-B14F-4D97-AF65-F5344CB8AC3E}">
        <p14:creationId xmlns:p14="http://schemas.microsoft.com/office/powerpoint/2010/main" val="815226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BD56244-49C1-48A4-8B5D-AA30D871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:12</a:t>
            </a:r>
          </a:p>
        </p:txBody>
      </p:sp>
      <p:pic>
        <p:nvPicPr>
          <p:cNvPr id="9" name="صورة 8" descr="صورة تحتوي على نص, لقطة شاشة, برمجيات, رقم&#10;&#10;تم إنشاء الوصف تلقائياً">
            <a:extLst>
              <a:ext uri="{FF2B5EF4-FFF2-40B4-BE49-F238E27FC236}">
                <a16:creationId xmlns:a16="http://schemas.microsoft.com/office/drawing/2014/main" id="{C7E14821-0E41-6AF2-4F1D-F99521E1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8" t="26469" r="34710" b="59180"/>
          <a:stretch/>
        </p:blipFill>
        <p:spPr>
          <a:xfrm>
            <a:off x="2041724" y="1125456"/>
            <a:ext cx="7102275" cy="1400337"/>
          </a:xfrm>
          <a:prstGeom prst="rect">
            <a:avLst/>
          </a:prstGeom>
        </p:spPr>
      </p:pic>
      <p:pic>
        <p:nvPicPr>
          <p:cNvPr id="3" name="صورة 2" descr="صورة تحتوي على نص, لقطة شاشة, برمجيات, رقم&#10;&#10;تم إنشاء الوصف تلقائياً">
            <a:extLst>
              <a:ext uri="{FF2B5EF4-FFF2-40B4-BE49-F238E27FC236}">
                <a16:creationId xmlns:a16="http://schemas.microsoft.com/office/drawing/2014/main" id="{95A70EE7-C8B6-1DA5-61FD-5FF24B1A7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8" t="41980" r="34710" b="43812"/>
          <a:stretch/>
        </p:blipFill>
        <p:spPr>
          <a:xfrm>
            <a:off x="1730392" y="3286124"/>
            <a:ext cx="7724938" cy="1386404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5D08DB38-9CCB-B894-A58A-B57508615FB5}"/>
              </a:ext>
            </a:extLst>
          </p:cNvPr>
          <p:cNvSpPr txBox="1"/>
          <p:nvPr/>
        </p:nvSpPr>
        <p:spPr>
          <a:xfrm>
            <a:off x="8734697" y="3614057"/>
            <a:ext cx="25080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السؤال : 13</a:t>
            </a:r>
          </a:p>
        </p:txBody>
      </p:sp>
      <p:sp>
        <p:nvSpPr>
          <p:cNvPr id="7" name="عنصر نائب للمحتوى 6">
            <a:extLst>
              <a:ext uri="{FF2B5EF4-FFF2-40B4-BE49-F238E27FC236}">
                <a16:creationId xmlns:a16="http://schemas.microsoft.com/office/drawing/2014/main" id="{294C4B4F-BEEC-71B3-4752-F40463477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AE" altLang="ar-AE" b="1" dirty="0">
                <a:solidFill>
                  <a:srgbClr val="FF0000"/>
                </a:solidFill>
                <a:cs typeface="PT Bold Heading" panose="02010400000000000000" pitchFamily="2" charset="-78"/>
              </a:rPr>
              <a:t>.</a:t>
            </a:r>
          </a:p>
          <a:p>
            <a:pPr marL="0" indent="0">
              <a:buNone/>
            </a:pPr>
            <a:endParaRPr lang="ar-SA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3EBB056-241C-FBF9-5B58-04CAC6620E24}"/>
              </a:ext>
            </a:extLst>
          </p:cNvPr>
          <p:cNvSpPr txBox="1"/>
          <p:nvPr/>
        </p:nvSpPr>
        <p:spPr>
          <a:xfrm>
            <a:off x="3528278" y="2509914"/>
            <a:ext cx="532093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chemeClr val="dk1"/>
                </a:solidFill>
                <a:cs typeface="Akhbar MT" pitchFamily="2" charset="-78"/>
              </a:rPr>
              <a:t>نعمة نصر المسلمين  و تفريج الكرب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22E4DBE-3878-E777-BD48-D1EBF95203D7}"/>
              </a:ext>
            </a:extLst>
          </p:cNvPr>
          <p:cNvSpPr txBox="1"/>
          <p:nvPr/>
        </p:nvSpPr>
        <p:spPr>
          <a:xfrm>
            <a:off x="3936274" y="4872088"/>
            <a:ext cx="5519056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>
                <a:cs typeface="Akhbar MT" pitchFamily="2" charset="-78"/>
              </a:rPr>
              <a:t>1- نشر الشعور بالانهزام في صفوف المسلمين</a:t>
            </a:r>
          </a:p>
          <a:p>
            <a:r>
              <a:rPr lang="ar-SA" sz="2800" dirty="0">
                <a:cs typeface="Akhbar MT" pitchFamily="2" charset="-78"/>
              </a:rPr>
              <a:t>2- ترويج الشائعات </a:t>
            </a:r>
          </a:p>
          <a:p>
            <a:r>
              <a:rPr lang="ar-SA" sz="2800" dirty="0">
                <a:cs typeface="Akhbar MT" pitchFamily="2" charset="-78"/>
              </a:rPr>
              <a:t>3- التشكيك و التثبيط </a:t>
            </a:r>
          </a:p>
          <a:p>
            <a:r>
              <a:rPr lang="ar-SA" sz="2800" dirty="0">
                <a:cs typeface="Akhbar MT" pitchFamily="2" charset="-78"/>
              </a:rPr>
              <a:t>4- الانتهازية و المصلحة الضيقة </a:t>
            </a:r>
          </a:p>
        </p:txBody>
      </p:sp>
    </p:spTree>
    <p:extLst>
      <p:ext uri="{BB962C8B-B14F-4D97-AF65-F5344CB8AC3E}">
        <p14:creationId xmlns:p14="http://schemas.microsoft.com/office/powerpoint/2010/main" val="502765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77AFB14-1CEB-6EF6-DF08-DDA57FFE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:14</a:t>
            </a:r>
          </a:p>
        </p:txBody>
      </p:sp>
      <p:pic>
        <p:nvPicPr>
          <p:cNvPr id="4" name="عنصر نائب للمحتوى 3" descr="صورة تحتوي على نص, لقطة شاشة, برمجيات, رقم&#10;&#10;تم إنشاء الوصف تلقائياً">
            <a:extLst>
              <a:ext uri="{FF2B5EF4-FFF2-40B4-BE49-F238E27FC236}">
                <a16:creationId xmlns:a16="http://schemas.microsoft.com/office/drawing/2014/main" id="{362C2495-45B3-CD1D-53DB-6A04453CB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7" t="61061" r="34797" b="28818"/>
          <a:stretch/>
        </p:blipFill>
        <p:spPr>
          <a:xfrm>
            <a:off x="1846217" y="1873568"/>
            <a:ext cx="7175863" cy="219377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CE277910-C8BA-1103-FAA8-6D1815901AAD}"/>
              </a:ext>
            </a:extLst>
          </p:cNvPr>
          <p:cNvSpPr txBox="1"/>
          <p:nvPr/>
        </p:nvSpPr>
        <p:spPr>
          <a:xfrm>
            <a:off x="5221224" y="4423954"/>
            <a:ext cx="3221301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>
                <a:cs typeface="Akhbar MT" pitchFamily="2" charset="-78"/>
              </a:rPr>
              <a:t>الاعجاز في خلق الانسان </a:t>
            </a:r>
          </a:p>
        </p:txBody>
      </p:sp>
    </p:spTree>
    <p:extLst>
      <p:ext uri="{BB962C8B-B14F-4D97-AF65-F5344CB8AC3E}">
        <p14:creationId xmlns:p14="http://schemas.microsoft.com/office/powerpoint/2010/main" val="3497443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466A512-5F13-3F49-5A56-D4706135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:15 </a:t>
            </a:r>
          </a:p>
        </p:txBody>
      </p:sp>
      <p:pic>
        <p:nvPicPr>
          <p:cNvPr id="4" name="عنصر نائب للمحتوى 3" descr="صورة تحتوي على نص, لقطة شاشة, برمجيات, رقم&#10;&#10;تم إنشاء الوصف تلقائياً">
            <a:extLst>
              <a:ext uri="{FF2B5EF4-FFF2-40B4-BE49-F238E27FC236}">
                <a16:creationId xmlns:a16="http://schemas.microsoft.com/office/drawing/2014/main" id="{D41678AD-D2B9-C83C-0A87-383D6D42A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75" t="85844" r="34728" b="7933"/>
          <a:stretch/>
        </p:blipFill>
        <p:spPr>
          <a:xfrm>
            <a:off x="1950720" y="4995248"/>
            <a:ext cx="7132320" cy="1149205"/>
          </a:xfrm>
          <a:prstGeom prst="rect">
            <a:avLst/>
          </a:prstGeom>
        </p:spPr>
      </p:pic>
      <p:pic>
        <p:nvPicPr>
          <p:cNvPr id="5" name="عنصر نائب للمحتوى 3" descr="صورة تحتوي على نص, لقطة شاشة, برمجيات, رقم&#10;&#10;تم إنشاء الوصف تلقائياً">
            <a:extLst>
              <a:ext uri="{FF2B5EF4-FFF2-40B4-BE49-F238E27FC236}">
                <a16:creationId xmlns:a16="http://schemas.microsoft.com/office/drawing/2014/main" id="{A2199BFD-A3E9-C2B0-5DCF-DD0DF3258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75" t="76512" r="34728" b="14371"/>
          <a:stretch/>
        </p:blipFill>
        <p:spPr>
          <a:xfrm>
            <a:off x="522514" y="686628"/>
            <a:ext cx="8438606" cy="93795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01CCB77-AE48-4BC7-0837-385345CE8A15}"/>
              </a:ext>
            </a:extLst>
          </p:cNvPr>
          <p:cNvSpPr txBox="1"/>
          <p:nvPr/>
        </p:nvSpPr>
        <p:spPr>
          <a:xfrm>
            <a:off x="9283337" y="4348917"/>
            <a:ext cx="222068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السؤال :16</a:t>
            </a:r>
            <a:r>
              <a:rPr lang="ar-SA" dirty="0"/>
              <a:t> </a:t>
            </a:r>
          </a:p>
        </p:txBody>
      </p:sp>
      <p:pic>
        <p:nvPicPr>
          <p:cNvPr id="9" name="Picture 1" descr="6">
            <a:extLst>
              <a:ext uri="{FF2B5EF4-FFF2-40B4-BE49-F238E27FC236}">
                <a16:creationId xmlns:a16="http://schemas.microsoft.com/office/drawing/2014/main" id="{7C6991D2-B42A-B0BE-84CE-30A639ECEB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 t="80671" r="5071" b="3619"/>
          <a:stretch/>
        </p:blipFill>
        <p:spPr>
          <a:xfrm>
            <a:off x="202039" y="2157952"/>
            <a:ext cx="11416937" cy="10773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90935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076031-D686-2CDF-8C8E-86A708855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:17</a:t>
            </a:r>
          </a:p>
        </p:txBody>
      </p:sp>
      <p:pic>
        <p:nvPicPr>
          <p:cNvPr id="9" name="عنصر نائب للمحتوى 8" descr="صورة تحتوي على نص, لقطة شاشة, برمجيات, عرض&#10;&#10;تم إنشاء الوصف تلقائياً">
            <a:extLst>
              <a:ext uri="{FF2B5EF4-FFF2-40B4-BE49-F238E27FC236}">
                <a16:creationId xmlns:a16="http://schemas.microsoft.com/office/drawing/2014/main" id="{918C92D1-D0C4-DC65-0421-BFB28FE32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6" t="30753" r="34865" b="59907"/>
          <a:stretch/>
        </p:blipFill>
        <p:spPr>
          <a:xfrm>
            <a:off x="1643308" y="522749"/>
            <a:ext cx="5230368" cy="1167939"/>
          </a:xfrm>
        </p:spPr>
      </p:pic>
      <p:pic>
        <p:nvPicPr>
          <p:cNvPr id="3" name="عنصر نائب للمحتوى 8" descr="صورة تحتوي على نص, لقطة شاشة, برمجيات, عرض&#10;&#10;تم إنشاء الوصف تلقائياً">
            <a:extLst>
              <a:ext uri="{FF2B5EF4-FFF2-40B4-BE49-F238E27FC236}">
                <a16:creationId xmlns:a16="http://schemas.microsoft.com/office/drawing/2014/main" id="{2932399D-45A9-B349-5523-8C79A2617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6" t="40414" r="34865" b="53323"/>
          <a:stretch/>
        </p:blipFill>
        <p:spPr>
          <a:xfrm>
            <a:off x="2070462" y="4598561"/>
            <a:ext cx="5230368" cy="783196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BC0A96F8-5CD6-59E2-900B-EC80D6FBB5AC}"/>
              </a:ext>
            </a:extLst>
          </p:cNvPr>
          <p:cNvSpPr txBox="1"/>
          <p:nvPr/>
        </p:nvSpPr>
        <p:spPr>
          <a:xfrm>
            <a:off x="9083040" y="4423954"/>
            <a:ext cx="22707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السؤال :18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D59640D-C2CA-65F6-B687-E379CA7BE207}"/>
              </a:ext>
            </a:extLst>
          </p:cNvPr>
          <p:cNvSpPr txBox="1"/>
          <p:nvPr/>
        </p:nvSpPr>
        <p:spPr>
          <a:xfrm>
            <a:off x="3703320" y="2398916"/>
            <a:ext cx="3264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>
                <a:cs typeface="Akhbar MT" pitchFamily="2" charset="-78"/>
              </a:rPr>
              <a:t>مصادر التشريع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C1F05BD-291D-B04C-4B23-4D7C19C5FCF0}"/>
              </a:ext>
            </a:extLst>
          </p:cNvPr>
          <p:cNvSpPr txBox="1"/>
          <p:nvPr/>
        </p:nvSpPr>
        <p:spPr>
          <a:xfrm>
            <a:off x="3703320" y="5709679"/>
            <a:ext cx="348386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>
                <a:cs typeface="Akhbar MT" pitchFamily="2" charset="-78"/>
              </a:rPr>
              <a:t>سد الذرائع </a:t>
            </a:r>
          </a:p>
        </p:txBody>
      </p:sp>
    </p:spTree>
    <p:extLst>
      <p:ext uri="{BB962C8B-B14F-4D97-AF65-F5344CB8AC3E}">
        <p14:creationId xmlns:p14="http://schemas.microsoft.com/office/powerpoint/2010/main" val="2127834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3B4E29A-0DBB-B8F3-D663-5868002D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السؤال :19</a:t>
            </a:r>
          </a:p>
        </p:txBody>
      </p:sp>
      <p:pic>
        <p:nvPicPr>
          <p:cNvPr id="4" name="عنصر نائب للمحتوى 8" descr="صورة تحتوي على نص, لقطة شاشة, برمجيات, عرض&#10;&#10;تم إنشاء الوصف تلقائياً">
            <a:extLst>
              <a:ext uri="{FF2B5EF4-FFF2-40B4-BE49-F238E27FC236}">
                <a16:creationId xmlns:a16="http://schemas.microsoft.com/office/drawing/2014/main" id="{E553741E-7362-8DF6-AC18-5299E4479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1" t="71424" r="34834" b="16138"/>
          <a:stretch/>
        </p:blipFill>
        <p:spPr>
          <a:xfrm>
            <a:off x="1920240" y="4504483"/>
            <a:ext cx="6327649" cy="969263"/>
          </a:xfrm>
        </p:spPr>
      </p:pic>
      <p:pic>
        <p:nvPicPr>
          <p:cNvPr id="5" name="عنصر نائب للمحتوى 8" descr="صورة تحتوي على نص, لقطة شاشة, برمجيات, عرض&#10;&#10;تم إنشاء الوصف تلقائياً">
            <a:extLst>
              <a:ext uri="{FF2B5EF4-FFF2-40B4-BE49-F238E27FC236}">
                <a16:creationId xmlns:a16="http://schemas.microsoft.com/office/drawing/2014/main" id="{D25E8137-52E1-AF34-8B57-B1CA1D367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1" t="51593" r="34834" b="29358"/>
          <a:stretch/>
        </p:blipFill>
        <p:spPr>
          <a:xfrm>
            <a:off x="1545337" y="365125"/>
            <a:ext cx="6153912" cy="148437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E6B354E3-5592-BD89-1FF7-E3E359B9E8EE}"/>
              </a:ext>
            </a:extLst>
          </p:cNvPr>
          <p:cNvSpPr txBox="1"/>
          <p:nvPr/>
        </p:nvSpPr>
        <p:spPr>
          <a:xfrm>
            <a:off x="9555480" y="4599432"/>
            <a:ext cx="19476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السؤال :20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A0809F9-F00F-2797-34A0-C6E33B071812}"/>
              </a:ext>
            </a:extLst>
          </p:cNvPr>
          <p:cNvSpPr txBox="1"/>
          <p:nvPr/>
        </p:nvSpPr>
        <p:spPr>
          <a:xfrm>
            <a:off x="2221992" y="2130552"/>
            <a:ext cx="5477257" cy="20928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>
                <a:cs typeface="Akhbar MT" pitchFamily="2" charset="-78"/>
              </a:rPr>
              <a:t>1- التوكل على الله</a:t>
            </a:r>
          </a:p>
          <a:p>
            <a:r>
              <a:rPr lang="ar-SA" sz="2800" b="1" dirty="0">
                <a:cs typeface="Akhbar MT" pitchFamily="2" charset="-78"/>
              </a:rPr>
              <a:t>2- تحديد الأهداف </a:t>
            </a:r>
          </a:p>
          <a:p>
            <a:r>
              <a:rPr lang="ar-SA" sz="2800" b="1" dirty="0">
                <a:cs typeface="Akhbar MT" pitchFamily="2" charset="-78"/>
              </a:rPr>
              <a:t>3-   تحديد الوسائل المشروعة لتنفيذ الأهداف </a:t>
            </a:r>
          </a:p>
          <a:p>
            <a:r>
              <a:rPr lang="ar-SA" sz="2800" b="1" dirty="0">
                <a:cs typeface="Akhbar MT" pitchFamily="2" charset="-78"/>
              </a:rPr>
              <a:t>4-  الاستعداد لمواجهة العقبات المحتملة </a:t>
            </a:r>
          </a:p>
          <a:p>
            <a:endParaRPr lang="ar-SA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165ED38-3C7B-E7B9-8644-714A3A3B99E4}"/>
              </a:ext>
            </a:extLst>
          </p:cNvPr>
          <p:cNvSpPr txBox="1"/>
          <p:nvPr/>
        </p:nvSpPr>
        <p:spPr>
          <a:xfrm>
            <a:off x="2962656" y="5885226"/>
            <a:ext cx="482803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dk1"/>
                </a:solidFill>
                <a:cs typeface="Akhbar MT" pitchFamily="2" charset="-78"/>
              </a:rPr>
              <a:t>الأخذ بالأسباب والتوكل على الله سبحانه وتعالى </a:t>
            </a:r>
          </a:p>
        </p:txBody>
      </p:sp>
    </p:spTree>
    <p:extLst>
      <p:ext uri="{BB962C8B-B14F-4D97-AF65-F5344CB8AC3E}">
        <p14:creationId xmlns:p14="http://schemas.microsoft.com/office/powerpoint/2010/main" val="89026545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251</Words>
  <Application>Microsoft Office PowerPoint</Application>
  <PresentationFormat>شاشة عريضة</PresentationFormat>
  <Paragraphs>56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4" baseType="lpstr">
      <vt:lpstr>AGA Arabesque</vt:lpstr>
      <vt:lpstr>Akhbar MT</vt:lpstr>
      <vt:lpstr>Aptos</vt:lpstr>
      <vt:lpstr>Aptos Display</vt:lpstr>
      <vt:lpstr>Arial</vt:lpstr>
      <vt:lpstr>Google Sans</vt:lpstr>
      <vt:lpstr>PT Bold Heading</vt:lpstr>
      <vt:lpstr>Univers Next Arabic</vt:lpstr>
      <vt:lpstr>نسق Office</vt:lpstr>
      <vt:lpstr>عرض تقديمي في PowerPoint</vt:lpstr>
      <vt:lpstr>مناقشة هيكل امتحان نهاية الفصل الأول  الصف الحادي عشر للعام الدراسي 2024\2025</vt:lpstr>
      <vt:lpstr>السؤال :1</vt:lpstr>
      <vt:lpstr>عرض تقديمي في PowerPoint</vt:lpstr>
      <vt:lpstr>السؤال 3</vt:lpstr>
      <vt:lpstr>السؤال :4 </vt:lpstr>
      <vt:lpstr>السؤال :5</vt:lpstr>
      <vt:lpstr>السؤال :6  </vt:lpstr>
      <vt:lpstr>السؤال :8</vt:lpstr>
      <vt:lpstr>السؤال :11</vt:lpstr>
      <vt:lpstr>السؤال :12</vt:lpstr>
      <vt:lpstr>السؤال :14</vt:lpstr>
      <vt:lpstr>السؤال :15 </vt:lpstr>
      <vt:lpstr>السؤال :17</vt:lpstr>
      <vt:lpstr>السؤال :19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Bakhita Alkitba</dc:creator>
  <cp:lastModifiedBy>Bakhita Alkitba</cp:lastModifiedBy>
  <cp:revision>3</cp:revision>
  <dcterms:created xsi:type="dcterms:W3CDTF">2024-11-18T13:15:09Z</dcterms:created>
  <dcterms:modified xsi:type="dcterms:W3CDTF">2024-11-19T10:20:45Z</dcterms:modified>
</cp:coreProperties>
</file>