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24"/>
  </p:handoutMasterIdLst>
  <p:sldIdLst>
    <p:sldId id="461" r:id="rId5"/>
    <p:sldId id="2683" r:id="rId6"/>
    <p:sldId id="2678" r:id="rId7"/>
    <p:sldId id="296" r:id="rId8"/>
    <p:sldId id="299" r:id="rId9"/>
    <p:sldId id="2679" r:id="rId10"/>
    <p:sldId id="2705" r:id="rId11"/>
    <p:sldId id="298" r:id="rId12"/>
    <p:sldId id="2718" r:id="rId13"/>
    <p:sldId id="2722" r:id="rId14"/>
    <p:sldId id="2719" r:id="rId15"/>
    <p:sldId id="2727" r:id="rId16"/>
    <p:sldId id="2728" r:id="rId17"/>
    <p:sldId id="2729" r:id="rId18"/>
    <p:sldId id="2713" r:id="rId19"/>
    <p:sldId id="2715" r:id="rId20"/>
    <p:sldId id="2725" r:id="rId21"/>
    <p:sldId id="2726" r:id="rId22"/>
    <p:sldId id="46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263B64E-357E-433F-B6B0-51CA2AB0F73B}">
          <p14:sldIdLst>
            <p14:sldId id="461"/>
            <p14:sldId id="2683"/>
            <p14:sldId id="2678"/>
            <p14:sldId id="296"/>
            <p14:sldId id="299"/>
            <p14:sldId id="2679"/>
            <p14:sldId id="2705"/>
          </p14:sldIdLst>
        </p14:section>
        <p14:section name="Grammar" id="{DC29BE3B-EFBC-4E24-B3E2-47963FA686AB}">
          <p14:sldIdLst>
            <p14:sldId id="298"/>
            <p14:sldId id="2718"/>
            <p14:sldId id="2722"/>
            <p14:sldId id="2719"/>
            <p14:sldId id="2727"/>
            <p14:sldId id="2728"/>
            <p14:sldId id="2729"/>
          </p14:sldIdLst>
        </p14:section>
        <p14:section name="Functional Language" id="{5C547082-5C0B-48FA-A990-511A9CA86C49}">
          <p14:sldIdLst>
            <p14:sldId id="2713"/>
            <p14:sldId id="2715"/>
            <p14:sldId id="2725"/>
            <p14:sldId id="2726"/>
            <p14:sldId id="4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8C41"/>
    <a:srgbClr val="AC833B"/>
    <a:srgbClr val="2A5CAA"/>
    <a:srgbClr val="C00000"/>
    <a:srgbClr val="000000"/>
    <a:srgbClr val="5F5F5F"/>
    <a:srgbClr val="9A9C9B"/>
    <a:srgbClr val="3E8CFF"/>
    <a:srgbClr val="7F7F7F"/>
    <a:srgbClr val="CAD9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49" autoAdjust="0"/>
    <p:restoredTop sz="96327"/>
  </p:normalViewPr>
  <p:slideViewPr>
    <p:cSldViewPr showGuides="1">
      <p:cViewPr varScale="1">
        <p:scale>
          <a:sx n="120" d="100"/>
          <a:sy n="120" d="100"/>
        </p:scale>
        <p:origin x="216" y="2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534F03-0BB8-47C7-AC99-C7269600F0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228469-5E93-486B-8FBC-4678D925C3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0E1F5-6F97-43AE-B0B8-B774A98C5703}" type="datetimeFigureOut">
              <a:rPr lang="en-US" smtClean="0"/>
              <a:t>5/22/25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656BA-B44C-4C37-B8C0-C91EB9E4C6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D6E45-8F0E-46D5-97CC-270B5EA29E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F6DDE-B5A1-43AB-B608-6C076EB07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73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rgbClr val="595959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498B5CB-EBED-11C7-F1FF-2873EF4A5C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76672"/>
            <a:ext cx="2832100" cy="11601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81B764E-4BB1-BE73-4AF7-2FE2F16552F5}"/>
              </a:ext>
            </a:extLst>
          </p:cNvPr>
          <p:cNvSpPr/>
          <p:nvPr userDrawn="1"/>
        </p:nvSpPr>
        <p:spPr>
          <a:xfrm>
            <a:off x="11280576" y="6165304"/>
            <a:ext cx="911424" cy="69269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823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ACD6B6-BB46-49C5-7B42-1F25BCD5199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354" rtl="0" eaLnBrk="1" latinLnBrk="0" hangingPunct="1"/>
            <a:endParaRPr lang="en-A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8DEB93-B3F2-7770-563B-6151D52A2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87899"/>
            <a:ext cx="2832100" cy="116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1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olid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3E2B50-93C3-4005-9F12-71F80199725C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5627622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8722" y="2764617"/>
            <a:ext cx="3844995" cy="878702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buNone/>
              <a:def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08725" y="3789040"/>
            <a:ext cx="3844992" cy="321242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bg1">
                    <a:lumMod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8C5A025-DCFC-428B-B283-0E4ADA7A0D9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181100" y="2630010"/>
            <a:ext cx="4446522" cy="159798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3900" b="0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273743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F935936-814B-FA4F-DB18-37B76B32DF79}"/>
              </a:ext>
            </a:extLst>
          </p:cNvPr>
          <p:cNvSpPr>
            <a:spLocks/>
          </p:cNvSpPr>
          <p:nvPr userDrawn="1"/>
        </p:nvSpPr>
        <p:spPr>
          <a:xfrm>
            <a:off x="6120680" y="0"/>
            <a:ext cx="6096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6278" y="2344260"/>
            <a:ext cx="4446522" cy="1597980"/>
          </a:xfrm>
        </p:spPr>
        <p:txBody>
          <a:bodyPr anchor="ctr">
            <a:norm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26212" y="4146551"/>
            <a:ext cx="4446587" cy="478716"/>
          </a:xfrm>
        </p:spPr>
        <p:txBody>
          <a:bodyPr anchor="ctr">
            <a:noAutofit/>
          </a:bodyPr>
          <a:lstStyle>
            <a:lvl1pPr marL="0" indent="0">
              <a:lnSpc>
                <a:spcPts val="1600"/>
              </a:lnSpc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E43E2E94-8839-4F5B-8C2C-3DDAEFEFD4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r" rtl="1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524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6016B-48E0-44EA-B75B-7D8F1505D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999067"/>
            <a:ext cx="4305300" cy="6773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lvl1pPr>
              <a:defRPr lang="en-US" sz="3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>
              <a:lnSpc>
                <a:spcPts val="35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DE026-E858-4D27-9D29-540BEEF45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0" y="2196220"/>
            <a:ext cx="4305299" cy="3823577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7FA584-716B-49E1-AFA7-AB28C21540B6}"/>
              </a:ext>
            </a:extLst>
          </p:cNvPr>
          <p:cNvSpPr>
            <a:spLocks/>
          </p:cNvSpPr>
          <p:nvPr userDrawn="1"/>
        </p:nvSpPr>
        <p:spPr>
          <a:xfrm>
            <a:off x="5905500" y="0"/>
            <a:ext cx="62865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C158F92-02DC-4599-9591-7BAE7D1C8DC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0801" y="1877935"/>
            <a:ext cx="4571998" cy="434734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26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6D441-26EE-7A33-51AC-681A4F893678}"/>
              </a:ext>
            </a:extLst>
          </p:cNvPr>
          <p:cNvSpPr txBox="1"/>
          <p:nvPr userDrawn="1"/>
        </p:nvSpPr>
        <p:spPr>
          <a:xfrm>
            <a:off x="-24680" y="6385023"/>
            <a:ext cx="738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6AC66373-F682-2943-B1A3-3F6BA258E680}" type="slidenum">
              <a:rPr lang="en-AE" sz="1400" smtClean="0">
                <a:solidFill>
                  <a:schemeClr val="accent5"/>
                </a:solidFill>
              </a:rPr>
              <a:pPr algn="ctr"/>
              <a:t>‹#›</a:t>
            </a:fld>
            <a:endParaRPr lang="en-AE" sz="1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13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512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9A39B3-4138-343B-1E5A-94749B3ABA4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7F7C35-A42E-D18B-1517-935D5D71FE6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79BA685-4D78-B10C-BD72-988CDA336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811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E941210-1382-4208-77B7-389B11BCB7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11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>
                <a:solidFill>
                  <a:srgbClr val="7F7F7F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B03C097-84C6-5411-5708-431B27EA84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958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37D2AC6-285D-1D1D-C61B-E24A165F29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958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5DAF1D2-A1A8-25DB-685D-567E4CAC0A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105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6C09128-4278-101F-FE56-E89D02FFC2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8105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C697CFA-9EBD-5B61-836B-FEF765B68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692342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56F0FA0-3D58-6C07-EC50-A0E285A0859A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1181100" y="140255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9426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81101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1E14AE-05B0-48B9-824B-211B1073C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1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15">
            <a:extLst>
              <a:ext uri="{FF2B5EF4-FFF2-40B4-BE49-F238E27FC236}">
                <a16:creationId xmlns:a16="http://schemas.microsoft.com/office/drawing/2014/main" id="{4BC40F95-120E-43D0-8E27-82B897E05A4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672364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C3799C56-8C53-4962-850F-AD3A42C081B3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3672364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15">
            <a:extLst>
              <a:ext uri="{FF2B5EF4-FFF2-40B4-BE49-F238E27FC236}">
                <a16:creationId xmlns:a16="http://schemas.microsoft.com/office/drawing/2014/main" id="{6BC9F217-1850-47EE-86C9-054D8E074D0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63625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4DAAC9C4-2E45-433B-8D20-D2187F06F547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6163625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15">
            <a:extLst>
              <a:ext uri="{FF2B5EF4-FFF2-40B4-BE49-F238E27FC236}">
                <a16:creationId xmlns:a16="http://schemas.microsoft.com/office/drawing/2014/main" id="{157F90A8-ACDF-4AC8-AF32-05D38E23A1A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649810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7A00CA9F-4D47-457E-924D-B98E94AAAF8A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649810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67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7D201D-EF70-4694-9DFC-D4E3AFF42FF8}"/>
              </a:ext>
            </a:extLst>
          </p:cNvPr>
          <p:cNvSpPr/>
          <p:nvPr userDrawn="1"/>
        </p:nvSpPr>
        <p:spPr>
          <a:xfrm>
            <a:off x="0" y="6281419"/>
            <a:ext cx="5986513" cy="576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2916936" cy="292075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990600"/>
            <a:ext cx="47244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1" y="1676400"/>
            <a:ext cx="4724400" cy="321242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C51703EF-1A26-45E9-A3C8-32AC898632A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" y="3062798"/>
            <a:ext cx="2916936" cy="379520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71500DE1-B084-4405-BAFB-9C0503C16BA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58981" y="0"/>
            <a:ext cx="2884618" cy="685799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D3B1D-9FF9-4C8C-A192-BF3DE522D48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7875" y="2196220"/>
            <a:ext cx="4724925" cy="146138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228600" lvl="0" indent="-228600" algn="l" defTabSz="914400" rtl="0" eaLnBrk="1" latinLnBrk="0" hangingPunct="1">
              <a:lnSpc>
                <a:spcPts val="1900"/>
              </a:lnSpc>
              <a:spcBef>
                <a:spcPts val="100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77B0DC4-38A9-4172-8300-75EB3D62F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7874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35444AF-182E-4BF6-A1FD-370D226695A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47874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B012E54-CB11-47F6-87AE-4E5856C26E1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47875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44287AD-F16C-415B-9352-14C86E7F83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08619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1ECDB9A-490B-4986-9AEA-CAB43A37359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008619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75BC88EA-A440-461F-828A-E11E977A84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008619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A0E03348-65D4-4684-99CE-3F6E09D7D70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69365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3F437648-709F-4DF7-BE43-35B61C71E3A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769365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5B7C5EE1-4F95-41C4-8428-28862E0E43C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767888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72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94360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998774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0" y="1972235"/>
            <a:ext cx="4724400" cy="296626"/>
          </a:xfrm>
        </p:spPr>
        <p:txBody>
          <a:bodyPr vert="horz" lIns="0" tIns="0" rIns="0" bIns="0" rtlCol="0" anchor="t">
            <a:noAutofit/>
          </a:bodyPr>
          <a:lstStyle>
            <a:lvl1pPr>
              <a:buNone/>
              <a:defRPr lang="en-US" sz="1800" b="0" dirty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0" y="2475708"/>
            <a:ext cx="4724400" cy="1461380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5AF0BB-A63D-4065-B2A0-63B6D02B6D4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8400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35A9577-18BC-4835-97F1-4C7A3DBEE6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11139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659A318-05B2-4703-A67B-166ABBBC3C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73878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81BF27A-7B75-43A5-8F12-40C7ED9462C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8400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75E90EA-96E6-4381-AC4B-45057757E7A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11139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AEFD820-502C-443C-A86D-3D27FA65104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73878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734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943599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20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2944576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1" y="3913424"/>
            <a:ext cx="4724400" cy="29662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9C480-36E3-4F00-9205-0EBFF30CCF8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8400" y="4343400"/>
            <a:ext cx="4724400" cy="1676400"/>
          </a:xfrm>
        </p:spPr>
        <p:txBody>
          <a:bodyPr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49536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/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5C6A4B-1439-55C2-68B2-33EB67557407}"/>
              </a:ext>
            </a:extLst>
          </p:cNvPr>
          <p:cNvSpPr>
            <a:spLocks/>
          </p:cNvSpPr>
          <p:nvPr userDrawn="1"/>
        </p:nvSpPr>
        <p:spPr>
          <a:xfrm>
            <a:off x="0" y="3870972"/>
            <a:ext cx="12192000" cy="2987028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50D74-154B-4F53-974C-B97CCD3EEB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75376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DC4E10-45EB-43AA-9912-36C1806243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2260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7732B9E-2BAB-40EF-97BE-141BC09F06D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5376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E5C5389-3D4D-4836-9773-EBCC717C5A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260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5378" y="3027715"/>
            <a:ext cx="2555716" cy="564898"/>
          </a:xfrm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229DDE-4ABB-43DA-AD18-86D340DD4D4F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412260" y="3027716"/>
            <a:ext cx="2555716" cy="564898"/>
          </a:xfrm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2CBD5BF-9FD3-4654-94F4-F150CDEA2546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075377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8766AF-4A13-46F4-9542-DAD9CE905F4E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412261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C5835C4-53DC-D683-2C0C-A62DBB3DE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08C0909-41D8-2B95-1CC3-8A2F5777FC39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943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0512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 ">
    <p:bg>
      <p:bgPr>
        <a:solidFill>
          <a:schemeClr val="bg1">
            <a:lumMod val="20000"/>
            <a:lumOff val="80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F5C07-AA54-4FBF-BFC6-2EDFF3DF2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84984"/>
            <a:ext cx="12191999" cy="495300"/>
          </a:xfrm>
        </p:spPr>
        <p:txBody>
          <a:bodyPr lIns="0" tIns="0" rIns="0" bIns="0"/>
          <a:lstStyle>
            <a:lvl1pPr algn="ctr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A10C545-CF73-ABAA-41B8-9D946D62FF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428" y="6021288"/>
            <a:ext cx="1399084" cy="5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81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388579"/>
      </p:ext>
    </p:extLst>
  </p:cSld>
  <p:clrMapOvr>
    <a:masterClrMapping/>
  </p:clrMapOvr>
  <p:transition spd="slow" advClick="0" advTm="1000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34033"/>
      </p:ext>
    </p:extLst>
  </p:cSld>
  <p:clrMapOvr>
    <a:masterClrMapping/>
  </p:clrMapOvr>
  <p:transition spd="slow" advClick="0" advTm="1000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All Background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D2485FB0-F20E-B4C0-1DD4-F2D3D7A41E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20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8D1757-832A-4C4B-ADEB-C155F6C14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102489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D0F56-9493-45D7-9FFB-ED7079ABC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1100" y="1692748"/>
            <a:ext cx="10248897" cy="4406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7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7" r:id="rId2"/>
    <p:sldLayoutId id="2147483666" r:id="rId3"/>
    <p:sldLayoutId id="2147483660" r:id="rId4"/>
    <p:sldLayoutId id="2147483702" r:id="rId5"/>
    <p:sldLayoutId id="2147483650" r:id="rId6"/>
    <p:sldLayoutId id="2147483652" r:id="rId7"/>
    <p:sldLayoutId id="2147483663" r:id="rId8"/>
    <p:sldLayoutId id="2147483662" r:id="rId9"/>
    <p:sldLayoutId id="2147483668" r:id="rId10"/>
    <p:sldLayoutId id="2147483667" r:id="rId11"/>
    <p:sldLayoutId id="2147483705" r:id="rId12"/>
    <p:sldLayoutId id="2147483704" r:id="rId13"/>
    <p:sldLayoutId id="2147483718" r:id="rId14"/>
    <p:sldLayoutId id="2147483719" r:id="rId15"/>
    <p:sldLayoutId id="214748372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" userDrawn="1">
          <p15:clr>
            <a:srgbClr val="F26B43"/>
          </p15:clr>
        </p15:guide>
        <p15:guide id="2" pos="6912" userDrawn="1">
          <p15:clr>
            <a:srgbClr val="F26B43"/>
          </p15:clr>
        </p15:guide>
        <p15:guide id="3" orient="horz" pos="624" userDrawn="1">
          <p15:clr>
            <a:srgbClr val="F26B43"/>
          </p15:clr>
        </p15:guide>
        <p15:guide id="5" orient="horz" pos="3792" userDrawn="1">
          <p15:clr>
            <a:srgbClr val="F26B43"/>
          </p15:clr>
        </p15:guide>
        <p15:guide id="6" orient="horz" pos="4152" userDrawn="1">
          <p15:clr>
            <a:srgbClr val="F26B43"/>
          </p15:clr>
        </p15:guide>
        <p15:guide id="8" orient="horz" pos="960" userDrawn="1">
          <p15:clr>
            <a:srgbClr val="F26B43"/>
          </p15:clr>
        </p15:guide>
        <p15:guide id="9" orient="horz" pos="1056" userDrawn="1">
          <p15:clr>
            <a:srgbClr val="F26B43"/>
          </p15:clr>
        </p15:guide>
        <p15:guide id="10" orient="horz" pos="12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4.xml"/><Relationship Id="rId5" Type="http://schemas.openxmlformats.org/officeDocument/2006/relationships/slide" Target="slide19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562850344566784" TargetMode="Externa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503828900216832" TargetMode="Externa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191624426127360" TargetMode="Externa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961167839199232" TargetMode="Externa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688084284440576" TargetMode="Externa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6189237912862720" TargetMode="Externa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478140142551040" TargetMode="Externa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724687887794176" TargetMode="Externa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9487CA-65E7-84ED-8D22-37966C978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1988840"/>
            <a:ext cx="9791700" cy="39604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English Language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Coverage, Grammar and Functional Language Teaching Resource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b="1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Level 8.1 - 8.2</a:t>
            </a:r>
            <a:endParaRPr lang="en-GB" sz="1800" b="1" dirty="0">
              <a:solidFill>
                <a:srgbClr val="5F5F5F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Term 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9A9C9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2024 - 2025</a:t>
            </a:r>
          </a:p>
        </p:txBody>
      </p:sp>
    </p:spTree>
    <p:extLst>
      <p:ext uri="{BB962C8B-B14F-4D97-AF65-F5344CB8AC3E}">
        <p14:creationId xmlns:p14="http://schemas.microsoft.com/office/powerpoint/2010/main" val="262375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-15776" y="0"/>
            <a:ext cx="12207776" cy="6879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1495174"/>
            <a:ext cx="9351818" cy="0"/>
          </a:xfrm>
          <a:prstGeom prst="line">
            <a:avLst/>
          </a:prstGeom>
          <a:ln>
            <a:solidFill>
              <a:srgbClr val="E3D1B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008E426-17FC-91F7-427A-190ED49E816F}"/>
              </a:ext>
            </a:extLst>
          </p:cNvPr>
          <p:cNvSpPr txBox="1">
            <a:spLocks/>
          </p:cNvSpPr>
          <p:nvPr/>
        </p:nvSpPr>
        <p:spPr>
          <a:xfrm>
            <a:off x="320022" y="1832106"/>
            <a:ext cx="5115578" cy="45127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06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08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15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B56BE51F-9F50-53CF-CFBC-2F24AC2EF669}"/>
              </a:ext>
            </a:extLst>
          </p:cNvPr>
          <p:cNvSpPr txBox="1"/>
          <p:nvPr/>
        </p:nvSpPr>
        <p:spPr>
          <a:xfrm>
            <a:off x="1057384" y="1928628"/>
            <a:ext cx="5115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u="sng" dirty="0">
                <a:solidFill>
                  <a:srgbClr val="AC833B"/>
                </a:solidFill>
                <a:latin typeface="Helvetica" pitchFamily="2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use this resource</a:t>
            </a:r>
            <a:endParaRPr lang="en-US" altLang="ru-RU" sz="2400" u="sng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CAB7932-4E59-3F32-BBB5-1E43865CDD50}"/>
              </a:ext>
            </a:extLst>
          </p:cNvPr>
          <p:cNvSpPr txBox="1"/>
          <p:nvPr/>
        </p:nvSpPr>
        <p:spPr>
          <a:xfrm>
            <a:off x="1086057" y="2586282"/>
            <a:ext cx="5287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Assessment Coverage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33877E01-C1E9-C468-5ABC-DCB3D8031BE0}"/>
              </a:ext>
            </a:extLst>
          </p:cNvPr>
          <p:cNvSpPr txBox="1"/>
          <p:nvPr/>
        </p:nvSpPr>
        <p:spPr>
          <a:xfrm>
            <a:off x="1057384" y="3304523"/>
            <a:ext cx="4985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- Grammar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EA2E8846-59E3-E656-9993-ACBE46D7B3E4}"/>
              </a:ext>
            </a:extLst>
          </p:cNvPr>
          <p:cNvSpPr txBox="1"/>
          <p:nvPr/>
        </p:nvSpPr>
        <p:spPr>
          <a:xfrm>
            <a:off x="1057384" y="3956388"/>
            <a:ext cx="5263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– Functional language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2" name="Content Placeholder 12">
            <a:extLst>
              <a:ext uri="{FF2B5EF4-FFF2-40B4-BE49-F238E27FC236}">
                <a16:creationId xmlns:a16="http://schemas.microsoft.com/office/drawing/2014/main" id="{9885574A-6A85-0DC1-674E-544AA6151B69}"/>
              </a:ext>
            </a:extLst>
          </p:cNvPr>
          <p:cNvSpPr txBox="1">
            <a:spLocks/>
          </p:cNvSpPr>
          <p:nvPr/>
        </p:nvSpPr>
        <p:spPr>
          <a:xfrm>
            <a:off x="618624" y="369034"/>
            <a:ext cx="4493587" cy="8819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5600" b="1" dirty="0">
                <a:solidFill>
                  <a:schemeClr val="bg1"/>
                </a:solidFill>
                <a:latin typeface="Helvetica" pitchFamily="2" charset="0"/>
              </a:rPr>
              <a:t>INDEX</a:t>
            </a:r>
          </a:p>
        </p:txBody>
      </p:sp>
    </p:spTree>
    <p:extLst>
      <p:ext uri="{BB962C8B-B14F-4D97-AF65-F5344CB8AC3E}">
        <p14:creationId xmlns:p14="http://schemas.microsoft.com/office/powerpoint/2010/main" val="200056291"/>
      </p:ext>
    </p:extLst>
  </p:cSld>
  <p:clrMapOvr>
    <a:masterClrMapping/>
  </p:clrMapOvr>
  <p:transition spd="slow">
    <p:cover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to use this resource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6"/>
          <a:stretch/>
        </p:blipFill>
        <p:spPr>
          <a:xfrm>
            <a:off x="0" y="0"/>
            <a:ext cx="4935682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494116" y="1903943"/>
            <a:ext cx="593588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ru-RU" dirty="0">
                <a:latin typeface="Helvetica" pitchFamily="2" charset="0"/>
              </a:rPr>
              <a:t>The slides within this resource, although detailed, are designed as a starting point for teachers. You can:</a:t>
            </a:r>
          </a:p>
          <a:p>
            <a:endParaRPr lang="en-US" altLang="ru-RU" dirty="0">
              <a:latin typeface="Helvetica" pitchFamily="2" charset="0"/>
            </a:endParaRP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construct lessons around the language points explored in them.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use the slides individually as a resource within a lesson.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incorporate them gradually in lessons throughout the term (rather than the whole PowerPoint at once).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combine functional language and grammar slides which overlap.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ru-RU" dirty="0">
              <a:latin typeface="Helvetica" pitchFamily="2" charset="0"/>
            </a:endParaRPr>
          </a:p>
          <a:p>
            <a:pPr algn="just"/>
            <a:r>
              <a:rPr lang="en-US" altLang="ru-RU" dirty="0">
                <a:latin typeface="Helvetica" pitchFamily="2" charset="0"/>
              </a:rPr>
              <a:t>Ensure that students have been exposed to all the language points in the coverage ahead of their end of term exam.</a:t>
            </a:r>
          </a:p>
          <a:p>
            <a:endParaRPr lang="en-AE" sz="16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1960B302-AD3F-F9EB-CEC3-62D89A8E6E11}"/>
              </a:ext>
            </a:extLst>
          </p:cNvPr>
          <p:cNvSpPr txBox="1"/>
          <p:nvPr/>
        </p:nvSpPr>
        <p:spPr>
          <a:xfrm>
            <a:off x="5494116" y="889427"/>
            <a:ext cx="6266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Helvetica" pitchFamily="2" charset="0"/>
              </a:rPr>
              <a:t>The Coverage, Grammar and Functional Language Teaching Resource</a:t>
            </a:r>
          </a:p>
        </p:txBody>
      </p:sp>
    </p:spTree>
    <p:extLst>
      <p:ext uri="{BB962C8B-B14F-4D97-AF65-F5344CB8AC3E}">
        <p14:creationId xmlns:p14="http://schemas.microsoft.com/office/powerpoint/2010/main" val="2173676174"/>
      </p:ext>
    </p:extLst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5079" y="0"/>
            <a:ext cx="4935682" cy="686127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37940" y="119331"/>
            <a:ext cx="6299200" cy="67403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Within this document, you will find information about: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coverage for this term.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lexis families that assessments will contain.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particular grammatical and functional language points that will be tested in the exams.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preparation sections, you will find examples and explanations for the grammatical and functional language points that will be assessed this term.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grammar preparation sections contain: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explanation of the meaning of the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specific grammatical structure used within the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links to further resources.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explanation of the circumstances under which the structure is used.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more example sentences.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functional language preparation section, there are examples and explanation of how the functional language is used, as well as relevant associated grammar points.  </a:t>
            </a:r>
          </a:p>
        </p:txBody>
      </p:sp>
    </p:spTree>
    <p:extLst>
      <p:ext uri="{BB962C8B-B14F-4D97-AF65-F5344CB8AC3E}">
        <p14:creationId xmlns:p14="http://schemas.microsoft.com/office/powerpoint/2010/main" val="4140590268"/>
      </p:ext>
    </p:extLst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368338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37" y="579735"/>
            <a:ext cx="10304009" cy="6869339"/>
          </a:xfrm>
          <a:prstGeom prst="rect">
            <a:avLst/>
          </a:prstGeom>
        </p:spPr>
      </p:pic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1244601" y="3145921"/>
            <a:ext cx="7248672" cy="4608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Helvetica" pitchFamily="2" charset="0"/>
              </a:rPr>
              <a:t>Term 3 Assessment Coverage</a:t>
            </a:r>
          </a:p>
        </p:txBody>
      </p:sp>
    </p:spTree>
    <p:extLst>
      <p:ext uri="{BB962C8B-B14F-4D97-AF65-F5344CB8AC3E}">
        <p14:creationId xmlns:p14="http://schemas.microsoft.com/office/powerpoint/2010/main" val="237865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40C714C-A5CB-E31D-C98B-F3B637672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777201"/>
              </p:ext>
            </p:extLst>
          </p:nvPr>
        </p:nvGraphicFramePr>
        <p:xfrm>
          <a:off x="1" y="0"/>
          <a:ext cx="12192000" cy="685799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93818">
                  <a:extLst>
                    <a:ext uri="{9D8B030D-6E8A-4147-A177-3AD203B41FA5}">
                      <a16:colId xmlns:a16="http://schemas.microsoft.com/office/drawing/2014/main" val="1108490023"/>
                    </a:ext>
                  </a:extLst>
                </a:gridCol>
                <a:gridCol w="2959834">
                  <a:extLst>
                    <a:ext uri="{9D8B030D-6E8A-4147-A177-3AD203B41FA5}">
                      <a16:colId xmlns:a16="http://schemas.microsoft.com/office/drawing/2014/main" val="488221599"/>
                    </a:ext>
                  </a:extLst>
                </a:gridCol>
                <a:gridCol w="3690348">
                  <a:extLst>
                    <a:ext uri="{9D8B030D-6E8A-4147-A177-3AD203B41FA5}">
                      <a16:colId xmlns:a16="http://schemas.microsoft.com/office/drawing/2014/main" val="235048961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81832186"/>
                    </a:ext>
                  </a:extLst>
                </a:gridCol>
              </a:tblGrid>
              <a:tr h="458630">
                <a:tc gridSpan="4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ts val="12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Topic(s): Health and fitness, environment, feelings and emotions.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8C4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658872"/>
                  </a:ext>
                </a:extLst>
              </a:tr>
              <a:tr h="458630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ECFE Grammar</a:t>
                      </a:r>
                      <a:r>
                        <a:rPr lang="en-US" sz="140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234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Prerequisite</a:t>
                      </a:r>
                      <a:r>
                        <a:rPr lang="en-US" sz="140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4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400" b="1" dirty="0">
                          <a:effectLst/>
                          <a:latin typeface="Arial"/>
                        </a:rPr>
                        <a:t>GSE Grammar</a:t>
                      </a:r>
                      <a:r>
                        <a:rPr lang="en-US" sz="1400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A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Functional Language</a:t>
                      </a:r>
                      <a:r>
                        <a:rPr lang="en-US" sz="140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859087"/>
                  </a:ext>
                </a:extLst>
              </a:tr>
              <a:tr h="766845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Reported speech: reported statements </a:t>
                      </a:r>
                      <a:endParaRPr lang="en-GB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 current and future plans and intentions (42) </a:t>
                      </a:r>
                      <a:endParaRPr lang="en-GB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wide range of reporting verbs, especially in academic contexts, including ‘demonstrate’, ‘illustrate’ (See English Grammar Profile)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Describing causes and consequences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Describing past experiences and events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Asking about and describing feelings and emotions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464362"/>
                  </a:ext>
                </a:extLst>
              </a:tr>
              <a:tr h="99050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Clauses and phrases: relative clauses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'who/that/which' in basic defining (restrictive) relative clauses (48) </a:t>
                      </a:r>
                      <a:endParaRPr lang="en-US" sz="14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relative clauses to refer to a whole clause or sentence, often to express an opinion or evaluation or give a reason (See English Grammar Profile)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859800"/>
                  </a:ext>
                </a:extLst>
              </a:tr>
              <a:tr h="99050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Conditionals: mixed conditionals </a:t>
                      </a:r>
                      <a:endParaRPr lang="en-GB" sz="14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hypothetical (counterfactual) results of a current action or situation using the second conditional (48) </a:t>
                      </a:r>
                      <a:endParaRPr lang="en-GB" sz="14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hypothetical current results of a past action or situation using 'would …' with the third conditional (67) </a:t>
                      </a:r>
                      <a:endParaRPr lang="en-GB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487176"/>
                  </a:ext>
                </a:extLst>
              </a:tr>
              <a:tr h="1661498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Adverbs: adverbial linkers </a:t>
                      </a:r>
                      <a:endParaRPr lang="en-GB" sz="14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adverbials to express combinations and similarities between nouns and phrases (44) </a:t>
                      </a:r>
                      <a:endParaRPr lang="en-GB" sz="14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'on the point of' and related phrases to talk about imminent events in the present and past (71)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adverbials such as 'however', 'on the other hand', and 'though' to express concession (61)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319154"/>
                  </a:ext>
                </a:extLst>
              </a:tr>
              <a:tr h="764533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Conjunctions: subordinating </a:t>
                      </a:r>
                      <a:endParaRPr lang="en-GB" sz="14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'when' to link clauses in the past simple and past continuous (46) </a:t>
                      </a:r>
                      <a:endParaRPr lang="en-GB" sz="14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'while', 'whereas' and 'whilst' to contrast and compare actions and situations (60)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824469"/>
                  </a:ext>
                </a:extLst>
              </a:tr>
              <a:tr h="766845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Adjectives: superlatives </a:t>
                      </a:r>
                      <a:endParaRPr lang="en-GB" sz="14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superlatives of longer regular adjectives with 'most' (36) </a:t>
                      </a:r>
                      <a:endParaRPr lang="en-GB" sz="14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superlative adjectives (+ noun) (+ 'that') followed by a clause to talk about something unique (see English Grammar Profiler) </a:t>
                      </a:r>
                      <a:endParaRPr lang="en-GB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497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67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صورة 13">
            <a:extLst>
              <a:ext uri="{FF2B5EF4-FFF2-40B4-BE49-F238E27FC236}">
                <a16:creationId xmlns:a16="http://schemas.microsoft.com/office/drawing/2014/main" id="{B8325CAE-AE48-2FC1-A66A-0642C70EB3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1728" y="4021"/>
            <a:ext cx="6688513" cy="6858000"/>
          </a:xfrm>
          <a:prstGeom prst="rect">
            <a:avLst/>
          </a:prstGeom>
          <a:solidFill>
            <a:srgbClr val="CAD9F2"/>
          </a:solidFill>
          <a:ln>
            <a:noFill/>
          </a:ln>
        </p:spPr>
      </p:pic>
      <p:sp>
        <p:nvSpPr>
          <p:cNvPr id="17" name="TextBox 35">
            <a:extLst>
              <a:ext uri="{FF2B5EF4-FFF2-40B4-BE49-F238E27FC236}">
                <a16:creationId xmlns:a16="http://schemas.microsoft.com/office/drawing/2014/main" id="{E4A89B44-3D4C-30DF-043F-AA96F228FAE5}"/>
              </a:ext>
            </a:extLst>
          </p:cNvPr>
          <p:cNvSpPr txBox="1"/>
          <p:nvPr/>
        </p:nvSpPr>
        <p:spPr>
          <a:xfrm>
            <a:off x="689481" y="3274462"/>
            <a:ext cx="4589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tx2"/>
                </a:solidFill>
                <a:latin typeface="Helvetica" pitchFamily="2" charset="0"/>
              </a:rPr>
              <a:t>Term 3 preparation: Grammar</a:t>
            </a:r>
          </a:p>
        </p:txBody>
      </p:sp>
      <p:cxnSp>
        <p:nvCxnSpPr>
          <p:cNvPr id="13" name="Straight Connector 7">
            <a:extLst>
              <a:ext uri="{FF2B5EF4-FFF2-40B4-BE49-F238E27FC236}">
                <a16:creationId xmlns:a16="http://schemas.microsoft.com/office/drawing/2014/main" id="{667C3293-6C02-BB42-858B-5AC74FF49B92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noFill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7">
            <a:extLst>
              <a:ext uri="{FF2B5EF4-FFF2-40B4-BE49-F238E27FC236}">
                <a16:creationId xmlns:a16="http://schemas.microsoft.com/office/drawing/2014/main" id="{261CBF84-02FA-BA41-B05E-60A20AA1F4ED}"/>
              </a:ext>
            </a:extLst>
          </p:cNvPr>
          <p:cNvCxnSpPr>
            <a:cxnSpLocks/>
          </p:cNvCxnSpPr>
          <p:nvPr/>
        </p:nvCxnSpPr>
        <p:spPr>
          <a:xfrm>
            <a:off x="3119667" y="3813071"/>
            <a:ext cx="3699163" cy="0"/>
          </a:xfrm>
          <a:prstGeom prst="line">
            <a:avLst/>
          </a:prstGeom>
          <a:ln>
            <a:noFill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86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FF4AF-2EF0-E5DC-D2EF-07B2E581E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6B77C59-D6E2-645D-3302-5429B484B6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996277"/>
              </p:ext>
            </p:extLst>
          </p:nvPr>
        </p:nvGraphicFramePr>
        <p:xfrm>
          <a:off x="1" y="0"/>
          <a:ext cx="12192000" cy="6858000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3739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cap="none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Experts </a:t>
                      </a:r>
                      <a:r>
                        <a:rPr lang="en-US" sz="1800" b="1" u="sng" strike="noStrike" cap="none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demonstrate</a:t>
                      </a:r>
                      <a:r>
                        <a:rPr lang="en-US" sz="1800" b="1" u="none" strike="noStrike" cap="none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the importance of regular exercise to maintain health in later life.</a:t>
                      </a:r>
                      <a:endParaRPr lang="en-US" sz="1800" b="1" u="none" strike="noStrike" cap="none" dirty="0">
                        <a:solidFill>
                          <a:schemeClr val="accen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15389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 is speaking?</a:t>
                      </a:r>
                    </a:p>
                    <a:p>
                      <a:pPr algn="l"/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 is showing that exercise is good?</a:t>
                      </a:r>
                    </a:p>
                    <a:p>
                      <a:pPr algn="l"/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Why is the sentence in the present tense, not the past tense?</a:t>
                      </a:r>
                      <a:endParaRPr lang="x-non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070907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Reported statements (for academic use)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Subject + reporting verb (demonstrate, illustrate) (+ that) + reported clause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24162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academic writing, we often use the present tense for reported statements. Academic work is about ideas and facts that are still considered true and relevant now.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➔ If the information is still true or important, use the present tense.</a:t>
                      </a:r>
                      <a:b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➔ If it’s about a finished event, use the past tense.</a:t>
                      </a:r>
                      <a:endParaRPr lang="en-US" sz="1800" b="0" u="none" strike="noStrike" cap="none" dirty="0"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871645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Scientists </a:t>
                      </a:r>
                      <a:r>
                        <a:rPr lang="en-US" sz="1800" b="0" i="0" u="sng" strike="noStrike" cap="none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illustrate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the impact of global warming in their reports.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 Jane Goodall </a:t>
                      </a:r>
                      <a:r>
                        <a:rPr lang="en-US" sz="18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explains that</a:t>
                      </a:r>
                      <a:r>
                        <a:rPr lang="en-US" sz="18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protecting wildlife is essential for maintaining the planet’s health.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his book, David Attenborough </a:t>
                      </a:r>
                      <a:r>
                        <a:rPr lang="en-US" sz="18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states that</a:t>
                      </a:r>
                      <a:r>
                        <a:rPr lang="en-US" sz="18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reducing plastic waste is critical for the survival of ocean life.</a:t>
                      </a:r>
                      <a:endParaRPr lang="en-US" sz="1800" u="none" strike="noStrike" cap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sng" strike="noStrike" cap="none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It was announced that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the the unique habitat was going to be protected.</a:t>
                      </a:r>
                      <a:endParaRPr lang="en-US" sz="1800" u="none" strike="noStrike" cap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836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4AC6E-5493-626D-313B-A56693CE1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118BB02-4D15-9499-2580-359C3C7CA5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154195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382994">
                <a:tc gridSpan="2">
                  <a:txBody>
                    <a:bodyPr/>
                    <a:lstStyle/>
                    <a:p>
                      <a:r>
                        <a:rPr lang="en-US" b="1" i="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Exercise is an important part of her new routine for getting fit, </a:t>
                      </a:r>
                      <a:r>
                        <a:rPr lang="en-US" b="1" i="0" u="sng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which is understandable.</a:t>
                      </a:r>
                      <a:endParaRPr lang="en-US" b="1" i="0" dirty="0">
                        <a:solidFill>
                          <a:schemeClr val="accen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987516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is the subject of the sentence?</a:t>
                      </a:r>
                    </a:p>
                    <a:p>
                      <a:pPr algn="l"/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is the main part of the sentence?</a:t>
                      </a:r>
                    </a:p>
                    <a:p>
                      <a:pPr algn="l"/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does the speaker think about exercise?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98751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Clauses and phrases (non-defining relative clauses)</a:t>
                      </a:r>
                      <a:endParaRPr lang="en-US" sz="1800" b="1" kern="12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rtl="0" fontAlgn="base"/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Subject + relative clause + main clause</a:t>
                      </a:r>
                    </a:p>
                    <a:p>
                      <a:pPr rtl="0" fontAlgn="base"/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Subject + main clause + relative clause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27441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relative clause is a part of the sentence that adds extra information about a noun. The extra information expresses an opinion about the subject / situation, or evaluates / gives a reason for it.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2172534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 father has decided to improve his eating habits, </a:t>
                      </a:r>
                      <a:r>
                        <a:rPr lang="en-US" b="0" i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which is reassuring</a:t>
                      </a:r>
                      <a:r>
                        <a:rPr lang="en-US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r>
                        <a:rPr lang="en-US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Yoga has become very popular worldwide, </a:t>
                      </a:r>
                      <a:r>
                        <a:rPr lang="en-US" b="0" i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which proves the point that </a:t>
                      </a:r>
                      <a:r>
                        <a:rPr lang="en-US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people want to be healthy.</a:t>
                      </a:r>
                    </a:p>
                    <a:p>
                      <a:r>
                        <a:rPr lang="en-US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Psychologists say social media needs to be used carefully, </a:t>
                      </a:r>
                      <a:r>
                        <a:rPr lang="en-US" b="0" i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which supports the idea that it causes anxiety and depression</a:t>
                      </a:r>
                      <a:r>
                        <a:rPr lang="en-US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r>
                        <a:rPr lang="en-US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Recycling programs are being introduced in many cities, </a:t>
                      </a:r>
                      <a:r>
                        <a:rPr lang="en-US" b="0" i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which is a great step towards helping the environment.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953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5EFAB-2662-12E5-2A23-6E18CF77F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2CF868-D4EF-6883-40F1-7879EDD94F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963117"/>
              </p:ext>
            </p:extLst>
          </p:nvPr>
        </p:nvGraphicFramePr>
        <p:xfrm>
          <a:off x="1" y="0"/>
          <a:ext cx="12192000" cy="6857999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6385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u="sng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she had exercised more, she </a:t>
                      </a:r>
                      <a:r>
                        <a:rPr lang="en-US" b="1" u="sng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would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 feeling healthier now.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Arial"/>
                          <a:cs typeface="Arial"/>
                        </a:rPr>
                        <a:t>Did she exercise enough?</a:t>
                      </a:r>
                    </a:p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Arial"/>
                          <a:cs typeface="Arial"/>
                        </a:rPr>
                        <a:t>Which part of the sentence is the consequence? </a:t>
                      </a:r>
                    </a:p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Arial"/>
                          <a:cs typeface="Arial"/>
                        </a:rPr>
                        <a:t>How could she have become healthier?</a:t>
                      </a:r>
                      <a:endParaRPr lang="x-none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Mixed Conditionals: ‘would’ + </a:t>
                      </a:r>
                      <a:r>
                        <a:rPr lang="en-US" sz="18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third</a:t>
                      </a:r>
                      <a:endParaRPr lang="en-US" sz="1800" b="1" u="none" dirty="0">
                        <a:solidFill>
                          <a:schemeClr val="accen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+ past perfect, would + infinitive</a:t>
                      </a:r>
                      <a:endParaRPr lang="en-US" sz="1800" b="0" i="0" u="none" strike="noStrike" noProof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use this structure when we imagine 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the present would be different if something happened differently in the past.</a:t>
                      </a:r>
                      <a:b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 mixes a past unreal action with a present unreal result.</a:t>
                      </a:r>
                      <a:endParaRPr lang="x-none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we had planted more trees, the air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would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 cleaner today.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I’d gone to the gym, I’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 fitter now.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wouldn’t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 so tired at work today, if he’d slept better last night.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river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would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 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much safer now, i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 they’d reduced pollution earlier.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92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EF6B5-22E5-765C-5605-8F4CB0253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EF22051-5B7B-09C5-DADE-CEEC30193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502016"/>
              </p:ext>
            </p:extLst>
          </p:nvPr>
        </p:nvGraphicFramePr>
        <p:xfrm>
          <a:off x="1" y="0"/>
          <a:ext cx="12192000" cy="6858000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47459"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company is </a:t>
                      </a:r>
                      <a:r>
                        <a:rPr lang="en-US" b="1" u="sng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the point of announcing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their new wellbeing plan, but need to do some final checks first.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fitness plan is strict. </a:t>
                      </a:r>
                      <a:r>
                        <a:rPr lang="en-US" sz="1800" b="1" u="sng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However</a:t>
                      </a:r>
                      <a:r>
                        <a:rPr lang="en-US" sz="1800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it gives excellent results.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240085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Has the company started the wellbeing plan?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When will the company starts the plan?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Does the speaker think the fitness plan is good?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249868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Adverbs (adverbial linkers)</a:t>
                      </a:r>
                      <a:endParaRPr lang="en-US" sz="1800" b="1" kern="12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 rtl="0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Subject + be + ‘on the point of’ + verb-ing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however / on the other hand / though + contrasting statement.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33433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‘On the point of’ is used to talk about something that is 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imminent — about to happen very soon, either in the present or in the past.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can use ‘however, ‘on the other hand’ and ‘though’ to show a contrast or a result that contradicts the first situation.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587155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She is </a:t>
                      </a:r>
                      <a:r>
                        <a:rPr lang="en-US" b="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the point of starting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her new fitness program.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Recycling is simple. </a:t>
                      </a:r>
                      <a:r>
                        <a:rPr lang="en-US" b="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the other hand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it can be difficult to get public support to ensure its success.</a:t>
                      </a:r>
                    </a:p>
                    <a:p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Though he 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felt tired after the workout, he was pleased with his progress.</a:t>
                      </a:r>
                    </a:p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She dislikes running. </a:t>
                      </a:r>
                      <a:r>
                        <a:rPr lang="en-US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However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she enjoys swimming.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58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CC451-7A34-B7DB-2500-ABE39F2B1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680411A-890D-74A9-54A6-3E8F24CF70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699793"/>
              </p:ext>
            </p:extLst>
          </p:nvPr>
        </p:nvGraphicFramePr>
        <p:xfrm>
          <a:off x="1" y="0"/>
          <a:ext cx="12192000" cy="6857999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63855">
                <a:tc gridSpan="2">
                  <a:txBody>
                    <a:bodyPr/>
                    <a:lstStyle/>
                    <a:p>
                      <a:r>
                        <a:rPr lang="en-US" b="1" u="none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enjoy hiking, </a:t>
                      </a:r>
                      <a:r>
                        <a:rPr lang="en-US" b="1" u="sng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while</a:t>
                      </a:r>
                      <a:r>
                        <a:rPr lang="en-US" b="1" u="none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my brother prefers cycling.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does the speaker like doing?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 his brother also like doing this?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is being compared in the sentence?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auto"/>
                      <a:r>
                        <a:rPr lang="en-US" sz="1800" b="1" i="0" u="sng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Subordinating conjunctions</a:t>
                      </a:r>
                      <a:r>
                        <a:rPr lang="en-US" sz="1800" b="1" i="0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Clause 1 + ‘while/whereas/whilst’ + clause 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 use ‘while,’ ‘whereas,’ and ‘whilst’ to introduce a contrast between two actions, ideas, or situations.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She eats healthily,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whereas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 eats a lot of fast food.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 cities are very green,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whilst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others have very few parks.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North has a cold climate,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while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South is much warmer.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 likes quiet workouts at home,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whereas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she loves crowded gyms.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16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75AA4-5E5C-429B-1913-3C785FD41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3E0EB3E-CF32-B59D-B701-A43C7FC490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617453"/>
              </p:ext>
            </p:extLst>
          </p:nvPr>
        </p:nvGraphicFramePr>
        <p:xfrm>
          <a:off x="1" y="0"/>
          <a:ext cx="12192000" cy="6857999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6385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 was </a:t>
                      </a:r>
                      <a:r>
                        <a:rPr lang="en-US" b="1" u="sng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most polluted</a:t>
                      </a:r>
                      <a:r>
                        <a:rPr lang="en-US" b="1" u="none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river </a:t>
                      </a:r>
                      <a:r>
                        <a:rPr lang="en-US" b="1" u="sng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scientists had studied.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Is this the first time the team won an event?</a:t>
                      </a:r>
                    </a:p>
                    <a:p>
                      <a:pPr algn="l"/>
                      <a:r>
                        <a:rPr lang="en-GB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Was the way they won usual or special?</a:t>
                      </a:r>
                      <a:endParaRPr lang="x-non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Adjectives (superlatives)</a:t>
                      </a:r>
                      <a:endParaRPr lang="en-US" sz="1800" b="1" kern="12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‘the’ + superlative adjective + noun + ‘that’ + subject + perfect verb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use superlative adjectives (+ noun) followed by that + and a present or past perfect clause to stress how it was a completely unique or best experience </a:t>
                      </a:r>
                      <a:r>
                        <a:rPr lang="en-US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life. </a:t>
                      </a:r>
                      <a:endParaRPr lang="en-US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is </a:t>
                      </a:r>
                      <a:r>
                        <a:rPr lang="en-US" b="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best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fitness app </a:t>
                      </a:r>
                      <a:r>
                        <a:rPr lang="en-US" b="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 have ever used. 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She gave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most inspiring</a:t>
                      </a:r>
                      <a:r>
                        <a:rPr lang="en-US" b="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speech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we had heard all year.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is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healthiest 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diet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 have tried.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 was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most exciting</a:t>
                      </a:r>
                      <a:r>
                        <a:rPr lang="en-US" b="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environmental project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company had launched.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593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Term 3 preparation: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Functional language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8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C6DDE5BD-6E0F-574E-9FE0-9E16AE2F1B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9238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9493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9282507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657318">
                <a:tc gridSpan="2">
                  <a:txBody>
                    <a:bodyPr/>
                    <a:lstStyle/>
                    <a:p>
                      <a:pPr rtl="0" fontAlgn="base"/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widespread use of fitness apps </a:t>
                      </a:r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has changed</a:t>
                      </a:r>
                      <a:r>
                        <a:rPr lang="en-US" sz="1800" b="1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way we monitor our health and made exercise plans more accessible.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GB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Climate change is rapidly affecting the lives of animals, </a:t>
                      </a:r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resulting in 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increased challenges for ecosystems but decreased quality of life for many species.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rtl="0" fontAlgn="base"/>
                      <a:r>
                        <a:rPr lang="en-GB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GB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Exhaustion and ill health </a:t>
                      </a:r>
                      <a:r>
                        <a:rPr lang="en-GB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are </a:t>
                      </a:r>
                      <a:r>
                        <a:rPr lang="en-GB" sz="1800" b="1" i="0" u="sng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 result of </a:t>
                      </a:r>
                      <a:r>
                        <a:rPr lang="en-GB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 </a:t>
                      </a:r>
                      <a:r>
                        <a:rPr lang="en-GB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poor work-life balance. 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fontAlgn="auto"/>
                      <a:r>
                        <a:rPr lang="en-US" sz="1800" b="1" i="0" u="sng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Describing causes and consequences</a:t>
                      </a:r>
                      <a:r>
                        <a:rPr lang="en-US" sz="1800" b="1" i="0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 b="0" i="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Subordinating conjunctions, noun phrases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8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DFD28-BC3A-A393-BA3B-7CF576392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23924D70-69AB-16FF-0DEF-A74C119091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46353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9493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9282507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641289">
                <a:tc gridSpan="2">
                  <a:txBody>
                    <a:bodyPr/>
                    <a:lstStyle/>
                    <a:p>
                      <a:pPr algn="l" rtl="0" fontAlgn="base"/>
                      <a:r>
                        <a:rPr lang="en-US" sz="1800" b="1" i="0" u="none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During our trip to the mountains, we </a:t>
                      </a:r>
                      <a:r>
                        <a:rPr lang="en-US" sz="1800" b="1" i="0" u="sng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saw</a:t>
                      </a:r>
                      <a:r>
                        <a:rPr lang="en-US" sz="1800" b="1" i="0" u="none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 a beautiful forest that </a:t>
                      </a:r>
                      <a:r>
                        <a:rPr lang="en-US" sz="1800" b="1" i="0" u="sng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had been</a:t>
                      </a:r>
                      <a:r>
                        <a:rPr lang="en-US" sz="1800" b="1" i="0" u="none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 carefully protected for years.</a:t>
                      </a:r>
                    </a:p>
                    <a:p>
                      <a:pPr algn="l" rtl="0" fontAlgn="base"/>
                      <a:endParaRPr lang="en-US" sz="1800" b="1" i="0" u="none" strike="noStrike" dirty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US" sz="1800" b="1" i="0" u="none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When I </a:t>
                      </a:r>
                      <a:r>
                        <a:rPr lang="en-US" sz="1800" b="1" i="0" u="sng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visited</a:t>
                      </a:r>
                      <a:r>
                        <a:rPr lang="en-US" sz="1800" b="1" i="0" u="none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 a polluted beach last summer, I </a:t>
                      </a:r>
                      <a:r>
                        <a:rPr lang="en-US" sz="1800" b="1" i="0" u="sng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felt</a:t>
                      </a:r>
                      <a:r>
                        <a:rPr lang="en-US" sz="1800" b="1" i="0" u="none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 very sad about the damage </a:t>
                      </a:r>
                      <a:r>
                        <a:rPr lang="en-US" sz="1800" b="1" i="0" u="sng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caused</a:t>
                      </a:r>
                      <a:r>
                        <a:rPr lang="en-US" sz="1800" b="1" i="0" u="none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 to nature.</a:t>
                      </a:r>
                    </a:p>
                    <a:p>
                      <a:pPr algn="l" rtl="0" fontAlgn="base"/>
                      <a:endParaRPr lang="en-US" sz="1800" b="1" i="0" u="none" strike="noStrike" dirty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base"/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What happened to you when you were young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to make you the way you are now?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Until a few years ago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I </a:t>
                      </a:r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had wanted</a:t>
                      </a:r>
                      <a:r>
                        <a:rPr lang="en-US" sz="1800" b="1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be an engineer, but now I am interested in studying healthcare instead.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rtl="0" fontAlgn="base"/>
                      <a:r>
                        <a:rPr lang="x-none" sz="1800" b="0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My grandfather </a:t>
                      </a:r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would always say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confidence and creativity were his best qualities.</a:t>
                      </a:r>
                      <a:endParaRPr lang="en-US" sz="1800" b="1" i="0" u="non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rtl="0" fontAlgn="base"/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254403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 sz="1800" b="0" i="0" dirty="0">
                          <a:solidFill>
                            <a:srgbClr val="AB833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fontAlgn="auto"/>
                      <a:r>
                        <a:rPr lang="en-US" sz="1800" b="1" i="0" u="sng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Describing past experiences and events​</a:t>
                      </a:r>
                      <a:endParaRPr lang="en-US" sz="1800" b="1" i="0" kern="12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US" sz="1800" b="0" i="0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962308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Adverbial phrases of time, past simple and past continuous​, relative clauses, past perfect, adjectives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43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FA4D-BA14-5015-1F9B-72BB6250E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D37FE2EB-4AF9-57F2-46B0-61F42CBE3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344055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9493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9282507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725545">
                <a:tc gridSpan="2">
                  <a:txBody>
                    <a:bodyPr/>
                    <a:lstStyle/>
                    <a:p>
                      <a:pPr rtl="0" fontAlgn="base"/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What</a:t>
                      </a:r>
                      <a:r>
                        <a:rPr lang="en-GB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’</a:t>
                      </a:r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 the matter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?​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​​</a:t>
                      </a:r>
                    </a:p>
                    <a:p>
                      <a:pPr rtl="0" fontAlgn="base"/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​​</a:t>
                      </a:r>
                    </a:p>
                    <a:p>
                      <a:pPr rtl="0" fontAlgn="base"/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I’m feeling 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quite under the weather today</a:t>
                      </a:r>
                      <a:r>
                        <a:rPr lang="en-GB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actually. </a:t>
                      </a:r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GB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’</a:t>
                      </a:r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 experiencing</a:t>
                      </a:r>
                      <a:r>
                        <a:rPr lang="en-US" sz="1800" b="1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severe flu symptoms such as sneezing and coughing.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rtl="0" fontAlgn="base"/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​​</a:t>
                      </a:r>
                    </a:p>
                    <a:p>
                      <a:pPr rtl="0" fontAlgn="base"/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I’ve had a change of heart</a:t>
                      </a:r>
                      <a:r>
                        <a:rPr lang="en-US" sz="1800" b="1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 am now going to pledge my time and resources to helping those whose businesses were ruined in the flood.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GB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​​</a:t>
                      </a:r>
                    </a:p>
                    <a:p>
                      <a:pPr rtl="0" fontAlgn="base"/>
                      <a:r>
                        <a:rPr lang="en-GB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GB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 appeared </a:t>
                      </a:r>
                      <a:r>
                        <a:rPr lang="en-GB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distant and did not respond to enquiries about his health. </a:t>
                      </a:r>
                      <a:r>
                        <a:rPr lang="en-GB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 seemed </a:t>
                      </a:r>
                      <a:r>
                        <a:rPr lang="en-GB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be suffering from a deep depression that was making him feel detached from his surroundings.</a:t>
                      </a:r>
                      <a:r>
                        <a:rPr lang="en-US" sz="1800" b="1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  <a:endParaRPr lang="en-US" sz="1800" b="1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066228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 sz="1800" b="1" i="0" u="sng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Asking about and describing feelings and emotions</a:t>
                      </a:r>
                      <a:r>
                        <a:rPr lang="en-US" sz="1800" b="1" i="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1066228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 b="0" i="0" dirty="0">
                          <a:solidFill>
                            <a:srgbClr val="40516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 simple, present continuous, wh - questions​</a:t>
                      </a: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81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56D79B-812E-5294-42EB-39AB4356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581349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e PPT__">
      <a:dk1>
        <a:srgbClr val="5E5E5E"/>
      </a:dk1>
      <a:lt1>
        <a:srgbClr val="FFFFFF"/>
      </a:lt1>
      <a:dk2>
        <a:srgbClr val="AB833A"/>
      </a:dk2>
      <a:lt2>
        <a:srgbClr val="FFFFFF"/>
      </a:lt2>
      <a:accent1>
        <a:srgbClr val="AC833B"/>
      </a:accent1>
      <a:accent2>
        <a:srgbClr val="D0AB74"/>
      </a:accent2>
      <a:accent3>
        <a:srgbClr val="595959"/>
      </a:accent3>
      <a:accent4>
        <a:srgbClr val="CECECE"/>
      </a:accent4>
      <a:accent5>
        <a:srgbClr val="A9A9A9"/>
      </a:accent5>
      <a:accent6>
        <a:srgbClr val="5F5F5F"/>
      </a:accent6>
      <a:hlink>
        <a:srgbClr val="FFFFFF"/>
      </a:hlink>
      <a:folHlink>
        <a:srgbClr val="5E5E5E"/>
      </a:folHlink>
    </a:clrScheme>
    <a:fontScheme name="Custom 2">
      <a:majorFont>
        <a:latin typeface="Univers Next Arabic "/>
        <a:ea typeface=""/>
        <a:cs typeface=""/>
      </a:majorFont>
      <a:minorFont>
        <a:latin typeface="Univers Next Arabic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 EN" id="{0CC10CF4-144F-E948-A769-77F915408196}" vid="{D06F57A7-07F5-C84F-83D9-2A31E67FE6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0B0BF13B97DD4BB8CF62CFB1A9CDD2" ma:contentTypeVersion="10" ma:contentTypeDescription="Create a new document." ma:contentTypeScope="" ma:versionID="9d3933e53dcabb94610d316ca27d63b4">
  <xsd:schema xmlns:xsd="http://www.w3.org/2001/XMLSchema" xmlns:xs="http://www.w3.org/2001/XMLSchema" xmlns:p="http://schemas.microsoft.com/office/2006/metadata/properties" xmlns:ns2="9e9750b4-5bba-45f3-b196-96a2c6b5604b" xmlns:ns3="32e4c5a6-a30f-402c-a4de-1974d13e36c6" targetNamespace="http://schemas.microsoft.com/office/2006/metadata/properties" ma:root="true" ma:fieldsID="e69ff950d7f9c46a637cca37ee33dfbe" ns2:_="" ns3:_="">
    <xsd:import namespace="9e9750b4-5bba-45f3-b196-96a2c6b5604b"/>
    <xsd:import namespace="32e4c5a6-a30f-402c-a4de-1974d13e36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750b4-5bba-45f3-b196-96a2c6b560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4c5a6-a30f-402c-a4de-1974d13e36c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19CDEE-AFC6-4EE2-B4F7-8CA37066090B}">
  <ds:schemaRefs>
    <ds:schemaRef ds:uri="http://schemas.microsoft.com/office/2006/metadata/properties"/>
    <ds:schemaRef ds:uri="http://schemas.microsoft.com/office/infopath/2007/PartnerControls"/>
    <ds:schemaRef ds:uri="ed98f769-9929-4a8c-b4e0-3b1d78562470"/>
    <ds:schemaRef ds:uri="4a090edc-7a12-48de-8ccc-e297ffa550e8"/>
  </ds:schemaRefs>
</ds:datastoreItem>
</file>

<file path=customXml/itemProps2.xml><?xml version="1.0" encoding="utf-8"?>
<ds:datastoreItem xmlns:ds="http://schemas.openxmlformats.org/officeDocument/2006/customXml" ds:itemID="{CB8E88BD-7140-4960-A1BF-3705EB576DB7}"/>
</file>

<file path=customXml/itemProps3.xml><?xml version="1.0" encoding="utf-8"?>
<ds:datastoreItem xmlns:ds="http://schemas.openxmlformats.org/officeDocument/2006/customXml" ds:itemID="{F81099B7-B8BF-41D5-82E9-06FB6C4AF20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10789</TotalTime>
  <Words>1921</Words>
  <Application>Microsoft Macintosh PowerPoint</Application>
  <PresentationFormat>Widescreen</PresentationFormat>
  <Paragraphs>205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Univers Next Arabic </vt:lpstr>
      <vt:lpstr>Univers Next Arabic Bold</vt:lpstr>
      <vt:lpstr>Univers Next Arabic Light</vt:lpstr>
      <vt:lpstr>Arial</vt:lpstr>
      <vt:lpstr>Calibri</vt:lpstr>
      <vt:lpstr>Helvetica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Haya Abu Ruka</dc:creator>
  <cp:lastModifiedBy>Thomasin Hazelden</cp:lastModifiedBy>
  <cp:revision>112</cp:revision>
  <dcterms:created xsi:type="dcterms:W3CDTF">2024-07-05T04:49:36Z</dcterms:created>
  <dcterms:modified xsi:type="dcterms:W3CDTF">2025-05-22T05:21:06Z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0x010100810B0BF13B97DD4BB8CF62CFB1A9CDD2</vt:lpwstr>
  </property>
  <property fmtid="{D5CDD505-2E9C-101B-9397-08002B2CF9AE}" pid="3" name="MediaServiceImageTags">
    <vt:lpwstr/>
  </property>
</Properties>
</file>