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421" r:id="rId2"/>
    <p:sldId id="258" r:id="rId3"/>
    <p:sldId id="265" r:id="rId4"/>
    <p:sldId id="266" r:id="rId5"/>
    <p:sldId id="357" r:id="rId6"/>
    <p:sldId id="404" r:id="rId7"/>
    <p:sldId id="273" r:id="rId8"/>
    <p:sldId id="272" r:id="rId9"/>
    <p:sldId id="274" r:id="rId10"/>
    <p:sldId id="275" r:id="rId11"/>
    <p:sldId id="276" r:id="rId12"/>
    <p:sldId id="359" r:id="rId13"/>
    <p:sldId id="277" r:id="rId14"/>
    <p:sldId id="417" r:id="rId15"/>
    <p:sldId id="409" r:id="rId16"/>
    <p:sldId id="418" r:id="rId17"/>
    <p:sldId id="406" r:id="rId18"/>
    <p:sldId id="259" r:id="rId19"/>
    <p:sldId id="280" r:id="rId20"/>
    <p:sldId id="281" r:id="rId21"/>
    <p:sldId id="282" r:id="rId22"/>
    <p:sldId id="361" r:id="rId23"/>
    <p:sldId id="279" r:id="rId24"/>
    <p:sldId id="256" r:id="rId25"/>
    <p:sldId id="293" r:id="rId26"/>
    <p:sldId id="363" r:id="rId27"/>
    <p:sldId id="286" r:id="rId28"/>
    <p:sldId id="294" r:id="rId29"/>
    <p:sldId id="295" r:id="rId30"/>
    <p:sldId id="296" r:id="rId31"/>
    <p:sldId id="364" r:id="rId32"/>
    <p:sldId id="292" r:id="rId33"/>
    <p:sldId id="298" r:id="rId34"/>
    <p:sldId id="365" r:id="rId35"/>
    <p:sldId id="262" r:id="rId36"/>
    <p:sldId id="366" r:id="rId37"/>
    <p:sldId id="368" r:id="rId38"/>
    <p:sldId id="367" r:id="rId39"/>
    <p:sldId id="419" r:id="rId40"/>
    <p:sldId id="420" r:id="rId41"/>
    <p:sldId id="288" r:id="rId42"/>
    <p:sldId id="369" r:id="rId43"/>
    <p:sldId id="370" r:id="rId44"/>
    <p:sldId id="371" r:id="rId45"/>
    <p:sldId id="412" r:id="rId46"/>
    <p:sldId id="346" r:id="rId47"/>
    <p:sldId id="268" r:id="rId48"/>
    <p:sldId id="372" r:id="rId49"/>
    <p:sldId id="375" r:id="rId50"/>
    <p:sldId id="376" r:id="rId51"/>
    <p:sldId id="374" r:id="rId52"/>
    <p:sldId id="373" r:id="rId53"/>
    <p:sldId id="411" r:id="rId54"/>
    <p:sldId id="263" r:id="rId55"/>
    <p:sldId id="377" r:id="rId56"/>
    <p:sldId id="379" r:id="rId57"/>
    <p:sldId id="415" r:id="rId58"/>
    <p:sldId id="378" r:id="rId59"/>
    <p:sldId id="381" r:id="rId60"/>
    <p:sldId id="382" r:id="rId61"/>
    <p:sldId id="383" r:id="rId62"/>
    <p:sldId id="384" r:id="rId63"/>
    <p:sldId id="305" r:id="rId64"/>
    <p:sldId id="389" r:id="rId65"/>
    <p:sldId id="390" r:id="rId66"/>
    <p:sldId id="391" r:id="rId67"/>
    <p:sldId id="393" r:id="rId68"/>
    <p:sldId id="413" r:id="rId69"/>
    <p:sldId id="416" r:id="rId70"/>
    <p:sldId id="387" r:id="rId71"/>
    <p:sldId id="388" r:id="rId72"/>
    <p:sldId id="291" r:id="rId73"/>
    <p:sldId id="395" r:id="rId74"/>
    <p:sldId id="396" r:id="rId75"/>
    <p:sldId id="397" r:id="rId76"/>
    <p:sldId id="398" r:id="rId77"/>
    <p:sldId id="394" r:id="rId78"/>
    <p:sldId id="271" r:id="rId79"/>
    <p:sldId id="407" r:id="rId80"/>
    <p:sldId id="289" r:id="rId81"/>
    <p:sldId id="414" r:id="rId82"/>
    <p:sldId id="320" r:id="rId83"/>
    <p:sldId id="400" r:id="rId84"/>
    <p:sldId id="401" r:id="rId85"/>
    <p:sldId id="408" r:id="rId86"/>
    <p:sldId id="403" r:id="rId87"/>
  </p:sldIdLst>
  <p:sldSz cx="9144000" cy="6858000" type="screen4x3"/>
  <p:notesSz cx="6858000" cy="9144000"/>
  <p:defaultTextStyle>
    <a:defPPr>
      <a:defRPr lang="ar-EG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C00CC"/>
    <a:srgbClr val="000099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25" d="100"/>
          <a:sy n="25" d="100"/>
        </p:scale>
        <p:origin x="-1284" y="-6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slide" Target="slides/slide38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42" Type="http://schemas.openxmlformats.org/officeDocument/2006/relationships/slide" Target="slides/slide41.xml" /><Relationship Id="rId47" Type="http://schemas.openxmlformats.org/officeDocument/2006/relationships/slide" Target="slides/slide46.xml" /><Relationship Id="rId50" Type="http://schemas.openxmlformats.org/officeDocument/2006/relationships/slide" Target="slides/slide49.xml" /><Relationship Id="rId55" Type="http://schemas.openxmlformats.org/officeDocument/2006/relationships/slide" Target="slides/slide54.xml" /><Relationship Id="rId63" Type="http://schemas.openxmlformats.org/officeDocument/2006/relationships/slide" Target="slides/slide62.xml" /><Relationship Id="rId68" Type="http://schemas.openxmlformats.org/officeDocument/2006/relationships/slide" Target="slides/slide67.xml" /><Relationship Id="rId76" Type="http://schemas.openxmlformats.org/officeDocument/2006/relationships/slide" Target="slides/slide75.xml" /><Relationship Id="rId84" Type="http://schemas.openxmlformats.org/officeDocument/2006/relationships/slide" Target="slides/slide83.xml" /><Relationship Id="rId89" Type="http://schemas.openxmlformats.org/officeDocument/2006/relationships/viewProps" Target="viewProps.xml" /><Relationship Id="rId7" Type="http://schemas.openxmlformats.org/officeDocument/2006/relationships/slide" Target="slides/slide6.xml" /><Relationship Id="rId71" Type="http://schemas.openxmlformats.org/officeDocument/2006/relationships/slide" Target="slides/slide70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9" Type="http://schemas.openxmlformats.org/officeDocument/2006/relationships/slide" Target="slides/slide28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slide" Target="slides/slide36.xml" /><Relationship Id="rId40" Type="http://schemas.openxmlformats.org/officeDocument/2006/relationships/slide" Target="slides/slide39.xml" /><Relationship Id="rId45" Type="http://schemas.openxmlformats.org/officeDocument/2006/relationships/slide" Target="slides/slide44.xml" /><Relationship Id="rId53" Type="http://schemas.openxmlformats.org/officeDocument/2006/relationships/slide" Target="slides/slide52.xml" /><Relationship Id="rId58" Type="http://schemas.openxmlformats.org/officeDocument/2006/relationships/slide" Target="slides/slide57.xml" /><Relationship Id="rId66" Type="http://schemas.openxmlformats.org/officeDocument/2006/relationships/slide" Target="slides/slide65.xml" /><Relationship Id="rId74" Type="http://schemas.openxmlformats.org/officeDocument/2006/relationships/slide" Target="slides/slide73.xml" /><Relationship Id="rId79" Type="http://schemas.openxmlformats.org/officeDocument/2006/relationships/slide" Target="slides/slide78.xml" /><Relationship Id="rId87" Type="http://schemas.openxmlformats.org/officeDocument/2006/relationships/slide" Target="slides/slide86.xml" /><Relationship Id="rId5" Type="http://schemas.openxmlformats.org/officeDocument/2006/relationships/slide" Target="slides/slide4.xml" /><Relationship Id="rId61" Type="http://schemas.openxmlformats.org/officeDocument/2006/relationships/slide" Target="slides/slide60.xml" /><Relationship Id="rId82" Type="http://schemas.openxmlformats.org/officeDocument/2006/relationships/slide" Target="slides/slide81.xml" /><Relationship Id="rId90" Type="http://schemas.openxmlformats.org/officeDocument/2006/relationships/theme" Target="theme/theme1.xml" /><Relationship Id="rId19" Type="http://schemas.openxmlformats.org/officeDocument/2006/relationships/slide" Target="slides/slide1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Relationship Id="rId43" Type="http://schemas.openxmlformats.org/officeDocument/2006/relationships/slide" Target="slides/slide42.xml" /><Relationship Id="rId48" Type="http://schemas.openxmlformats.org/officeDocument/2006/relationships/slide" Target="slides/slide47.xml" /><Relationship Id="rId56" Type="http://schemas.openxmlformats.org/officeDocument/2006/relationships/slide" Target="slides/slide55.xml" /><Relationship Id="rId64" Type="http://schemas.openxmlformats.org/officeDocument/2006/relationships/slide" Target="slides/slide63.xml" /><Relationship Id="rId69" Type="http://schemas.openxmlformats.org/officeDocument/2006/relationships/slide" Target="slides/slide68.xml" /><Relationship Id="rId77" Type="http://schemas.openxmlformats.org/officeDocument/2006/relationships/slide" Target="slides/slide76.xml" /><Relationship Id="rId8" Type="http://schemas.openxmlformats.org/officeDocument/2006/relationships/slide" Target="slides/slide7.xml" /><Relationship Id="rId51" Type="http://schemas.openxmlformats.org/officeDocument/2006/relationships/slide" Target="slides/slide50.xml" /><Relationship Id="rId72" Type="http://schemas.openxmlformats.org/officeDocument/2006/relationships/slide" Target="slides/slide71.xml" /><Relationship Id="rId80" Type="http://schemas.openxmlformats.org/officeDocument/2006/relationships/slide" Target="slides/slide79.xml" /><Relationship Id="rId85" Type="http://schemas.openxmlformats.org/officeDocument/2006/relationships/slide" Target="slides/slide84.xml" /><Relationship Id="rId3" Type="http://schemas.openxmlformats.org/officeDocument/2006/relationships/slide" Target="slides/slide2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slide" Target="slides/slide37.xml" /><Relationship Id="rId46" Type="http://schemas.openxmlformats.org/officeDocument/2006/relationships/slide" Target="slides/slide45.xml" /><Relationship Id="rId59" Type="http://schemas.openxmlformats.org/officeDocument/2006/relationships/slide" Target="slides/slide58.xml" /><Relationship Id="rId67" Type="http://schemas.openxmlformats.org/officeDocument/2006/relationships/slide" Target="slides/slide66.xml" /><Relationship Id="rId20" Type="http://schemas.openxmlformats.org/officeDocument/2006/relationships/slide" Target="slides/slide19.xml" /><Relationship Id="rId41" Type="http://schemas.openxmlformats.org/officeDocument/2006/relationships/slide" Target="slides/slide40.xml" /><Relationship Id="rId54" Type="http://schemas.openxmlformats.org/officeDocument/2006/relationships/slide" Target="slides/slide53.xml" /><Relationship Id="rId62" Type="http://schemas.openxmlformats.org/officeDocument/2006/relationships/slide" Target="slides/slide61.xml" /><Relationship Id="rId70" Type="http://schemas.openxmlformats.org/officeDocument/2006/relationships/slide" Target="slides/slide69.xml" /><Relationship Id="rId75" Type="http://schemas.openxmlformats.org/officeDocument/2006/relationships/slide" Target="slides/slide74.xml" /><Relationship Id="rId83" Type="http://schemas.openxmlformats.org/officeDocument/2006/relationships/slide" Target="slides/slide82.xml" /><Relationship Id="rId88" Type="http://schemas.openxmlformats.org/officeDocument/2006/relationships/presProps" Target="presProps.xml" /><Relationship Id="rId91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49" Type="http://schemas.openxmlformats.org/officeDocument/2006/relationships/slide" Target="slides/slide48.xml" /><Relationship Id="rId57" Type="http://schemas.openxmlformats.org/officeDocument/2006/relationships/slide" Target="slides/slide56.xml" /><Relationship Id="rId10" Type="http://schemas.openxmlformats.org/officeDocument/2006/relationships/slide" Target="slides/slide9.xml" /><Relationship Id="rId31" Type="http://schemas.openxmlformats.org/officeDocument/2006/relationships/slide" Target="slides/slide30.xml" /><Relationship Id="rId44" Type="http://schemas.openxmlformats.org/officeDocument/2006/relationships/slide" Target="slides/slide43.xml" /><Relationship Id="rId52" Type="http://schemas.openxmlformats.org/officeDocument/2006/relationships/slide" Target="slides/slide51.xml" /><Relationship Id="rId60" Type="http://schemas.openxmlformats.org/officeDocument/2006/relationships/slide" Target="slides/slide59.xml" /><Relationship Id="rId65" Type="http://schemas.openxmlformats.org/officeDocument/2006/relationships/slide" Target="slides/slide64.xml" /><Relationship Id="rId73" Type="http://schemas.openxmlformats.org/officeDocument/2006/relationships/slide" Target="slides/slide72.xml" /><Relationship Id="rId78" Type="http://schemas.openxmlformats.org/officeDocument/2006/relationships/slide" Target="slides/slide77.xml" /><Relationship Id="rId81" Type="http://schemas.openxmlformats.org/officeDocument/2006/relationships/slide" Target="slides/slide80.xml" /><Relationship Id="rId86" Type="http://schemas.openxmlformats.org/officeDocument/2006/relationships/slide" Target="slides/slide85.xml" /><Relationship Id="rId4" Type="http://schemas.openxmlformats.org/officeDocument/2006/relationships/slide" Target="slides/slide3.xml" /><Relationship Id="rId9" Type="http://schemas.openxmlformats.org/officeDocument/2006/relationships/slide" Target="slides/slide8.xml" 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 /><Relationship Id="rId1" Type="http://schemas.openxmlformats.org/officeDocument/2006/relationships/audio" Target="../media/audio1.wav" 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 /><Relationship Id="rId1" Type="http://schemas.openxmlformats.org/officeDocument/2006/relationships/audio" Target="../media/audio1.wav" 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 /><Relationship Id="rId1" Type="http://schemas.openxmlformats.org/officeDocument/2006/relationships/audio" Target="../media/audio1.wav" 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 /><Relationship Id="rId1" Type="http://schemas.openxmlformats.org/officeDocument/2006/relationships/audio" Target="../media/audio1.wav" 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 /><Relationship Id="rId1" Type="http://schemas.openxmlformats.org/officeDocument/2006/relationships/audio" Target="../media/audio1.wav" 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 /><Relationship Id="rId1" Type="http://schemas.openxmlformats.org/officeDocument/2006/relationships/audio" Target="../media/audio1.wav" 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 /><Relationship Id="rId1" Type="http://schemas.openxmlformats.org/officeDocument/2006/relationships/audio" Target="../media/audio1.wav" 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 /><Relationship Id="rId1" Type="http://schemas.openxmlformats.org/officeDocument/2006/relationships/audio" Target="../media/audio1.wav" 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 /><Relationship Id="rId1" Type="http://schemas.openxmlformats.org/officeDocument/2006/relationships/audio" Target="../media/audio1.wav" 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 /><Relationship Id="rId1" Type="http://schemas.openxmlformats.org/officeDocument/2006/relationships/audio" Target="../media/audio1.wav" 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 /><Relationship Id="rId1" Type="http://schemas.openxmlformats.org/officeDocument/2006/relationships/audio" Target="../media/audio1.wav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B5B39-C182-443B-9601-39A3E7D7C0D3}" type="datetimeFigureOut">
              <a:rPr lang="ar-EG"/>
              <a:pPr>
                <a:defRPr/>
              </a:pPr>
              <a:t>12/03/1446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3BC7CC-8D6F-4DCA-8FDE-4D8DBEF5122A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Ovr>
    <a:masterClrMapping/>
  </p:clrMapOvr>
  <p:transition>
    <p:wipe dir="u"/>
    <p:sndAc>
      <p:stSnd>
        <p:snd r:embed="rId1" name="SOUND8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405264-52F7-4BA7-9C23-02EC094135AE}" type="datetimeFigureOut">
              <a:rPr lang="ar-EG"/>
              <a:pPr>
                <a:defRPr/>
              </a:pPr>
              <a:t>12/03/1446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0A0089-25B1-423D-8536-F7D9E6757C14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Ovr>
    <a:masterClrMapping/>
  </p:clrMapOvr>
  <p:transition>
    <p:wipe dir="u"/>
    <p:sndAc>
      <p:stSnd>
        <p:snd r:embed="rId1" name="SOUND8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229337-745E-4B18-A4DA-FB3FA3B1B2E5}" type="datetimeFigureOut">
              <a:rPr lang="ar-EG"/>
              <a:pPr>
                <a:defRPr/>
              </a:pPr>
              <a:t>12/03/1446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0FC6F9-F712-4DF5-842B-418C332A6A8C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Ovr>
    <a:masterClrMapping/>
  </p:clrMapOvr>
  <p:transition>
    <p:wipe dir="u"/>
    <p:sndAc>
      <p:stSnd>
        <p:snd r:embed="rId1" name="SOUND8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FDA829-5680-4382-A16A-C6431C7344A7}" type="datetimeFigureOut">
              <a:rPr lang="ar-EG"/>
              <a:pPr>
                <a:defRPr/>
              </a:pPr>
              <a:t>12/03/1446</a:t>
            </a:fld>
            <a:endParaRPr lang="ar-EG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D1B804-5AD1-4CC3-938A-09D006808BE5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Ovr>
    <a:masterClrMapping/>
  </p:clrMapOvr>
  <p:transition>
    <p:wipe dir="u"/>
    <p:sndAc>
      <p:stSnd>
        <p:snd r:embed="rId1" name="SOUND8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47B5D2-9BDD-4114-B64A-D468A509B9E8}" type="datetimeFigureOut">
              <a:rPr lang="ar-EG"/>
              <a:pPr>
                <a:defRPr/>
              </a:pPr>
              <a:t>12/03/1446</a:t>
            </a:fld>
            <a:endParaRPr lang="ar-EG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B3C087-50EB-4261-B7E6-D2D4281E28A2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Ovr>
    <a:masterClrMapping/>
  </p:clrMapOvr>
  <p:transition>
    <p:wipe dir="u"/>
    <p:sndAc>
      <p:stSnd>
        <p:snd r:embed="rId1" name="SOUND8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8207A6-1CB2-47D3-89B4-809C6DF96291}" type="datetimeFigureOut">
              <a:rPr lang="ar-EG"/>
              <a:pPr>
                <a:defRPr/>
              </a:pPr>
              <a:t>12/03/1446</a:t>
            </a:fld>
            <a:endParaRPr lang="ar-EG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1C266B-89F1-46E9-A35C-6CF4DDC68E0A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Ovr>
    <a:masterClrMapping/>
  </p:clrMapOvr>
  <p:transition>
    <p:wipe dir="u"/>
    <p:sndAc>
      <p:stSnd>
        <p:snd r:embed="rId1" name="SOUND8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F3D9C4-122B-4A3E-AE90-A8BC2AAD22BC}" type="datetimeFigureOut">
              <a:rPr lang="ar-EG"/>
              <a:pPr>
                <a:defRPr/>
              </a:pPr>
              <a:t>12/03/1446</a:t>
            </a:fld>
            <a:endParaRPr lang="ar-EG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5A1FF7-40F0-40D9-8325-AB7AB9ABEA06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Ovr>
    <a:masterClrMapping/>
  </p:clrMapOvr>
  <p:transition>
    <p:wipe dir="u"/>
    <p:sndAc>
      <p:stSnd>
        <p:snd r:embed="rId1" name="SOUND8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4A6CFE-08A8-4187-B752-37453A92D2EC}" type="datetimeFigureOut">
              <a:rPr lang="ar-EG"/>
              <a:pPr>
                <a:defRPr/>
              </a:pPr>
              <a:t>12/03/1446</a:t>
            </a:fld>
            <a:endParaRPr lang="ar-EG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1FABB9-B41E-4603-9C32-A2F898220FBD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Ovr>
    <a:masterClrMapping/>
  </p:clrMapOvr>
  <p:transition>
    <p:wipe dir="u"/>
    <p:sndAc>
      <p:stSnd>
        <p:snd r:embed="rId1" name="SOUND8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EG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81AB55-8BA0-4656-94BD-3D9210BBC284}" type="datetimeFigureOut">
              <a:rPr lang="ar-EG"/>
              <a:pPr>
                <a:defRPr/>
              </a:pPr>
              <a:t>12/03/1446</a:t>
            </a:fld>
            <a:endParaRPr lang="ar-EG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C90225-B9D0-4B59-B733-B6FAB7DFF85D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Ovr>
    <a:masterClrMapping/>
  </p:clrMapOvr>
  <p:transition>
    <p:wipe dir="u"/>
    <p:sndAc>
      <p:stSnd>
        <p:snd r:embed="rId1" name="SOUND8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9453AE-A61E-47D7-986E-3691E1E8582E}" type="datetimeFigureOut">
              <a:rPr lang="ar-EG"/>
              <a:pPr>
                <a:defRPr/>
              </a:pPr>
              <a:t>12/03/1446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147D51-E8C6-4E8B-BA15-831C9B1E3361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Ovr>
    <a:masterClrMapping/>
  </p:clrMapOvr>
  <p:transition>
    <p:wipe dir="u"/>
    <p:sndAc>
      <p:stSnd>
        <p:snd r:embed="rId1" name="SOUND8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849BC2-9979-4A50-8346-61BB070FFF73}" type="datetimeFigureOut">
              <a:rPr lang="ar-EG"/>
              <a:pPr>
                <a:defRPr/>
              </a:pPr>
              <a:t>12/03/1446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2F037A-05B0-4E8E-BDE0-10122C84FA34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Ovr>
    <a:masterClrMapping/>
  </p:clrMapOvr>
  <p:transition>
    <p:wipe dir="u"/>
    <p:sndAc>
      <p:stSnd>
        <p:snd r:embed="rId1" name="SOUND8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audio" Target="../media/audio1.wav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image" Target="../media/image1.png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717478F-25E9-419E-BAC1-DAC1A6406122}" type="datetimeFigureOut">
              <a:rPr lang="ar-EG"/>
              <a:pPr>
                <a:defRPr/>
              </a:pPr>
              <a:t>12/03/1446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74A0889-50FA-45C9-9CF2-6451E5E60EF6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ipe dir="u"/>
    <p:sndAc>
      <p:stSnd>
        <p:snd r:embed="rId13" name="SOUND8.WAV"/>
      </p:stSnd>
    </p:sndAc>
  </p:transition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EG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 /><Relationship Id="rId2" Type="http://schemas.openxmlformats.org/officeDocument/2006/relationships/audio" Target="../media/audio2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.pn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audio" Target="../media/audio4.wav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audio" Target="../media/audio4.wav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audio" Target="../media/audio7.wav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8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3.wmf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9.wav" /><Relationship Id="rId7" Type="http://schemas.openxmlformats.org/officeDocument/2006/relationships/image" Target="../media/image5.w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4.png" /><Relationship Id="rId5" Type="http://schemas.openxmlformats.org/officeDocument/2006/relationships/audio" Target="../media/audio7.wav" /><Relationship Id="rId4" Type="http://schemas.openxmlformats.org/officeDocument/2006/relationships/audio" Target="../media/audio10.wav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7.jpeg" /><Relationship Id="rId5" Type="http://schemas.openxmlformats.org/officeDocument/2006/relationships/image" Target="../media/image6.wmf" /><Relationship Id="rId4" Type="http://schemas.openxmlformats.org/officeDocument/2006/relationships/audio" Target="../media/audio12.wav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2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7.jpeg" /><Relationship Id="rId4" Type="http://schemas.openxmlformats.org/officeDocument/2006/relationships/image" Target="../media/image6.wmf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2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7.jpeg" /><Relationship Id="rId4" Type="http://schemas.openxmlformats.org/officeDocument/2006/relationships/image" Target="../media/image6.wmf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2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2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3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7.xml" /><Relationship Id="rId4" Type="http://schemas.openxmlformats.org/officeDocument/2006/relationships/audio" Target="../media/audio14.wav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7.xml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4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7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7.xml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5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7.xml" /><Relationship Id="rId5" Type="http://schemas.openxmlformats.org/officeDocument/2006/relationships/hyperlink" Target="http://www.obeikaneducation.com/" TargetMode="External" /><Relationship Id="rId4" Type="http://schemas.openxmlformats.org/officeDocument/2006/relationships/audio" Target="../media/audio16.wav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7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8.png" /><Relationship Id="rId4" Type="http://schemas.openxmlformats.org/officeDocument/2006/relationships/audio" Target="../media/audio18.wav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9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9.png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9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0.png" 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9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1.png" 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9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2.png" 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0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1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3.png" 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2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audio" Target="../media/audio23.wav" 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3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4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7.xml" /><Relationship Id="rId4" Type="http://schemas.openxmlformats.org/officeDocument/2006/relationships/audio" Target="../media/audio25.wav" 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6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audio" Target="../media/audio7.wav" 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audio" Target="../media/audio7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audio" Target="../media/audio7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audio" Target="../media/audio7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7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audio" Target="../media/audio28.wav" 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7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audio" Target="../media/audio28.wav" 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7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audio" Target="../media/audio28.wav" 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9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9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9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audio" Target="../media/audio30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15.png" /><Relationship Id="rId4" Type="http://schemas.openxmlformats.org/officeDocument/2006/relationships/image" Target="../media/image14.jpeg" 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audio" Target="../media/audio31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2.xml" 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0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2.xml" 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audio" Target="../media/audio32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6.wmf" 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audio" Target="../media/audio32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6.wmf" 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audio" Target="../media/audio32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7.xml" 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audio" Target="../media/audio32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6.wmf" 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audio" Target="../media/audio33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7.xml" 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audio" Target="../media/audio34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7.xml" 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audio" Target="../media/audio35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audio" Target="../media/audio35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audio" Target="../media/audio35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audio" Target="../media/audio35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audio" Target="../media/audio36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18.jpeg" /><Relationship Id="rId4" Type="http://schemas.openxmlformats.org/officeDocument/2006/relationships/image" Target="../media/image17.png" 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audio" Target="../media/audio32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6.wmf" 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audio" Target="../media/audio33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audio" Target="../media/audio37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audio" Target="../media/audio38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audio" Target="../media/audio38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9.png" 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audio" Target="../media/audio33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9.png" 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audio" Target="../media/audio38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audio" Target="../media/audio38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audio" Target="../media/audio16.wav" 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6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6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6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audio" Target="../media/audio39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audio" Target="../media/audio40.wav" 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audio" Target="../media/audio40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audio" Target="../media/audio40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audio" Target="../media/audio40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audio" Target="../media/audio32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6.wmf" 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audio" Target="../media/audio33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audio" Target="../media/audio32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2.xml" 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6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audio" Target="../media/audio7.wav" 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audio" Target="../media/audio7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audio" Target="../media/audio41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7.xml" 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audio" Target="../media/audio42.wav" /><Relationship Id="rId2" Type="http://schemas.openxmlformats.org/officeDocument/2006/relationships/audio" Target="../media/audio24.wav" /><Relationship Id="rId1" Type="http://schemas.openxmlformats.org/officeDocument/2006/relationships/slideLayout" Target="../slideLayouts/slideLayout7.xml" 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audio" Target="../media/audio42.wav" /><Relationship Id="rId2" Type="http://schemas.openxmlformats.org/officeDocument/2006/relationships/audio" Target="../media/audio24.wav" /><Relationship Id="rId1" Type="http://schemas.openxmlformats.org/officeDocument/2006/relationships/slideLayout" Target="../slideLayouts/slideLayout7.xml" 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audio" Target="../media/audio42.wav" /><Relationship Id="rId2" Type="http://schemas.openxmlformats.org/officeDocument/2006/relationships/audio" Target="../media/audio24.wav" /><Relationship Id="rId1" Type="http://schemas.openxmlformats.org/officeDocument/2006/relationships/slideLayout" Target="../slideLayouts/slideLayout7.xml" 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audio" Target="../media/audio42.wav" /><Relationship Id="rId2" Type="http://schemas.openxmlformats.org/officeDocument/2006/relationships/audio" Target="../media/audio24.wav" /><Relationship Id="rId1" Type="http://schemas.openxmlformats.org/officeDocument/2006/relationships/slideLayout" Target="../slideLayouts/slideLayout7.xml" 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audio" Target="../media/audio42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0.png" /><Relationship Id="rId5" Type="http://schemas.openxmlformats.org/officeDocument/2006/relationships/audio" Target="../media/audio44.wav" /><Relationship Id="rId4" Type="http://schemas.openxmlformats.org/officeDocument/2006/relationships/audio" Target="../media/audio43.wav" 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audio" Target="../media/audio43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0.png" 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audio" Target="../media/audio43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0.png" 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audio" Target="../media/audio45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7.xml" /><Relationship Id="rId4" Type="http://schemas.openxmlformats.org/officeDocument/2006/relationships/audio" Target="../media/audio33.wav" 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audio" Target="../media/audio45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7.xml" /><Relationship Id="rId4" Type="http://schemas.openxmlformats.org/officeDocument/2006/relationships/audio" Target="../media/audio33.wav" 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audio" Target="../media/audio7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audio" Target="../media/audio46.wav" 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audio" Target="../media/audio47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1.png" 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audio" Target="../media/audio48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audio" Target="../media/audio49.wav" 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audio" Target="../media/audio49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447800" y="609600"/>
            <a:ext cx="5883293" cy="665869"/>
          </a:xfrm>
          <a:prstGeom prst="ellipseRibbon2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BH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الفصل الأول</a:t>
            </a:r>
            <a:endParaRPr lang="ar-EG" sz="2800" b="1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Cloud 4"/>
          <p:cNvSpPr>
            <a:spLocks noChangeArrowheads="1"/>
          </p:cNvSpPr>
          <p:nvPr/>
        </p:nvSpPr>
        <p:spPr bwMode="auto">
          <a:xfrm rot="21353139">
            <a:off x="477338" y="2154411"/>
            <a:ext cx="8599141" cy="1651599"/>
          </a:xfrm>
          <a:prstGeom prst="cloud">
            <a:avLst/>
          </a:prstGeom>
          <a:solidFill>
            <a:srgbClr val="CCFF99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hangingPunc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tabLst>
                <a:tab pos="685800" algn="l"/>
              </a:tabLst>
              <a:defRPr/>
            </a:pPr>
            <a:r>
              <a:rPr lang="ar-BH" sz="2400" b="1" dirty="0">
                <a:ln w="3175">
                  <a:solidFill>
                    <a:srgbClr val="FF0000"/>
                  </a:solidFill>
                  <a:prstDash val="solid"/>
                </a:ln>
                <a:latin typeface="Tahoma" pitchFamily="34" charset="0"/>
                <a:ea typeface="Tahoma" pitchFamily="34" charset="0"/>
                <a:cs typeface="Tahoma" pitchFamily="34" charset="0"/>
              </a:rPr>
              <a:t>تركيب الخلية ووظائفها</a:t>
            </a:r>
          </a:p>
          <a:p>
            <a:pPr marL="342900" indent="-342900" algn="ctr" eaLnBrk="0" hangingPunc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tabLst>
                <a:tab pos="685800" algn="l"/>
              </a:tabLst>
              <a:defRPr/>
            </a:pPr>
            <a:r>
              <a:rPr lang="en-US" sz="2400" b="1" dirty="0">
                <a:ln w="3175">
                  <a:solidFill>
                    <a:srgbClr val="FF0000"/>
                  </a:solidFill>
                  <a:prstDash val="solid"/>
                </a:ln>
                <a:latin typeface="Tahoma" pitchFamily="34" charset="0"/>
                <a:ea typeface="Tahoma" pitchFamily="34" charset="0"/>
                <a:cs typeface="Tahoma" pitchFamily="34" charset="0"/>
              </a:rPr>
              <a:t>Cell Structure &amp; Functions</a:t>
            </a:r>
          </a:p>
        </p:txBody>
      </p:sp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3662885" y="4430924"/>
            <a:ext cx="3123693" cy="1839974"/>
          </a:xfrm>
          <a:prstGeom prst="doubleWave">
            <a:avLst/>
          </a:prstGeom>
          <a:solidFill>
            <a:schemeClr val="bg1"/>
          </a:solidFill>
          <a:ln w="9525">
            <a:solidFill>
              <a:srgbClr val="00FF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>
    <p:wedge/>
    <p:sndAc>
      <p:stSnd>
        <p:snd r:embed="rId2" name="cached_gemvanish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ched_gapbonus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 rot="-1255515">
            <a:off x="624633" y="2077277"/>
            <a:ext cx="5320602" cy="48013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الفكرة العامة 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733800" y="3284538"/>
            <a:ext cx="4510088" cy="1255728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الخلايا هي وحدات التركيب والوظيفة في كل المخلوقات الحية.</a:t>
            </a:r>
            <a:endParaRPr lang="en-US" sz="2800" b="1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Logon Sou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 rot="-1255515">
            <a:off x="5227801" y="2582286"/>
            <a:ext cx="3542015" cy="48013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الفكرة الرئيسة 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500298" y="3846513"/>
            <a:ext cx="5743590" cy="2419124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يساعد الغشاء البلازمي علي المحافظة علي الاتزان الداخلي للخلية, كما تسمح العضيات الموجودة في الخلايا الحقيقية النواة بالقيام بوظائف متخصصة داخل الخلية.</a:t>
            </a:r>
            <a:endParaRPr lang="en-US" sz="2800" b="1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Round Diagonal Corner Rectangle 6"/>
          <p:cNvSpPr/>
          <p:nvPr/>
        </p:nvSpPr>
        <p:spPr>
          <a:xfrm>
            <a:off x="3924300" y="333375"/>
            <a:ext cx="4679950" cy="531209"/>
          </a:xfrm>
          <a:prstGeom prst="round2Diag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endParaRPr lang="ar-EG" sz="28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2143109" y="304800"/>
            <a:ext cx="6532580" cy="996170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en-US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1-1</a:t>
            </a:r>
            <a:r>
              <a: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التراكيب الخلوية </a:t>
            </a:r>
          </a:p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و العضيات </a:t>
            </a:r>
            <a:endParaRPr lang="en-US" sz="28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0481 - Windows starting sou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0481 - Windows starting sou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ows XP Logon Sou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 rot="-1255515">
            <a:off x="5516268" y="2529017"/>
            <a:ext cx="3243711" cy="48013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الفكرة الرئيسة 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00232" y="3857625"/>
            <a:ext cx="6073793" cy="1255728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تتكون خلايا المخلوقات الحية من مركبات عضويه يدخل في تركيبها الكربون بوصفه عنصراً أساسياً.</a:t>
            </a:r>
            <a:endParaRPr lang="en-US" sz="2800" b="1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2857488" y="1142984"/>
            <a:ext cx="4824412" cy="48013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en-US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1-2</a:t>
            </a:r>
            <a:r>
              <a: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كمياء الخلية</a:t>
            </a:r>
            <a:endParaRPr lang="en-US" sz="28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0481 - Windows starting sou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ows XP Logon Sou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nip Same Side Corner Rectangle 9"/>
          <p:cNvSpPr/>
          <p:nvPr/>
        </p:nvSpPr>
        <p:spPr>
          <a:xfrm>
            <a:off x="1957656" y="1851025"/>
            <a:ext cx="7078394" cy="521922"/>
          </a:xfrm>
          <a:prstGeom prst="snip2Same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685800" algn="l"/>
              </a:tabLst>
              <a:defRPr/>
            </a:pPr>
            <a:endParaRPr lang="ar-EG" sz="28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2071669" y="1779588"/>
            <a:ext cx="6892944" cy="867930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  <a:tabLst>
                <a:tab pos="685800" algn="l"/>
              </a:tabLst>
              <a:defRPr/>
            </a:pPr>
            <a:r>
              <a: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يتكون جسم الإنسان من عشرة تريليونات خلية.</a:t>
            </a:r>
            <a:endParaRPr lang="en-US" sz="28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2" name="Snip Same Side Corner Rectangle 11"/>
          <p:cNvSpPr/>
          <p:nvPr/>
        </p:nvSpPr>
        <p:spPr>
          <a:xfrm>
            <a:off x="1886219" y="3429000"/>
            <a:ext cx="7078394" cy="521922"/>
          </a:xfrm>
          <a:prstGeom prst="snip2Same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685800" algn="l"/>
              </a:tabLst>
              <a:defRPr/>
            </a:pPr>
            <a:endParaRPr lang="ar-EG" sz="28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000232" y="3452813"/>
            <a:ext cx="6892943" cy="867930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  <a:tabLst>
                <a:tab pos="685800" algn="l"/>
              </a:tabLst>
              <a:defRPr/>
            </a:pPr>
            <a:r>
              <a: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اكبر قطر لخلايا جسم الإنسان يساوي قطر شعرة تقريباً.</a:t>
            </a:r>
            <a:endParaRPr lang="en-US" sz="28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4" name="Snip Same Side Corner Rectangle 13"/>
          <p:cNvSpPr/>
          <p:nvPr/>
        </p:nvSpPr>
        <p:spPr>
          <a:xfrm>
            <a:off x="1922731" y="5229225"/>
            <a:ext cx="7078394" cy="521922"/>
          </a:xfrm>
          <a:prstGeom prst="snip2Same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685800" algn="l"/>
              </a:tabLst>
              <a:defRPr/>
            </a:pPr>
            <a:endParaRPr lang="ar-EG" sz="28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1805721" y="5376863"/>
            <a:ext cx="7230329" cy="867930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  <a:tabLst>
                <a:tab pos="685800" algn="l"/>
              </a:tabLst>
              <a:defRPr/>
            </a:pPr>
            <a:r>
              <a: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هناك </a:t>
            </a:r>
            <a:r>
              <a:rPr lang="en-US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200</a:t>
            </a:r>
            <a:r>
              <a: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نوع من الخلايا في جسم الإنسان مصدرها خلية واحدة.</a:t>
            </a:r>
            <a:endParaRPr lang="en-US" sz="28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3571868" y="714356"/>
            <a:ext cx="3967163" cy="48013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حقائق في علم الأحياء </a:t>
            </a:r>
            <a:endParaRPr lang="en-US" sz="28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UND6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5" grpId="0" animBg="1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NNR022.WM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358000">
            <a:off x="1363053" y="1985952"/>
            <a:ext cx="6171633" cy="3158058"/>
          </a:xfrm>
          <a:prstGeom prst="rect">
            <a:avLst/>
          </a:prstGeom>
          <a:effectLst>
            <a:reflection blurRad="6350" stA="50000" endA="300" endPos="55500" dist="101600" dir="5400000" sy="-100000" algn="bl" rotWithShape="0"/>
          </a:effec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 rot="-246861">
            <a:off x="1366838" y="3217200"/>
            <a:ext cx="6067425" cy="64633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40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نشاطات تمهيدية</a:t>
            </a:r>
          </a:p>
        </p:txBody>
      </p:sp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Logoff Sou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2339975" y="260350"/>
            <a:ext cx="6048375" cy="982663"/>
            <a:chOff x="5286380" y="775451"/>
            <a:chExt cx="3160847" cy="1295392"/>
          </a:xfrm>
        </p:grpSpPr>
        <p:pic>
          <p:nvPicPr>
            <p:cNvPr id="8199" name="Picture 1" descr="stack_2.png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5286380" y="775451"/>
              <a:ext cx="3160847" cy="1295392"/>
            </a:xfrm>
            <a:prstGeom prst="rect">
              <a:avLst/>
            </a:prstGeom>
            <a:solidFill>
              <a:srgbClr val="CCFF66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  <a:effectLst>
              <a:glow rad="228600">
                <a:srgbClr val="00B0F0">
                  <a:alpha val="40000"/>
                </a:srgbClr>
              </a:glow>
            </a:effectLst>
          </p:spPr>
        </p:pic>
        <p:sp>
          <p:nvSpPr>
            <p:cNvPr id="4" name="TextBox 3"/>
            <p:cNvSpPr txBox="1"/>
            <p:nvPr/>
          </p:nvSpPr>
          <p:spPr>
            <a:xfrm>
              <a:off x="5402742" y="965343"/>
              <a:ext cx="2870254" cy="632931"/>
            </a:xfrm>
            <a:prstGeom prst="rect">
              <a:avLst/>
            </a:prstGeom>
            <a:solidFill>
              <a:srgbClr val="CCFF66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  <a:effectLst>
              <a:glow rad="228600">
                <a:srgbClr val="00B0F0">
                  <a:alpha val="40000"/>
                </a:srgbClr>
              </a:glo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342900" indent="-342900" algn="ctr" eaLnBrk="0" fontAlgn="auto" hangingPunct="0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tabLst>
                  <a:tab pos="685800" algn="l"/>
                </a:tabLst>
                <a:defRPr/>
              </a:pPr>
              <a:r>
                <a:rPr lang="ar-EG" sz="2800" b="1" dirty="0">
                  <a:solidFill>
                    <a:srgbClr val="0000CC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تجربة استهلالية</a:t>
              </a:r>
              <a:endParaRPr lang="en-US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pic>
        <p:nvPicPr>
          <p:cNvPr id="5" name="Picture 4" descr="BCKLN064.WM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932040" y="1466544"/>
            <a:ext cx="3878828" cy="1098360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651500" y="1557338"/>
            <a:ext cx="2881313" cy="48013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ما الخلية</a:t>
            </a:r>
            <a:r>
              <a:rPr lang="en-US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؟</a:t>
            </a:r>
            <a:endParaRPr lang="en-US" sz="2800" b="1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Flowchart: Card 8"/>
          <p:cNvSpPr/>
          <p:nvPr/>
        </p:nvSpPr>
        <p:spPr>
          <a:xfrm>
            <a:off x="755650" y="2924175"/>
            <a:ext cx="7704138" cy="596217"/>
          </a:xfrm>
          <a:prstGeom prst="flowChartPunchedCard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endParaRPr lang="ar-EG" sz="28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900113" y="3068638"/>
            <a:ext cx="7559675" cy="2031325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تتكون الأشياء كلها من ذرات وجزيئات، وتنتظم الذرات والجزيئات في المخلوقات الحية فقط لتكون خلايا. تستخدم في هذه التجربة المجهر المركب لمشاهدة شرائح لمخلوقات حية وأخرى غير حية.</a:t>
            </a:r>
            <a:endParaRPr lang="en-US" sz="28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p_empt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p_empt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NNR051.WMF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42988" y="0"/>
            <a:ext cx="6408737" cy="1714500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857375" y="417513"/>
            <a:ext cx="4786313" cy="48013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خطوات العمل</a:t>
            </a:r>
            <a:endParaRPr lang="en-US" sz="2800" b="1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" name="Picture 3" descr="BDRLC05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1381143">
            <a:off x="521094" y="2708081"/>
            <a:ext cx="8505825" cy="2816367"/>
          </a:xfrm>
          <a:prstGeom prst="flowChartAlternateProcess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 rot="171724">
            <a:off x="976313" y="3922929"/>
            <a:ext cx="7358062" cy="867930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en-US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</a:t>
            </a:r>
            <a:r>
              <a: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املأ بطاقة السلامة في دليل التجارب العملية.</a:t>
            </a:r>
            <a:endParaRPr lang="en-US" sz="28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Musica Critical Sto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Musica Critical Sto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1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2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3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4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lideDow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8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9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0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 descr="BANNR051.WM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42988" y="0"/>
            <a:ext cx="6408737" cy="1714500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857375" y="417513"/>
            <a:ext cx="4786313" cy="53553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32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خطوات العمل</a:t>
            </a:r>
            <a:endParaRPr lang="en-US" sz="3200" b="1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" name="Picture 3" descr="BDRLC05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1381143">
            <a:off x="525374" y="2847088"/>
            <a:ext cx="8505825" cy="2672643"/>
          </a:xfrm>
          <a:prstGeom prst="flowChartAlternateProcess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 rot="171724">
            <a:off x="976313" y="3867529"/>
            <a:ext cx="7358062" cy="978729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en-US" sz="32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</a:t>
            </a:r>
            <a:r>
              <a:rPr lang="ar-EG" sz="32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اعمل جدول بيانات لتسجيل ملاحظاتك.</a:t>
            </a:r>
            <a:endParaRPr lang="en-US" sz="32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lideDow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" descr="BANNR051.WM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42988" y="0"/>
            <a:ext cx="6408737" cy="1714500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857375" y="417513"/>
            <a:ext cx="4786313" cy="53553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32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خطوات العمل</a:t>
            </a:r>
            <a:endParaRPr lang="en-US" sz="3200" b="1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" name="Picture 3" descr="BDRLC05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1381143">
            <a:off x="527952" y="2923449"/>
            <a:ext cx="8505825" cy="2600781"/>
          </a:xfrm>
          <a:prstGeom prst="flowChartAlternateProcess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 rot="171724">
            <a:off x="976313" y="4129639"/>
            <a:ext cx="7358062" cy="1106970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en-US" sz="32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</a:t>
            </a:r>
            <a:r>
              <a:rPr lang="ar-EG" sz="32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احصل على شرائح لعينات متنوعة.</a:t>
            </a:r>
            <a:endParaRPr lang="en-US" sz="32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endParaRPr lang="en-US" sz="32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lideDow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285984" y="1000108"/>
            <a:ext cx="4786313" cy="53553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32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خطوات العمل</a:t>
            </a:r>
            <a:endParaRPr lang="en-US" sz="3200" b="1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 rot="171724">
            <a:off x="959572" y="2540244"/>
            <a:ext cx="7358062" cy="1421928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en-US" sz="32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</a:t>
            </a:r>
            <a:r>
              <a:rPr lang="ar-EG" sz="32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استخدم المجهر في مشاهدة الشرائح مستخدمًا قوة التكبير التي يحددها معلمك.</a:t>
            </a:r>
            <a:endParaRPr lang="en-US" sz="3200" b="1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lideDow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00232" y="1714488"/>
            <a:ext cx="4786313" cy="53553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32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خطوات العمل</a:t>
            </a:r>
            <a:endParaRPr lang="en-US" sz="3200" b="1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 rot="171724">
            <a:off x="928688" y="3856416"/>
            <a:ext cx="7358062" cy="978729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en-US" sz="32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</a:t>
            </a:r>
            <a:r>
              <a:rPr lang="ar-EG" sz="32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املأ جدول البيانات الذي أعددته في أثناء مشاهدتك الشرائح</a:t>
            </a:r>
            <a:r>
              <a:rPr lang="en-US" sz="32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</p:txBody>
      </p:sp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lideDow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1500174"/>
            <a:ext cx="8218487" cy="53553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32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التحليل</a:t>
            </a:r>
            <a:endParaRPr lang="en-US" sz="32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258888" y="3141663"/>
            <a:ext cx="6694487" cy="1421928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en-US" sz="32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</a:t>
            </a:r>
            <a:r>
              <a:rPr lang="ar-EG" sz="32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صف بعض الطرائق التي تستخدم للتمييز بين المخلوقات الحية والأشياء غير الحية.</a:t>
            </a:r>
            <a:endParaRPr lang="en-US" sz="3200" b="1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UND2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OUND4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ChangeArrowheads="1"/>
          </p:cNvSpPr>
          <p:nvPr/>
        </p:nvSpPr>
        <p:spPr bwMode="auto">
          <a:xfrm>
            <a:off x="4000496" y="1857365"/>
            <a:ext cx="4500594" cy="59093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36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التحليل</a:t>
            </a:r>
            <a:endParaRPr lang="en-US" sz="36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258888" y="3319463"/>
            <a:ext cx="6694487" cy="978729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32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وجود النواة وعضيات محاطة بأغشية لتقوم بالوظائف الحيوية. </a:t>
            </a:r>
            <a:endParaRPr lang="en-US" sz="3200" b="1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wipe dir="u"/>
    <p:sndAc>
      <p:stSnd>
        <p:snd r:embed="rId2" name="SOUND8.WAV"/>
      </p:stSnd>
    </p:sndAc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ChangeArrowheads="1"/>
          </p:cNvSpPr>
          <p:nvPr/>
        </p:nvSpPr>
        <p:spPr bwMode="auto">
          <a:xfrm>
            <a:off x="2000232" y="2214554"/>
            <a:ext cx="6361131" cy="53553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32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التحليل</a:t>
            </a:r>
            <a:endParaRPr lang="en-US" sz="32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258888" y="3402013"/>
            <a:ext cx="6694487" cy="978729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en-US" sz="32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</a:t>
            </a:r>
            <a:r>
              <a:rPr lang="ar-EG" sz="32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اكتب تعريفًا للخلية اعتمادًا على ملاحظاتك</a:t>
            </a:r>
            <a:endParaRPr lang="en-US" sz="3200" b="1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UND4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ChangeArrowheads="1"/>
          </p:cNvSpPr>
          <p:nvPr/>
        </p:nvSpPr>
        <p:spPr bwMode="auto">
          <a:xfrm>
            <a:off x="925513" y="642939"/>
            <a:ext cx="6789759" cy="53553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32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التحليل</a:t>
            </a:r>
            <a:endParaRPr lang="en-US" sz="32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258888" y="2428875"/>
            <a:ext cx="6694487" cy="2751522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32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الخلية وحدة البناء الأساسية في المخلوقات الحية تتكون من ذرات وجزيئات منها النواة والعضيات محاطة بأغشية لتقوم الخلية ببناء الجسم من أجهزة والقيام بالوظائف الحيوية.</a:t>
            </a:r>
            <a:endParaRPr lang="en-US" sz="3200" b="1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wipe dir="u"/>
    <p:sndAc>
      <p:stSnd>
        <p:snd r:embed="rId2" name="SOUND8.WAV"/>
      </p:stSnd>
    </p:sndAc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be 4"/>
          <p:cNvSpPr/>
          <p:nvPr/>
        </p:nvSpPr>
        <p:spPr>
          <a:xfrm>
            <a:off x="3708400" y="260350"/>
            <a:ext cx="4157663" cy="1253228"/>
          </a:xfrm>
          <a:prstGeom prst="cube">
            <a:avLst>
              <a:gd name="adj" fmla="val 22288"/>
            </a:avLst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32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الأحياء عبر المواقع الإلكترونية</a:t>
            </a:r>
            <a:endParaRPr lang="en-US" sz="3200" b="1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 rot="-45635">
            <a:off x="900113" y="3273041"/>
            <a:ext cx="6858000" cy="1550168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  <a:tabLst>
                <a:tab pos="685800" algn="l"/>
              </a:tabLst>
              <a:defRPr/>
            </a:pPr>
            <a:r>
              <a:rPr lang="ar-EG" sz="32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لمراجعة محتوى الفصل ونشاطاته ارجع إلى الموقع الإلكتروني </a:t>
            </a:r>
            <a:endParaRPr lang="en-US" sz="32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  <a:tabLst>
                <a:tab pos="685800" algn="l"/>
              </a:tabLst>
              <a:defRPr/>
            </a:pPr>
            <a:r>
              <a:rPr lang="en-US" sz="32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  <a:hlinkClick r:id="rId5"/>
              </a:rPr>
              <a:t>WWW.obeikaneducation.com</a:t>
            </a:r>
            <a:endParaRPr lang="ar-EG" sz="32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0056 - arcade 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OUND999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3214678" y="785794"/>
            <a:ext cx="4822827" cy="1106970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32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المطويات</a:t>
            </a:r>
            <a:endParaRPr lang="en-US" sz="32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32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منظمات الأفكار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2195513" y="2673350"/>
            <a:ext cx="5905500" cy="1421928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  <a:tabLst>
                <a:tab pos="685800" algn="l"/>
              </a:tabLst>
              <a:defRPr/>
            </a:pPr>
            <a:r>
              <a:rPr lang="ar-EG" sz="32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الإنزيمات اعمل المطوية التالية لتساعدك على فهم تركيب الإنزيمات ووظائفها.</a:t>
            </a:r>
            <a:endParaRPr lang="en-US" sz="32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3" name="Picture 12" descr="beakers_flask_201529_tns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619672" y="3861048"/>
            <a:ext cx="1296144" cy="945368"/>
          </a:xfrm>
          <a:prstGeom prst="roundRect">
            <a:avLst>
              <a:gd name="adj" fmla="val 16667"/>
            </a:avLst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</p:pic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p_excl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ldspc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extBox 9"/>
          <p:cNvSpPr txBox="1">
            <a:spLocks noChangeArrowheads="1"/>
          </p:cNvSpPr>
          <p:nvPr/>
        </p:nvSpPr>
        <p:spPr bwMode="auto">
          <a:xfrm>
            <a:off x="5643570" y="476250"/>
            <a:ext cx="3536943" cy="1106970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32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المطويات</a:t>
            </a:r>
            <a:endParaRPr lang="en-US" sz="32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32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منظمات الأفكار</a:t>
            </a:r>
          </a:p>
        </p:txBody>
      </p:sp>
      <p:sp>
        <p:nvSpPr>
          <p:cNvPr id="15" name="Flowchart: Process 14"/>
          <p:cNvSpPr/>
          <p:nvPr/>
        </p:nvSpPr>
        <p:spPr>
          <a:xfrm rot="20855041">
            <a:off x="5292731" y="2494477"/>
            <a:ext cx="2393239" cy="535531"/>
          </a:xfrm>
          <a:prstGeom prst="flowChartProcess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SA" sz="32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الخطوة</a:t>
            </a:r>
            <a:r>
              <a:rPr lang="en-US" sz="32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</a:t>
            </a:r>
            <a:r>
              <a:rPr lang="ar-SA" sz="32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</a:t>
            </a:r>
            <a:endParaRPr lang="ar-EG" sz="3200" b="1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6" name="Snip Diagonal Corner Rectangle 15"/>
          <p:cNvSpPr/>
          <p:nvPr/>
        </p:nvSpPr>
        <p:spPr>
          <a:xfrm>
            <a:off x="2998628" y="4062413"/>
            <a:ext cx="5750085" cy="639116"/>
          </a:xfrm>
          <a:prstGeom prst="snip2Diag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endParaRPr lang="ar-EG" sz="3200" b="1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3118696" y="4173538"/>
            <a:ext cx="5556992" cy="1477328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32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ارسم خطًّا على طول منتصف ورقة، كما في الشكل الآتي</a:t>
            </a:r>
            <a:r>
              <a:rPr lang="en-US" sz="32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288" y="3141663"/>
            <a:ext cx="2520950" cy="2609850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</p:pic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UND13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UND13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extBox 9"/>
          <p:cNvSpPr txBox="1">
            <a:spLocks noChangeArrowheads="1"/>
          </p:cNvSpPr>
          <p:nvPr/>
        </p:nvSpPr>
        <p:spPr bwMode="auto">
          <a:xfrm>
            <a:off x="4786314" y="476250"/>
            <a:ext cx="4394199" cy="1106970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32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المطويات</a:t>
            </a:r>
            <a:endParaRPr lang="en-US" sz="32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32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منظمات الأفكار</a:t>
            </a:r>
          </a:p>
        </p:txBody>
      </p:sp>
      <p:sp>
        <p:nvSpPr>
          <p:cNvPr id="15" name="Flowchart: Process 14"/>
          <p:cNvSpPr/>
          <p:nvPr/>
        </p:nvSpPr>
        <p:spPr>
          <a:xfrm rot="20855041">
            <a:off x="4719460" y="2556835"/>
            <a:ext cx="2973293" cy="535531"/>
          </a:xfrm>
          <a:prstGeom prst="flowChartProcess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SA" sz="32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الخطوة</a:t>
            </a:r>
            <a:r>
              <a:rPr lang="en-US" sz="32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</a:t>
            </a:r>
            <a:r>
              <a:rPr lang="ar-SA" sz="32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</a:t>
            </a:r>
            <a:endParaRPr lang="ar-EG" sz="3200" b="1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3026663" y="4121150"/>
            <a:ext cx="5649025" cy="978729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32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اطو الورقة نصفين، كما في الشكل الآتي</a:t>
            </a:r>
            <a:r>
              <a:rPr lang="en-US" sz="32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85918" y="5059362"/>
            <a:ext cx="5051598" cy="17986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UND13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extBox 9"/>
          <p:cNvSpPr txBox="1">
            <a:spLocks noChangeArrowheads="1"/>
          </p:cNvSpPr>
          <p:nvPr/>
        </p:nvSpPr>
        <p:spPr bwMode="auto">
          <a:xfrm>
            <a:off x="2786050" y="476250"/>
            <a:ext cx="6394463" cy="1106970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32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المطويات</a:t>
            </a:r>
            <a:endParaRPr lang="en-US" sz="32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32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منظمات الأفكار</a:t>
            </a:r>
          </a:p>
        </p:txBody>
      </p:sp>
      <p:sp>
        <p:nvSpPr>
          <p:cNvPr id="15" name="Flowchart: Process 14"/>
          <p:cNvSpPr/>
          <p:nvPr/>
        </p:nvSpPr>
        <p:spPr>
          <a:xfrm rot="20855041">
            <a:off x="5635625" y="2457179"/>
            <a:ext cx="2046288" cy="535531"/>
          </a:xfrm>
          <a:prstGeom prst="flowChartProcess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SA" sz="32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الخطوة</a:t>
            </a:r>
            <a:r>
              <a:rPr lang="en-US" sz="32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</a:t>
            </a:r>
            <a:r>
              <a:rPr lang="ar-SA" sz="32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</a:t>
            </a:r>
            <a:endParaRPr lang="ar-EG" sz="3200" b="1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6" name="Snip Diagonal Corner Rectangle 15"/>
          <p:cNvSpPr/>
          <p:nvPr/>
        </p:nvSpPr>
        <p:spPr>
          <a:xfrm>
            <a:off x="3779838" y="4062413"/>
            <a:ext cx="4968875" cy="639116"/>
          </a:xfrm>
          <a:prstGeom prst="snip2Diag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endParaRPr lang="ar-EG" sz="3200" b="1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3708400" y="4173538"/>
            <a:ext cx="4895850" cy="1477328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32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اطو الورقة عموديًّا مرة أخرى إلى نصفين كما في الشكل الآتي</a:t>
            </a:r>
            <a:r>
              <a:rPr lang="en-US" sz="32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8450" y="3573463"/>
            <a:ext cx="3049588" cy="23907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UND13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UND13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TextBox 9"/>
          <p:cNvSpPr txBox="1">
            <a:spLocks noChangeArrowheads="1"/>
          </p:cNvSpPr>
          <p:nvPr/>
        </p:nvSpPr>
        <p:spPr bwMode="auto">
          <a:xfrm>
            <a:off x="4286248" y="476250"/>
            <a:ext cx="4894265" cy="1106970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32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المطويات</a:t>
            </a:r>
            <a:endParaRPr lang="en-US" sz="32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32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منظمات الأفكار</a:t>
            </a:r>
          </a:p>
        </p:txBody>
      </p:sp>
      <p:sp>
        <p:nvSpPr>
          <p:cNvPr id="15" name="Flowchart: Process 14"/>
          <p:cNvSpPr/>
          <p:nvPr/>
        </p:nvSpPr>
        <p:spPr>
          <a:xfrm rot="20855041">
            <a:off x="5523978" y="2880696"/>
            <a:ext cx="2932115" cy="535531"/>
          </a:xfrm>
          <a:prstGeom prst="flowChartProcess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SA" sz="32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الخطوة</a:t>
            </a:r>
            <a:r>
              <a:rPr lang="en-US" sz="32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</a:t>
            </a:r>
            <a:r>
              <a:rPr lang="ar-SA" sz="32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</a:t>
            </a:r>
            <a:endParaRPr lang="ar-EG" sz="3200" b="1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6" name="Snip Diagonal Corner Rectangle 15"/>
          <p:cNvSpPr/>
          <p:nvPr/>
        </p:nvSpPr>
        <p:spPr>
          <a:xfrm>
            <a:off x="1903413" y="4078288"/>
            <a:ext cx="6772275" cy="639116"/>
          </a:xfrm>
          <a:prstGeom prst="snip2Diag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  <a:tabLst>
                <a:tab pos="685800" algn="l"/>
              </a:tabLst>
              <a:defRPr/>
            </a:pPr>
            <a:endParaRPr lang="ar-EG" sz="3200" b="1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1908175" y="4149725"/>
            <a:ext cx="6696075" cy="2436564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  <a:tabLst>
                <a:tab pos="685800" algn="l"/>
              </a:tabLst>
              <a:defRPr/>
            </a:pPr>
            <a:r>
              <a:rPr lang="ar-EG" sz="32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افتح الورقة المطوية، واقطع بالمقص عند خطوط الطي لتكوِّن أربعة ألسنة، ثم اكتب أحد الرموز</a:t>
            </a:r>
            <a:r>
              <a:rPr lang="en-US" sz="32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</a:t>
            </a:r>
          </a:p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  <a:tabLst>
                <a:tab pos="685800" algn="l"/>
              </a:tabLst>
              <a:defRPr/>
            </a:pPr>
            <a:r>
              <a:rPr lang="en-US" sz="32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A, B, C, D </a:t>
            </a:r>
            <a:r>
              <a:rPr lang="ar-EG" sz="32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على كل لسان، كما في الشكل الآتي</a:t>
            </a:r>
            <a:r>
              <a:rPr lang="en-US" sz="32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825" y="1700213"/>
            <a:ext cx="3744913" cy="18938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UND13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UND13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5500694" y="928670"/>
            <a:ext cx="2597150" cy="53553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32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المطويات </a:t>
            </a:r>
          </a:p>
        </p:txBody>
      </p:sp>
      <p:sp>
        <p:nvSpPr>
          <p:cNvPr id="16" name="Rectangle 1"/>
          <p:cNvSpPr>
            <a:spLocks noChangeArrowheads="1"/>
          </p:cNvSpPr>
          <p:nvPr/>
        </p:nvSpPr>
        <p:spPr bwMode="auto">
          <a:xfrm>
            <a:off x="1285852" y="2071678"/>
            <a:ext cx="6500812" cy="2751522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  <a:tabLst>
                <a:tab pos="685800" algn="l"/>
              </a:tabLst>
              <a:defRPr/>
            </a:pPr>
            <a:r>
              <a:rPr lang="ar-EG" sz="32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استعمل هذه المطوية في القسم </a:t>
            </a:r>
            <a:r>
              <a:rPr lang="en-US" sz="32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1–2 </a:t>
            </a:r>
            <a:r>
              <a:rPr lang="ar-EG" sz="32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سجل وأنت تقرأ الدرس ما تعلمته عن الإنزيمات</a:t>
            </a:r>
            <a:r>
              <a:rPr lang="en-US" sz="32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ar-EG" sz="32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وعلى الوجه الخلفي للمطوية ارسم الخطوات الأربع العامة في نشاط الإنزيم.</a:t>
            </a:r>
          </a:p>
        </p:txBody>
      </p:sp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ewemai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714348" y="3286124"/>
            <a:ext cx="7720012" cy="1106970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en-US" sz="32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1-1</a:t>
            </a:r>
            <a:r>
              <a:rPr lang="ar-EG" sz="32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التراكيب الخلوية والعضيات</a:t>
            </a:r>
            <a:endParaRPr lang="en-US" sz="3200" b="1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en-US" sz="32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Cellular structures and organelles</a:t>
            </a:r>
          </a:p>
        </p:txBody>
      </p:sp>
      <p:pic>
        <p:nvPicPr>
          <p:cNvPr id="6" name="Picture 5" descr="cuadernos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88063" y="1557338"/>
            <a:ext cx="3055937" cy="14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ird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ird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5643570" y="1071546"/>
            <a:ext cx="2036135" cy="53553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32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الأهداف</a:t>
            </a:r>
            <a:endParaRPr lang="en-US" sz="32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1692275" y="2349500"/>
            <a:ext cx="5875338" cy="978729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  <a:tabLst>
                <a:tab pos="685800" algn="l"/>
              </a:tabLst>
              <a:defRPr/>
            </a:pPr>
            <a:r>
              <a:rPr lang="ar-EG" sz="32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تسف آلية عمل الغشاء البلازمي.</a:t>
            </a:r>
            <a:endParaRPr lang="en-US" sz="32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1692275" y="4519613"/>
            <a:ext cx="5875338" cy="978729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  <a:tabLst>
                <a:tab pos="685800" algn="l"/>
              </a:tabLst>
              <a:defRPr/>
            </a:pPr>
            <a:r>
              <a:rPr lang="ar-EG" sz="32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تحدد تركيب أجزاء خلية حقيقية النواة ووظيفتها.</a:t>
            </a:r>
            <a:endParaRPr lang="en-US" sz="32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UND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OUND19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OUND19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" grpId="0" animBg="1"/>
      <p:bldP spid="1028" grpId="0" animBg="1"/>
      <p:bldP spid="1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4214810" y="1643050"/>
            <a:ext cx="3357586" cy="53553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32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الأهداف</a:t>
            </a:r>
            <a:endParaRPr lang="en-US" sz="32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1687513" y="3149600"/>
            <a:ext cx="5875337" cy="978729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  <a:tabLst>
                <a:tab pos="685800" algn="l"/>
              </a:tabLst>
              <a:defRPr/>
            </a:pPr>
            <a:r>
              <a:rPr lang="ar-EG" sz="32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تقارن بين تراكيب الخلايا النباتية والحيوانية</a:t>
            </a:r>
            <a:endParaRPr lang="en-US" sz="32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UND19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000364" y="1785926"/>
            <a:ext cx="3759362" cy="53553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32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مراجعة المفردات</a:t>
            </a:r>
            <a:endParaRPr lang="en-US" sz="32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1285875" y="3594100"/>
            <a:ext cx="6608763" cy="978729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  <a:tabLst>
                <a:tab pos="685800" algn="l"/>
              </a:tabLst>
              <a:defRPr/>
            </a:pPr>
            <a:r>
              <a:rPr lang="ar-EG" sz="32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التنظيم: التركيب المنتظم للخلايا في المخلوق الحي.</a:t>
            </a:r>
            <a:endParaRPr lang="en-US" sz="3200" b="1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OUND5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643174" y="785794"/>
            <a:ext cx="5214974" cy="53553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32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المفردات الجديدة</a:t>
            </a:r>
            <a:endParaRPr lang="en-US" sz="32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357686" y="2357430"/>
            <a:ext cx="3565400" cy="53553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  <a:tabLst>
                <a:tab pos="685800" algn="l"/>
              </a:tabLst>
              <a:defRPr/>
            </a:pPr>
            <a:r>
              <a:rPr lang="ar-EG" sz="32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الغشاء البلازمي</a:t>
            </a:r>
            <a:endParaRPr lang="en-US" sz="3200" b="1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924300" y="3573463"/>
            <a:ext cx="3219468" cy="53553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  <a:tabLst>
                <a:tab pos="685800" algn="l"/>
              </a:tabLst>
              <a:defRPr/>
            </a:pPr>
            <a:r>
              <a:rPr lang="ar-EG" sz="32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العضيات</a:t>
            </a:r>
            <a:endParaRPr lang="en-US" sz="3200" b="1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500298" y="4643446"/>
            <a:ext cx="3853940" cy="53553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  <a:tabLst>
                <a:tab pos="685800" algn="l"/>
              </a:tabLst>
              <a:defRPr/>
            </a:pPr>
            <a:r>
              <a:rPr lang="ar-EG" sz="32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النفاذية الاختيارية</a:t>
            </a:r>
            <a:endParaRPr lang="en-US" sz="3200" b="1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UND1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11" grpId="0" animBg="1"/>
      <p:bldP spid="1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2"/>
          <p:cNvSpPr>
            <a:spLocks noChangeArrowheads="1"/>
          </p:cNvSpPr>
          <p:nvPr/>
        </p:nvSpPr>
        <p:spPr bwMode="auto">
          <a:xfrm>
            <a:off x="4000496" y="1071546"/>
            <a:ext cx="3764172" cy="535531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32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المفردات الجديدة</a:t>
            </a:r>
            <a:endParaRPr lang="en-US" sz="3200" b="1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85786" y="2071678"/>
            <a:ext cx="6926897" cy="53553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  <a:tabLst>
                <a:tab pos="685800" algn="l"/>
              </a:tabLst>
              <a:defRPr/>
            </a:pPr>
            <a:r>
              <a:rPr lang="ar-EG" sz="32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طبقة الدهون المفسفرة المزدوجة</a:t>
            </a:r>
            <a:endParaRPr lang="en-US" sz="3200" b="1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195513" y="3622675"/>
            <a:ext cx="4468812" cy="53553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  <a:tabLst>
                <a:tab pos="685800" algn="l"/>
              </a:tabLst>
              <a:defRPr/>
            </a:pPr>
            <a:endParaRPr lang="ar-EG" sz="32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268538" y="3644900"/>
            <a:ext cx="4391025" cy="53553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  <a:tabLst>
                <a:tab pos="685800" algn="l"/>
              </a:tabLst>
              <a:defRPr/>
            </a:pPr>
            <a:r>
              <a:rPr lang="ar-EG" sz="32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البروتين الناقل</a:t>
            </a:r>
            <a:endParaRPr lang="en-US" sz="3200" b="1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95288" y="5229225"/>
            <a:ext cx="5641975" cy="53553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  <a:tabLst>
                <a:tab pos="685800" algn="l"/>
              </a:tabLst>
              <a:defRPr/>
            </a:pPr>
            <a:endParaRPr lang="ar-EG" sz="32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85813" y="5300663"/>
            <a:ext cx="5873724" cy="53553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  <a:tabLst>
                <a:tab pos="685800" algn="l"/>
              </a:tabLst>
              <a:defRPr/>
            </a:pPr>
            <a:r>
              <a:rPr lang="ar-EG" sz="32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النموذج الفسيفسائي المائع</a:t>
            </a:r>
            <a:endParaRPr lang="en-US" sz="3200" b="1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ChangeArrowheads="1"/>
          </p:cNvSpPr>
          <p:nvPr/>
        </p:nvSpPr>
        <p:spPr bwMode="auto">
          <a:xfrm>
            <a:off x="3857620" y="857232"/>
            <a:ext cx="3764172" cy="53553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32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المفردات الجديدة</a:t>
            </a:r>
            <a:endParaRPr lang="en-US" sz="3200" b="1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500430" y="2285992"/>
            <a:ext cx="3256021" cy="53553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  <a:tabLst>
                <a:tab pos="685800" algn="l"/>
              </a:tabLst>
              <a:defRPr/>
            </a:pPr>
            <a:r>
              <a:rPr lang="ar-EG" sz="32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الهيكل الخلوي</a:t>
            </a:r>
            <a:endParaRPr lang="en-US" sz="3200" b="1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771775" y="3644900"/>
            <a:ext cx="4537075" cy="53553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  <a:tabLst>
                <a:tab pos="685800" algn="l"/>
              </a:tabLst>
              <a:defRPr/>
            </a:pPr>
            <a:endParaRPr lang="ar-EG" sz="32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700338" y="3667125"/>
            <a:ext cx="4535487" cy="53553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  <a:tabLst>
                <a:tab pos="685800" algn="l"/>
              </a:tabLst>
              <a:defRPr/>
            </a:pPr>
            <a:r>
              <a:rPr lang="ar-EG" sz="32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البلاستيدات الخضراء</a:t>
            </a:r>
            <a:endParaRPr lang="en-US" sz="3200" b="1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143240" y="4643446"/>
            <a:ext cx="3725862" cy="53553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  <a:tabLst>
                <a:tab pos="685800" algn="l"/>
              </a:tabLst>
              <a:defRPr/>
            </a:pPr>
            <a:r>
              <a:rPr lang="ar-EG" sz="32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الجدار الخلوي</a:t>
            </a:r>
            <a:endParaRPr lang="en-US" sz="3200" b="1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1" grpId="0" animBg="1"/>
      <p:bldP spid="1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2"/>
          <p:cNvSpPr>
            <a:spLocks noChangeArrowheads="1"/>
          </p:cNvSpPr>
          <p:nvPr/>
        </p:nvSpPr>
        <p:spPr bwMode="auto">
          <a:xfrm>
            <a:off x="3714744" y="1214422"/>
            <a:ext cx="3764172" cy="53553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32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المفردات الجديدة</a:t>
            </a:r>
            <a:endParaRPr lang="en-US" sz="3200" b="1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57554" y="2276475"/>
            <a:ext cx="3867159" cy="53553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  <a:tabLst>
                <a:tab pos="685800" algn="l"/>
              </a:tabLst>
              <a:defRPr/>
            </a:pPr>
            <a:r>
              <a:rPr lang="ar-EG" sz="32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الهدب</a:t>
            </a:r>
            <a:endParaRPr lang="en-US" sz="3200" b="1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214678" y="3571876"/>
            <a:ext cx="3413125" cy="53553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  <a:tabLst>
                <a:tab pos="685800" algn="l"/>
              </a:tabLst>
              <a:defRPr/>
            </a:pPr>
            <a:r>
              <a:rPr lang="ar-EG" sz="32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السوط</a:t>
            </a:r>
            <a:endParaRPr lang="en-US" sz="3200" b="1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285984" y="1071546"/>
            <a:ext cx="5527690" cy="53553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  <a:tabLst>
                <a:tab pos="685800" algn="l"/>
              </a:tabLst>
              <a:defRPr/>
            </a:pPr>
            <a:r>
              <a:rPr lang="ar-EG" sz="32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الفكرة الرئيسة</a:t>
            </a:r>
            <a:endParaRPr lang="en-US" sz="3200" b="1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928794" y="2000240"/>
            <a:ext cx="6524625" cy="2806922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  <a:tabLst>
                <a:tab pos="685800" algn="l"/>
              </a:tabLst>
              <a:defRPr/>
            </a:pPr>
            <a:r>
              <a:rPr lang="ar-EG" sz="32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يساعد الغشاء البلازمي على المحافظة على الاتزان الداخلي للخلية، كما تسمح العضيات الموجودة في الخلايا الحقيقية النواة بالقيام بوظائف متخصصة داخل الخلية</a:t>
            </a:r>
            <a:r>
              <a:rPr lang="en-US" sz="32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</p:txBody>
      </p:sp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Misc_extraba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Notif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643042" y="1428736"/>
            <a:ext cx="6027756" cy="53553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  <a:tabLst>
                <a:tab pos="685800" algn="l"/>
              </a:tabLst>
              <a:defRPr/>
            </a:pPr>
            <a:r>
              <a:rPr lang="ar-EG" sz="32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الربط مع الحياة 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835150" y="2398713"/>
            <a:ext cx="6553200" cy="4081117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  <a:tabLst>
                <a:tab pos="685800" algn="l"/>
              </a:tabLst>
              <a:defRPr/>
            </a:pPr>
            <a:r>
              <a:rPr lang="ar-EG" sz="32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عندما تدلف إلى مدرستك تمر عبر بوابة متصلة بسور يحيط بالمدرسة. </a:t>
            </a:r>
            <a:r>
              <a:rPr lang="en-US" sz="32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ar-EG" sz="32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يمنع هذا السور غير المعنيين من دخول المدرسة، في حين يُسمح بدخول الطلاب والعاملين والآباء. ولكل من الخلية البدائية النواة والحقيقية النواة تركيب يحافظ على البيئة الداخلية لها</a:t>
            </a:r>
            <a:r>
              <a:rPr lang="en-US" sz="32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</a:p>
        </p:txBody>
      </p:sp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Misc_extraba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Notif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928794" y="1000108"/>
            <a:ext cx="6286544" cy="53553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  <a:tabLst>
                <a:tab pos="685800" algn="l"/>
              </a:tabLst>
              <a:defRPr/>
            </a:pPr>
            <a:r>
              <a:rPr lang="ar-EG" sz="32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الربط مع الحياة 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051050" y="2333625"/>
            <a:ext cx="6553200" cy="3821559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  <a:tabLst>
                <a:tab pos="685800" algn="l"/>
              </a:tabLst>
              <a:defRPr/>
            </a:pPr>
            <a:r>
              <a:rPr lang="ar-EG" sz="32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وفي مدرستك يقوم المعلمون بتدريس المواد، كل حسب تخصصه، مما يؤدي في النهاية إلى كيان تربوي متكامل يؤدِّي</a:t>
            </a:r>
            <a:endParaRPr lang="en-US" sz="32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  <a:tabLst>
                <a:tab pos="685800" algn="l"/>
              </a:tabLst>
              <a:defRPr/>
            </a:pPr>
            <a:r>
              <a:rPr lang="ar-EG" sz="32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وظيفة واحدة هي التعليم</a:t>
            </a:r>
            <a:r>
              <a:rPr lang="en-US" sz="32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ar-EG" sz="32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وكذلك تؤدِّي تراكيب الخلايا الحقيقية النواة مهامّ معينة كأعضاء المدرسة تمامًا</a:t>
            </a:r>
            <a:r>
              <a:rPr lang="en-US" sz="32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</p:txBody>
      </p:sp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Misc_extraba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Notif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571736" y="1357298"/>
            <a:ext cx="4927952" cy="53553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  <a:tabLst>
                <a:tab pos="685800" algn="l"/>
              </a:tabLst>
              <a:defRPr/>
            </a:pPr>
            <a:r>
              <a:rPr lang="ar-EG" sz="32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أنواع الخلية </a:t>
            </a:r>
            <a:r>
              <a:rPr lang="en-US" sz="32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Cell Types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331913" y="2781300"/>
            <a:ext cx="6985000" cy="332296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  <a:tabLst>
                <a:tab pos="685800" algn="l"/>
              </a:tabLst>
              <a:defRPr/>
            </a:pPr>
            <a:r>
              <a:rPr lang="ar-EG" sz="32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تعد الخلايا الوحدات الأساسية للمخلوقات الحية جميعها.</a:t>
            </a:r>
            <a:r>
              <a:rPr lang="en-US" sz="32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ar-EG" sz="32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وتوجد بأشكال وحجوم مختلفة.</a:t>
            </a:r>
            <a:r>
              <a:rPr lang="en-US" sz="32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ar-EG" sz="32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كما تختلف بناءً على الوظيفة التي تؤديها في المخلوقات الحية</a:t>
            </a:r>
            <a:r>
              <a:rPr lang="en-US" sz="32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  <a:tabLst>
                <a:tab pos="685800" algn="l"/>
              </a:tabLst>
              <a:defRPr/>
            </a:pPr>
            <a:r>
              <a:rPr lang="ar-EG" sz="32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تشترك جميع الخلايا في صفة شكلية هي الغشاء البلازمي</a:t>
            </a:r>
            <a:r>
              <a:rPr lang="en-US" sz="32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r>
              <a:rPr lang="ar-EG" sz="32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en-US" sz="32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UND24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116013" y="2441575"/>
            <a:ext cx="7343775" cy="345120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  <a:tabLst>
                <a:tab pos="685800" algn="l"/>
              </a:tabLst>
              <a:defRPr/>
            </a:pP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والغشاء البلازمي </a:t>
            </a:r>
            <a:r>
              <a:rPr lang="en-US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plasma membrane  </a:t>
            </a:r>
            <a:endParaRPr lang="ar-EG" sz="2800" b="1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  <a:tabLst>
                <a:tab pos="685800" algn="l"/>
              </a:tabLst>
              <a:defRPr/>
            </a:pP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في الشكل </a:t>
            </a:r>
            <a:r>
              <a:rPr lang="en-US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1- 1</a:t>
            </a: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هو حاجز خاص يساعد على ضبط ما يدخل إلى الخلية وما يخرج منها</a:t>
            </a:r>
            <a:r>
              <a:rPr lang="en-US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ar-EG" sz="2800" b="1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  <a:tabLst>
                <a:tab pos="685800" algn="l"/>
              </a:tabLst>
              <a:defRPr/>
            </a:pP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للخلايا عادةً عدد من الوظائف المشتركة</a:t>
            </a:r>
            <a:r>
              <a:rPr lang="en-US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.</a:t>
            </a: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فمثلاً تحوي جميع الخلايا مادة وراثية تعطي معلومات وتعليمات للخلية لإنتاج مواد تحتاج إليها.</a:t>
            </a:r>
            <a:endParaRPr lang="en-US" sz="2800" b="1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000364" y="1214422"/>
            <a:ext cx="4927952" cy="48013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  <a:tabLst>
                <a:tab pos="685800" algn="l"/>
              </a:tabLst>
              <a:defRPr/>
            </a:pP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أنواع الخلية </a:t>
            </a:r>
            <a:r>
              <a:rPr lang="en-US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Cell Types</a:t>
            </a:r>
          </a:p>
        </p:txBody>
      </p:sp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UND24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116013" y="2205038"/>
            <a:ext cx="7200900" cy="319472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كما تحلل الخلايا الجزيئات لإنتاج الطاقة اللازمة لعمليات الأيض.</a:t>
            </a:r>
            <a:r>
              <a:rPr lang="en-US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وقد قسم العلماء الخلايا إلى مجموعتين، هما</a:t>
            </a:r>
            <a:r>
              <a:rPr lang="en-US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الخلايا البدائية النواة، والخلايا الحقيقية النواة.</a:t>
            </a:r>
            <a:r>
              <a:rPr lang="en-US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يبين الشكل</a:t>
            </a:r>
            <a:r>
              <a:rPr lang="en-US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1- 1 </a:t>
            </a: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صورة بالمجهر الإلكتروني النافذ لهذه الخلايا.</a:t>
            </a:r>
            <a:r>
              <a:rPr lang="en-US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وعادة ما تكون الخلايا الحقيقية النواة أكبر حجمًا من الخلايا البدائية النواة مئات المرات.</a:t>
            </a:r>
            <a:endParaRPr lang="en-US" sz="2800" b="1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786050" y="857232"/>
            <a:ext cx="4039888" cy="48013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أنواع الخلية </a:t>
            </a:r>
            <a:r>
              <a:rPr lang="en-US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Cell Types</a:t>
            </a:r>
          </a:p>
        </p:txBody>
      </p:sp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UND24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orizontal Scroll 8"/>
          <p:cNvSpPr/>
          <p:nvPr/>
        </p:nvSpPr>
        <p:spPr>
          <a:xfrm>
            <a:off x="1258888" y="4149725"/>
            <a:ext cx="6689725" cy="2135188"/>
          </a:xfrm>
          <a:prstGeom prst="horizontalScroll">
            <a:avLst/>
          </a:prstGeom>
          <a:blipFill>
            <a:blip r:embed="rId4" cstate="print"/>
            <a:stretch>
              <a:fillRect/>
            </a:stretch>
          </a:blipFill>
          <a:ln w="31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476375" y="4518025"/>
            <a:ext cx="6335713" cy="1698927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الشكل</a:t>
            </a:r>
            <a:r>
              <a:rPr lang="en-US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1- 1 </a:t>
            </a: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حجم الخلية البدائية النواة عن اليسار أصغر وأقل تعقيدًا من الخلية الحقيقية النواة عن اليمين</a:t>
            </a:r>
            <a:r>
              <a:rPr lang="en-US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813" y="714375"/>
            <a:ext cx="7505700" cy="3000375"/>
          </a:xfrm>
          <a:prstGeom prst="rect">
            <a:avLst/>
          </a:prstGeom>
          <a:noFill/>
          <a:ln w="57150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ctiv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ctiv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143372" y="1643050"/>
            <a:ext cx="2955925" cy="48013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ماذا قرأت؟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71688" y="3192463"/>
            <a:ext cx="5429250" cy="867930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قارن بين أحجام الخلايا البدائية النواة والحقيقية النواة</a:t>
            </a:r>
          </a:p>
        </p:txBody>
      </p:sp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ITE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429124" y="1785926"/>
            <a:ext cx="2955925" cy="48013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ماذا قرأت؟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857375" y="3192463"/>
            <a:ext cx="5429250" cy="867930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الخلايا البدائية النواة عادةً أصغر من الخلايا الحقيقية النواة.</a:t>
            </a:r>
            <a:endParaRPr lang="en-US" sz="28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ewemai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CKLC232.WM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345909">
            <a:off x="316424" y="1733361"/>
            <a:ext cx="8388613" cy="3737908"/>
          </a:xfrm>
          <a:prstGeom prst="flowChartAlternateProcess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</p:pic>
      <p:sp>
        <p:nvSpPr>
          <p:cNvPr id="9" name="Rectangle 8"/>
          <p:cNvSpPr>
            <a:spLocks noChangeArrowheads="1"/>
          </p:cNvSpPr>
          <p:nvPr/>
        </p:nvSpPr>
        <p:spPr bwMode="auto">
          <a:xfrm rot="-241793">
            <a:off x="673100" y="2216202"/>
            <a:ext cx="7527925" cy="2917722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en-US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قارن بين أنواع الخلايا في الشكل</a:t>
            </a:r>
            <a:r>
              <a:rPr lang="en-US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1- 1 </a:t>
            </a:r>
            <a:r>
              <a: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، ستلاحظ أن العلماء وضعوا الخلايا في مجموعتين؛ بناءً على تراكيبهما الداخلية.</a:t>
            </a:r>
            <a:r>
              <a:rPr lang="en-US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فكلتاهما تحوي غشاء بلازميًّا، إلا أن إحداهما تحوي تراكيب داخلية مميزة تسمى العضيات</a:t>
            </a:r>
            <a:r>
              <a:rPr lang="en-US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organelles </a:t>
            </a:r>
            <a:r>
              <a: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، وهي تراكيب خاصة تقوم بوظائف محددة</a:t>
            </a:r>
            <a:r>
              <a:rPr lang="en-US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</p:txBody>
      </p:sp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pe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pe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CKLC232.WM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345909">
            <a:off x="388298" y="2294338"/>
            <a:ext cx="8388613" cy="3098523"/>
          </a:xfrm>
          <a:prstGeom prst="flowChartAlternateProcess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</p:pic>
      <p:sp>
        <p:nvSpPr>
          <p:cNvPr id="9" name="Rectangle 8"/>
          <p:cNvSpPr>
            <a:spLocks noChangeArrowheads="1"/>
          </p:cNvSpPr>
          <p:nvPr/>
        </p:nvSpPr>
        <p:spPr bwMode="auto">
          <a:xfrm rot="-241793">
            <a:off x="862013" y="2604406"/>
            <a:ext cx="7527925" cy="2419124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تحوي الخلايا الحقيقية النواة نواة وعضيات أخرى محاطة بأغشية؛ أما النواة فهي عضية مركزية مميزة تحوي المادة الوراثية على شكل</a:t>
            </a:r>
            <a:r>
              <a:rPr lang="en-US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.DNA </a:t>
            </a:r>
            <a:r>
              <a: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تسمح العضيات للخلية بالقيام بوظائفها في أجزاء مختلفة من الخلية في الوقت نفسه</a:t>
            </a:r>
            <a:r>
              <a:rPr lang="en-US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endParaRPr lang="ar-EG" sz="28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pe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pe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rrowheads="1"/>
          </p:cNvSpPr>
          <p:nvPr/>
        </p:nvSpPr>
        <p:spPr bwMode="auto">
          <a:xfrm rot="-241793">
            <a:off x="919295" y="1905058"/>
            <a:ext cx="7527925" cy="2031325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وتتكون معظم المخلوقات الحية من الخلايا الحقيقية النواة</a:t>
            </a:r>
            <a:r>
              <a:rPr lang="en-US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كما أن بعض المخلوقات الحية الوحيدة الخلية</a:t>
            </a:r>
            <a:r>
              <a:rPr lang="en-US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– </a:t>
            </a:r>
            <a:r>
              <a: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ومنها بعض الطحالب والخميرة</a:t>
            </a:r>
            <a:r>
              <a:rPr lang="en-US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- </a:t>
            </a:r>
            <a:r>
              <a: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من المخلوقات الحقيقية النواة.</a:t>
            </a:r>
          </a:p>
        </p:txBody>
      </p:sp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pe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CKLC232.WM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345909">
            <a:off x="388298" y="2294338"/>
            <a:ext cx="8388613" cy="3098523"/>
          </a:xfrm>
          <a:prstGeom prst="flowChartAlternateProcess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</p:pic>
      <p:sp>
        <p:nvSpPr>
          <p:cNvPr id="9" name="Rectangle 8"/>
          <p:cNvSpPr>
            <a:spLocks noChangeArrowheads="1"/>
          </p:cNvSpPr>
          <p:nvPr/>
        </p:nvSpPr>
        <p:spPr bwMode="auto">
          <a:xfrm rot="-241793">
            <a:off x="862013" y="2861013"/>
            <a:ext cx="7527925" cy="2031325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أما الخلايا البدائية النواة فهي خلايا ليس لها نواة أو عضيات محاطة بغشاء</a:t>
            </a:r>
            <a:r>
              <a:rPr lang="en-US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ومعظم المخلوقات الحية الوحيدة الخلية</a:t>
            </a:r>
            <a:r>
              <a:rPr lang="en-US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- </a:t>
            </a: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ومنها البكتيريا</a:t>
            </a:r>
            <a:r>
              <a:rPr lang="en-US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- </a:t>
            </a: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خلايا بدائية النواة؛ لذا سميت الخلايا البدائية النواة.</a:t>
            </a:r>
          </a:p>
        </p:txBody>
      </p:sp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pe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pe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000500" y="714375"/>
            <a:ext cx="3857625" cy="48013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تجربة استهلالية</a:t>
            </a:r>
          </a:p>
        </p:txBody>
      </p:sp>
      <p:sp>
        <p:nvSpPr>
          <p:cNvPr id="10" name="Cloud 9"/>
          <p:cNvSpPr/>
          <p:nvPr/>
        </p:nvSpPr>
        <p:spPr>
          <a:xfrm>
            <a:off x="1142976" y="2714620"/>
            <a:ext cx="7272808" cy="730877"/>
          </a:xfrm>
          <a:prstGeom prst="cloud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endParaRPr lang="ar-EG" sz="28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Snip Diagonal Corner Rectangle 10"/>
          <p:cNvSpPr/>
          <p:nvPr/>
        </p:nvSpPr>
        <p:spPr>
          <a:xfrm>
            <a:off x="1331913" y="3937000"/>
            <a:ext cx="6335712" cy="651939"/>
          </a:xfrm>
          <a:prstGeom prst="snip2DiagRect">
            <a:avLst>
              <a:gd name="adj1" fmla="val 0"/>
              <a:gd name="adj2" fmla="val 26930"/>
            </a:avLst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endParaRPr lang="ar-EG" sz="28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643042" y="3214686"/>
            <a:ext cx="6192837" cy="1255728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مراجعة بناء على ما قرأته عن الخلية, كيف تجيب الآن عن أسئلة التحليل؟</a:t>
            </a:r>
            <a:endParaRPr lang="en-US" sz="28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0068 - 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0068 - 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0068 - 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1116013" y="2420938"/>
            <a:ext cx="6911975" cy="996170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وظيفة الغشاء البلازمي</a:t>
            </a:r>
            <a:endParaRPr lang="en-US" sz="2800" b="1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en-US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Function of the Plasma Membrane</a:t>
            </a:r>
          </a:p>
        </p:txBody>
      </p:sp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142976" y="1000108"/>
            <a:ext cx="7358114" cy="4358116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درست سابقًا أن عملية المحافظة على اتزان البيئة الداخلية للمخلوقات الحية تسمى الاتزان الداخلي، وهي ضرورية لبقاء الخلية.</a:t>
            </a:r>
            <a:r>
              <a:rPr lang="en-US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ويعد الغشاء البلازمي أحد التراكيب المسؤولة أساسًا عن الاتزان الداخلي؛ فهو حاجز فاصل رقيق مرن بين الخلية وبيئتها يسمح بمرور المواد المغذية إلى الخلية وخروج الفضلات والمواد الأخرى</a:t>
            </a:r>
            <a:r>
              <a:rPr lang="en-US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تحوي جميع الخلايا البدائية والحقيقية النواة غشاءً بلازميًّا يفصلها عن البيئة السائلة التي توجد فيها</a:t>
            </a:r>
            <a:r>
              <a:rPr lang="en-US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</p:txBody>
      </p:sp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ched_accuracy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187450" y="2128838"/>
            <a:ext cx="7129463" cy="2159566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تعد خاصية النفاذية الاختيارية</a:t>
            </a:r>
          </a:p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en-US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selective permeability </a:t>
            </a: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إحدى الصفات المهمة للغشاء البلازمي؛ إذ يسمح الغشاء البلازمي بمرور بعض المواد إلى الخلية ويمنع مرور أخرى.</a:t>
            </a:r>
          </a:p>
        </p:txBody>
      </p:sp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ched_accuracy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57290" y="1000108"/>
            <a:ext cx="6480175" cy="3970318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اعتبر أن شبكة الصيد تمثل النفاذية الاختيارية، فالشبكة المبينة في الشكل</a:t>
            </a:r>
            <a:r>
              <a:rPr lang="en-US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1 – 2 </a:t>
            </a: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، تسمح للماء والمواد الأخرى بالمرور، ولكنها لا تسمح بمرور السمك من خلالها</a:t>
            </a:r>
            <a:r>
              <a:rPr lang="en-US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وبناءً على حجم الثقوب في الشبكة، فقد تمر بعض أنواع الأسماك من الثقوب، في حين لا تمر أنواع أخرى.</a:t>
            </a:r>
            <a:r>
              <a:rPr lang="en-US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ويوضح المخطط في الشكل</a:t>
            </a:r>
            <a:r>
              <a:rPr lang="en-US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1 – 2 </a:t>
            </a: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النفاذية الاختيارية للغشاء البلازمي,</a:t>
            </a:r>
          </a:p>
        </p:txBody>
      </p:sp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ched_accuracy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476375" y="1989138"/>
            <a:ext cx="6480175" cy="2806922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كما تبين الأسهم المواد التي تمر من الخلية وإليها عبر الغشاء البلازمي.</a:t>
            </a:r>
            <a:r>
              <a:rPr lang="en-US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ويحدد تركيب الغشاء البلازمي السيطرة على كمية المواد التي تدخل إلى الخلية أو تخرج منها، ومتى تدخل أو تخرج، وطريقة انتقالها.</a:t>
            </a:r>
          </a:p>
        </p:txBody>
      </p:sp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ched_accuracy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7088" y="260350"/>
            <a:ext cx="7810500" cy="30210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Cloud 4"/>
          <p:cNvSpPr/>
          <p:nvPr/>
        </p:nvSpPr>
        <p:spPr>
          <a:xfrm>
            <a:off x="219481" y="5805264"/>
            <a:ext cx="2696335" cy="764704"/>
          </a:xfrm>
          <a:prstGeom prst="cloud">
            <a:avLst/>
          </a:prstGeom>
          <a:blipFill>
            <a:blip r:embed="rId5" cstate="print"/>
            <a:tile tx="0" ty="0" sx="100000" sy="100000" flip="none" algn="tl"/>
          </a:blipFill>
          <a:ln>
            <a:noFill/>
          </a:ln>
          <a:effectLst>
            <a:outerShdw blurRad="107950" dist="12700" dir="5400000" algn="ctr">
              <a:srgbClr val="000000"/>
            </a:outerShdw>
            <a:reflection blurRad="6350" stA="50000" endA="300" endPos="55500" dist="1016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5805488"/>
            <a:ext cx="25971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EG" sz="3600" b="1">
                <a:latin typeface="Calibri" pitchFamily="34" charset="0"/>
              </a:rPr>
              <a:t>الشكل</a:t>
            </a:r>
            <a:r>
              <a:rPr lang="en-US" sz="3600" b="1">
                <a:latin typeface="Calibri" pitchFamily="34" charset="0"/>
              </a:rPr>
              <a:t> </a:t>
            </a:r>
            <a:r>
              <a:rPr lang="ar-EG" sz="3600" b="1">
                <a:latin typeface="Calibri" pitchFamily="34" charset="0"/>
              </a:rPr>
              <a:t> </a:t>
            </a:r>
            <a:r>
              <a:rPr lang="en-US" sz="3600" b="1">
                <a:latin typeface="Calibri" pitchFamily="34" charset="0"/>
              </a:rPr>
              <a:t>1- 2</a:t>
            </a:r>
            <a:r>
              <a:rPr lang="ar-EG" sz="3600" b="1">
                <a:latin typeface="Calibri" pitchFamily="34" charset="0"/>
              </a:rPr>
              <a:t> </a:t>
            </a:r>
            <a:endParaRPr lang="en-US" sz="3600">
              <a:latin typeface="Calibri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003800" y="3500438"/>
            <a:ext cx="3816350" cy="2232025"/>
          </a:xfrm>
          <a:prstGeom prst="rect">
            <a:avLst/>
          </a:prstGeom>
          <a:solidFill>
            <a:srgbClr val="FFFF00"/>
          </a:solidFill>
          <a:ln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5076825" y="3598863"/>
            <a:ext cx="3671888" cy="2031325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يمين</a:t>
            </a:r>
            <a:r>
              <a:rPr lang="en-US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تحجز شبكة الصيد السمك، وتسمح بمرور الماء وما فيه من سائر المواد.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7088" y="3500438"/>
            <a:ext cx="3816350" cy="2232025"/>
          </a:xfrm>
          <a:prstGeom prst="rect">
            <a:avLst/>
          </a:prstGeom>
          <a:solidFill>
            <a:srgbClr val="FFFF00"/>
          </a:solidFill>
          <a:ln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827088" y="3702050"/>
            <a:ext cx="3816350" cy="2086725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4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يسار</a:t>
            </a:r>
            <a:r>
              <a:rPr lang="en-US" sz="24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ar-EG" sz="24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يحدد الغشاء البلازمي بصورة </a:t>
            </a:r>
            <a:r>
              <a:rPr lang="en-US" sz="24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– </a:t>
            </a:r>
            <a:r>
              <a:rPr lang="ar-EG" sz="24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مشابهة لشبكة صيد السمك</a:t>
            </a:r>
            <a:r>
              <a:rPr lang="en-US" sz="24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- </a:t>
            </a:r>
            <a:r>
              <a:rPr lang="ar-EG" sz="24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المواد التي تدخل إلى الخلية أو تخرج منها</a:t>
            </a:r>
            <a:r>
              <a:rPr lang="en-US" sz="24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ar-EG" sz="2400" b="1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UND26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UND26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UND26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UND26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UND26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UND26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5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UND26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0" grpId="0" animBg="1"/>
      <p:bldP spid="11" grpId="0" animBg="1"/>
      <p:bldP spid="12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4286248" y="1857364"/>
            <a:ext cx="2955925" cy="48013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ماذا قرأت؟</a:t>
            </a:r>
          </a:p>
        </p:txBody>
      </p:sp>
      <p:pic>
        <p:nvPicPr>
          <p:cNvPr id="13" name="Picture 12" descr="BCKLC232.WM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345909">
            <a:off x="287671" y="3304919"/>
            <a:ext cx="8388613" cy="1289269"/>
          </a:xfrm>
          <a:prstGeom prst="flowChartAlternateProcess">
            <a:avLst/>
          </a:prstGeom>
        </p:spPr>
      </p:pic>
      <p:sp>
        <p:nvSpPr>
          <p:cNvPr id="14" name="Rectangle 13"/>
          <p:cNvSpPr>
            <a:spLocks noChangeArrowheads="1"/>
          </p:cNvSpPr>
          <p:nvPr/>
        </p:nvSpPr>
        <p:spPr bwMode="auto">
          <a:xfrm rot="-241793">
            <a:off x="773113" y="3620734"/>
            <a:ext cx="7527925" cy="48013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وضح المقصود من النفاذية الاختيارية</a:t>
            </a:r>
          </a:p>
        </p:txBody>
      </p:sp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pe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pe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4284663" y="549275"/>
            <a:ext cx="2955925" cy="48013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ماذا قرأت؟</a:t>
            </a:r>
          </a:p>
        </p:txBody>
      </p:sp>
      <p:sp>
        <p:nvSpPr>
          <p:cNvPr id="6" name="Cloud 5"/>
          <p:cNvSpPr/>
          <p:nvPr/>
        </p:nvSpPr>
        <p:spPr>
          <a:xfrm>
            <a:off x="428596" y="2071678"/>
            <a:ext cx="8215370" cy="730877"/>
          </a:xfrm>
          <a:prstGeom prst="cloud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endParaRPr lang="ar-EG" sz="28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Snip Diagonal Corner Rectangle 6"/>
          <p:cNvSpPr/>
          <p:nvPr/>
        </p:nvSpPr>
        <p:spPr>
          <a:xfrm>
            <a:off x="860425" y="2357438"/>
            <a:ext cx="7158038" cy="651939"/>
          </a:xfrm>
          <a:prstGeom prst="snip2DiagRect">
            <a:avLst>
              <a:gd name="adj1" fmla="val 0"/>
              <a:gd name="adj2" fmla="val 26930"/>
            </a:avLst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endParaRPr lang="ar-EG" sz="28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428750" y="2759075"/>
            <a:ext cx="6192838" cy="2419124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SA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النفاذية الاختيارية: أن تسمح بمرور بعض المواد إلى الخلية ومنع مواد أخرى.تعد إحدى الصفات المميزة للغشاء البلازمي حيث يتحكم في كمية المواد التي تدخل وتخرج من الخلية</a:t>
            </a: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endParaRPr lang="en-US" sz="2800" b="1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0068 - 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0068 - 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0068 - 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Terminator 1"/>
          <p:cNvSpPr/>
          <p:nvPr/>
        </p:nvSpPr>
        <p:spPr bwMode="auto">
          <a:xfrm>
            <a:off x="971600" y="1772816"/>
            <a:ext cx="7128792" cy="675156"/>
          </a:xfrm>
          <a:prstGeom prst="flowChartTerminator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endParaRPr lang="en-US" sz="2800" b="1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042988" y="1916113"/>
            <a:ext cx="7129462" cy="996170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تركيب الغشاء البلازمي</a:t>
            </a:r>
            <a:endParaRPr lang="en-US" sz="28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en-US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Structure of Plasma Membrane</a:t>
            </a:r>
          </a:p>
        </p:txBody>
      </p:sp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nip Diagonal Corner Rectangle 5"/>
          <p:cNvSpPr/>
          <p:nvPr/>
        </p:nvSpPr>
        <p:spPr>
          <a:xfrm>
            <a:off x="431800" y="1916113"/>
            <a:ext cx="8135938" cy="512636"/>
          </a:xfrm>
          <a:prstGeom prst="snip2DiagRect">
            <a:avLst>
              <a:gd name="adj1" fmla="val 0"/>
              <a:gd name="adj2" fmla="val 7123"/>
            </a:avLst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endParaRPr lang="ar-EG" sz="28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68313" y="1989138"/>
            <a:ext cx="8099425" cy="2031325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الربط مع الكيمياء: معظم الجزيئات في الغشاء البلازمي دهون</a:t>
            </a:r>
            <a:r>
              <a:rPr lang="en-US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. </a:t>
            </a:r>
            <a:r>
              <a: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والدهون جزيئات كبيرة مكونة من الجليسرول وثلاثة أحماض دهنية</a:t>
            </a:r>
            <a:r>
              <a:rPr lang="en-US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. </a:t>
            </a:r>
            <a:r>
              <a: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فإذا حل مكان أحد الأحماض الدهنية مجموعة فوسفات تتكون الدهون </a:t>
            </a:r>
            <a:r>
              <a:rPr lang="en-US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)</a:t>
            </a:r>
            <a:r>
              <a: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الليبيدات</a:t>
            </a:r>
            <a:r>
              <a:rPr lang="en-US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( </a:t>
            </a:r>
            <a:r>
              <a: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المفسفرة</a:t>
            </a:r>
            <a:r>
              <a:rPr lang="en-US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</p:txBody>
      </p:sp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0825" y="4868863"/>
            <a:ext cx="8423275" cy="17049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11150" y="4918075"/>
            <a:ext cx="8364538" cy="15700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ar-EG" sz="2400" b="1" dirty="0">
                <a:solidFill>
                  <a:srgbClr val="0000FF"/>
                </a:solidFill>
                <a:latin typeface="Calibri" pitchFamily="34" charset="0"/>
              </a:rPr>
              <a:t>الشكل</a:t>
            </a:r>
            <a:r>
              <a:rPr lang="en-US" sz="2400" b="1" dirty="0">
                <a:solidFill>
                  <a:srgbClr val="0000FF"/>
                </a:solidFill>
                <a:latin typeface="Calibri" pitchFamily="34" charset="0"/>
              </a:rPr>
              <a:t> 1- 3 </a:t>
            </a:r>
            <a:r>
              <a:rPr lang="ar-EG" sz="2400" b="1" dirty="0">
                <a:solidFill>
                  <a:srgbClr val="0000FF"/>
                </a:solidFill>
                <a:latin typeface="Calibri" pitchFamily="34" charset="0"/>
              </a:rPr>
              <a:t>تبدو الطبقة المزدوجة من الدهون المفسفرة كالشطيرة، مع بقاء الرأس</a:t>
            </a:r>
            <a:endParaRPr lang="en-US" sz="2400" b="1" dirty="0">
              <a:solidFill>
                <a:srgbClr val="0000FF"/>
              </a:solidFill>
              <a:latin typeface="Calibri" pitchFamily="34" charset="0"/>
            </a:endParaRPr>
          </a:p>
          <a:p>
            <a:pPr algn="ctr"/>
            <a:r>
              <a:rPr lang="ar-EG" sz="2400" b="1" dirty="0">
                <a:solidFill>
                  <a:srgbClr val="0000FF"/>
                </a:solidFill>
                <a:latin typeface="Calibri" pitchFamily="34" charset="0"/>
              </a:rPr>
              <a:t>القطبي </a:t>
            </a:r>
            <a:r>
              <a:rPr lang="en-US" sz="2400" b="1" dirty="0">
                <a:solidFill>
                  <a:srgbClr val="0000FF"/>
                </a:solidFill>
                <a:latin typeface="Calibri" pitchFamily="34" charset="0"/>
              </a:rPr>
              <a:t> )</a:t>
            </a:r>
            <a:r>
              <a:rPr lang="ar-EG" sz="2400" b="1" dirty="0">
                <a:solidFill>
                  <a:srgbClr val="0000FF"/>
                </a:solidFill>
                <a:latin typeface="Calibri" pitchFamily="34" charset="0"/>
              </a:rPr>
              <a:t>المحب للماء </a:t>
            </a:r>
            <a:r>
              <a:rPr lang="en-US" sz="2400" b="1" dirty="0">
                <a:solidFill>
                  <a:srgbClr val="0000FF"/>
                </a:solidFill>
                <a:latin typeface="Calibri" pitchFamily="34" charset="0"/>
              </a:rPr>
              <a:t> ( </a:t>
            </a:r>
            <a:r>
              <a:rPr lang="ar-EG" sz="2400" b="1" dirty="0">
                <a:solidFill>
                  <a:srgbClr val="0000FF"/>
                </a:solidFill>
                <a:latin typeface="Calibri" pitchFamily="34" charset="0"/>
              </a:rPr>
              <a:t>في اتجاه الخارج والذيل غير القطبي </a:t>
            </a:r>
            <a:r>
              <a:rPr lang="en-US" sz="2400" b="1" dirty="0">
                <a:solidFill>
                  <a:srgbClr val="0000FF"/>
                </a:solidFill>
                <a:latin typeface="Calibri" pitchFamily="34" charset="0"/>
              </a:rPr>
              <a:t> )</a:t>
            </a:r>
            <a:r>
              <a:rPr lang="ar-EG" sz="2400" b="1" dirty="0">
                <a:solidFill>
                  <a:srgbClr val="0000FF"/>
                </a:solidFill>
                <a:latin typeface="Calibri" pitchFamily="34" charset="0"/>
              </a:rPr>
              <a:t>الكاره للماء</a:t>
            </a:r>
            <a:r>
              <a:rPr lang="en-US" sz="2400" b="1" dirty="0">
                <a:solidFill>
                  <a:srgbClr val="0000FF"/>
                </a:solidFill>
                <a:latin typeface="Calibri" pitchFamily="34" charset="0"/>
              </a:rPr>
              <a:t> (  </a:t>
            </a:r>
            <a:r>
              <a:rPr lang="ar-EG" sz="2400" b="1" dirty="0">
                <a:solidFill>
                  <a:srgbClr val="0000FF"/>
                </a:solidFill>
                <a:latin typeface="Calibri" pitchFamily="34" charset="0"/>
              </a:rPr>
              <a:t>نحو الداخل</a:t>
            </a:r>
            <a:r>
              <a:rPr lang="en-US" sz="2400" b="1" dirty="0">
                <a:solidFill>
                  <a:srgbClr val="0000FF"/>
                </a:solidFill>
                <a:latin typeface="Calibri" pitchFamily="34" charset="0"/>
              </a:rPr>
              <a:t>.</a:t>
            </a:r>
          </a:p>
          <a:p>
            <a:pPr algn="ctr"/>
            <a:r>
              <a:rPr lang="ar-EG" sz="2400" b="1" dirty="0">
                <a:solidFill>
                  <a:srgbClr val="FF0000"/>
                </a:solidFill>
                <a:latin typeface="Calibri" pitchFamily="34" charset="0"/>
              </a:rPr>
              <a:t>استنتج</a:t>
            </a:r>
            <a:r>
              <a:rPr lang="ar-EG" sz="2400" b="1" dirty="0">
                <a:solidFill>
                  <a:srgbClr val="0000FF"/>
                </a:solidFill>
                <a:latin typeface="Calibri" pitchFamily="34" charset="0"/>
              </a:rPr>
              <a:t> كيف تعبر المواد الكارهة للماء الغشاء البلازمي</a:t>
            </a:r>
            <a:r>
              <a:rPr lang="ar-SA" sz="2400" b="1" dirty="0">
                <a:solidFill>
                  <a:srgbClr val="0000FF"/>
                </a:solidFill>
                <a:latin typeface="Calibri" pitchFamily="34" charset="0"/>
              </a:rPr>
              <a:t>؟</a:t>
            </a:r>
            <a:endParaRPr lang="ar-EG" sz="2800" b="1" dirty="0">
              <a:solidFill>
                <a:srgbClr val="0000FF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476250"/>
            <a:ext cx="8177212" cy="41767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476250"/>
            <a:ext cx="8177212" cy="41767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412875" y="5157788"/>
            <a:ext cx="6543675" cy="867930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يجب أن تنتقل عبر الغشاء البلازمي بواسطة البروتينات الناقلة.</a:t>
            </a:r>
            <a:endParaRPr lang="en-US" sz="2800" b="1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0068 - 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504825" y="1474788"/>
            <a:ext cx="8099425" cy="319472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والدهون المفسفرة جزيئات تتكون من سلسلة أساسية من الجليسرول وسلسلتين من الأحماض الدهنية ومجموعة فوسفات.</a:t>
            </a:r>
            <a:r>
              <a:rPr lang="en-US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ويتكون الغشاء البلازمي من طبقتين من الدهون المفسفرة المزدوجة</a:t>
            </a:r>
            <a:r>
              <a:rPr lang="en-US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800" b="1" dirty="0" err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phospholipid</a:t>
            </a:r>
            <a:r>
              <a:rPr lang="en-US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800" b="1" dirty="0" err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bilayer</a:t>
            </a:r>
            <a:r>
              <a:rPr lang="en-US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، تترتب ذيلاً مقابل ذيل، كما في الشكل</a:t>
            </a:r>
            <a:r>
              <a:rPr lang="en-US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1- 3</a:t>
            </a: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؛ وبطريقة تسمح بأن يبقى الغشاء البلازمي قائمًا في بيئة سائلة.</a:t>
            </a:r>
            <a:endParaRPr lang="en-US" sz="2800" b="1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 rot="21554365">
            <a:off x="952972" y="1976727"/>
            <a:ext cx="7245350" cy="3710759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تلاحظ في الشكل</a:t>
            </a:r>
            <a:r>
              <a:rPr lang="en-US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1- 3 </a:t>
            </a: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أن كل طبقة دهون مفسفرة رُسمت على شكل رأس له ذيلان؛</a:t>
            </a:r>
            <a:endParaRPr lang="en-US" sz="2800" b="1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حيث تكوّن مجموعة الفوسفات رأسًا قطبيًّا في كل طبقة من الدهون المفسفرة</a:t>
            </a:r>
            <a:r>
              <a:rPr lang="en-US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. </a:t>
            </a: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وينجذب الرأس القطبي إلى الماء؛ لأن الماء قطبي أيضًا</a:t>
            </a:r>
            <a:r>
              <a:rPr lang="en-US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أمّا ذيلا الأحماض الدهنية فهما غير قطبيين ويتنافران مع الماء.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187450" y="476250"/>
            <a:ext cx="6624638" cy="996170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طبقة الدهون المفسفرة المزدوجة</a:t>
            </a:r>
          </a:p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en-US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The </a:t>
            </a:r>
            <a:r>
              <a:rPr lang="en-US" sz="2800" b="1" dirty="0" err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phospholipid</a:t>
            </a:r>
            <a:r>
              <a:rPr lang="en-US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800" b="1" dirty="0" err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bilayer</a:t>
            </a:r>
            <a:endParaRPr lang="ar-EG" sz="2800" b="1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OUND999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 rot="21554365">
            <a:off x="1304181" y="2259959"/>
            <a:ext cx="6859587" cy="2806922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تشكل جزيئات طبقتي الدهون المفسفرة ما يشبه الشطيرة، حيث تكوِّن فيها ذيولُ الأحماض الدهنية الجزءَ الداخلي </a:t>
            </a:r>
            <a:r>
              <a:rPr lang="en-US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)</a:t>
            </a: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الأوسط </a:t>
            </a:r>
            <a:r>
              <a:rPr lang="en-US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 </a:t>
            </a: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من الغشاء البلازمي، في حين تكون رؤوس الدهون المفسفرة مواجهة للبيئة السائلة داخل الخلية وخارجها، </a:t>
            </a:r>
          </a:p>
        </p:txBody>
      </p:sp>
      <p:sp>
        <p:nvSpPr>
          <p:cNvPr id="62469" name="Rectangle 8"/>
          <p:cNvSpPr>
            <a:spLocks noChangeArrowheads="1"/>
          </p:cNvSpPr>
          <p:nvPr/>
        </p:nvSpPr>
        <p:spPr bwMode="auto">
          <a:xfrm>
            <a:off x="1187450" y="476250"/>
            <a:ext cx="6624638" cy="996170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طبقة الدهون المفسفرة المزدوجة</a:t>
            </a:r>
          </a:p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en-US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The </a:t>
            </a:r>
            <a:r>
              <a:rPr lang="en-US" sz="2800" b="1" dirty="0" err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phospholipid</a:t>
            </a:r>
            <a:r>
              <a:rPr lang="en-US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800" b="1" dirty="0" err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bilayer</a:t>
            </a:r>
            <a:endParaRPr lang="ar-EG" sz="2800" b="1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UND999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 rot="21554365">
            <a:off x="1306754" y="2259942"/>
            <a:ext cx="6859587" cy="319472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الشكل</a:t>
            </a:r>
            <a:r>
              <a:rPr lang="en-US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1- 3 </a:t>
            </a: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ويعد التركيب المزدوج مهمًّا في تكوين الغشاء البلازمي وأدائه لوظيفته.</a:t>
            </a:r>
            <a:r>
              <a:rPr lang="en-US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تترتب الدهون المفسفرة بطريقة تجعل الرؤوس القطبية هي الأقرب إلى جزيئات الماء، والذيول غير القطبية هي الأبعد عنها.</a:t>
            </a:r>
            <a:r>
              <a:rPr lang="en-US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وعندما تتجمع جزيئات الدهون المفسفرة معًا بهذا النمط </a:t>
            </a:r>
          </a:p>
        </p:txBody>
      </p:sp>
      <p:sp>
        <p:nvSpPr>
          <p:cNvPr id="63493" name="Rectangle 8"/>
          <p:cNvSpPr>
            <a:spLocks noChangeArrowheads="1"/>
          </p:cNvSpPr>
          <p:nvPr/>
        </p:nvSpPr>
        <p:spPr bwMode="auto">
          <a:xfrm>
            <a:off x="1187450" y="476250"/>
            <a:ext cx="6624638" cy="996170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طبقة الدهون المفسفرة المزدوجة</a:t>
            </a:r>
          </a:p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en-US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The </a:t>
            </a:r>
            <a:r>
              <a:rPr lang="en-US" sz="2800" b="1" dirty="0" err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phospholipid</a:t>
            </a:r>
            <a:r>
              <a:rPr lang="en-US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800" b="1" dirty="0" err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bilayer</a:t>
            </a:r>
            <a:endParaRPr lang="ar-EG" sz="2800" b="1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UND999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 rot="21554365">
            <a:off x="946989" y="2402834"/>
            <a:ext cx="6859588" cy="2806922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فإنها تشكل حاجزًا سطحه قطبي وأوسطه غير قطبي</a:t>
            </a:r>
            <a:r>
              <a:rPr lang="en-US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ولذلك لا تمر المواد الذائبة في الماء بسهولة عبر الغشاء البلازمي؛ لأن وسط الغشاء غير القطبي يعيقها.</a:t>
            </a:r>
            <a:r>
              <a:rPr lang="en-US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وهكذا يستطيع الغشاء البلازمي فصل بيئة الخلية الداخلية عن بيئتها الخارجية</a:t>
            </a:r>
            <a:r>
              <a:rPr lang="en-US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</p:txBody>
      </p:sp>
      <p:sp>
        <p:nvSpPr>
          <p:cNvPr id="64517" name="Rectangle 8"/>
          <p:cNvSpPr>
            <a:spLocks noChangeArrowheads="1"/>
          </p:cNvSpPr>
          <p:nvPr/>
        </p:nvSpPr>
        <p:spPr bwMode="auto">
          <a:xfrm>
            <a:off x="1187450" y="476250"/>
            <a:ext cx="6624638" cy="996170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طبقة الدهون المفسفرة المزدوجة</a:t>
            </a:r>
          </a:p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en-US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The </a:t>
            </a:r>
            <a:r>
              <a:rPr lang="en-US" sz="2800" b="1" dirty="0" err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phospholipid</a:t>
            </a:r>
            <a:r>
              <a:rPr lang="en-US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800" b="1" dirty="0" err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bilayer</a:t>
            </a:r>
            <a:endParaRPr lang="ar-EG" sz="2800" b="1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UND999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1"/>
          <p:cNvSpPr/>
          <p:nvPr/>
        </p:nvSpPr>
        <p:spPr>
          <a:xfrm>
            <a:off x="250825" y="260350"/>
            <a:ext cx="8642350" cy="730877"/>
          </a:xfrm>
          <a:prstGeom prst="cloud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endParaRPr lang="ar-EG" sz="28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116013" y="479425"/>
            <a:ext cx="7427034" cy="996170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مكونات الغشاء البلازمي الأخرى</a:t>
            </a:r>
            <a:endParaRPr lang="en-US" sz="2800" b="1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en-US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Other components of plasma membrane</a:t>
            </a:r>
          </a:p>
        </p:txBody>
      </p:sp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1928794" y="2143116"/>
            <a:ext cx="6143651" cy="319472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32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يوجد على السطح الخارجي للغشاء البلازمي بروتينات، تسمى المستقبلات، ترسل إشارات إلى داخل الخلية.</a:t>
            </a:r>
            <a:r>
              <a:rPr lang="en-US" sz="32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ar-EG" sz="32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كما تقوم بروتينات الغشاء البلازمي الموجودة على السطح الداخلي له </a:t>
            </a:r>
            <a:endParaRPr lang="ar-SA" sz="3200" b="1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pull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tra_Hi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tra_Hi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500"/>
                                        <p:tgtEl>
                                          <p:spTgt spid="92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1331 - 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217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1"/>
          <p:cNvSpPr/>
          <p:nvPr/>
        </p:nvSpPr>
        <p:spPr>
          <a:xfrm>
            <a:off x="250825" y="260350"/>
            <a:ext cx="8642350" cy="730877"/>
          </a:xfrm>
          <a:prstGeom prst="cloud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endParaRPr lang="ar-EG" sz="28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6563" name="Rectangle 2"/>
          <p:cNvSpPr>
            <a:spLocks noChangeArrowheads="1"/>
          </p:cNvSpPr>
          <p:nvPr/>
        </p:nvSpPr>
        <p:spPr bwMode="auto">
          <a:xfrm>
            <a:off x="1116013" y="479425"/>
            <a:ext cx="7427034" cy="996170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مكونات الغشاء البلازمي الأخرى</a:t>
            </a:r>
            <a:endParaRPr lang="en-US" sz="28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en-US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Other components of plasma membrane</a:t>
            </a:r>
          </a:p>
        </p:txBody>
      </p:sp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1928794" y="2071678"/>
            <a:ext cx="6215091" cy="319472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32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بربطه مع تراكيب الدعم الخلوية الداخلية، مما يعطي الخلية شكلاً مميزًا.</a:t>
            </a:r>
            <a:r>
              <a:rPr lang="en-US" sz="32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ar-EG" sz="32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كما تخترق بروتينات أخرى الغشاء كله فتكوّن قنوات تدخل من خلالها بعض المواد الخلية أو تخرج منها.</a:t>
            </a:r>
            <a:endParaRPr lang="ar-SA" sz="3200" b="1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92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1331 - 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7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1"/>
          <p:cNvSpPr/>
          <p:nvPr/>
        </p:nvSpPr>
        <p:spPr>
          <a:xfrm>
            <a:off x="250825" y="260350"/>
            <a:ext cx="8642350" cy="730877"/>
          </a:xfrm>
          <a:prstGeom prst="cloud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endParaRPr lang="ar-EG" sz="28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7587" name="Rectangle 2"/>
          <p:cNvSpPr>
            <a:spLocks noChangeArrowheads="1"/>
          </p:cNvSpPr>
          <p:nvPr/>
        </p:nvSpPr>
        <p:spPr bwMode="auto">
          <a:xfrm>
            <a:off x="1116013" y="479425"/>
            <a:ext cx="7427034" cy="996170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مكونات الغشاء البلازمي الأخرى</a:t>
            </a:r>
            <a:endParaRPr lang="en-US" sz="28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en-US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Other components of plasma membrane</a:t>
            </a:r>
          </a:p>
        </p:txBody>
      </p:sp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1857356" y="2460625"/>
            <a:ext cx="6500858" cy="2564805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32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وتنقل البروتينات الناقلة</a:t>
            </a:r>
            <a:endParaRPr lang="en-US" sz="3200" b="1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en-US" sz="32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transport proteins </a:t>
            </a:r>
            <a:r>
              <a:rPr lang="ar-EG" sz="32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المواد التي تحتاج إليها الخلية أو الفضلات عبر الغشاء البلازمي. </a:t>
            </a:r>
            <a:endParaRPr lang="en-US" sz="3200" b="1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32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ومن المواد التي تنتقل عبر </a:t>
            </a:r>
            <a:endParaRPr lang="ar-SA" sz="3200" b="1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92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1331 - 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7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1"/>
          <p:cNvSpPr/>
          <p:nvPr/>
        </p:nvSpPr>
        <p:spPr>
          <a:xfrm>
            <a:off x="250825" y="260350"/>
            <a:ext cx="8642350" cy="730877"/>
          </a:xfrm>
          <a:prstGeom prst="cloud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endParaRPr lang="ar-EG" sz="28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8611" name="Rectangle 2"/>
          <p:cNvSpPr>
            <a:spLocks noChangeArrowheads="1"/>
          </p:cNvSpPr>
          <p:nvPr/>
        </p:nvSpPr>
        <p:spPr bwMode="auto">
          <a:xfrm>
            <a:off x="1116013" y="479425"/>
            <a:ext cx="7427034" cy="996170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مكونات الغشاء البلازمي الأخرى</a:t>
            </a:r>
            <a:endParaRPr lang="en-US" sz="28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en-US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Other components of plasma membrane</a:t>
            </a:r>
          </a:p>
        </p:txBody>
      </p:sp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2071670" y="2500306"/>
            <a:ext cx="5588024" cy="2419124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طبقة الدهون المفسفرة في الغشاء البلازمي الكولسترول، والبروتينات والكربوهيدرات.</a:t>
            </a:r>
            <a:r>
              <a:rPr lang="en-US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فتلاحظ أن البروتينات تساهم في خاصية النفاذية الاختيارية للغشاء البلازمي.</a:t>
            </a:r>
            <a:endParaRPr lang="ar-SA" sz="2800" b="1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92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1331 - 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7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4284663" y="549275"/>
            <a:ext cx="2955925" cy="48013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ماذا قرأت؟</a:t>
            </a:r>
          </a:p>
        </p:txBody>
      </p:sp>
      <p:pic>
        <p:nvPicPr>
          <p:cNvPr id="13" name="Picture 12" descr="BCKLC232.WM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345909">
            <a:off x="362077" y="3117647"/>
            <a:ext cx="8388613" cy="1289269"/>
          </a:xfrm>
          <a:prstGeom prst="flowChartAlternateProcess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</p:pic>
      <p:sp>
        <p:nvSpPr>
          <p:cNvPr id="14" name="Rectangle 13"/>
          <p:cNvSpPr>
            <a:spLocks noChangeArrowheads="1"/>
          </p:cNvSpPr>
          <p:nvPr/>
        </p:nvSpPr>
        <p:spPr bwMode="auto">
          <a:xfrm rot="-241793">
            <a:off x="787400" y="3322060"/>
            <a:ext cx="7527925" cy="867930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صف فوائد التركيب الطبقي المزدوج للغشاء البلازمي.</a:t>
            </a:r>
          </a:p>
        </p:txBody>
      </p:sp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pe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pe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4286248" y="2000240"/>
            <a:ext cx="2955925" cy="48013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ماذا قرأت؟</a:t>
            </a:r>
          </a:p>
        </p:txBody>
      </p:sp>
      <p:sp>
        <p:nvSpPr>
          <p:cNvPr id="6" name="Cloud 5"/>
          <p:cNvSpPr/>
          <p:nvPr/>
        </p:nvSpPr>
        <p:spPr>
          <a:xfrm>
            <a:off x="899592" y="3573016"/>
            <a:ext cx="7272808" cy="730877"/>
          </a:xfrm>
          <a:prstGeom prst="cloud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endParaRPr lang="ar-EG" sz="28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Snip Diagonal Corner Rectangle 6"/>
          <p:cNvSpPr/>
          <p:nvPr/>
        </p:nvSpPr>
        <p:spPr>
          <a:xfrm>
            <a:off x="1331913" y="3937000"/>
            <a:ext cx="6335712" cy="651939"/>
          </a:xfrm>
          <a:prstGeom prst="snip2DiagRect">
            <a:avLst>
              <a:gd name="adj1" fmla="val 0"/>
              <a:gd name="adj2" fmla="val 26930"/>
            </a:avLst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endParaRPr lang="ar-EG" sz="28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331913" y="4214813"/>
            <a:ext cx="6192837" cy="867930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يسمح للطبقة المزدوجة بوجود حاجز أكثر فاعلية.</a:t>
            </a:r>
            <a:endParaRPr lang="en-US" sz="28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0068 - 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0068 - 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0068 - 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 rot="-241793">
            <a:off x="974725" y="2517542"/>
            <a:ext cx="7527925" cy="1643527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حدّد موقع جزيئات الكولسترول في الشكل</a:t>
            </a:r>
            <a:r>
              <a:rPr lang="en-US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1- 3 </a:t>
            </a:r>
            <a:r>
              <a: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يتنافر الماء والكولسترول غير القطبي ولهذا نجد الكولسترول بين الدهون المفسفرة</a:t>
            </a:r>
            <a:r>
              <a:rPr lang="en-US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</p:txBody>
      </p:sp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pe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428860" y="928670"/>
            <a:ext cx="5929354" cy="48013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المفردات</a:t>
            </a:r>
            <a:endParaRPr lang="en-US" sz="2800" b="1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42988" y="1989138"/>
            <a:ext cx="7627937" cy="48013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endParaRPr lang="ar-EG" sz="28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971550" y="2060575"/>
            <a:ext cx="7699375" cy="48013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الاستخدام العلمي مقابل الاستخدام الشائع</a:t>
            </a:r>
            <a:endParaRPr lang="en-US" sz="28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68313" y="3500438"/>
            <a:ext cx="8064500" cy="48013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endParaRPr lang="ar-EG" sz="28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79388" y="3429000"/>
            <a:ext cx="8280400" cy="2287806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القطبي  </a:t>
            </a:r>
            <a:r>
              <a:rPr lang="en-US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polar</a:t>
            </a:r>
          </a:p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الاستخدام العلمي</a:t>
            </a:r>
            <a:r>
              <a:rPr lang="en-US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التوزيع غير المتساوي للشحنات</a:t>
            </a:r>
            <a:r>
              <a:rPr lang="en-US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يجذب الطرف الموجب للجزيء القطبي الطرف السالب لجزيء قطبي آخر</a:t>
            </a:r>
            <a:r>
              <a:rPr lang="en-US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</p:txBody>
      </p:sp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UND1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10" grpId="0" animBg="1"/>
      <p:bldP spid="11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1" name="Rectangle 2"/>
          <p:cNvSpPr>
            <a:spLocks noChangeArrowheads="1"/>
          </p:cNvSpPr>
          <p:nvPr/>
        </p:nvSpPr>
        <p:spPr bwMode="auto">
          <a:xfrm>
            <a:off x="3214678" y="1357298"/>
            <a:ext cx="4396515" cy="53553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32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المفردات</a:t>
            </a:r>
            <a:endParaRPr lang="en-US" sz="32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11188" y="2997200"/>
            <a:ext cx="8064500" cy="48013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endParaRPr lang="ar-EG" sz="28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468313" y="3073400"/>
            <a:ext cx="8280400" cy="1771767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الاستخدام العام</a:t>
            </a:r>
            <a:r>
              <a:rPr lang="en-US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مرتبط جغرافيًّا بالمنطقة القطبية</a:t>
            </a:r>
            <a:r>
              <a:rPr lang="en-US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يبلغ سمك الغطاء الجليدي القطبي في بعض المناطق</a:t>
            </a:r>
            <a:r>
              <a:rPr lang="en-US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1.6 km </a:t>
            </a:r>
            <a:r>
              <a: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تقريبًا</a:t>
            </a:r>
            <a:r>
              <a:rPr lang="en-US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</p:txBody>
      </p:sp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ouble Wave 2"/>
          <p:cNvSpPr/>
          <p:nvPr/>
        </p:nvSpPr>
        <p:spPr bwMode="auto">
          <a:xfrm>
            <a:off x="3214678" y="1500174"/>
            <a:ext cx="4033837" cy="638008"/>
          </a:xfrm>
          <a:prstGeom prst="doubleWave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إرشادات الدراسة</a:t>
            </a:r>
            <a:endParaRPr lang="en-US" sz="2800" b="1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792163" y="2870200"/>
            <a:ext cx="7524750" cy="2419124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مناقشة  اطلب إلى الطلاب العمل في مجموعات مزدوجة، وأن يسأل بعضهم بعضًا أسئلة تتعلق بالغشاء البلازمي، ويتناقشوا معًا في إجاباتهم، على أن يأخذ كل منهم دوره في المناقشة وطرح الأسئلة</a:t>
            </a:r>
            <a:r>
              <a:rPr lang="en-US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</p:txBody>
      </p:sp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863600" y="1557338"/>
            <a:ext cx="7524750" cy="3693319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يساعد الكولسترول على منع التصاق ذيول الأحماض الدهنية في طبقة الدهون المفسفرة المزدوجة بعضها مع بعض، مما يساهم في سيولة الغشاء البلازمي.</a:t>
            </a:r>
            <a:r>
              <a:rPr lang="en-US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وعلى الرغم من التوصية بعدم تناول المواد الغنية بالكولسترول بكثرة، إلا أن الكولسترول يؤدي دورًا مهمًّا في تركيب الغشاء البلازمي، ويعد مكونًا مهمًّا أيضًا في الحفاظ على الاتزان الداخلي للخلية</a:t>
            </a:r>
            <a:r>
              <a:rPr lang="en-US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</p:txBody>
      </p:sp>
    </p:spTree>
  </p:cSld>
  <p:clrMapOvr>
    <a:masterClrMapping/>
  </p:clrMapOvr>
  <p:transition>
    <p:pull dir="r"/>
    <p:sndAc>
      <p:stSnd>
        <p:snd r:embed="rId2" name="coi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UND10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835025" y="1816100"/>
            <a:ext cx="7523163" cy="3045962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وهناك مواد أخرى في الغشاء البلازمي، ومنها الكربوهيدرات المرتبطة مع البروتينات لتحدد خصائص الخلية وتساعدها على معرفة الإشارات الكيميائية. </a:t>
            </a:r>
          </a:p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فمثلاً، تساعد الكربوهيدرات الموجودة على الغشاء البلازمي الخلايا المقاومة للمرض على تمييز الخلية الضارة وتهاجمها</a:t>
            </a:r>
            <a:r>
              <a:rPr lang="en-US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ar-EG" sz="28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pull dir="r"/>
    <p:sndAc>
      <p:stSnd>
        <p:snd r:embed="rId2" name="coi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UND10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904875" y="2100263"/>
            <a:ext cx="7524750" cy="2547364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تكوّن الدهون المفسفرة المزدوجة</a:t>
            </a:r>
            <a:r>
              <a:rPr lang="en-US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" </a:t>
            </a: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بحرًا</a:t>
            </a:r>
            <a:r>
              <a:rPr lang="en-US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"  </a:t>
            </a: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تعوم فيه الجزيئات. ومفهوم البحر هذا هو أساس النموذج الفسيفسائي المائع</a:t>
            </a:r>
          </a:p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en-US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fluid mosaic model </a:t>
            </a: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في الغشاء البلازمي. وتتحرك الدهون المفسفرة جانبيًّا داخل الغشاء البلازمي</a:t>
            </a:r>
            <a:r>
              <a:rPr lang="en-US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endParaRPr lang="ar-EG" sz="2800" b="1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pull dir="r"/>
    <p:sndAc>
      <p:stSnd>
        <p:snd r:embed="rId2" name="coi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UND10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863600" y="2173288"/>
            <a:ext cx="7524750" cy="2917722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وفي الوقت نفسه، تتحرك مكونات أخرى -</a:t>
            </a:r>
            <a:r>
              <a:rPr lang="en-US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ومنها البروتينات خلال الدهون المفسفرة.</a:t>
            </a:r>
            <a:r>
              <a:rPr lang="en-US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وبسبب وجود مواد مختلفة في الغشاء البلازمي يتكوَّن نمط فسيفسائي على سطح الخلية، الشكل</a:t>
            </a:r>
            <a:r>
              <a:rPr lang="en-US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1- 4 </a:t>
            </a:r>
            <a:r>
              <a: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،.</a:t>
            </a:r>
            <a:r>
              <a:rPr lang="en-US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كما أن مكوّنات الغشاء البلازمي في حركة دائمة وثابتة، وينزلق بعضها فوق بعض</a:t>
            </a:r>
            <a:r>
              <a:rPr lang="en-US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</p:txBody>
      </p:sp>
    </p:spTree>
  </p:cSld>
  <p:clrMapOvr>
    <a:masterClrMapping/>
  </p:clrMapOvr>
  <p:transition>
    <p:pull dir="r"/>
    <p:sndAc>
      <p:stSnd>
        <p:snd r:embed="rId2" name="coi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UND10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195513" y="447675"/>
            <a:ext cx="4824412" cy="48013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endParaRPr lang="ar-EG" sz="28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2195513" y="549275"/>
            <a:ext cx="4897437" cy="48013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مختبر تحليل البيانات </a:t>
            </a:r>
            <a:r>
              <a:rPr lang="en-US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1-1</a:t>
            </a:r>
            <a:endParaRPr lang="ar-EG" sz="28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211638" y="1557338"/>
            <a:ext cx="4032250" cy="48013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بناءً على بيانات حقيقية</a:t>
            </a:r>
          </a:p>
        </p:txBody>
      </p:sp>
      <p:sp>
        <p:nvSpPr>
          <p:cNvPr id="7" name="Rectangle 6"/>
          <p:cNvSpPr/>
          <p:nvPr/>
        </p:nvSpPr>
        <p:spPr>
          <a:xfrm>
            <a:off x="5694363" y="3636963"/>
            <a:ext cx="2622550" cy="48013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تفسير الشكل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0825" y="2420938"/>
            <a:ext cx="3600450" cy="42116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UND10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UND10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0080 - arcade game shoot sou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0055 - anvil being stru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338" grpId="0" animBg="1"/>
      <p:bldP spid="5" grpId="0" animBg="1"/>
      <p:bldP spid="7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4214810" y="1500174"/>
            <a:ext cx="4822825" cy="5133713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كيف تساهم قنوات البروتين في موت الخلايا العصبية بعد السكتة الدماغية؟ تحدث السكتة الدماغية عندما تسد خثرة دم تدفق الدم المؤكسج إلى جزء من الدماغ</a:t>
            </a:r>
            <a:r>
              <a:rPr lang="en-US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ولأن الخلايا العصبية التي تطلق حمض الجلوتاميت حساسة لنقص الأكسجين؛ فتطلق كمية كبيرة من حمض الجلوتاميت 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825" y="2420938"/>
            <a:ext cx="3600450" cy="4211637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</p:pic>
      <p:sp>
        <p:nvSpPr>
          <p:cNvPr id="6" name="Rectangle 5"/>
          <p:cNvSpPr/>
          <p:nvPr/>
        </p:nvSpPr>
        <p:spPr>
          <a:xfrm>
            <a:off x="2195513" y="447675"/>
            <a:ext cx="4824412" cy="48013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endParaRPr lang="ar-EG" sz="28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0902" name="Rectangle 2"/>
          <p:cNvSpPr>
            <a:spLocks noChangeArrowheads="1"/>
          </p:cNvSpPr>
          <p:nvPr/>
        </p:nvSpPr>
        <p:spPr bwMode="auto">
          <a:xfrm>
            <a:off x="2195513" y="549275"/>
            <a:ext cx="4897437" cy="48013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مختبر تحليل البيانات </a:t>
            </a:r>
            <a:r>
              <a:rPr lang="en-US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1-1</a:t>
            </a:r>
            <a:endParaRPr lang="ar-EG" sz="28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0080 - arcade game shoot sou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4214810" y="1428338"/>
            <a:ext cx="4714876" cy="4358116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عندما يقل مستوى الأكسجين.</a:t>
            </a:r>
            <a:r>
              <a:rPr lang="en-US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ويؤدي التدفق الكبير لحمض الجلوتاميت إلى تدمير مضخة الكالسيوم</a:t>
            </a:r>
            <a:r>
              <a:rPr lang="en-US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ويؤثر هذا في حركة الكالسيوم داخل الخلية العصبية وخارجها.</a:t>
            </a:r>
            <a:r>
              <a:rPr lang="en-US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وعندما تحتوي الخلايا على فائض من الكالسيوم يحدث خلل في الاتزان الداخلي</a:t>
            </a:r>
            <a:r>
              <a:rPr lang="en-US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825" y="2420938"/>
            <a:ext cx="3600450" cy="4211637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</p:pic>
      <p:sp>
        <p:nvSpPr>
          <p:cNvPr id="6" name="Rectangle 5"/>
          <p:cNvSpPr/>
          <p:nvPr/>
        </p:nvSpPr>
        <p:spPr>
          <a:xfrm>
            <a:off x="2195513" y="447675"/>
            <a:ext cx="4824412" cy="48013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endParaRPr lang="ar-EG" sz="28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1926" name="Rectangle 2"/>
          <p:cNvSpPr>
            <a:spLocks noChangeArrowheads="1"/>
          </p:cNvSpPr>
          <p:nvPr/>
        </p:nvSpPr>
        <p:spPr bwMode="auto">
          <a:xfrm>
            <a:off x="2195513" y="549275"/>
            <a:ext cx="4897437" cy="48013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مختبر تحليل البيانات </a:t>
            </a:r>
            <a:r>
              <a:rPr lang="en-US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1-1</a:t>
            </a:r>
            <a:endParaRPr lang="ar-EG" sz="28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0080 - arcade game shoot sou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571868" y="1142984"/>
            <a:ext cx="4221162" cy="48013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البيانات والملاحظات</a:t>
            </a:r>
            <a:endParaRPr lang="en-US" sz="28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03350" y="2133600"/>
            <a:ext cx="6513513" cy="867930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1- فسر كيف يدمر تدفق حمض الجلوتاميت مضخة الكالسيوم؟</a:t>
            </a:r>
            <a:endParaRPr lang="en-US" sz="2800" b="1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Cloud 9"/>
          <p:cNvSpPr/>
          <p:nvPr/>
        </p:nvSpPr>
        <p:spPr>
          <a:xfrm>
            <a:off x="899592" y="3645024"/>
            <a:ext cx="7272808" cy="730877"/>
          </a:xfrm>
          <a:prstGeom prst="cloud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endParaRPr lang="ar-EG" sz="28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Snip Diagonal Corner Rectangle 10"/>
          <p:cNvSpPr/>
          <p:nvPr/>
        </p:nvSpPr>
        <p:spPr>
          <a:xfrm>
            <a:off x="1331913" y="4008438"/>
            <a:ext cx="6335712" cy="651939"/>
          </a:xfrm>
          <a:prstGeom prst="snip2DiagRect">
            <a:avLst>
              <a:gd name="adj1" fmla="val 0"/>
              <a:gd name="adj2" fmla="val 26930"/>
            </a:avLst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endParaRPr lang="ar-EG" sz="28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331913" y="4286250"/>
            <a:ext cx="6192837" cy="1255728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يسبب زيادة في الكالسيوم الذي يتدفق إلى الخلية مما يحفز تحرير إنزيم يحطم مضخة الكالسيوم.</a:t>
            </a:r>
            <a:endParaRPr lang="en-US" sz="28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UND16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0068 - 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0068 - 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0068 - 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animBg="1"/>
      <p:bldP spid="12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1" name="Rectangle 7"/>
          <p:cNvSpPr>
            <a:spLocks noChangeArrowheads="1"/>
          </p:cNvSpPr>
          <p:nvPr/>
        </p:nvSpPr>
        <p:spPr bwMode="auto">
          <a:xfrm>
            <a:off x="3500430" y="1214422"/>
            <a:ext cx="4221162" cy="48013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البيانات والملاحظات</a:t>
            </a:r>
            <a:endParaRPr lang="en-US" sz="28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5175" y="1989138"/>
            <a:ext cx="7561263" cy="1255728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2- توقع ماذا يحدث إذا انخفضت مستويات الكالسيوم في خلية عصبية خلال السكتة الدماغية؟</a:t>
            </a:r>
            <a:endParaRPr lang="en-US" sz="2800" b="1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Cloud 9"/>
          <p:cNvSpPr/>
          <p:nvPr/>
        </p:nvSpPr>
        <p:spPr>
          <a:xfrm>
            <a:off x="467544" y="3789040"/>
            <a:ext cx="8136904" cy="730877"/>
          </a:xfrm>
          <a:prstGeom prst="cloud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endParaRPr lang="ar-EG" sz="28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Snip Diagonal Corner Rectangle 10"/>
          <p:cNvSpPr/>
          <p:nvPr/>
        </p:nvSpPr>
        <p:spPr>
          <a:xfrm>
            <a:off x="955675" y="4083050"/>
            <a:ext cx="7089775" cy="651939"/>
          </a:xfrm>
          <a:prstGeom prst="snip2DiagRect">
            <a:avLst>
              <a:gd name="adj1" fmla="val 0"/>
              <a:gd name="adj2" fmla="val 26930"/>
            </a:avLst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endParaRPr lang="ar-EG" sz="28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963613" y="4286250"/>
            <a:ext cx="6927850" cy="1643527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نقص مستويات الكالسيوم في الخلية العصبية خلال السكتة الدماغية يمنع الكالسيوم الزائد من التراكم في الخلية، لذا يمنع موت الخلية.</a:t>
            </a:r>
            <a:endParaRPr lang="en-US" sz="28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UND16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0068 - 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0068 - 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0068 - 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357290" y="1357298"/>
            <a:ext cx="6481763" cy="480131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أخذت البيانات في هذه التجربة من</a:t>
            </a:r>
            <a:r>
              <a:rPr lang="en-US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</a:t>
            </a: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539750" y="2420940"/>
            <a:ext cx="8280400" cy="2276476"/>
            <a:chOff x="1785918" y="1785926"/>
            <a:chExt cx="5214974" cy="2276754"/>
          </a:xfrm>
        </p:grpSpPr>
        <p:grpSp>
          <p:nvGrpSpPr>
            <p:cNvPr id="84997" name="Group 8"/>
            <p:cNvGrpSpPr>
              <a:grpSpLocks/>
            </p:cNvGrpSpPr>
            <p:nvPr/>
          </p:nvGrpSpPr>
          <p:grpSpPr bwMode="auto">
            <a:xfrm>
              <a:off x="1785918" y="1785926"/>
              <a:ext cx="5214974" cy="2276754"/>
              <a:chOff x="5929321" y="3437457"/>
              <a:chExt cx="2460738" cy="1492751"/>
            </a:xfrm>
          </p:grpSpPr>
          <p:sp>
            <p:nvSpPr>
              <p:cNvPr id="9" name="Oval 4"/>
              <p:cNvSpPr/>
              <p:nvPr/>
            </p:nvSpPr>
            <p:spPr>
              <a:xfrm>
                <a:off x="7834789" y="3571742"/>
                <a:ext cx="540173" cy="442719"/>
              </a:xfrm>
              <a:prstGeom prst="ellipse">
                <a:avLst/>
              </a:prstGeom>
              <a:solidFill>
                <a:srgbClr val="CCFF66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  <a:effectLst>
                <a:glow rad="228600">
                  <a:srgbClr val="00B0F0">
                    <a:alpha val="40000"/>
                  </a:srgbClr>
                </a:glow>
              </a:effec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342900" indent="-342900" algn="ctr" eaLnBrk="0" fontAlgn="auto" hangingPunct="0">
                  <a:lnSpc>
                    <a:spcPct val="90000"/>
                  </a:lnSpc>
                  <a:spcBef>
                    <a:spcPts val="0"/>
                  </a:spcBef>
                  <a:spcAft>
                    <a:spcPts val="1000"/>
                  </a:spcAft>
                  <a:tabLst>
                    <a:tab pos="685800" algn="l"/>
                  </a:tabLst>
                  <a:defRPr/>
                </a:pPr>
                <a:endParaRPr lang="ar-EG" sz="2800" b="1">
                  <a:solidFill>
                    <a:srgbClr val="0000CC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10" name="Folded Corner 5"/>
              <p:cNvSpPr/>
              <p:nvPr/>
            </p:nvSpPr>
            <p:spPr>
              <a:xfrm rot="7954958" flipH="1">
                <a:off x="6855494" y="3930731"/>
                <a:ext cx="1242918" cy="283435"/>
              </a:xfrm>
              <a:prstGeom prst="foldedCorner">
                <a:avLst>
                  <a:gd name="adj" fmla="val 50000"/>
                </a:avLst>
              </a:prstGeom>
              <a:solidFill>
                <a:srgbClr val="CCFF66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  <a:effectLst>
                <a:glow rad="228600">
                  <a:srgbClr val="00B0F0">
                    <a:alpha val="40000"/>
                  </a:srgbClr>
                </a:glow>
              </a:effec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342900" indent="-342900" algn="ctr" eaLnBrk="0" fontAlgn="auto" hangingPunct="0">
                  <a:lnSpc>
                    <a:spcPct val="90000"/>
                  </a:lnSpc>
                  <a:spcBef>
                    <a:spcPts val="0"/>
                  </a:spcBef>
                  <a:spcAft>
                    <a:spcPts val="1000"/>
                  </a:spcAft>
                  <a:tabLst>
                    <a:tab pos="685800" algn="l"/>
                  </a:tabLst>
                  <a:defRPr/>
                </a:pPr>
                <a:endParaRPr lang="ar-EG" sz="2800" b="1" dirty="0">
                  <a:solidFill>
                    <a:srgbClr val="0000CC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11" name="Folded Corner 6"/>
              <p:cNvSpPr/>
              <p:nvPr/>
            </p:nvSpPr>
            <p:spPr>
              <a:xfrm rot="7954958" flipH="1">
                <a:off x="5925979" y="4042115"/>
                <a:ext cx="1492751" cy="283435"/>
              </a:xfrm>
              <a:prstGeom prst="foldedCorner">
                <a:avLst>
                  <a:gd name="adj" fmla="val 50000"/>
                </a:avLst>
              </a:prstGeom>
              <a:solidFill>
                <a:srgbClr val="CCFF66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  <a:effectLst>
                <a:glow rad="228600">
                  <a:srgbClr val="00B0F0">
                    <a:alpha val="40000"/>
                  </a:srgbClr>
                </a:glow>
              </a:effec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342900" indent="-342900" algn="ctr" eaLnBrk="0" fontAlgn="auto" hangingPunct="0">
                  <a:lnSpc>
                    <a:spcPct val="90000"/>
                  </a:lnSpc>
                  <a:spcBef>
                    <a:spcPts val="0"/>
                  </a:spcBef>
                  <a:spcAft>
                    <a:spcPts val="1000"/>
                  </a:spcAft>
                  <a:tabLst>
                    <a:tab pos="685800" algn="l"/>
                  </a:tabLst>
                  <a:defRPr/>
                </a:pPr>
                <a:endParaRPr lang="ar-EG" sz="2800" b="1">
                  <a:solidFill>
                    <a:srgbClr val="0000CC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12" name="Folded Corner 7"/>
              <p:cNvSpPr/>
              <p:nvPr/>
            </p:nvSpPr>
            <p:spPr>
              <a:xfrm>
                <a:off x="6246821" y="3858009"/>
                <a:ext cx="2143238" cy="436630"/>
              </a:xfrm>
              <a:prstGeom prst="foldedCorner">
                <a:avLst>
                  <a:gd name="adj" fmla="val 28253"/>
                </a:avLst>
              </a:prstGeom>
              <a:solidFill>
                <a:srgbClr val="CCFF66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  <a:effectLst>
                <a:glow rad="228600">
                  <a:srgbClr val="00B0F0">
                    <a:alpha val="40000"/>
                  </a:srgbClr>
                </a:glow>
              </a:effec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342900" indent="-342900" algn="ctr" eaLnBrk="0" fontAlgn="auto" hangingPunct="0">
                  <a:lnSpc>
                    <a:spcPct val="90000"/>
                  </a:lnSpc>
                  <a:spcBef>
                    <a:spcPts val="0"/>
                  </a:spcBef>
                  <a:spcAft>
                    <a:spcPts val="1000"/>
                  </a:spcAft>
                  <a:tabLst>
                    <a:tab pos="685800" algn="l"/>
                  </a:tabLst>
                  <a:defRPr/>
                </a:pPr>
                <a:endParaRPr lang="ar-EG" sz="2800" b="1">
                  <a:solidFill>
                    <a:srgbClr val="0000CC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13" name="Folded Corner 8"/>
              <p:cNvSpPr/>
              <p:nvPr/>
            </p:nvSpPr>
            <p:spPr>
              <a:xfrm rot="10800000">
                <a:off x="5929321" y="4380577"/>
                <a:ext cx="2246556" cy="454899"/>
              </a:xfrm>
              <a:prstGeom prst="foldedCorner">
                <a:avLst>
                  <a:gd name="adj" fmla="val 31375"/>
                </a:avLst>
              </a:prstGeom>
              <a:solidFill>
                <a:srgbClr val="CCFF66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  <a:effectLst>
                <a:glow rad="228600">
                  <a:srgbClr val="00B0F0">
                    <a:alpha val="40000"/>
                  </a:srgbClr>
                </a:glow>
              </a:effec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342900" indent="-342900" algn="ctr" eaLnBrk="0" fontAlgn="auto" hangingPunct="0">
                  <a:lnSpc>
                    <a:spcPct val="90000"/>
                  </a:lnSpc>
                  <a:spcBef>
                    <a:spcPts val="0"/>
                  </a:spcBef>
                  <a:spcAft>
                    <a:spcPts val="1000"/>
                  </a:spcAft>
                  <a:tabLst>
                    <a:tab pos="685800" algn="l"/>
                  </a:tabLst>
                  <a:defRPr/>
                </a:pPr>
                <a:endParaRPr lang="ar-EG" sz="2800" b="1">
                  <a:solidFill>
                    <a:srgbClr val="0000CC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sp>
          <p:nvSpPr>
            <p:cNvPr id="84998" name="TextBox 7"/>
            <p:cNvSpPr txBox="1">
              <a:spLocks noChangeArrowheads="1"/>
            </p:cNvSpPr>
            <p:nvPr/>
          </p:nvSpPr>
          <p:spPr bwMode="auto">
            <a:xfrm>
              <a:off x="2057531" y="2434001"/>
              <a:ext cx="4444537" cy="1384138"/>
            </a:xfrm>
            <a:prstGeom prst="rect">
              <a:avLst/>
            </a:prstGeom>
            <a:solidFill>
              <a:srgbClr val="CCFF66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  <a:effectLst>
              <a:glow rad="228600">
                <a:srgbClr val="00B0F0">
                  <a:alpha val="40000"/>
                </a:srgbClr>
              </a:glo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342900" indent="-342900" algn="ctr" eaLnBrk="0" fontAlgn="auto" hangingPunct="0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tabLst>
                  <a:tab pos="685800" algn="l"/>
                </a:tabLst>
                <a:defRPr/>
              </a:pPr>
              <a:r>
                <a:rPr lang="en-US" sz="2800" b="1">
                  <a:solidFill>
                    <a:srgbClr val="0000CC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Choi, D.W. 2005 Neurodegeneration: celluar defence destroyed. </a:t>
              </a:r>
              <a:endPara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marL="342900" indent="-342900" algn="ctr" eaLnBrk="0" fontAlgn="auto" hangingPunct="0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tabLst>
                  <a:tab pos="685800" algn="l"/>
                </a:tabLst>
                <a:defRPr/>
              </a:pPr>
              <a:r>
                <a:rPr lang="en-US" sz="2800" b="1">
                  <a:solidFill>
                    <a:srgbClr val="0000CC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Nature 433-696-698</a:t>
              </a:r>
            </a:p>
          </p:txBody>
        </p:sp>
      </p:grpSp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0072 - arcade game poin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571472" y="785794"/>
            <a:ext cx="7521575" cy="1255728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الشكل </a:t>
            </a:r>
            <a:r>
              <a:rPr lang="en-US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1- 4 </a:t>
            </a: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يشير النموذج الفسيفسائي المائع إلى غشاء بلازمي قادر على نقل المكونات من خلاله.</a:t>
            </a:r>
            <a:endParaRPr lang="en-US" sz="2800" b="1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03350" y="2781300"/>
            <a:ext cx="6769100" cy="3632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0054 - another stapl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539750" y="549277"/>
            <a:ext cx="7704138" cy="996170"/>
            <a:chOff x="1142976" y="4000504"/>
            <a:chExt cx="6215106" cy="880797"/>
          </a:xfrm>
        </p:grpSpPr>
        <p:sp>
          <p:nvSpPr>
            <p:cNvPr id="22" name="Plaque 21"/>
            <p:cNvSpPr/>
            <p:nvPr/>
          </p:nvSpPr>
          <p:spPr>
            <a:xfrm>
              <a:off x="1142976" y="4000504"/>
              <a:ext cx="6215106" cy="551800"/>
            </a:xfrm>
            <a:prstGeom prst="plaque">
              <a:avLst/>
            </a:prstGeom>
            <a:solidFill>
              <a:srgbClr val="CCFF66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  <a:effectLst>
              <a:glow rad="228600">
                <a:srgbClr val="00B0F0">
                  <a:alpha val="40000"/>
                </a:srgbClr>
              </a:glo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342900" indent="-342900" algn="ctr" eaLnBrk="0" fontAlgn="auto" hangingPunct="0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tabLst>
                  <a:tab pos="685800" algn="l"/>
                </a:tabLst>
                <a:defRPr/>
              </a:pPr>
              <a:endPara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87046" name="TextBox 2"/>
            <p:cNvSpPr txBox="1">
              <a:spLocks noChangeArrowheads="1"/>
            </p:cNvSpPr>
            <p:nvPr/>
          </p:nvSpPr>
          <p:spPr bwMode="auto">
            <a:xfrm>
              <a:off x="1339263" y="4000504"/>
              <a:ext cx="5786478" cy="880797"/>
            </a:xfrm>
            <a:prstGeom prst="rect">
              <a:avLst/>
            </a:prstGeom>
            <a:solidFill>
              <a:srgbClr val="CCFF66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  <a:effectLst>
              <a:glow rad="228600">
                <a:srgbClr val="00B0F0">
                  <a:alpha val="40000"/>
                </a:srgbClr>
              </a:glo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342900" indent="-342900" algn="ctr" eaLnBrk="0" fontAlgn="auto" hangingPunct="0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tabLst>
                  <a:tab pos="685800" algn="l"/>
                </a:tabLst>
                <a:defRPr/>
              </a:pPr>
              <a:r>
                <a:rPr lang="ar-EG" sz="2800" b="1">
                  <a:solidFill>
                    <a:srgbClr val="0000CC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السيتوبلازم والهيكل الخلوي</a:t>
              </a:r>
              <a:endParaRPr lang="en-US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marL="342900" indent="-342900" algn="ctr" eaLnBrk="0" fontAlgn="auto" hangingPunct="0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tabLst>
                  <a:tab pos="685800" algn="l"/>
                </a:tabLst>
                <a:defRPr/>
              </a:pPr>
              <a:r>
                <a:rPr lang="en-US" sz="2800" b="1">
                  <a:solidFill>
                    <a:srgbClr val="0000CC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Cytoplasm and Cytoskeleton</a:t>
              </a:r>
            </a:p>
          </p:txBody>
        </p:sp>
      </p:grp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1000100" y="2714620"/>
            <a:ext cx="6921500" cy="2419124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تعرَّفت جزء الخلية الذي يعمل حاجزًا بين بيئة الخلية الداخلية والخارجية.</a:t>
            </a:r>
            <a:r>
              <a:rPr lang="en-US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فالبيئة داخل الغشاء البلازمي شبه سائلة وتسمى السيتوبلازم</a:t>
            </a:r>
            <a:r>
              <a:rPr lang="en-US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ar-EG" sz="2800" b="1" dirty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اكتشف علماء الأحياء أن العضيات لا تسبح في الخلية، ولكن تدعمها تراكيب داخل السيتوبلازم،</a:t>
            </a:r>
          </a:p>
        </p:txBody>
      </p:sp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OUND49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066" name="Group 6"/>
          <p:cNvGrpSpPr>
            <a:grpSpLocks/>
          </p:cNvGrpSpPr>
          <p:nvPr/>
        </p:nvGrpSpPr>
        <p:grpSpPr bwMode="auto">
          <a:xfrm>
            <a:off x="539750" y="549277"/>
            <a:ext cx="7704138" cy="996170"/>
            <a:chOff x="1142976" y="4000504"/>
            <a:chExt cx="6215106" cy="880797"/>
          </a:xfrm>
        </p:grpSpPr>
        <p:sp>
          <p:nvSpPr>
            <p:cNvPr id="22" name="Plaque 21"/>
            <p:cNvSpPr/>
            <p:nvPr/>
          </p:nvSpPr>
          <p:spPr>
            <a:xfrm>
              <a:off x="1142976" y="4000504"/>
              <a:ext cx="6215106" cy="551800"/>
            </a:xfrm>
            <a:prstGeom prst="plaque">
              <a:avLst/>
            </a:prstGeom>
            <a:solidFill>
              <a:srgbClr val="CCFF66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  <a:effectLst>
              <a:glow rad="228600">
                <a:srgbClr val="00B0F0">
                  <a:alpha val="40000"/>
                </a:srgbClr>
              </a:glo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342900" indent="-342900" algn="ctr" eaLnBrk="0" fontAlgn="auto" hangingPunct="0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tabLst>
                  <a:tab pos="685800" algn="l"/>
                </a:tabLst>
                <a:defRPr/>
              </a:pPr>
              <a:endPara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88070" name="TextBox 2"/>
            <p:cNvSpPr txBox="1">
              <a:spLocks noChangeArrowheads="1"/>
            </p:cNvSpPr>
            <p:nvPr/>
          </p:nvSpPr>
          <p:spPr bwMode="auto">
            <a:xfrm>
              <a:off x="1339263" y="4000504"/>
              <a:ext cx="5786478" cy="880797"/>
            </a:xfrm>
            <a:prstGeom prst="rect">
              <a:avLst/>
            </a:prstGeom>
            <a:solidFill>
              <a:srgbClr val="CCFF66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  <a:effectLst>
              <a:glow rad="228600">
                <a:srgbClr val="00B0F0">
                  <a:alpha val="40000"/>
                </a:srgbClr>
              </a:glo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342900" indent="-342900" algn="ctr" eaLnBrk="0" fontAlgn="auto" hangingPunct="0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tabLst>
                  <a:tab pos="685800" algn="l"/>
                </a:tabLst>
                <a:defRPr/>
              </a:pPr>
              <a:r>
                <a:rPr lang="ar-EG" sz="2800" b="1">
                  <a:solidFill>
                    <a:srgbClr val="0000CC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السيتوبلازم والهيكل الخلوي</a:t>
              </a:r>
              <a:endParaRPr lang="en-US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marL="342900" indent="-342900" algn="ctr" eaLnBrk="0" fontAlgn="auto" hangingPunct="0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tabLst>
                  <a:tab pos="685800" algn="l"/>
                </a:tabLst>
                <a:defRPr/>
              </a:pPr>
              <a:r>
                <a:rPr lang="en-US" sz="2800" b="1">
                  <a:solidFill>
                    <a:srgbClr val="0000CC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Cytoplasm and Cytoskeleton</a:t>
              </a:r>
            </a:p>
          </p:txBody>
        </p:sp>
      </p:grp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1071538" y="2143116"/>
            <a:ext cx="6921500" cy="2474524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كما في الشكل </a:t>
            </a:r>
            <a:r>
              <a:rPr lang="en-US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1- 5 </a:t>
            </a:r>
            <a:r>
              <a: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r>
              <a:rPr lang="en-US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والهيكل الخلوي</a:t>
            </a:r>
            <a:r>
              <a:rPr lang="en-US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cytoskeleton </a:t>
            </a:r>
            <a:r>
              <a: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شبكة مكوَّنة من خيوط بروتينية طويلة تدعم الخلية وتعطيها شكلها، وتثبّت العضيات داخل الخلايا.</a:t>
            </a:r>
            <a:r>
              <a:rPr lang="en-US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كما يساعد الهيكل الخلوي على حركة الخلية وأنشطتها الأخرى</a:t>
            </a:r>
            <a:r>
              <a:rPr lang="en-US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ar-EG" sz="28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UND49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3" name="TextBox 2"/>
          <p:cNvSpPr txBox="1">
            <a:spLocks noChangeArrowheads="1"/>
          </p:cNvSpPr>
          <p:nvPr/>
        </p:nvSpPr>
        <p:spPr bwMode="auto">
          <a:xfrm>
            <a:off x="1404159" y="1105450"/>
            <a:ext cx="6079682" cy="1255728"/>
          </a:xfrm>
          <a:prstGeom prst="rect">
            <a:avLst/>
          </a:prstGeom>
          <a:solidFill>
            <a:srgbClr val="CCFF66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rgbClr val="00B0F0">
                <a:alpha val="40000"/>
              </a:srgb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tabLst>
                <a:tab pos="685800" algn="l"/>
              </a:tabLst>
              <a:defRPr/>
            </a:pPr>
            <a:r>
              <a: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الشكل </a:t>
            </a:r>
            <a:r>
              <a:rPr lang="en-US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1-5 </a:t>
            </a:r>
            <a:r>
              <a:rPr lang="ar-EG" sz="2800" b="1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يتكون الهيكل الخلوي من الأنيبيبات الدقيقة والخيوط الدقيقة.</a:t>
            </a:r>
            <a:endParaRPr lang="en-US" sz="2800" b="1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3213100"/>
            <a:ext cx="8496300" cy="32400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wipe dir="u"/>
    <p:sndAc>
      <p:stSnd>
        <p:snd r:embed="rId2" name="SOUND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307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3164</TotalTime>
  <Words>2314</Words>
  <Application>Microsoft Office PowerPoint</Application>
  <PresentationFormat>On-screen Show (4:3)</PresentationFormat>
  <Paragraphs>208</Paragraphs>
  <Slides>86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86</vt:i4>
      </vt:variant>
    </vt:vector>
  </HeadingPairs>
  <TitlesOfParts>
    <vt:vector size="8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أحياء - الصف الثالث الثانوي - الفصل الدراسي الاول</dc:title>
  <dc:subject>1- التراكيب الخلوية والعضيات</dc:subject>
  <cp:keywords>حقيبة إنجاز المعلم والمعلمة</cp:keywords>
  <cp:lastModifiedBy>asifhammoud1978@gmail.com</cp:lastModifiedBy>
  <cp:revision>183</cp:revision>
  <dcterms:created xsi:type="dcterms:W3CDTF">2011-09-10T14:45:07Z</dcterms:created>
  <dcterms:modified xsi:type="dcterms:W3CDTF">2024-09-15T07:57:12Z</dcterms:modified>
</cp:coreProperties>
</file>