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presProps" Target="presProp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0C79C0-27FE-472A-A821-88141E28C74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740B1A-275E-4DC0-A8B8-2751690B157A}">
      <dgm:prSet/>
      <dgm:spPr/>
      <dgm:t>
        <a:bodyPr/>
        <a:lstStyle/>
        <a:p>
          <a:pPr algn="r" rtl="1"/>
          <a:r>
            <a:rPr lang="ar-AE" b="0" baseline="0"/>
            <a:t>تحدد مفهوم التسارع </a:t>
          </a:r>
          <a:endParaRPr lang="en-US"/>
        </a:p>
      </dgm:t>
    </dgm:pt>
    <dgm:pt modelId="{C3B220FE-79E1-485E-8D8D-04E48F1CF70F}" type="parTrans" cxnId="{5E6D0FEF-7822-49BE-8C8C-BA1CBEAA031B}">
      <dgm:prSet/>
      <dgm:spPr/>
      <dgm:t>
        <a:bodyPr/>
        <a:lstStyle/>
        <a:p>
          <a:endParaRPr lang="en-US"/>
        </a:p>
      </dgm:t>
    </dgm:pt>
    <dgm:pt modelId="{E7662D0A-C39A-460D-9496-23B8D9A3B7A3}" type="sibTrans" cxnId="{5E6D0FEF-7822-49BE-8C8C-BA1CBEAA031B}">
      <dgm:prSet/>
      <dgm:spPr/>
      <dgm:t>
        <a:bodyPr/>
        <a:lstStyle/>
        <a:p>
          <a:endParaRPr lang="en-US"/>
        </a:p>
      </dgm:t>
    </dgm:pt>
    <dgm:pt modelId="{7DC6D095-CB4B-4DBE-9A4F-F74428C21320}">
      <dgm:prSet/>
      <dgm:spPr/>
      <dgm:t>
        <a:bodyPr/>
        <a:lstStyle/>
        <a:p>
          <a:pPr algn="ctr" rtl="1"/>
          <a:r>
            <a:rPr lang="ar-AE" b="0" baseline="0"/>
            <a:t>تميز بين التسارع و السرعة المتجهة </a:t>
          </a:r>
          <a:endParaRPr lang="en-US"/>
        </a:p>
      </dgm:t>
    </dgm:pt>
    <dgm:pt modelId="{32B03BA2-79C9-4FDC-8DC4-2E8E3ABB4FA1}" type="parTrans" cxnId="{29F418DD-3594-4ADA-A225-51440983A052}">
      <dgm:prSet/>
      <dgm:spPr/>
      <dgm:t>
        <a:bodyPr/>
        <a:lstStyle/>
        <a:p>
          <a:endParaRPr lang="en-US"/>
        </a:p>
      </dgm:t>
    </dgm:pt>
    <dgm:pt modelId="{8F6EB262-504A-4610-B067-77857D1665C0}" type="sibTrans" cxnId="{29F418DD-3594-4ADA-A225-51440983A052}">
      <dgm:prSet/>
      <dgm:spPr/>
      <dgm:t>
        <a:bodyPr/>
        <a:lstStyle/>
        <a:p>
          <a:endParaRPr lang="en-US"/>
        </a:p>
      </dgm:t>
    </dgm:pt>
    <dgm:pt modelId="{D326A94D-1C23-495F-BD7F-85236E012785}">
      <dgm:prSet/>
      <dgm:spPr/>
      <dgm:t>
        <a:bodyPr/>
        <a:lstStyle/>
        <a:p>
          <a:pPr rtl="1"/>
          <a:r>
            <a:rPr lang="ar-AE" b="0" baseline="0" dirty="0"/>
            <a:t>قراءة البيانات للرسومات البيانية – السرعة – الزمن </a:t>
          </a:r>
          <a:endParaRPr lang="en-US" dirty="0"/>
        </a:p>
      </dgm:t>
    </dgm:pt>
    <dgm:pt modelId="{1F37110E-4BD3-47A3-B934-91CD96D8B886}" type="parTrans" cxnId="{46C8459C-DE80-4FD9-9CE7-12281298C384}">
      <dgm:prSet/>
      <dgm:spPr/>
      <dgm:t>
        <a:bodyPr/>
        <a:lstStyle/>
        <a:p>
          <a:endParaRPr lang="en-US"/>
        </a:p>
      </dgm:t>
    </dgm:pt>
    <dgm:pt modelId="{632B4551-C9E2-4AAD-A4B7-4765BB6E1C46}" type="sibTrans" cxnId="{46C8459C-DE80-4FD9-9CE7-12281298C384}">
      <dgm:prSet/>
      <dgm:spPr/>
      <dgm:t>
        <a:bodyPr/>
        <a:lstStyle/>
        <a:p>
          <a:endParaRPr lang="en-US"/>
        </a:p>
      </dgm:t>
    </dgm:pt>
    <dgm:pt modelId="{63A61443-B95A-4943-B56E-4EAA8A9575CE}" type="pres">
      <dgm:prSet presAssocID="{2D0C79C0-27FE-472A-A821-88141E28C74E}" presName="outerComposite" presStyleCnt="0">
        <dgm:presLayoutVars>
          <dgm:chMax val="5"/>
          <dgm:dir/>
          <dgm:resizeHandles val="exact"/>
        </dgm:presLayoutVars>
      </dgm:prSet>
      <dgm:spPr/>
    </dgm:pt>
    <dgm:pt modelId="{C0A87E65-03C0-4AAF-88A2-87CD3131CDE8}" type="pres">
      <dgm:prSet presAssocID="{2D0C79C0-27FE-472A-A821-88141E28C74E}" presName="dummyMaxCanvas" presStyleCnt="0">
        <dgm:presLayoutVars/>
      </dgm:prSet>
      <dgm:spPr/>
    </dgm:pt>
    <dgm:pt modelId="{ECEC6594-7C45-47F5-80FC-EF2D1EBD2BCE}" type="pres">
      <dgm:prSet presAssocID="{2D0C79C0-27FE-472A-A821-88141E28C74E}" presName="ThreeNodes_1" presStyleLbl="node1" presStyleIdx="0" presStyleCnt="3">
        <dgm:presLayoutVars>
          <dgm:bulletEnabled val="1"/>
        </dgm:presLayoutVars>
      </dgm:prSet>
      <dgm:spPr/>
    </dgm:pt>
    <dgm:pt modelId="{BA42FBDD-73B2-4736-B7B3-1F74D215213E}" type="pres">
      <dgm:prSet presAssocID="{2D0C79C0-27FE-472A-A821-88141E28C74E}" presName="ThreeNodes_2" presStyleLbl="node1" presStyleIdx="1" presStyleCnt="3">
        <dgm:presLayoutVars>
          <dgm:bulletEnabled val="1"/>
        </dgm:presLayoutVars>
      </dgm:prSet>
      <dgm:spPr/>
    </dgm:pt>
    <dgm:pt modelId="{5353ACA9-50AB-4492-8EA5-2BD7A3CA59D9}" type="pres">
      <dgm:prSet presAssocID="{2D0C79C0-27FE-472A-A821-88141E28C74E}" presName="ThreeNodes_3" presStyleLbl="node1" presStyleIdx="2" presStyleCnt="3">
        <dgm:presLayoutVars>
          <dgm:bulletEnabled val="1"/>
        </dgm:presLayoutVars>
      </dgm:prSet>
      <dgm:spPr/>
    </dgm:pt>
    <dgm:pt modelId="{B184A0E3-D3BE-4EE0-9A51-794A50189901}" type="pres">
      <dgm:prSet presAssocID="{2D0C79C0-27FE-472A-A821-88141E28C74E}" presName="ThreeConn_1-2" presStyleLbl="fgAccFollowNode1" presStyleIdx="0" presStyleCnt="2">
        <dgm:presLayoutVars>
          <dgm:bulletEnabled val="1"/>
        </dgm:presLayoutVars>
      </dgm:prSet>
      <dgm:spPr/>
    </dgm:pt>
    <dgm:pt modelId="{17BA84B9-2689-4205-98C6-6DA736AC9CCC}" type="pres">
      <dgm:prSet presAssocID="{2D0C79C0-27FE-472A-A821-88141E28C74E}" presName="ThreeConn_2-3" presStyleLbl="fgAccFollowNode1" presStyleIdx="1" presStyleCnt="2">
        <dgm:presLayoutVars>
          <dgm:bulletEnabled val="1"/>
        </dgm:presLayoutVars>
      </dgm:prSet>
      <dgm:spPr/>
    </dgm:pt>
    <dgm:pt modelId="{F435FEF8-CC14-4EDB-9454-6DF2BA1DC0A7}" type="pres">
      <dgm:prSet presAssocID="{2D0C79C0-27FE-472A-A821-88141E28C74E}" presName="ThreeNodes_1_text" presStyleLbl="node1" presStyleIdx="2" presStyleCnt="3">
        <dgm:presLayoutVars>
          <dgm:bulletEnabled val="1"/>
        </dgm:presLayoutVars>
      </dgm:prSet>
      <dgm:spPr/>
    </dgm:pt>
    <dgm:pt modelId="{CE2A4061-FF68-44BF-B361-8567A2FD3A79}" type="pres">
      <dgm:prSet presAssocID="{2D0C79C0-27FE-472A-A821-88141E28C74E}" presName="ThreeNodes_2_text" presStyleLbl="node1" presStyleIdx="2" presStyleCnt="3">
        <dgm:presLayoutVars>
          <dgm:bulletEnabled val="1"/>
        </dgm:presLayoutVars>
      </dgm:prSet>
      <dgm:spPr/>
    </dgm:pt>
    <dgm:pt modelId="{4B6BB670-61DA-41FC-97EC-10F119E3BC26}" type="pres">
      <dgm:prSet presAssocID="{2D0C79C0-27FE-472A-A821-88141E28C74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E00980E-89B5-4E86-95BE-D65A07F44ABF}" type="presOf" srcId="{7DC6D095-CB4B-4DBE-9A4F-F74428C21320}" destId="{BA42FBDD-73B2-4736-B7B3-1F74D215213E}" srcOrd="0" destOrd="0" presId="urn:microsoft.com/office/officeart/2005/8/layout/vProcess5"/>
    <dgm:cxn modelId="{88F9A319-C2BD-4A11-866E-DEAC86C9B415}" type="presOf" srcId="{B9740B1A-275E-4DC0-A8B8-2751690B157A}" destId="{ECEC6594-7C45-47F5-80FC-EF2D1EBD2BCE}" srcOrd="0" destOrd="0" presId="urn:microsoft.com/office/officeart/2005/8/layout/vProcess5"/>
    <dgm:cxn modelId="{0EA97B5E-422F-4D9D-9096-589473FA0C24}" type="presOf" srcId="{B9740B1A-275E-4DC0-A8B8-2751690B157A}" destId="{F435FEF8-CC14-4EDB-9454-6DF2BA1DC0A7}" srcOrd="1" destOrd="0" presId="urn:microsoft.com/office/officeart/2005/8/layout/vProcess5"/>
    <dgm:cxn modelId="{85278D57-D34D-4DF8-B992-4B8F6829819F}" type="presOf" srcId="{D326A94D-1C23-495F-BD7F-85236E012785}" destId="{5353ACA9-50AB-4492-8EA5-2BD7A3CA59D9}" srcOrd="0" destOrd="0" presId="urn:microsoft.com/office/officeart/2005/8/layout/vProcess5"/>
    <dgm:cxn modelId="{3E783A99-A211-45F1-B324-1F2A51FF7F10}" type="presOf" srcId="{7DC6D095-CB4B-4DBE-9A4F-F74428C21320}" destId="{CE2A4061-FF68-44BF-B361-8567A2FD3A79}" srcOrd="1" destOrd="0" presId="urn:microsoft.com/office/officeart/2005/8/layout/vProcess5"/>
    <dgm:cxn modelId="{46C8459C-DE80-4FD9-9CE7-12281298C384}" srcId="{2D0C79C0-27FE-472A-A821-88141E28C74E}" destId="{D326A94D-1C23-495F-BD7F-85236E012785}" srcOrd="2" destOrd="0" parTransId="{1F37110E-4BD3-47A3-B934-91CD96D8B886}" sibTransId="{632B4551-C9E2-4AAD-A4B7-4765BB6E1C46}"/>
    <dgm:cxn modelId="{FD248BA0-7F8B-4BCC-88AC-69FF669D7236}" type="presOf" srcId="{8F6EB262-504A-4610-B067-77857D1665C0}" destId="{17BA84B9-2689-4205-98C6-6DA736AC9CCC}" srcOrd="0" destOrd="0" presId="urn:microsoft.com/office/officeart/2005/8/layout/vProcess5"/>
    <dgm:cxn modelId="{99852CC1-5335-4386-B4FF-6286D209FEA7}" type="presOf" srcId="{2D0C79C0-27FE-472A-A821-88141E28C74E}" destId="{63A61443-B95A-4943-B56E-4EAA8A9575CE}" srcOrd="0" destOrd="0" presId="urn:microsoft.com/office/officeart/2005/8/layout/vProcess5"/>
    <dgm:cxn modelId="{29F418DD-3594-4ADA-A225-51440983A052}" srcId="{2D0C79C0-27FE-472A-A821-88141E28C74E}" destId="{7DC6D095-CB4B-4DBE-9A4F-F74428C21320}" srcOrd="1" destOrd="0" parTransId="{32B03BA2-79C9-4FDC-8DC4-2E8E3ABB4FA1}" sibTransId="{8F6EB262-504A-4610-B067-77857D1665C0}"/>
    <dgm:cxn modelId="{5E6D0FEF-7822-49BE-8C8C-BA1CBEAA031B}" srcId="{2D0C79C0-27FE-472A-A821-88141E28C74E}" destId="{B9740B1A-275E-4DC0-A8B8-2751690B157A}" srcOrd="0" destOrd="0" parTransId="{C3B220FE-79E1-485E-8D8D-04E48F1CF70F}" sibTransId="{E7662D0A-C39A-460D-9496-23B8D9A3B7A3}"/>
    <dgm:cxn modelId="{CC9083F0-F89B-4328-ACA5-8B854C253DCB}" type="presOf" srcId="{E7662D0A-C39A-460D-9496-23B8D9A3B7A3}" destId="{B184A0E3-D3BE-4EE0-9A51-794A50189901}" srcOrd="0" destOrd="0" presId="urn:microsoft.com/office/officeart/2005/8/layout/vProcess5"/>
    <dgm:cxn modelId="{A21912FD-A2B7-4A5F-AD1C-6E23340C5F00}" type="presOf" srcId="{D326A94D-1C23-495F-BD7F-85236E012785}" destId="{4B6BB670-61DA-41FC-97EC-10F119E3BC26}" srcOrd="1" destOrd="0" presId="urn:microsoft.com/office/officeart/2005/8/layout/vProcess5"/>
    <dgm:cxn modelId="{3A2D53F8-E950-4AD1-BC21-36719E470750}" type="presParOf" srcId="{63A61443-B95A-4943-B56E-4EAA8A9575CE}" destId="{C0A87E65-03C0-4AAF-88A2-87CD3131CDE8}" srcOrd="0" destOrd="0" presId="urn:microsoft.com/office/officeart/2005/8/layout/vProcess5"/>
    <dgm:cxn modelId="{E35144B0-7A46-41D5-B63C-58A9AD53CAF1}" type="presParOf" srcId="{63A61443-B95A-4943-B56E-4EAA8A9575CE}" destId="{ECEC6594-7C45-47F5-80FC-EF2D1EBD2BCE}" srcOrd="1" destOrd="0" presId="urn:microsoft.com/office/officeart/2005/8/layout/vProcess5"/>
    <dgm:cxn modelId="{FAE5C7FC-125E-4686-B718-059DB0ECE61A}" type="presParOf" srcId="{63A61443-B95A-4943-B56E-4EAA8A9575CE}" destId="{BA42FBDD-73B2-4736-B7B3-1F74D215213E}" srcOrd="2" destOrd="0" presId="urn:microsoft.com/office/officeart/2005/8/layout/vProcess5"/>
    <dgm:cxn modelId="{F8AAA750-59E1-4BCA-A917-A478CFA127B3}" type="presParOf" srcId="{63A61443-B95A-4943-B56E-4EAA8A9575CE}" destId="{5353ACA9-50AB-4492-8EA5-2BD7A3CA59D9}" srcOrd="3" destOrd="0" presId="urn:microsoft.com/office/officeart/2005/8/layout/vProcess5"/>
    <dgm:cxn modelId="{99457453-CED2-4F77-A24C-011116965518}" type="presParOf" srcId="{63A61443-B95A-4943-B56E-4EAA8A9575CE}" destId="{B184A0E3-D3BE-4EE0-9A51-794A50189901}" srcOrd="4" destOrd="0" presId="urn:microsoft.com/office/officeart/2005/8/layout/vProcess5"/>
    <dgm:cxn modelId="{A3981A3B-27C1-4A6A-B71A-5812B0FF250D}" type="presParOf" srcId="{63A61443-B95A-4943-B56E-4EAA8A9575CE}" destId="{17BA84B9-2689-4205-98C6-6DA736AC9CCC}" srcOrd="5" destOrd="0" presId="urn:microsoft.com/office/officeart/2005/8/layout/vProcess5"/>
    <dgm:cxn modelId="{DE7780E6-EED4-4BE5-8DBD-E09B319D3760}" type="presParOf" srcId="{63A61443-B95A-4943-B56E-4EAA8A9575CE}" destId="{F435FEF8-CC14-4EDB-9454-6DF2BA1DC0A7}" srcOrd="6" destOrd="0" presId="urn:microsoft.com/office/officeart/2005/8/layout/vProcess5"/>
    <dgm:cxn modelId="{E2F3CBB5-09F1-4F0E-B441-6DCD5BD3705D}" type="presParOf" srcId="{63A61443-B95A-4943-B56E-4EAA8A9575CE}" destId="{CE2A4061-FF68-44BF-B361-8567A2FD3A79}" srcOrd="7" destOrd="0" presId="urn:microsoft.com/office/officeart/2005/8/layout/vProcess5"/>
    <dgm:cxn modelId="{C858A286-8835-4E90-B30B-1E4F4F2BCE03}" type="presParOf" srcId="{63A61443-B95A-4943-B56E-4EAA8A9575CE}" destId="{4B6BB670-61DA-41FC-97EC-10F119E3BC2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63BF4B-4415-4762-BD4A-A54D5DC6D6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EF6ABFE-EC53-4455-BE17-0886128E3F2B}">
      <dgm:prSet/>
      <dgm:spPr/>
      <dgm:t>
        <a:bodyPr/>
        <a:lstStyle/>
        <a:p>
          <a:pPr algn="ctr" rtl="1"/>
          <a:r>
            <a:rPr lang="ar-AE" b="1" dirty="0"/>
            <a:t>زيادة سرعة الجسم  و يسمى تسارع</a:t>
          </a:r>
          <a:endParaRPr lang="en-US" dirty="0"/>
        </a:p>
      </dgm:t>
    </dgm:pt>
    <dgm:pt modelId="{FDE9632B-08CC-40F7-89AA-8FF82BFAF7F7}" type="parTrans" cxnId="{02A68522-7675-42B9-AC01-3A87832D6DDC}">
      <dgm:prSet/>
      <dgm:spPr/>
      <dgm:t>
        <a:bodyPr/>
        <a:lstStyle/>
        <a:p>
          <a:endParaRPr lang="en-US"/>
        </a:p>
      </dgm:t>
    </dgm:pt>
    <dgm:pt modelId="{1DA498B9-5780-4E46-B387-78CC6B09C198}" type="sibTrans" cxnId="{02A68522-7675-42B9-AC01-3A87832D6DDC}">
      <dgm:prSet/>
      <dgm:spPr/>
      <dgm:t>
        <a:bodyPr/>
        <a:lstStyle/>
        <a:p>
          <a:endParaRPr lang="en-US"/>
        </a:p>
      </dgm:t>
    </dgm:pt>
    <dgm:pt modelId="{33EBC806-53E6-4332-9F53-F3DE84E2DD0F}">
      <dgm:prSet/>
      <dgm:spPr/>
      <dgm:t>
        <a:bodyPr/>
        <a:lstStyle/>
        <a:p>
          <a:pPr algn="ctr" rtl="1"/>
          <a:r>
            <a:rPr lang="ar-AE" b="1" dirty="0"/>
            <a:t>يحصل اذا كان للسرعة و التسارع نفس الاتجاه</a:t>
          </a:r>
          <a:endParaRPr lang="en-US" dirty="0"/>
        </a:p>
      </dgm:t>
    </dgm:pt>
    <dgm:pt modelId="{E2E5F4FC-DA70-4840-9E62-F27EF2B20AD7}" type="parTrans" cxnId="{3B1805DA-09AA-4879-9330-308D9DECCB0F}">
      <dgm:prSet/>
      <dgm:spPr/>
      <dgm:t>
        <a:bodyPr/>
        <a:lstStyle/>
        <a:p>
          <a:endParaRPr lang="en-US"/>
        </a:p>
      </dgm:t>
    </dgm:pt>
    <dgm:pt modelId="{242A9543-1058-45B2-8814-D7F1F64FC840}" type="sibTrans" cxnId="{3B1805DA-09AA-4879-9330-308D9DECCB0F}">
      <dgm:prSet/>
      <dgm:spPr/>
      <dgm:t>
        <a:bodyPr/>
        <a:lstStyle/>
        <a:p>
          <a:endParaRPr lang="en-US"/>
        </a:p>
      </dgm:t>
    </dgm:pt>
    <dgm:pt modelId="{E63507C7-5D3B-497B-BE42-03B7FF909CD1}" type="pres">
      <dgm:prSet presAssocID="{0D63BF4B-4415-4762-BD4A-A54D5DC6D6E3}" presName="linear" presStyleCnt="0">
        <dgm:presLayoutVars>
          <dgm:animLvl val="lvl"/>
          <dgm:resizeHandles val="exact"/>
        </dgm:presLayoutVars>
      </dgm:prSet>
      <dgm:spPr/>
    </dgm:pt>
    <dgm:pt modelId="{188137DF-469D-4154-B6B0-B5E31B1B5514}" type="pres">
      <dgm:prSet presAssocID="{EEF6ABFE-EC53-4455-BE17-0886128E3F2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E8A4A61-49E8-4EAD-95B3-237302852691}" type="pres">
      <dgm:prSet presAssocID="{1DA498B9-5780-4E46-B387-78CC6B09C198}" presName="spacer" presStyleCnt="0"/>
      <dgm:spPr/>
    </dgm:pt>
    <dgm:pt modelId="{E8CFEC56-293C-4ABD-A467-A243ABACB1E8}" type="pres">
      <dgm:prSet presAssocID="{33EBC806-53E6-4332-9F53-F3DE84E2DD0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2A68522-7675-42B9-AC01-3A87832D6DDC}" srcId="{0D63BF4B-4415-4762-BD4A-A54D5DC6D6E3}" destId="{EEF6ABFE-EC53-4455-BE17-0886128E3F2B}" srcOrd="0" destOrd="0" parTransId="{FDE9632B-08CC-40F7-89AA-8FF82BFAF7F7}" sibTransId="{1DA498B9-5780-4E46-B387-78CC6B09C198}"/>
    <dgm:cxn modelId="{D5BAB25D-BBDE-4D76-BAD5-5C0A5C88C8EE}" type="presOf" srcId="{0D63BF4B-4415-4762-BD4A-A54D5DC6D6E3}" destId="{E63507C7-5D3B-497B-BE42-03B7FF909CD1}" srcOrd="0" destOrd="0" presId="urn:microsoft.com/office/officeart/2005/8/layout/vList2"/>
    <dgm:cxn modelId="{CF273843-F0F4-4AC6-9DD1-9EFBAF2EC28D}" type="presOf" srcId="{33EBC806-53E6-4332-9F53-F3DE84E2DD0F}" destId="{E8CFEC56-293C-4ABD-A467-A243ABACB1E8}" srcOrd="0" destOrd="0" presId="urn:microsoft.com/office/officeart/2005/8/layout/vList2"/>
    <dgm:cxn modelId="{0EE6F756-325B-4C56-B0AD-7BAD2D0FBD2B}" type="presOf" srcId="{EEF6ABFE-EC53-4455-BE17-0886128E3F2B}" destId="{188137DF-469D-4154-B6B0-B5E31B1B5514}" srcOrd="0" destOrd="0" presId="urn:microsoft.com/office/officeart/2005/8/layout/vList2"/>
    <dgm:cxn modelId="{3B1805DA-09AA-4879-9330-308D9DECCB0F}" srcId="{0D63BF4B-4415-4762-BD4A-A54D5DC6D6E3}" destId="{33EBC806-53E6-4332-9F53-F3DE84E2DD0F}" srcOrd="1" destOrd="0" parTransId="{E2E5F4FC-DA70-4840-9E62-F27EF2B20AD7}" sibTransId="{242A9543-1058-45B2-8814-D7F1F64FC840}"/>
    <dgm:cxn modelId="{DA1F3EEA-7969-4C60-84FF-BC6B82EEDD10}" type="presParOf" srcId="{E63507C7-5D3B-497B-BE42-03B7FF909CD1}" destId="{188137DF-469D-4154-B6B0-B5E31B1B5514}" srcOrd="0" destOrd="0" presId="urn:microsoft.com/office/officeart/2005/8/layout/vList2"/>
    <dgm:cxn modelId="{37562464-DDBC-4509-BB15-46E45E8643BF}" type="presParOf" srcId="{E63507C7-5D3B-497B-BE42-03B7FF909CD1}" destId="{AE8A4A61-49E8-4EAD-95B3-237302852691}" srcOrd="1" destOrd="0" presId="urn:microsoft.com/office/officeart/2005/8/layout/vList2"/>
    <dgm:cxn modelId="{AD212A20-600F-4E3E-89E7-6BD4FBD38C03}" type="presParOf" srcId="{E63507C7-5D3B-497B-BE42-03B7FF909CD1}" destId="{E8CFEC56-293C-4ABD-A467-A243ABACB1E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3A1197-8E0B-4C2E-BB81-F5E8EEA187F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8EA0140-9D6C-442B-AD9B-81CE71B0548C}">
      <dgm:prSet custT="1"/>
      <dgm:spPr/>
      <dgm:t>
        <a:bodyPr/>
        <a:lstStyle/>
        <a:p>
          <a:pPr rtl="1"/>
          <a:r>
            <a:rPr lang="ar-AE" sz="3600" b="1" dirty="0"/>
            <a:t>الحركة متسارعة </a:t>
          </a:r>
          <a:endParaRPr lang="en-US" sz="3600" dirty="0"/>
        </a:p>
      </dgm:t>
    </dgm:pt>
    <dgm:pt modelId="{D37A608F-843F-4E37-8823-7ABCA8695172}" type="parTrans" cxnId="{BAF6AD0D-61A1-4AAF-AF38-33F3223CE9BA}">
      <dgm:prSet/>
      <dgm:spPr/>
      <dgm:t>
        <a:bodyPr/>
        <a:lstStyle/>
        <a:p>
          <a:endParaRPr lang="en-US"/>
        </a:p>
      </dgm:t>
    </dgm:pt>
    <dgm:pt modelId="{2BAE5BC1-8BA3-4733-B201-85C70B433AD7}" type="sibTrans" cxnId="{BAF6AD0D-61A1-4AAF-AF38-33F3223CE9BA}">
      <dgm:prSet/>
      <dgm:spPr/>
      <dgm:t>
        <a:bodyPr/>
        <a:lstStyle/>
        <a:p>
          <a:endParaRPr lang="en-US"/>
        </a:p>
      </dgm:t>
    </dgm:pt>
    <dgm:pt modelId="{6817B01A-76E8-410F-B76E-1CFA2A5E5FE1}">
      <dgm:prSet custT="1"/>
      <dgm:spPr/>
      <dgm:t>
        <a:bodyPr/>
        <a:lstStyle/>
        <a:p>
          <a:r>
            <a:rPr lang="ar-AE" sz="2400" b="1" dirty="0"/>
            <a:t>في الشكل الأول و الثالث لأن السرعة و التسارع باتجاه واحد</a:t>
          </a:r>
          <a:endParaRPr lang="en-US" sz="2400" dirty="0"/>
        </a:p>
      </dgm:t>
    </dgm:pt>
    <dgm:pt modelId="{ADFB082B-3914-4A81-8109-AB061DAB3A41}" type="parTrans" cxnId="{2FD38196-D1A3-4041-9C7B-447D32D9E0F9}">
      <dgm:prSet/>
      <dgm:spPr/>
      <dgm:t>
        <a:bodyPr/>
        <a:lstStyle/>
        <a:p>
          <a:endParaRPr lang="en-US"/>
        </a:p>
      </dgm:t>
    </dgm:pt>
    <dgm:pt modelId="{F9A41328-D175-443A-8BC7-D9326A67ADE8}" type="sibTrans" cxnId="{2FD38196-D1A3-4041-9C7B-447D32D9E0F9}">
      <dgm:prSet/>
      <dgm:spPr/>
      <dgm:t>
        <a:bodyPr/>
        <a:lstStyle/>
        <a:p>
          <a:endParaRPr lang="en-US"/>
        </a:p>
      </dgm:t>
    </dgm:pt>
    <dgm:pt modelId="{C2DBE364-5DEF-4D83-83CD-511FCBF3C95B}" type="pres">
      <dgm:prSet presAssocID="{F93A1197-8E0B-4C2E-BB81-F5E8EEA187FA}" presName="compositeShape" presStyleCnt="0">
        <dgm:presLayoutVars>
          <dgm:chMax val="7"/>
          <dgm:dir/>
          <dgm:resizeHandles val="exact"/>
        </dgm:presLayoutVars>
      </dgm:prSet>
      <dgm:spPr/>
    </dgm:pt>
    <dgm:pt modelId="{00FC9A8C-6044-4DFD-A8B1-6BB46B5803F1}" type="pres">
      <dgm:prSet presAssocID="{F93A1197-8E0B-4C2E-BB81-F5E8EEA187FA}" presName="wedge1" presStyleLbl="node1" presStyleIdx="0" presStyleCnt="2"/>
      <dgm:spPr/>
    </dgm:pt>
    <dgm:pt modelId="{F02999AD-C242-42FE-ABC6-7A1AE731097A}" type="pres">
      <dgm:prSet presAssocID="{F93A1197-8E0B-4C2E-BB81-F5E8EEA187FA}" presName="dummy1a" presStyleCnt="0"/>
      <dgm:spPr/>
    </dgm:pt>
    <dgm:pt modelId="{2ABE22FD-10AE-4ABC-9767-D029D282D033}" type="pres">
      <dgm:prSet presAssocID="{F93A1197-8E0B-4C2E-BB81-F5E8EEA187FA}" presName="dummy1b" presStyleCnt="0"/>
      <dgm:spPr/>
    </dgm:pt>
    <dgm:pt modelId="{636E796E-6CC4-4A50-8E05-B0FA5888456A}" type="pres">
      <dgm:prSet presAssocID="{F93A1197-8E0B-4C2E-BB81-F5E8EEA187FA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CED247F2-DE66-4140-A36F-26D50692822E}" type="pres">
      <dgm:prSet presAssocID="{F93A1197-8E0B-4C2E-BB81-F5E8EEA187FA}" presName="wedge2" presStyleLbl="node1" presStyleIdx="1" presStyleCnt="2"/>
      <dgm:spPr/>
    </dgm:pt>
    <dgm:pt modelId="{D29DDD3F-F78A-4C7E-8193-BD1CA18268F5}" type="pres">
      <dgm:prSet presAssocID="{F93A1197-8E0B-4C2E-BB81-F5E8EEA187FA}" presName="dummy2a" presStyleCnt="0"/>
      <dgm:spPr/>
    </dgm:pt>
    <dgm:pt modelId="{4CA35443-69BD-4E08-8D10-D9A26B965E24}" type="pres">
      <dgm:prSet presAssocID="{F93A1197-8E0B-4C2E-BB81-F5E8EEA187FA}" presName="dummy2b" presStyleCnt="0"/>
      <dgm:spPr/>
    </dgm:pt>
    <dgm:pt modelId="{B2063F47-FD63-470C-9D6C-3721FE381DAF}" type="pres">
      <dgm:prSet presAssocID="{F93A1197-8E0B-4C2E-BB81-F5E8EEA187FA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97E2A061-7990-45F0-AAB1-5FAB731B1843}" type="pres">
      <dgm:prSet presAssocID="{2BAE5BC1-8BA3-4733-B201-85C70B433AD7}" presName="arrowWedge1" presStyleLbl="fgSibTrans2D1" presStyleIdx="0" presStyleCnt="2"/>
      <dgm:spPr/>
    </dgm:pt>
    <dgm:pt modelId="{9C1E3EA0-E007-4433-925B-3ED02318A949}" type="pres">
      <dgm:prSet presAssocID="{F9A41328-D175-443A-8BC7-D9326A67ADE8}" presName="arrowWedge2" presStyleLbl="fgSibTrans2D1" presStyleIdx="1" presStyleCnt="2"/>
      <dgm:spPr/>
    </dgm:pt>
  </dgm:ptLst>
  <dgm:cxnLst>
    <dgm:cxn modelId="{BAF6AD0D-61A1-4AAF-AF38-33F3223CE9BA}" srcId="{F93A1197-8E0B-4C2E-BB81-F5E8EEA187FA}" destId="{78EA0140-9D6C-442B-AD9B-81CE71B0548C}" srcOrd="0" destOrd="0" parTransId="{D37A608F-843F-4E37-8823-7ABCA8695172}" sibTransId="{2BAE5BC1-8BA3-4733-B201-85C70B433AD7}"/>
    <dgm:cxn modelId="{C655804A-FB8E-4FBF-AFC9-14B028231CE5}" type="presOf" srcId="{6817B01A-76E8-410F-B76E-1CFA2A5E5FE1}" destId="{CED247F2-DE66-4140-A36F-26D50692822E}" srcOrd="0" destOrd="0" presId="urn:microsoft.com/office/officeart/2005/8/layout/cycle8"/>
    <dgm:cxn modelId="{0800686C-55ED-43AD-B086-4ECA972D05D7}" type="presOf" srcId="{78EA0140-9D6C-442B-AD9B-81CE71B0548C}" destId="{00FC9A8C-6044-4DFD-A8B1-6BB46B5803F1}" srcOrd="0" destOrd="0" presId="urn:microsoft.com/office/officeart/2005/8/layout/cycle8"/>
    <dgm:cxn modelId="{F5FA3893-3EB4-458E-B867-5EE76BE7C1AE}" type="presOf" srcId="{6817B01A-76E8-410F-B76E-1CFA2A5E5FE1}" destId="{B2063F47-FD63-470C-9D6C-3721FE381DAF}" srcOrd="1" destOrd="0" presId="urn:microsoft.com/office/officeart/2005/8/layout/cycle8"/>
    <dgm:cxn modelId="{2FD38196-D1A3-4041-9C7B-447D32D9E0F9}" srcId="{F93A1197-8E0B-4C2E-BB81-F5E8EEA187FA}" destId="{6817B01A-76E8-410F-B76E-1CFA2A5E5FE1}" srcOrd="1" destOrd="0" parTransId="{ADFB082B-3914-4A81-8109-AB061DAB3A41}" sibTransId="{F9A41328-D175-443A-8BC7-D9326A67ADE8}"/>
    <dgm:cxn modelId="{D441629D-768A-4D15-A5D4-743C4E24BFA0}" type="presOf" srcId="{F93A1197-8E0B-4C2E-BB81-F5E8EEA187FA}" destId="{C2DBE364-5DEF-4D83-83CD-511FCBF3C95B}" srcOrd="0" destOrd="0" presId="urn:microsoft.com/office/officeart/2005/8/layout/cycle8"/>
    <dgm:cxn modelId="{D35D53F2-FC7B-4B90-A73E-2C55946A699E}" type="presOf" srcId="{78EA0140-9D6C-442B-AD9B-81CE71B0548C}" destId="{636E796E-6CC4-4A50-8E05-B0FA5888456A}" srcOrd="1" destOrd="0" presId="urn:microsoft.com/office/officeart/2005/8/layout/cycle8"/>
    <dgm:cxn modelId="{55872FD8-5465-4684-8B17-451F82F5CED6}" type="presParOf" srcId="{C2DBE364-5DEF-4D83-83CD-511FCBF3C95B}" destId="{00FC9A8C-6044-4DFD-A8B1-6BB46B5803F1}" srcOrd="0" destOrd="0" presId="urn:microsoft.com/office/officeart/2005/8/layout/cycle8"/>
    <dgm:cxn modelId="{8F13A90B-7CA8-4B2F-8703-F4E74D99F976}" type="presParOf" srcId="{C2DBE364-5DEF-4D83-83CD-511FCBF3C95B}" destId="{F02999AD-C242-42FE-ABC6-7A1AE731097A}" srcOrd="1" destOrd="0" presId="urn:microsoft.com/office/officeart/2005/8/layout/cycle8"/>
    <dgm:cxn modelId="{F2BDA97A-0954-4E21-8F8F-B22E4EF42312}" type="presParOf" srcId="{C2DBE364-5DEF-4D83-83CD-511FCBF3C95B}" destId="{2ABE22FD-10AE-4ABC-9767-D029D282D033}" srcOrd="2" destOrd="0" presId="urn:microsoft.com/office/officeart/2005/8/layout/cycle8"/>
    <dgm:cxn modelId="{BCE837D1-D2F4-446E-87F6-EB7A986338A8}" type="presParOf" srcId="{C2DBE364-5DEF-4D83-83CD-511FCBF3C95B}" destId="{636E796E-6CC4-4A50-8E05-B0FA5888456A}" srcOrd="3" destOrd="0" presId="urn:microsoft.com/office/officeart/2005/8/layout/cycle8"/>
    <dgm:cxn modelId="{BFC28751-E85E-4BD2-8CF3-1E6DA2601BDE}" type="presParOf" srcId="{C2DBE364-5DEF-4D83-83CD-511FCBF3C95B}" destId="{CED247F2-DE66-4140-A36F-26D50692822E}" srcOrd="4" destOrd="0" presId="urn:microsoft.com/office/officeart/2005/8/layout/cycle8"/>
    <dgm:cxn modelId="{D87A6027-CBD8-4700-9752-CC60EF4FB5CA}" type="presParOf" srcId="{C2DBE364-5DEF-4D83-83CD-511FCBF3C95B}" destId="{D29DDD3F-F78A-4C7E-8193-BD1CA18268F5}" srcOrd="5" destOrd="0" presId="urn:microsoft.com/office/officeart/2005/8/layout/cycle8"/>
    <dgm:cxn modelId="{D411ABC8-0A56-4613-A557-E276D680B1CA}" type="presParOf" srcId="{C2DBE364-5DEF-4D83-83CD-511FCBF3C95B}" destId="{4CA35443-69BD-4E08-8D10-D9A26B965E24}" srcOrd="6" destOrd="0" presId="urn:microsoft.com/office/officeart/2005/8/layout/cycle8"/>
    <dgm:cxn modelId="{03060270-BE35-4B9F-9370-89A452F7A52F}" type="presParOf" srcId="{C2DBE364-5DEF-4D83-83CD-511FCBF3C95B}" destId="{B2063F47-FD63-470C-9D6C-3721FE381DAF}" srcOrd="7" destOrd="0" presId="urn:microsoft.com/office/officeart/2005/8/layout/cycle8"/>
    <dgm:cxn modelId="{99D43BE4-DF83-42B1-8CC4-067D6FADDB4C}" type="presParOf" srcId="{C2DBE364-5DEF-4D83-83CD-511FCBF3C95B}" destId="{97E2A061-7990-45F0-AAB1-5FAB731B1843}" srcOrd="8" destOrd="0" presId="urn:microsoft.com/office/officeart/2005/8/layout/cycle8"/>
    <dgm:cxn modelId="{CEB72A86-2B5D-46D3-BEC5-E845EEE174E0}" type="presParOf" srcId="{C2DBE364-5DEF-4D83-83CD-511FCBF3C95B}" destId="{9C1E3EA0-E007-4433-925B-3ED02318A949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4CCEF3-EB4E-4337-8382-4E3E8B56246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B02E04-5B6A-47D6-90A5-24EBEE5435AF}">
      <dgm:prSet/>
      <dgm:spPr/>
      <dgm:t>
        <a:bodyPr/>
        <a:lstStyle/>
        <a:p>
          <a:pPr rtl="1"/>
          <a:r>
            <a:rPr lang="ar-AE" b="1" dirty="0"/>
            <a:t>1- تحسب التسارع و الازاحة من الرسم البياني</a:t>
          </a:r>
          <a:endParaRPr lang="en-US" dirty="0"/>
        </a:p>
      </dgm:t>
    </dgm:pt>
    <dgm:pt modelId="{A0C4D2CB-A6C6-4BDD-8C6D-DC0501B95324}" type="parTrans" cxnId="{7F4AA6E1-4013-4221-875F-3F10DFDDB0CC}">
      <dgm:prSet/>
      <dgm:spPr/>
      <dgm:t>
        <a:bodyPr/>
        <a:lstStyle/>
        <a:p>
          <a:endParaRPr lang="en-US"/>
        </a:p>
      </dgm:t>
    </dgm:pt>
    <dgm:pt modelId="{93CDD7EE-E0B2-4EE3-8769-788B042C2D53}" type="sibTrans" cxnId="{7F4AA6E1-4013-4221-875F-3F10DFDDB0CC}">
      <dgm:prSet/>
      <dgm:spPr/>
      <dgm:t>
        <a:bodyPr/>
        <a:lstStyle/>
        <a:p>
          <a:endParaRPr lang="en-US"/>
        </a:p>
      </dgm:t>
    </dgm:pt>
    <dgm:pt modelId="{FA18F4BA-177A-4212-821E-03B73F7C12A8}">
      <dgm:prSet/>
      <dgm:spPr/>
      <dgm:t>
        <a:bodyPr/>
        <a:lstStyle/>
        <a:p>
          <a:pPr rtl="1"/>
          <a:r>
            <a:rPr lang="ar-AE" b="1"/>
            <a:t>2- يطبق معادلات الحركة بتسارع ثابت في حل المسائل</a:t>
          </a:r>
          <a:endParaRPr lang="en-US"/>
        </a:p>
      </dgm:t>
    </dgm:pt>
    <dgm:pt modelId="{D6203F57-3940-4EEB-AE8D-0EC5C816FD02}" type="parTrans" cxnId="{DF41E466-F5C5-47A0-8A41-07BFE78C8600}">
      <dgm:prSet/>
      <dgm:spPr/>
      <dgm:t>
        <a:bodyPr/>
        <a:lstStyle/>
        <a:p>
          <a:endParaRPr lang="en-US"/>
        </a:p>
      </dgm:t>
    </dgm:pt>
    <dgm:pt modelId="{1EE7F154-80E5-4BF1-B9BC-A3A08B06D669}" type="sibTrans" cxnId="{DF41E466-F5C5-47A0-8A41-07BFE78C8600}">
      <dgm:prSet/>
      <dgm:spPr/>
      <dgm:t>
        <a:bodyPr/>
        <a:lstStyle/>
        <a:p>
          <a:endParaRPr lang="en-US"/>
        </a:p>
      </dgm:t>
    </dgm:pt>
    <dgm:pt modelId="{FEC78EDC-AEBF-4D19-883D-BA445F72585E}" type="pres">
      <dgm:prSet presAssocID="{A54CCEF3-EB4E-4337-8382-4E3E8B56246F}" presName="outerComposite" presStyleCnt="0">
        <dgm:presLayoutVars>
          <dgm:chMax val="5"/>
          <dgm:dir/>
          <dgm:resizeHandles val="exact"/>
        </dgm:presLayoutVars>
      </dgm:prSet>
      <dgm:spPr/>
    </dgm:pt>
    <dgm:pt modelId="{347018FD-4510-4478-8067-85EF8DF3FD5B}" type="pres">
      <dgm:prSet presAssocID="{A54CCEF3-EB4E-4337-8382-4E3E8B56246F}" presName="dummyMaxCanvas" presStyleCnt="0">
        <dgm:presLayoutVars/>
      </dgm:prSet>
      <dgm:spPr/>
    </dgm:pt>
    <dgm:pt modelId="{8588A855-B72C-42E7-B6FF-F728DF271E91}" type="pres">
      <dgm:prSet presAssocID="{A54CCEF3-EB4E-4337-8382-4E3E8B56246F}" presName="TwoNodes_1" presStyleLbl="node1" presStyleIdx="0" presStyleCnt="2">
        <dgm:presLayoutVars>
          <dgm:bulletEnabled val="1"/>
        </dgm:presLayoutVars>
      </dgm:prSet>
      <dgm:spPr/>
    </dgm:pt>
    <dgm:pt modelId="{95FDB2DF-7743-4984-A6A9-F8AA7458EEBF}" type="pres">
      <dgm:prSet presAssocID="{A54CCEF3-EB4E-4337-8382-4E3E8B56246F}" presName="TwoNodes_2" presStyleLbl="node1" presStyleIdx="1" presStyleCnt="2">
        <dgm:presLayoutVars>
          <dgm:bulletEnabled val="1"/>
        </dgm:presLayoutVars>
      </dgm:prSet>
      <dgm:spPr/>
    </dgm:pt>
    <dgm:pt modelId="{64C594FC-74AE-4632-A990-466AE6D3E3C3}" type="pres">
      <dgm:prSet presAssocID="{A54CCEF3-EB4E-4337-8382-4E3E8B56246F}" presName="TwoConn_1-2" presStyleLbl="fgAccFollowNode1" presStyleIdx="0" presStyleCnt="1">
        <dgm:presLayoutVars>
          <dgm:bulletEnabled val="1"/>
        </dgm:presLayoutVars>
      </dgm:prSet>
      <dgm:spPr/>
    </dgm:pt>
    <dgm:pt modelId="{8261F733-A417-4685-9BAE-C5455F686692}" type="pres">
      <dgm:prSet presAssocID="{A54CCEF3-EB4E-4337-8382-4E3E8B56246F}" presName="TwoNodes_1_text" presStyleLbl="node1" presStyleIdx="1" presStyleCnt="2">
        <dgm:presLayoutVars>
          <dgm:bulletEnabled val="1"/>
        </dgm:presLayoutVars>
      </dgm:prSet>
      <dgm:spPr/>
    </dgm:pt>
    <dgm:pt modelId="{E79D95EB-836A-433C-8530-7BA8DECACD69}" type="pres">
      <dgm:prSet presAssocID="{A54CCEF3-EB4E-4337-8382-4E3E8B56246F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396AB811-6E27-4A4A-BCD6-571C7123938A}" type="presOf" srcId="{FA18F4BA-177A-4212-821E-03B73F7C12A8}" destId="{E79D95EB-836A-433C-8530-7BA8DECACD69}" srcOrd="1" destOrd="0" presId="urn:microsoft.com/office/officeart/2005/8/layout/vProcess5"/>
    <dgm:cxn modelId="{E97FF230-FBF9-410F-8B3E-23A3884D43B3}" type="presOf" srcId="{93CDD7EE-E0B2-4EE3-8769-788B042C2D53}" destId="{64C594FC-74AE-4632-A990-466AE6D3E3C3}" srcOrd="0" destOrd="0" presId="urn:microsoft.com/office/officeart/2005/8/layout/vProcess5"/>
    <dgm:cxn modelId="{DF41E466-F5C5-47A0-8A41-07BFE78C8600}" srcId="{A54CCEF3-EB4E-4337-8382-4E3E8B56246F}" destId="{FA18F4BA-177A-4212-821E-03B73F7C12A8}" srcOrd="1" destOrd="0" parTransId="{D6203F57-3940-4EEB-AE8D-0EC5C816FD02}" sibTransId="{1EE7F154-80E5-4BF1-B9BC-A3A08B06D669}"/>
    <dgm:cxn modelId="{5237F253-E564-4004-8AE3-8A3DE9BA7D9C}" type="presOf" srcId="{B2B02E04-5B6A-47D6-90A5-24EBEE5435AF}" destId="{8261F733-A417-4685-9BAE-C5455F686692}" srcOrd="1" destOrd="0" presId="urn:microsoft.com/office/officeart/2005/8/layout/vProcess5"/>
    <dgm:cxn modelId="{C95B2A83-566D-496A-9F05-9A89FA4A3C73}" type="presOf" srcId="{B2B02E04-5B6A-47D6-90A5-24EBEE5435AF}" destId="{8588A855-B72C-42E7-B6FF-F728DF271E91}" srcOrd="0" destOrd="0" presId="urn:microsoft.com/office/officeart/2005/8/layout/vProcess5"/>
    <dgm:cxn modelId="{B4AF6C87-A7C4-4323-8C64-52262911C198}" type="presOf" srcId="{FA18F4BA-177A-4212-821E-03B73F7C12A8}" destId="{95FDB2DF-7743-4984-A6A9-F8AA7458EEBF}" srcOrd="0" destOrd="0" presId="urn:microsoft.com/office/officeart/2005/8/layout/vProcess5"/>
    <dgm:cxn modelId="{63D25BA6-A4D3-4797-9567-C3B0E9456424}" type="presOf" srcId="{A54CCEF3-EB4E-4337-8382-4E3E8B56246F}" destId="{FEC78EDC-AEBF-4D19-883D-BA445F72585E}" srcOrd="0" destOrd="0" presId="urn:microsoft.com/office/officeart/2005/8/layout/vProcess5"/>
    <dgm:cxn modelId="{7F4AA6E1-4013-4221-875F-3F10DFDDB0CC}" srcId="{A54CCEF3-EB4E-4337-8382-4E3E8B56246F}" destId="{B2B02E04-5B6A-47D6-90A5-24EBEE5435AF}" srcOrd="0" destOrd="0" parTransId="{A0C4D2CB-A6C6-4BDD-8C6D-DC0501B95324}" sibTransId="{93CDD7EE-E0B2-4EE3-8769-788B042C2D53}"/>
    <dgm:cxn modelId="{7DD7E150-CD74-437A-9261-79DF77027332}" type="presParOf" srcId="{FEC78EDC-AEBF-4D19-883D-BA445F72585E}" destId="{347018FD-4510-4478-8067-85EF8DF3FD5B}" srcOrd="0" destOrd="0" presId="urn:microsoft.com/office/officeart/2005/8/layout/vProcess5"/>
    <dgm:cxn modelId="{9B509B13-27A1-4E77-8150-469A2E3430C0}" type="presParOf" srcId="{FEC78EDC-AEBF-4D19-883D-BA445F72585E}" destId="{8588A855-B72C-42E7-B6FF-F728DF271E91}" srcOrd="1" destOrd="0" presId="urn:microsoft.com/office/officeart/2005/8/layout/vProcess5"/>
    <dgm:cxn modelId="{0577EEDC-C596-43DC-BF23-44B3F2F6E580}" type="presParOf" srcId="{FEC78EDC-AEBF-4D19-883D-BA445F72585E}" destId="{95FDB2DF-7743-4984-A6A9-F8AA7458EEBF}" srcOrd="2" destOrd="0" presId="urn:microsoft.com/office/officeart/2005/8/layout/vProcess5"/>
    <dgm:cxn modelId="{84A2E782-4C9E-416E-995B-35526FA230E5}" type="presParOf" srcId="{FEC78EDC-AEBF-4D19-883D-BA445F72585E}" destId="{64C594FC-74AE-4632-A990-466AE6D3E3C3}" srcOrd="3" destOrd="0" presId="urn:microsoft.com/office/officeart/2005/8/layout/vProcess5"/>
    <dgm:cxn modelId="{A8F0705F-7EAA-43B6-A6A4-591F3699239A}" type="presParOf" srcId="{FEC78EDC-AEBF-4D19-883D-BA445F72585E}" destId="{8261F733-A417-4685-9BAE-C5455F686692}" srcOrd="4" destOrd="0" presId="urn:microsoft.com/office/officeart/2005/8/layout/vProcess5"/>
    <dgm:cxn modelId="{71D9687B-956C-420B-8F97-C1B55158503F}" type="presParOf" srcId="{FEC78EDC-AEBF-4D19-883D-BA445F72585E}" destId="{E79D95EB-836A-433C-8530-7BA8DECACD69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E8C987-C26C-4645-BBC9-56BBDDC9C6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B6467B-D93C-4D17-AE6C-485C0354E184}">
      <dgm:prSet/>
      <dgm:spPr/>
      <dgm:t>
        <a:bodyPr/>
        <a:lstStyle/>
        <a:p>
          <a:pPr rtl="1"/>
          <a:r>
            <a:rPr lang="en-US" b="1" dirty="0" err="1"/>
            <a:t>V</a:t>
          </a:r>
          <a:r>
            <a:rPr lang="en-US" b="1" baseline="-25000" dirty="0" err="1"/>
            <a:t>f</a:t>
          </a:r>
          <a:r>
            <a:rPr lang="ar-AE" b="1" dirty="0"/>
            <a:t> : السرعة النهائية         </a:t>
          </a:r>
          <a:r>
            <a:rPr lang="en-US" b="1" dirty="0"/>
            <a:t>v</a:t>
          </a:r>
          <a:r>
            <a:rPr lang="en-US" b="1" baseline="-25000" dirty="0"/>
            <a:t>i</a:t>
          </a:r>
          <a:r>
            <a:rPr lang="ar-AE" b="1" dirty="0"/>
            <a:t> : السرعة الابتدائية        </a:t>
          </a:r>
          <a:r>
            <a:rPr lang="en-US" b="1" dirty="0"/>
            <a:t>a</a:t>
          </a:r>
          <a:r>
            <a:rPr lang="ar-AE" b="1" dirty="0"/>
            <a:t> : التسارع   </a:t>
          </a:r>
          <a:endParaRPr lang="en-US" dirty="0"/>
        </a:p>
      </dgm:t>
    </dgm:pt>
    <dgm:pt modelId="{F773FC65-1496-4BD4-919A-BECDD749F97C}" type="parTrans" cxnId="{9CD1E9C3-1BE1-427E-AB38-117F71472DAB}">
      <dgm:prSet/>
      <dgm:spPr/>
      <dgm:t>
        <a:bodyPr/>
        <a:lstStyle/>
        <a:p>
          <a:endParaRPr lang="en-US"/>
        </a:p>
      </dgm:t>
    </dgm:pt>
    <dgm:pt modelId="{20699C4A-249F-4494-B05A-B3B69F6B1002}" type="sibTrans" cxnId="{9CD1E9C3-1BE1-427E-AB38-117F71472DAB}">
      <dgm:prSet/>
      <dgm:spPr/>
      <dgm:t>
        <a:bodyPr/>
        <a:lstStyle/>
        <a:p>
          <a:endParaRPr lang="en-US"/>
        </a:p>
      </dgm:t>
    </dgm:pt>
    <dgm:pt modelId="{B5407F8B-1198-46EE-AF16-6897F57A6A54}">
      <dgm:prSet/>
      <dgm:spPr/>
      <dgm:t>
        <a:bodyPr/>
        <a:lstStyle/>
        <a:p>
          <a:pPr rtl="1"/>
          <a:r>
            <a:rPr lang="en-US" b="1"/>
            <a:t>t</a:t>
          </a:r>
          <a:r>
            <a:rPr lang="ar-AE" b="1"/>
            <a:t> : الزمن</a:t>
          </a:r>
          <a:endParaRPr lang="en-US"/>
        </a:p>
      </dgm:t>
    </dgm:pt>
    <dgm:pt modelId="{ED43FD0E-70A3-4531-88C4-862006F549F5}" type="parTrans" cxnId="{24C11D8F-967A-4D44-AE82-97F555C88708}">
      <dgm:prSet/>
      <dgm:spPr/>
      <dgm:t>
        <a:bodyPr/>
        <a:lstStyle/>
        <a:p>
          <a:endParaRPr lang="en-US"/>
        </a:p>
      </dgm:t>
    </dgm:pt>
    <dgm:pt modelId="{6FCA1FF7-68A5-47FA-9EDF-CE4237C23570}" type="sibTrans" cxnId="{24C11D8F-967A-4D44-AE82-97F555C88708}">
      <dgm:prSet/>
      <dgm:spPr/>
      <dgm:t>
        <a:bodyPr/>
        <a:lstStyle/>
        <a:p>
          <a:endParaRPr lang="en-US"/>
        </a:p>
      </dgm:t>
    </dgm:pt>
    <dgm:pt modelId="{C5692A44-7E4D-43D7-BB18-15D70F50517A}" type="pres">
      <dgm:prSet presAssocID="{F6E8C987-C26C-4645-BBC9-56BBDDC9C6E8}" presName="linear" presStyleCnt="0">
        <dgm:presLayoutVars>
          <dgm:animLvl val="lvl"/>
          <dgm:resizeHandles val="exact"/>
        </dgm:presLayoutVars>
      </dgm:prSet>
      <dgm:spPr/>
    </dgm:pt>
    <dgm:pt modelId="{515FDA8B-9ABB-4D5D-9B07-71C80D68B1B3}" type="pres">
      <dgm:prSet presAssocID="{50B6467B-D93C-4D17-AE6C-485C0354E18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C95BAC7-5EE3-45EF-86D6-8E495C97A81B}" type="pres">
      <dgm:prSet presAssocID="{20699C4A-249F-4494-B05A-B3B69F6B1002}" presName="spacer" presStyleCnt="0"/>
      <dgm:spPr/>
    </dgm:pt>
    <dgm:pt modelId="{513EF34D-E6AC-4E48-95B0-0EDC099C07EC}" type="pres">
      <dgm:prSet presAssocID="{B5407F8B-1198-46EE-AF16-6897F57A6A5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C04FE5B-9605-444E-960D-6D4A710EEA20}" type="presOf" srcId="{50B6467B-D93C-4D17-AE6C-485C0354E184}" destId="{515FDA8B-9ABB-4D5D-9B07-71C80D68B1B3}" srcOrd="0" destOrd="0" presId="urn:microsoft.com/office/officeart/2005/8/layout/vList2"/>
    <dgm:cxn modelId="{031BC67F-5F71-4729-9239-A2AFC8D054B8}" type="presOf" srcId="{F6E8C987-C26C-4645-BBC9-56BBDDC9C6E8}" destId="{C5692A44-7E4D-43D7-BB18-15D70F50517A}" srcOrd="0" destOrd="0" presId="urn:microsoft.com/office/officeart/2005/8/layout/vList2"/>
    <dgm:cxn modelId="{24C11D8F-967A-4D44-AE82-97F555C88708}" srcId="{F6E8C987-C26C-4645-BBC9-56BBDDC9C6E8}" destId="{B5407F8B-1198-46EE-AF16-6897F57A6A54}" srcOrd="1" destOrd="0" parTransId="{ED43FD0E-70A3-4531-88C4-862006F549F5}" sibTransId="{6FCA1FF7-68A5-47FA-9EDF-CE4237C23570}"/>
    <dgm:cxn modelId="{520400C3-D0C5-47D0-A028-36AA47C70683}" type="presOf" srcId="{B5407F8B-1198-46EE-AF16-6897F57A6A54}" destId="{513EF34D-E6AC-4E48-95B0-0EDC099C07EC}" srcOrd="0" destOrd="0" presId="urn:microsoft.com/office/officeart/2005/8/layout/vList2"/>
    <dgm:cxn modelId="{9CD1E9C3-1BE1-427E-AB38-117F71472DAB}" srcId="{F6E8C987-C26C-4645-BBC9-56BBDDC9C6E8}" destId="{50B6467B-D93C-4D17-AE6C-485C0354E184}" srcOrd="0" destOrd="0" parTransId="{F773FC65-1496-4BD4-919A-BECDD749F97C}" sibTransId="{20699C4A-249F-4494-B05A-B3B69F6B1002}"/>
    <dgm:cxn modelId="{E2CC3B54-7877-4BC2-927C-D32131E2D6B8}" type="presParOf" srcId="{C5692A44-7E4D-43D7-BB18-15D70F50517A}" destId="{515FDA8B-9ABB-4D5D-9B07-71C80D68B1B3}" srcOrd="0" destOrd="0" presId="urn:microsoft.com/office/officeart/2005/8/layout/vList2"/>
    <dgm:cxn modelId="{6C2C42DB-945C-498F-B6EA-D038C705832B}" type="presParOf" srcId="{C5692A44-7E4D-43D7-BB18-15D70F50517A}" destId="{1C95BAC7-5EE3-45EF-86D6-8E495C97A81B}" srcOrd="1" destOrd="0" presId="urn:microsoft.com/office/officeart/2005/8/layout/vList2"/>
    <dgm:cxn modelId="{F332A211-6D6D-4AA9-8A31-C6494471406C}" type="presParOf" srcId="{C5692A44-7E4D-43D7-BB18-15D70F50517A}" destId="{513EF34D-E6AC-4E48-95B0-0EDC099C07E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5BC19E-3365-4775-B408-BC90001A1CC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215BCAC-FA8D-46A9-A4E7-85FA78EE569B}">
      <dgm:prSet/>
      <dgm:spPr/>
      <dgm:t>
        <a:bodyPr/>
        <a:lstStyle/>
        <a:p>
          <a:pPr rtl="1"/>
          <a:r>
            <a:rPr lang="ar-AE" b="1" dirty="0"/>
            <a:t>ما المقصود بالسقوط الحر ؟</a:t>
          </a:r>
          <a:endParaRPr lang="en-US" dirty="0"/>
        </a:p>
      </dgm:t>
    </dgm:pt>
    <dgm:pt modelId="{2D3C6BAF-1B35-4D7C-809C-B8C0DD428F92}" type="parTrans" cxnId="{78ACD9E0-CD11-480E-B04D-0C90DDC1C2A2}">
      <dgm:prSet/>
      <dgm:spPr/>
      <dgm:t>
        <a:bodyPr/>
        <a:lstStyle/>
        <a:p>
          <a:endParaRPr lang="en-US"/>
        </a:p>
      </dgm:t>
    </dgm:pt>
    <dgm:pt modelId="{EF2AD6CD-841D-41DC-8567-94203051F9F2}" type="sibTrans" cxnId="{78ACD9E0-CD11-480E-B04D-0C90DDC1C2A2}">
      <dgm:prSet/>
      <dgm:spPr/>
      <dgm:t>
        <a:bodyPr/>
        <a:lstStyle/>
        <a:p>
          <a:endParaRPr lang="en-US"/>
        </a:p>
      </dgm:t>
    </dgm:pt>
    <dgm:pt modelId="{546C6E93-817A-4257-A3A1-106E4AA27549}">
      <dgm:prSet/>
      <dgm:spPr/>
      <dgm:t>
        <a:bodyPr/>
        <a:lstStyle/>
        <a:p>
          <a:pPr rtl="1"/>
          <a:r>
            <a:rPr lang="ar-AE" b="1" dirty="0"/>
            <a:t>حركة الجسم عندما تكون الجاذبية هي القوة الوحيدة التي تؤثر فيه </a:t>
          </a:r>
          <a:endParaRPr lang="en-US" dirty="0"/>
        </a:p>
      </dgm:t>
    </dgm:pt>
    <dgm:pt modelId="{F0DEFD4E-72B8-4A9C-AC92-B3C57911131F}" type="parTrans" cxnId="{6B995AF1-3AE1-4D06-AA63-D6999C64E600}">
      <dgm:prSet/>
      <dgm:spPr/>
      <dgm:t>
        <a:bodyPr/>
        <a:lstStyle/>
        <a:p>
          <a:endParaRPr lang="en-US"/>
        </a:p>
      </dgm:t>
    </dgm:pt>
    <dgm:pt modelId="{EBFC9A1B-5EEB-4FC9-BF8E-61C22717A0AA}" type="sibTrans" cxnId="{6B995AF1-3AE1-4D06-AA63-D6999C64E600}">
      <dgm:prSet/>
      <dgm:spPr/>
      <dgm:t>
        <a:bodyPr/>
        <a:lstStyle/>
        <a:p>
          <a:endParaRPr lang="en-US"/>
        </a:p>
      </dgm:t>
    </dgm:pt>
    <dgm:pt modelId="{011F2117-6911-4B82-ACA8-C5C6E94F9598}" type="pres">
      <dgm:prSet presAssocID="{275BC19E-3365-4775-B408-BC90001A1CC0}" presName="linear" presStyleCnt="0">
        <dgm:presLayoutVars>
          <dgm:animLvl val="lvl"/>
          <dgm:resizeHandles val="exact"/>
        </dgm:presLayoutVars>
      </dgm:prSet>
      <dgm:spPr/>
    </dgm:pt>
    <dgm:pt modelId="{5E698A4A-79B8-48FD-9D0B-13C06F6ED43E}" type="pres">
      <dgm:prSet presAssocID="{3215BCAC-FA8D-46A9-A4E7-85FA78EE569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CA9DFF0-CC1D-412B-BCC4-647AABBB8CC4}" type="pres">
      <dgm:prSet presAssocID="{EF2AD6CD-841D-41DC-8567-94203051F9F2}" presName="spacer" presStyleCnt="0"/>
      <dgm:spPr/>
    </dgm:pt>
    <dgm:pt modelId="{F11C7ED6-8024-431F-9D33-FC3B4C71A279}" type="pres">
      <dgm:prSet presAssocID="{546C6E93-817A-4257-A3A1-106E4AA2754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065B843-4C8D-4A2E-B335-58083ADFFC9F}" type="presOf" srcId="{275BC19E-3365-4775-B408-BC90001A1CC0}" destId="{011F2117-6911-4B82-ACA8-C5C6E94F9598}" srcOrd="0" destOrd="0" presId="urn:microsoft.com/office/officeart/2005/8/layout/vList2"/>
    <dgm:cxn modelId="{E149CABE-E381-46EF-8587-E380C001273B}" type="presOf" srcId="{3215BCAC-FA8D-46A9-A4E7-85FA78EE569B}" destId="{5E698A4A-79B8-48FD-9D0B-13C06F6ED43E}" srcOrd="0" destOrd="0" presId="urn:microsoft.com/office/officeart/2005/8/layout/vList2"/>
    <dgm:cxn modelId="{78ACD9E0-CD11-480E-B04D-0C90DDC1C2A2}" srcId="{275BC19E-3365-4775-B408-BC90001A1CC0}" destId="{3215BCAC-FA8D-46A9-A4E7-85FA78EE569B}" srcOrd="0" destOrd="0" parTransId="{2D3C6BAF-1B35-4D7C-809C-B8C0DD428F92}" sibTransId="{EF2AD6CD-841D-41DC-8567-94203051F9F2}"/>
    <dgm:cxn modelId="{938388E5-1AAC-43E2-B1A0-7799C7778C91}" type="presOf" srcId="{546C6E93-817A-4257-A3A1-106E4AA27549}" destId="{F11C7ED6-8024-431F-9D33-FC3B4C71A279}" srcOrd="0" destOrd="0" presId="urn:microsoft.com/office/officeart/2005/8/layout/vList2"/>
    <dgm:cxn modelId="{6B995AF1-3AE1-4D06-AA63-D6999C64E600}" srcId="{275BC19E-3365-4775-B408-BC90001A1CC0}" destId="{546C6E93-817A-4257-A3A1-106E4AA27549}" srcOrd="1" destOrd="0" parTransId="{F0DEFD4E-72B8-4A9C-AC92-B3C57911131F}" sibTransId="{EBFC9A1B-5EEB-4FC9-BF8E-61C22717A0AA}"/>
    <dgm:cxn modelId="{90E57A2E-2CFF-4251-B46B-60332942EF8B}" type="presParOf" srcId="{011F2117-6911-4B82-ACA8-C5C6E94F9598}" destId="{5E698A4A-79B8-48FD-9D0B-13C06F6ED43E}" srcOrd="0" destOrd="0" presId="urn:microsoft.com/office/officeart/2005/8/layout/vList2"/>
    <dgm:cxn modelId="{CC647D16-1ED1-440B-853C-1E119DAF06AA}" type="presParOf" srcId="{011F2117-6911-4B82-ACA8-C5C6E94F9598}" destId="{ACA9DFF0-CC1D-412B-BCC4-647AABBB8CC4}" srcOrd="1" destOrd="0" presId="urn:microsoft.com/office/officeart/2005/8/layout/vList2"/>
    <dgm:cxn modelId="{37B8936F-BF89-497A-A3DB-1E050D3FC120}" type="presParOf" srcId="{011F2117-6911-4B82-ACA8-C5C6E94F9598}" destId="{F11C7ED6-8024-431F-9D33-FC3B4C71A27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989CCB-D7A6-4185-8AEE-27D0A50E972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746CDC-BE68-400D-B90A-358D5D5F5FA5}">
      <dgm:prSet/>
      <dgm:spPr/>
      <dgm:t>
        <a:bodyPr/>
        <a:lstStyle/>
        <a:p>
          <a:pPr rtl="1"/>
          <a:r>
            <a:rPr lang="en-US" b="1" dirty="0"/>
            <a:t>g=-9.81 m/s</a:t>
          </a:r>
          <a:r>
            <a:rPr lang="en-US" b="1" baseline="30000" dirty="0"/>
            <a:t>2</a:t>
          </a:r>
          <a:r>
            <a:rPr lang="ar-AE" b="1" dirty="0"/>
            <a:t>   </a:t>
          </a:r>
          <a:endParaRPr lang="en-US" dirty="0"/>
        </a:p>
      </dgm:t>
    </dgm:pt>
    <dgm:pt modelId="{925ADBEE-1ECE-4380-B330-B385F40D9F0E}" type="parTrans" cxnId="{28050F0B-C2F5-41B7-8387-0BC14354475E}">
      <dgm:prSet/>
      <dgm:spPr/>
      <dgm:t>
        <a:bodyPr/>
        <a:lstStyle/>
        <a:p>
          <a:endParaRPr lang="en-US"/>
        </a:p>
      </dgm:t>
    </dgm:pt>
    <dgm:pt modelId="{239B9BFE-7ED8-49BF-99ED-CE72121749FD}" type="sibTrans" cxnId="{28050F0B-C2F5-41B7-8387-0BC14354475E}">
      <dgm:prSet/>
      <dgm:spPr/>
      <dgm:t>
        <a:bodyPr/>
        <a:lstStyle/>
        <a:p>
          <a:endParaRPr lang="en-US"/>
        </a:p>
      </dgm:t>
    </dgm:pt>
    <dgm:pt modelId="{EBDC31A7-C854-48F8-B4CC-418CB70B08BE}">
      <dgm:prSet/>
      <dgm:spPr/>
      <dgm:t>
        <a:bodyPr/>
        <a:lstStyle/>
        <a:p>
          <a:pPr rtl="1"/>
          <a:r>
            <a:rPr lang="ar-AE" b="1" dirty="0"/>
            <a:t>عند سطح الارض  </a:t>
          </a:r>
          <a:endParaRPr lang="en-US" dirty="0"/>
        </a:p>
      </dgm:t>
    </dgm:pt>
    <dgm:pt modelId="{9C22E8E9-21DA-4874-B281-4C03822EF6A8}" type="parTrans" cxnId="{7D66A186-99D5-4EDC-8B71-6D33A76CCA65}">
      <dgm:prSet/>
      <dgm:spPr/>
      <dgm:t>
        <a:bodyPr/>
        <a:lstStyle/>
        <a:p>
          <a:endParaRPr lang="en-US"/>
        </a:p>
      </dgm:t>
    </dgm:pt>
    <dgm:pt modelId="{314151E4-8D7D-4676-BDFD-BC99267143D9}" type="sibTrans" cxnId="{7D66A186-99D5-4EDC-8B71-6D33A76CCA65}">
      <dgm:prSet/>
      <dgm:spPr/>
      <dgm:t>
        <a:bodyPr/>
        <a:lstStyle/>
        <a:p>
          <a:endParaRPr lang="en-US"/>
        </a:p>
      </dgm:t>
    </dgm:pt>
    <dgm:pt modelId="{9F1ED16B-339C-4B86-B698-618A0EB2DAAC}" type="pres">
      <dgm:prSet presAssocID="{B3989CCB-D7A6-4185-8AEE-27D0A50E972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6ED8D7-B80B-4377-8877-4628FA850A16}" type="pres">
      <dgm:prSet presAssocID="{72746CDC-BE68-400D-B90A-358D5D5F5FA5}" presName="hierRoot1" presStyleCnt="0"/>
      <dgm:spPr/>
    </dgm:pt>
    <dgm:pt modelId="{682E9710-7783-4DD1-ABC8-FC1FEC81C26B}" type="pres">
      <dgm:prSet presAssocID="{72746CDC-BE68-400D-B90A-358D5D5F5FA5}" presName="composite" presStyleCnt="0"/>
      <dgm:spPr/>
    </dgm:pt>
    <dgm:pt modelId="{81E4E904-82F5-406C-AB56-D2D4162DACA8}" type="pres">
      <dgm:prSet presAssocID="{72746CDC-BE68-400D-B90A-358D5D5F5FA5}" presName="background" presStyleLbl="node0" presStyleIdx="0" presStyleCnt="2"/>
      <dgm:spPr/>
    </dgm:pt>
    <dgm:pt modelId="{14670713-D8D1-428F-B265-6AE4EAC27D70}" type="pres">
      <dgm:prSet presAssocID="{72746CDC-BE68-400D-B90A-358D5D5F5FA5}" presName="text" presStyleLbl="fgAcc0" presStyleIdx="0" presStyleCnt="2">
        <dgm:presLayoutVars>
          <dgm:chPref val="3"/>
        </dgm:presLayoutVars>
      </dgm:prSet>
      <dgm:spPr/>
    </dgm:pt>
    <dgm:pt modelId="{7BBBB54A-C3DA-4599-9383-10A1F5DF4112}" type="pres">
      <dgm:prSet presAssocID="{72746CDC-BE68-400D-B90A-358D5D5F5FA5}" presName="hierChild2" presStyleCnt="0"/>
      <dgm:spPr/>
    </dgm:pt>
    <dgm:pt modelId="{09BE19E4-DA33-418F-A7E5-F227EC80D757}" type="pres">
      <dgm:prSet presAssocID="{EBDC31A7-C854-48F8-B4CC-418CB70B08BE}" presName="hierRoot1" presStyleCnt="0"/>
      <dgm:spPr/>
    </dgm:pt>
    <dgm:pt modelId="{9925F62D-1758-481B-8A63-98C5E592E80C}" type="pres">
      <dgm:prSet presAssocID="{EBDC31A7-C854-48F8-B4CC-418CB70B08BE}" presName="composite" presStyleCnt="0"/>
      <dgm:spPr/>
    </dgm:pt>
    <dgm:pt modelId="{DEF18113-8B88-4FE6-A03F-DAF73742A812}" type="pres">
      <dgm:prSet presAssocID="{EBDC31A7-C854-48F8-B4CC-418CB70B08BE}" presName="background" presStyleLbl="node0" presStyleIdx="1" presStyleCnt="2"/>
      <dgm:spPr/>
    </dgm:pt>
    <dgm:pt modelId="{FB15A43B-9225-4A59-B74A-A992D056AF30}" type="pres">
      <dgm:prSet presAssocID="{EBDC31A7-C854-48F8-B4CC-418CB70B08BE}" presName="text" presStyleLbl="fgAcc0" presStyleIdx="1" presStyleCnt="2">
        <dgm:presLayoutVars>
          <dgm:chPref val="3"/>
        </dgm:presLayoutVars>
      </dgm:prSet>
      <dgm:spPr/>
    </dgm:pt>
    <dgm:pt modelId="{49FA8CB7-7556-4679-AA7E-5F80EB244C0D}" type="pres">
      <dgm:prSet presAssocID="{EBDC31A7-C854-48F8-B4CC-418CB70B08BE}" presName="hierChild2" presStyleCnt="0"/>
      <dgm:spPr/>
    </dgm:pt>
  </dgm:ptLst>
  <dgm:cxnLst>
    <dgm:cxn modelId="{28050F0B-C2F5-41B7-8387-0BC14354475E}" srcId="{B3989CCB-D7A6-4185-8AEE-27D0A50E972D}" destId="{72746CDC-BE68-400D-B90A-358D5D5F5FA5}" srcOrd="0" destOrd="0" parTransId="{925ADBEE-1ECE-4380-B330-B385F40D9F0E}" sibTransId="{239B9BFE-7ED8-49BF-99ED-CE72121749FD}"/>
    <dgm:cxn modelId="{EC802B54-3732-4B6E-B356-5875223F3BE0}" type="presOf" srcId="{72746CDC-BE68-400D-B90A-358D5D5F5FA5}" destId="{14670713-D8D1-428F-B265-6AE4EAC27D70}" srcOrd="0" destOrd="0" presId="urn:microsoft.com/office/officeart/2005/8/layout/hierarchy1"/>
    <dgm:cxn modelId="{7D66A186-99D5-4EDC-8B71-6D33A76CCA65}" srcId="{B3989CCB-D7A6-4185-8AEE-27D0A50E972D}" destId="{EBDC31A7-C854-48F8-B4CC-418CB70B08BE}" srcOrd="1" destOrd="0" parTransId="{9C22E8E9-21DA-4874-B281-4C03822EF6A8}" sibTransId="{314151E4-8D7D-4676-BDFD-BC99267143D9}"/>
    <dgm:cxn modelId="{8C9365B1-D920-4F9C-A802-4DB37E193D44}" type="presOf" srcId="{B3989CCB-D7A6-4185-8AEE-27D0A50E972D}" destId="{9F1ED16B-339C-4B86-B698-618A0EB2DAAC}" srcOrd="0" destOrd="0" presId="urn:microsoft.com/office/officeart/2005/8/layout/hierarchy1"/>
    <dgm:cxn modelId="{848439E8-2208-48F2-9B3F-5B08FEA9BF17}" type="presOf" srcId="{EBDC31A7-C854-48F8-B4CC-418CB70B08BE}" destId="{FB15A43B-9225-4A59-B74A-A992D056AF30}" srcOrd="0" destOrd="0" presId="urn:microsoft.com/office/officeart/2005/8/layout/hierarchy1"/>
    <dgm:cxn modelId="{84E234C9-A0A3-42AF-A33D-06E5004AF757}" type="presParOf" srcId="{9F1ED16B-339C-4B86-B698-618A0EB2DAAC}" destId="{DB6ED8D7-B80B-4377-8877-4628FA850A16}" srcOrd="0" destOrd="0" presId="urn:microsoft.com/office/officeart/2005/8/layout/hierarchy1"/>
    <dgm:cxn modelId="{5C3430A6-FF14-4967-AF12-73A5EA535D80}" type="presParOf" srcId="{DB6ED8D7-B80B-4377-8877-4628FA850A16}" destId="{682E9710-7783-4DD1-ABC8-FC1FEC81C26B}" srcOrd="0" destOrd="0" presId="urn:microsoft.com/office/officeart/2005/8/layout/hierarchy1"/>
    <dgm:cxn modelId="{4620BD64-8D92-4857-A94B-663489461340}" type="presParOf" srcId="{682E9710-7783-4DD1-ABC8-FC1FEC81C26B}" destId="{81E4E904-82F5-406C-AB56-D2D4162DACA8}" srcOrd="0" destOrd="0" presId="urn:microsoft.com/office/officeart/2005/8/layout/hierarchy1"/>
    <dgm:cxn modelId="{4AEB5A46-F91A-4219-B414-D83B613C4455}" type="presParOf" srcId="{682E9710-7783-4DD1-ABC8-FC1FEC81C26B}" destId="{14670713-D8D1-428F-B265-6AE4EAC27D70}" srcOrd="1" destOrd="0" presId="urn:microsoft.com/office/officeart/2005/8/layout/hierarchy1"/>
    <dgm:cxn modelId="{53863DCC-07E1-4185-AF02-916EE4E5E976}" type="presParOf" srcId="{DB6ED8D7-B80B-4377-8877-4628FA850A16}" destId="{7BBBB54A-C3DA-4599-9383-10A1F5DF4112}" srcOrd="1" destOrd="0" presId="urn:microsoft.com/office/officeart/2005/8/layout/hierarchy1"/>
    <dgm:cxn modelId="{DE92FF1A-EF86-42DC-8ADE-CA6B2E88B21F}" type="presParOf" srcId="{9F1ED16B-339C-4B86-B698-618A0EB2DAAC}" destId="{09BE19E4-DA33-418F-A7E5-F227EC80D757}" srcOrd="1" destOrd="0" presId="urn:microsoft.com/office/officeart/2005/8/layout/hierarchy1"/>
    <dgm:cxn modelId="{AB79E878-456E-44BA-B503-679FFCDDBF75}" type="presParOf" srcId="{09BE19E4-DA33-418F-A7E5-F227EC80D757}" destId="{9925F62D-1758-481B-8A63-98C5E592E80C}" srcOrd="0" destOrd="0" presId="urn:microsoft.com/office/officeart/2005/8/layout/hierarchy1"/>
    <dgm:cxn modelId="{3E8F7F5E-8734-4F14-90A0-F994E55F5425}" type="presParOf" srcId="{9925F62D-1758-481B-8A63-98C5E592E80C}" destId="{DEF18113-8B88-4FE6-A03F-DAF73742A812}" srcOrd="0" destOrd="0" presId="urn:microsoft.com/office/officeart/2005/8/layout/hierarchy1"/>
    <dgm:cxn modelId="{B1CDF1CF-AD27-44A5-83EC-E74DE11ABF96}" type="presParOf" srcId="{9925F62D-1758-481B-8A63-98C5E592E80C}" destId="{FB15A43B-9225-4A59-B74A-A992D056AF30}" srcOrd="1" destOrd="0" presId="urn:microsoft.com/office/officeart/2005/8/layout/hierarchy1"/>
    <dgm:cxn modelId="{E3F9E646-B981-46BC-BEB5-5CB059F088F1}" type="presParOf" srcId="{09BE19E4-DA33-418F-A7E5-F227EC80D757}" destId="{49FA8CB7-7556-4679-AA7E-5F80EB244C0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C6594-7C45-47F5-80FC-EF2D1EBD2BCE}">
      <dsp:nvSpPr>
        <dsp:cNvPr id="0" name=""/>
        <dsp:cNvSpPr/>
      </dsp:nvSpPr>
      <dsp:spPr>
        <a:xfrm>
          <a:off x="0" y="0"/>
          <a:ext cx="8262222" cy="12068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300" b="0" kern="1200" baseline="0"/>
            <a:t>تحدد مفهوم التسارع </a:t>
          </a:r>
          <a:endParaRPr lang="en-US" sz="3300" kern="1200"/>
        </a:p>
      </dsp:txBody>
      <dsp:txXfrm>
        <a:off x="35346" y="35346"/>
        <a:ext cx="6959973" cy="1136125"/>
      </dsp:txXfrm>
    </dsp:sp>
    <dsp:sp modelId="{BA42FBDD-73B2-4736-B7B3-1F74D215213E}">
      <dsp:nvSpPr>
        <dsp:cNvPr id="0" name=""/>
        <dsp:cNvSpPr/>
      </dsp:nvSpPr>
      <dsp:spPr>
        <a:xfrm>
          <a:off x="729019" y="1407953"/>
          <a:ext cx="8262222" cy="12068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300" b="0" kern="1200" baseline="0"/>
            <a:t>تميز بين التسارع و السرعة المتجهة </a:t>
          </a:r>
          <a:endParaRPr lang="en-US" sz="3300" kern="1200"/>
        </a:p>
      </dsp:txBody>
      <dsp:txXfrm>
        <a:off x="764365" y="1443299"/>
        <a:ext cx="6678079" cy="1136125"/>
      </dsp:txXfrm>
    </dsp:sp>
    <dsp:sp modelId="{5353ACA9-50AB-4492-8EA5-2BD7A3CA59D9}">
      <dsp:nvSpPr>
        <dsp:cNvPr id="0" name=""/>
        <dsp:cNvSpPr/>
      </dsp:nvSpPr>
      <dsp:spPr>
        <a:xfrm>
          <a:off x="1458039" y="2815907"/>
          <a:ext cx="8262222" cy="12068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300" b="0" kern="1200" baseline="0" dirty="0"/>
            <a:t>قراءة البيانات للرسومات البيانية – السرعة – الزمن </a:t>
          </a:r>
          <a:endParaRPr lang="en-US" sz="3300" kern="1200" dirty="0"/>
        </a:p>
      </dsp:txBody>
      <dsp:txXfrm>
        <a:off x="1493385" y="2851253"/>
        <a:ext cx="6678079" cy="1136125"/>
      </dsp:txXfrm>
    </dsp:sp>
    <dsp:sp modelId="{B184A0E3-D3BE-4EE0-9A51-794A50189901}">
      <dsp:nvSpPr>
        <dsp:cNvPr id="0" name=""/>
        <dsp:cNvSpPr/>
      </dsp:nvSpPr>
      <dsp:spPr>
        <a:xfrm>
          <a:off x="7477791" y="915169"/>
          <a:ext cx="784431" cy="78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654288" y="915169"/>
        <a:ext cx="431437" cy="590284"/>
      </dsp:txXfrm>
    </dsp:sp>
    <dsp:sp modelId="{17BA84B9-2689-4205-98C6-6DA736AC9CCC}">
      <dsp:nvSpPr>
        <dsp:cNvPr id="0" name=""/>
        <dsp:cNvSpPr/>
      </dsp:nvSpPr>
      <dsp:spPr>
        <a:xfrm>
          <a:off x="8206810" y="2315078"/>
          <a:ext cx="784431" cy="78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383307" y="2315078"/>
        <a:ext cx="431437" cy="590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137DF-469D-4154-B6B0-B5E31B1B5514}">
      <dsp:nvSpPr>
        <dsp:cNvPr id="0" name=""/>
        <dsp:cNvSpPr/>
      </dsp:nvSpPr>
      <dsp:spPr>
        <a:xfrm>
          <a:off x="0" y="209430"/>
          <a:ext cx="4754880" cy="1737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500" b="1" kern="1200" dirty="0"/>
            <a:t>زيادة سرعة الجسم  و يسمى تسارع</a:t>
          </a:r>
          <a:endParaRPr lang="en-US" sz="4500" kern="1200" dirty="0"/>
        </a:p>
      </dsp:txBody>
      <dsp:txXfrm>
        <a:off x="84815" y="294245"/>
        <a:ext cx="4585250" cy="1567820"/>
      </dsp:txXfrm>
    </dsp:sp>
    <dsp:sp modelId="{E8CFEC56-293C-4ABD-A467-A243ABACB1E8}">
      <dsp:nvSpPr>
        <dsp:cNvPr id="0" name=""/>
        <dsp:cNvSpPr/>
      </dsp:nvSpPr>
      <dsp:spPr>
        <a:xfrm>
          <a:off x="0" y="2076480"/>
          <a:ext cx="4754880" cy="1737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500" b="1" kern="1200" dirty="0"/>
            <a:t>يحصل اذا كان للسرعة و التسارع نفس الاتجاه</a:t>
          </a:r>
          <a:endParaRPr lang="en-US" sz="4500" kern="1200" dirty="0"/>
        </a:p>
      </dsp:txBody>
      <dsp:txXfrm>
        <a:off x="84815" y="2161295"/>
        <a:ext cx="4585250" cy="15678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C9A8C-6044-4DFD-A8B1-6BB46B5803F1}">
      <dsp:nvSpPr>
        <dsp:cNvPr id="0" name=""/>
        <dsp:cNvSpPr/>
      </dsp:nvSpPr>
      <dsp:spPr>
        <a:xfrm>
          <a:off x="768096" y="303868"/>
          <a:ext cx="3379622" cy="3379622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600" b="1" kern="1200" dirty="0"/>
            <a:t>الحركة متسارعة </a:t>
          </a:r>
          <a:endParaRPr lang="en-US" sz="3600" kern="1200" dirty="0"/>
        </a:p>
      </dsp:txBody>
      <dsp:txXfrm>
        <a:off x="2614818" y="1189008"/>
        <a:ext cx="1207008" cy="1609344"/>
      </dsp:txXfrm>
    </dsp:sp>
    <dsp:sp modelId="{CED247F2-DE66-4140-A36F-26D50692822E}">
      <dsp:nvSpPr>
        <dsp:cNvPr id="0" name=""/>
        <dsp:cNvSpPr/>
      </dsp:nvSpPr>
      <dsp:spPr>
        <a:xfrm>
          <a:off x="607161" y="303868"/>
          <a:ext cx="3379622" cy="337962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400" b="1" kern="1200" dirty="0"/>
            <a:t>في الشكل الأول و الثالث لأن السرعة و التسارع باتجاه واحد</a:t>
          </a:r>
          <a:endParaRPr lang="en-US" sz="2400" kern="1200" dirty="0"/>
        </a:p>
      </dsp:txBody>
      <dsp:txXfrm>
        <a:off x="933053" y="1189008"/>
        <a:ext cx="1207008" cy="1609344"/>
      </dsp:txXfrm>
    </dsp:sp>
    <dsp:sp modelId="{97E2A061-7990-45F0-AAB1-5FAB731B1843}">
      <dsp:nvSpPr>
        <dsp:cNvPr id="0" name=""/>
        <dsp:cNvSpPr/>
      </dsp:nvSpPr>
      <dsp:spPr>
        <a:xfrm>
          <a:off x="558881" y="94654"/>
          <a:ext cx="3798051" cy="3798051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1E3EA0-E007-4433-925B-3ED02318A949}">
      <dsp:nvSpPr>
        <dsp:cNvPr id="0" name=""/>
        <dsp:cNvSpPr/>
      </dsp:nvSpPr>
      <dsp:spPr>
        <a:xfrm>
          <a:off x="397946" y="94654"/>
          <a:ext cx="3798051" cy="3798051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8A855-B72C-42E7-B6FF-F728DF271E91}">
      <dsp:nvSpPr>
        <dsp:cNvPr id="0" name=""/>
        <dsp:cNvSpPr/>
      </dsp:nvSpPr>
      <dsp:spPr>
        <a:xfrm>
          <a:off x="0" y="0"/>
          <a:ext cx="8262062" cy="181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400" b="1" kern="1200" dirty="0"/>
            <a:t>1- تحسب التسارع و الازاحة من الرسم البياني</a:t>
          </a:r>
          <a:endParaRPr lang="en-US" sz="4400" kern="1200" dirty="0"/>
        </a:p>
      </dsp:txBody>
      <dsp:txXfrm>
        <a:off x="53028" y="53028"/>
        <a:ext cx="6390756" cy="1704456"/>
      </dsp:txXfrm>
    </dsp:sp>
    <dsp:sp modelId="{95FDB2DF-7743-4984-A6A9-F8AA7458EEBF}">
      <dsp:nvSpPr>
        <dsp:cNvPr id="0" name=""/>
        <dsp:cNvSpPr/>
      </dsp:nvSpPr>
      <dsp:spPr>
        <a:xfrm>
          <a:off x="1458010" y="2212848"/>
          <a:ext cx="8262062" cy="181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400" b="1" kern="1200"/>
            <a:t>2- يطبق معادلات الحركة بتسارع ثابت في حل المسائل</a:t>
          </a:r>
          <a:endParaRPr lang="en-US" sz="4400" kern="1200"/>
        </a:p>
      </dsp:txBody>
      <dsp:txXfrm>
        <a:off x="1511038" y="2265876"/>
        <a:ext cx="5521162" cy="1704456"/>
      </dsp:txXfrm>
    </dsp:sp>
    <dsp:sp modelId="{64C594FC-74AE-4632-A990-466AE6D3E3C3}">
      <dsp:nvSpPr>
        <dsp:cNvPr id="0" name=""/>
        <dsp:cNvSpPr/>
      </dsp:nvSpPr>
      <dsp:spPr>
        <a:xfrm>
          <a:off x="7085229" y="1423263"/>
          <a:ext cx="1176832" cy="117683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50016" y="1423263"/>
        <a:ext cx="647258" cy="8855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FDA8B-9ABB-4D5D-9B07-71C80D68B1B3}">
      <dsp:nvSpPr>
        <dsp:cNvPr id="0" name=""/>
        <dsp:cNvSpPr/>
      </dsp:nvSpPr>
      <dsp:spPr>
        <a:xfrm>
          <a:off x="0" y="22320"/>
          <a:ext cx="4754880" cy="193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/>
            <a:t>V</a:t>
          </a:r>
          <a:r>
            <a:rPr lang="en-US" sz="3600" b="1" kern="1200" baseline="-25000" dirty="0" err="1"/>
            <a:t>f</a:t>
          </a:r>
          <a:r>
            <a:rPr lang="ar-AE" sz="3600" b="1" kern="1200" dirty="0"/>
            <a:t> : السرعة النهائية         </a:t>
          </a:r>
          <a:r>
            <a:rPr lang="en-US" sz="3600" b="1" kern="1200" dirty="0"/>
            <a:t>v</a:t>
          </a:r>
          <a:r>
            <a:rPr lang="en-US" sz="3600" b="1" kern="1200" baseline="-25000" dirty="0"/>
            <a:t>i</a:t>
          </a:r>
          <a:r>
            <a:rPr lang="ar-AE" sz="3600" b="1" kern="1200" dirty="0"/>
            <a:t> : السرعة الابتدائية        </a:t>
          </a:r>
          <a:r>
            <a:rPr lang="en-US" sz="3600" b="1" kern="1200" dirty="0"/>
            <a:t>a</a:t>
          </a:r>
          <a:r>
            <a:rPr lang="ar-AE" sz="3600" b="1" kern="1200" dirty="0"/>
            <a:t> : التسارع   </a:t>
          </a:r>
          <a:endParaRPr lang="en-US" sz="3600" kern="1200" dirty="0"/>
        </a:p>
      </dsp:txBody>
      <dsp:txXfrm>
        <a:off x="94582" y="116902"/>
        <a:ext cx="4565716" cy="1748355"/>
      </dsp:txXfrm>
    </dsp:sp>
    <dsp:sp modelId="{513EF34D-E6AC-4E48-95B0-0EDC099C07EC}">
      <dsp:nvSpPr>
        <dsp:cNvPr id="0" name=""/>
        <dsp:cNvSpPr/>
      </dsp:nvSpPr>
      <dsp:spPr>
        <a:xfrm>
          <a:off x="0" y="2063520"/>
          <a:ext cx="4754880" cy="193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t</a:t>
          </a:r>
          <a:r>
            <a:rPr lang="ar-AE" sz="3600" b="1" kern="1200"/>
            <a:t> : الزمن</a:t>
          </a:r>
          <a:endParaRPr lang="en-US" sz="3600" kern="1200"/>
        </a:p>
      </dsp:txBody>
      <dsp:txXfrm>
        <a:off x="94582" y="2158102"/>
        <a:ext cx="4565716" cy="17483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698A4A-79B8-48FD-9D0B-13C06F6ED43E}">
      <dsp:nvSpPr>
        <dsp:cNvPr id="0" name=""/>
        <dsp:cNvSpPr/>
      </dsp:nvSpPr>
      <dsp:spPr>
        <a:xfrm>
          <a:off x="0" y="26575"/>
          <a:ext cx="5641974" cy="2369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500" b="1" kern="1200" dirty="0"/>
            <a:t>ما المقصود بالسقوط الحر ؟</a:t>
          </a:r>
          <a:endParaRPr lang="en-US" sz="4500" kern="1200" dirty="0"/>
        </a:p>
      </dsp:txBody>
      <dsp:txXfrm>
        <a:off x="115657" y="142232"/>
        <a:ext cx="5410660" cy="2137936"/>
      </dsp:txXfrm>
    </dsp:sp>
    <dsp:sp modelId="{F11C7ED6-8024-431F-9D33-FC3B4C71A279}">
      <dsp:nvSpPr>
        <dsp:cNvPr id="0" name=""/>
        <dsp:cNvSpPr/>
      </dsp:nvSpPr>
      <dsp:spPr>
        <a:xfrm>
          <a:off x="0" y="2525425"/>
          <a:ext cx="5641974" cy="2369250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500" b="1" kern="1200" dirty="0"/>
            <a:t>حركة الجسم عندما تكون الجاذبية هي القوة الوحيدة التي تؤثر فيه </a:t>
          </a:r>
          <a:endParaRPr lang="en-US" sz="4500" kern="1200" dirty="0"/>
        </a:p>
      </dsp:txBody>
      <dsp:txXfrm>
        <a:off x="115657" y="2641082"/>
        <a:ext cx="5410660" cy="21379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4E904-82F5-406C-AB56-D2D4162DACA8}">
      <dsp:nvSpPr>
        <dsp:cNvPr id="0" name=""/>
        <dsp:cNvSpPr/>
      </dsp:nvSpPr>
      <dsp:spPr>
        <a:xfrm>
          <a:off x="580" y="1257310"/>
          <a:ext cx="2037308" cy="1293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70713-D8D1-428F-B265-6AE4EAC27D70}">
      <dsp:nvSpPr>
        <dsp:cNvPr id="0" name=""/>
        <dsp:cNvSpPr/>
      </dsp:nvSpPr>
      <dsp:spPr>
        <a:xfrm>
          <a:off x="226948" y="1472359"/>
          <a:ext cx="2037308" cy="1293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g=-9.81 m/s</a:t>
          </a:r>
          <a:r>
            <a:rPr lang="en-US" sz="3500" b="1" kern="1200" baseline="30000" dirty="0"/>
            <a:t>2</a:t>
          </a:r>
          <a:r>
            <a:rPr lang="ar-AE" sz="3500" b="1" kern="1200" dirty="0"/>
            <a:t>   </a:t>
          </a:r>
          <a:endParaRPr lang="en-US" sz="3500" kern="1200" dirty="0"/>
        </a:p>
      </dsp:txBody>
      <dsp:txXfrm>
        <a:off x="264839" y="1510250"/>
        <a:ext cx="1961526" cy="1217908"/>
      </dsp:txXfrm>
    </dsp:sp>
    <dsp:sp modelId="{DEF18113-8B88-4FE6-A03F-DAF73742A812}">
      <dsp:nvSpPr>
        <dsp:cNvPr id="0" name=""/>
        <dsp:cNvSpPr/>
      </dsp:nvSpPr>
      <dsp:spPr>
        <a:xfrm>
          <a:off x="2490623" y="1257310"/>
          <a:ext cx="2037308" cy="1293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5A43B-9225-4A59-B74A-A992D056AF30}">
      <dsp:nvSpPr>
        <dsp:cNvPr id="0" name=""/>
        <dsp:cNvSpPr/>
      </dsp:nvSpPr>
      <dsp:spPr>
        <a:xfrm>
          <a:off x="2716991" y="1472359"/>
          <a:ext cx="2037308" cy="1293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500" b="1" kern="1200" dirty="0"/>
            <a:t>عند سطح الارض  </a:t>
          </a:r>
          <a:endParaRPr lang="en-US" sz="3500" kern="1200" dirty="0"/>
        </a:p>
      </dsp:txBody>
      <dsp:txXfrm>
        <a:off x="2754882" y="1510250"/>
        <a:ext cx="1961526" cy="1217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57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242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B70D-CD01-44DA-83B3-8FEB3383D307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99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1037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486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72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5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964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5E03-BC17-41A7-854C-DFAB672737DC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32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612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74728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02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4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7" Type="http://schemas.openxmlformats.org/officeDocument/2006/relationships/image" Target="../media/image8.png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4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5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0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0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4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4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4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7" Type="http://schemas.openxmlformats.org/officeDocument/2006/relationships/image" Target="../media/image25.png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4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4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7.png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7.pn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7.png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4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4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4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4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44.png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 /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44.png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44.png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51.png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4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 /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4.xml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 /><Relationship Id="rId2" Type="http://schemas.openxmlformats.org/officeDocument/2006/relationships/image" Target="../media/image55.png" /><Relationship Id="rId1" Type="http://schemas.openxmlformats.org/officeDocument/2006/relationships/slideLayout" Target="../slideLayouts/slideLayout4.xml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 /><Relationship Id="rId2" Type="http://schemas.openxmlformats.org/officeDocument/2006/relationships/image" Target="../media/image57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59.png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60.png" /><Relationship Id="rId1" Type="http://schemas.openxmlformats.org/officeDocument/2006/relationships/slideLayout" Target="../slideLayouts/slideLayout4.xml" 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D07275-4A5A-D74C-3225-E9A113E647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" r="10858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9CF124-C4AF-4577-AAF8-08451730D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 rtl="1"/>
            <a:r>
              <a:rPr lang="ar-AE" sz="7200" dirty="0">
                <a:solidFill>
                  <a:srgbClr val="FF0000"/>
                </a:solidFill>
              </a:rPr>
              <a:t>الحركة المتسارعة 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E0CED-D5AE-4A89-95C8-2C8FF99C8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9375" y="4471607"/>
            <a:ext cx="6953250" cy="862394"/>
          </a:xfrm>
        </p:spPr>
        <p:txBody>
          <a:bodyPr anchor="t">
            <a:noAutofit/>
          </a:bodyPr>
          <a:lstStyle/>
          <a:p>
            <a:pPr algn="ctr"/>
            <a:r>
              <a:rPr lang="ar-AE" sz="3600" b="1" dirty="0"/>
              <a:t>الوحدة الثالثة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16094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90F6B-4401-48B6-BF2B-3DDA4851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000" dirty="0">
                <a:solidFill>
                  <a:srgbClr val="FF0000"/>
                </a:solidFill>
              </a:rPr>
              <a:t>نواتج التعلم 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53F747-DCD8-A077-7DD4-A7952A29C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570911"/>
              </p:ext>
            </p:extLst>
          </p:nvPr>
        </p:nvGraphicFramePr>
        <p:xfrm>
          <a:off x="1023938" y="230505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706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ABC736F-FD1E-4980-876D-E5C38773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98EE46-797C-45B8-8337-491B94E05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01BF5-B0BC-4EBD-9017-A97CB9738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501" y="640080"/>
            <a:ext cx="4019429" cy="33393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spc="200">
                <a:solidFill>
                  <a:srgbClr val="FFFFFF"/>
                </a:solidFill>
              </a:rPr>
              <a:t>مخططات الحركة غير المتسارعة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708FCA-E039-4FD4-9062-7B087C6E4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21" y="4315017"/>
            <a:ext cx="4015009" cy="18939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>
                <a:solidFill>
                  <a:srgbClr val="FFFFFF"/>
                </a:solidFill>
                <a:effectLst/>
              </a:rPr>
              <a:t>اعتمادا على الاشكال التالية صف حركة كل جسم ؟</a:t>
            </a:r>
            <a:endParaRPr lang="en-US" sz="1600">
              <a:solidFill>
                <a:srgbClr val="FFFFF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E4CA735-62CB-4665-AA7D-4A259E3F7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4156010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915B512-930A-40F0-82A6-4895B71A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75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11DB08-1669-426B-BBEB-FAD285EF8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E4219-121F-4CD1-AA58-24746CD2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8126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F823F7-45C1-4E8A-97DB-89D947AF7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5" y="640080"/>
            <a:ext cx="6707817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b="1" kern="1200" cap="all" spc="2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الشكل</a:t>
            </a:r>
            <a:r>
              <a:rPr lang="en-US" b="1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cap="all" spc="2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الأول</a:t>
            </a:r>
            <a:r>
              <a:rPr lang="en-US" b="1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C0D27-3ABF-4F7D-B019-A425646F6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920" y="3849539"/>
            <a:ext cx="6703157" cy="23594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 err="1">
                <a:solidFill>
                  <a:srgbClr val="FFFFFF"/>
                </a:solidFill>
              </a:rPr>
              <a:t>الجسم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lang="en-US" sz="4000" b="1" dirty="0" err="1">
                <a:solidFill>
                  <a:srgbClr val="FFFFFF"/>
                </a:solidFill>
              </a:rPr>
              <a:t>ساكن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2F50912-06FD-4216-BAD3-21050F59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5582" y="3765314"/>
            <a:ext cx="585216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EDC559-3491-474F-ACC9-7712BF1CBE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911" y="3071603"/>
            <a:ext cx="1648572" cy="71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3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1EAAF-1095-48FC-B69D-43EA5E997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1"/>
            <a:r>
              <a:rPr lang="en-US" b="1" dirty="0" err="1">
                <a:solidFill>
                  <a:srgbClr val="FFFFFF"/>
                </a:solidFill>
              </a:rPr>
              <a:t>الشكل</a:t>
            </a:r>
            <a:r>
              <a:rPr lang="en-US" b="1" dirty="0">
                <a:solidFill>
                  <a:srgbClr val="FFFFFF"/>
                </a:solidFill>
              </a:rPr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EBDD4-06BE-4C4B-BA78-B93845699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99818" y="640080"/>
            <a:ext cx="7172138" cy="3745107"/>
          </a:xfrm>
        </p:spPr>
        <p:txBody>
          <a:bodyPr vert="horz" lIns="45720" tIns="45720" rIns="45720" bIns="45720" rtlCol="0">
            <a:normAutofit/>
          </a:bodyPr>
          <a:lstStyle/>
          <a:p>
            <a:pPr algn="r" rtl="1"/>
            <a:r>
              <a:rPr lang="en-US" sz="4000" b="1" dirty="0" err="1">
                <a:solidFill>
                  <a:srgbClr val="00B050"/>
                </a:solidFill>
                <a:effectLst/>
              </a:rPr>
              <a:t>الجسم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متحرك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بسرعة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ثابتة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لأنه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يقطع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مسافات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متساوية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في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ازمنة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متساوية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ar-AE" sz="4000" b="1" dirty="0">
                <a:solidFill>
                  <a:srgbClr val="00B050"/>
                </a:solidFill>
                <a:effectLst/>
              </a:rPr>
              <a:t>(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التسارع</a:t>
            </a:r>
            <a:r>
              <a:rPr lang="en-US" sz="4000" b="1" dirty="0">
                <a:solidFill>
                  <a:srgbClr val="00B05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/>
              </a:rPr>
              <a:t>صفرا</a:t>
            </a:r>
            <a:r>
              <a:rPr lang="ar-AE" sz="4000" b="1" dirty="0">
                <a:solidFill>
                  <a:srgbClr val="00B050"/>
                </a:solidFill>
                <a:effectLst/>
              </a:rPr>
              <a:t>)</a:t>
            </a:r>
            <a:endParaRPr lang="en-US" sz="4000" b="1" dirty="0">
              <a:solidFill>
                <a:srgbClr val="00B050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A05A64F-17CB-4463-AD96-288D6BCD64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766" y="4553084"/>
            <a:ext cx="3494253" cy="168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38D95E-1567-42B1-9436-2DF536E6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en-US" b="1" dirty="0" err="1">
                <a:solidFill>
                  <a:srgbClr val="FFFFFF"/>
                </a:solidFill>
              </a:rPr>
              <a:t>الشكل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الثالث</a:t>
            </a:r>
            <a:r>
              <a:rPr lang="en-US" b="1" dirty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1233E-DF78-4A79-9A9B-83D0293AA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8879" y="2340864"/>
            <a:ext cx="3791711" cy="3931920"/>
          </a:xfrm>
        </p:spPr>
        <p:txBody>
          <a:bodyPr vert="horz" lIns="45720" tIns="45720" rIns="45720" bIns="45720" rtlCol="0">
            <a:norm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en-US" sz="4000" b="1" dirty="0" err="1">
                <a:solidFill>
                  <a:srgbClr val="C00000"/>
                </a:solidFill>
                <a:effectLst/>
              </a:rPr>
              <a:t>الجسم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يتحرك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بسرعة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متزايدة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لأنه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يقطع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مسافات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متزايدة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في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ازمنة</a:t>
            </a:r>
            <a:r>
              <a:rPr lang="en-US" sz="40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/>
              </a:rPr>
              <a:t>متساوية</a:t>
            </a:r>
            <a:endParaRPr lang="en-US" sz="4000" b="1" dirty="0">
              <a:solidFill>
                <a:srgbClr val="C00000"/>
              </a:solidFill>
              <a:effectLst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en-US" sz="4000" b="1" dirty="0">
                <a:solidFill>
                  <a:srgbClr val="FF0000"/>
                </a:solidFill>
              </a:rPr>
              <a:t>( </a:t>
            </a:r>
            <a:r>
              <a:rPr lang="en-US" sz="4000" b="1" dirty="0" err="1">
                <a:solidFill>
                  <a:srgbClr val="FF0000"/>
                </a:solidFill>
              </a:rPr>
              <a:t>حركة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متسارعة</a:t>
            </a:r>
            <a:r>
              <a:rPr lang="en-US" sz="4000" b="1" dirty="0">
                <a:solidFill>
                  <a:srgbClr val="FF0000"/>
                </a:solidFill>
              </a:rPr>
              <a:t> )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8CEDDF-7540-45E1-BF6F-5BE812E41D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71515"/>
            <a:ext cx="5455921" cy="271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5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23C1B-8D92-4C0A-8729-2B8ACAB6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1"/>
            <a:r>
              <a:rPr lang="en-US" b="1" dirty="0" err="1">
                <a:solidFill>
                  <a:srgbClr val="FFFFFF"/>
                </a:solidFill>
              </a:rPr>
              <a:t>الشكل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الرابع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AC00-6154-4F9D-9AE9-D08C2496D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99818" y="640080"/>
            <a:ext cx="7172138" cy="3745107"/>
          </a:xfrm>
        </p:spPr>
        <p:txBody>
          <a:bodyPr vert="horz" lIns="45720" tIns="45720" rIns="45720" bIns="45720" rtlCol="0">
            <a:normAutofit/>
          </a:bodyPr>
          <a:lstStyle/>
          <a:p>
            <a:pPr algn="r" rtl="1"/>
            <a:r>
              <a:rPr lang="en-US" sz="4400" b="1" dirty="0" err="1">
                <a:solidFill>
                  <a:srgbClr val="C00000"/>
                </a:solidFill>
                <a:effectLst/>
              </a:rPr>
              <a:t>السرعة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متناقصة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لأنه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يقطع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مسافات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متناقصة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في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ازمنة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متساوية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ar-AE" sz="4400" b="1" dirty="0">
                <a:solidFill>
                  <a:srgbClr val="C00000"/>
                </a:solidFill>
                <a:effectLst/>
              </a:rPr>
              <a:t>(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حركة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</a:rPr>
              <a:t>متباطئة</a:t>
            </a:r>
            <a:r>
              <a:rPr lang="en-US" sz="4400" b="1" dirty="0">
                <a:solidFill>
                  <a:srgbClr val="C00000"/>
                </a:solidFill>
                <a:effectLst/>
              </a:rPr>
              <a:t> </a:t>
            </a:r>
            <a:r>
              <a:rPr lang="ar-AE" sz="4400" b="1" dirty="0">
                <a:solidFill>
                  <a:srgbClr val="C00000"/>
                </a:solidFill>
                <a:effectLst/>
              </a:rPr>
              <a:t>)</a:t>
            </a:r>
            <a:endParaRPr lang="en-US" sz="4400" b="1" dirty="0">
              <a:solidFill>
                <a:srgbClr val="C00000"/>
              </a:solidFill>
              <a:effectLst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986CE3-5570-499A-8943-A3F13D6AB3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771" y="4553084"/>
            <a:ext cx="3636243" cy="168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6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DF79A1-447B-405C-B812-9158F950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C0431B-4141-4092-BB4D-F50414DC1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7794722" cy="3505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2F0578-56FA-494E-8E00-3E94B6863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4150595"/>
            <a:ext cx="7798447" cy="22196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AEC348-AC21-429D-BA53-8FC87A290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185" y="4470959"/>
            <a:ext cx="7132226" cy="1577572"/>
          </a:xfrm>
        </p:spPr>
        <p:txBody>
          <a:bodyPr>
            <a:normAutofit/>
          </a:bodyPr>
          <a:lstStyle/>
          <a:p>
            <a:pPr algn="ctr" rtl="1"/>
            <a:r>
              <a:rPr lang="ar-AE" b="1" dirty="0"/>
              <a:t>ما المقصود بالتسارع ؟</a:t>
            </a:r>
            <a:endParaRPr lang="en-US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48D050-E9F5-4254-9046-E930F9EFD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484632"/>
            <a:ext cx="3089526" cy="58856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41D66-100B-4281-91D9-1E77A5611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899" y="804998"/>
            <a:ext cx="7156511" cy="2871216"/>
          </a:xfrm>
        </p:spPr>
        <p:txBody>
          <a:bodyPr anchor="ctr">
            <a:normAutofit/>
          </a:bodyPr>
          <a:lstStyle/>
          <a:p>
            <a:pPr algn="ctr" rtl="1"/>
            <a:r>
              <a:rPr lang="ar-AE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التغير في السرعة المتجهة خلال ثانية .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13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hade val="85000"/>
            <a:satMod val="1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3280A9-E265-46D1-8575-622906D20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4DE20B70-4750-4280-B3AC-512C05EEF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D95174-B5F2-424A-8183-654A5064D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68A96-A16E-42CE-842C-9166E567B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7DA023-8CCA-4837-BD6F-C32F74E96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2188" y="942449"/>
            <a:ext cx="6681323" cy="1470249"/>
          </a:xfrm>
        </p:spPr>
        <p:txBody>
          <a:bodyPr>
            <a:normAutofit/>
          </a:bodyPr>
          <a:lstStyle/>
          <a:p>
            <a:pPr algn="ctr" rtl="1"/>
            <a:r>
              <a:rPr lang="ar-AE" b="1" dirty="0"/>
              <a:t>مم ينشأ التسارع </a:t>
            </a:r>
            <a:endParaRPr lang="en-US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50D170-418B-4A22-8B98-15EF799F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98367" y="2573573"/>
            <a:ext cx="658368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E2510-6278-4B1C-B5D3-18AB36142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043" y="2773885"/>
            <a:ext cx="6676469" cy="3141013"/>
          </a:xfrm>
        </p:spPr>
        <p:txBody>
          <a:bodyPr>
            <a:normAutofit/>
          </a:bodyPr>
          <a:lstStyle/>
          <a:p>
            <a:pPr algn="ctr" rtl="1"/>
            <a:r>
              <a:rPr lang="ar-AE" sz="4800" b="1" dirty="0"/>
              <a:t>من تغير مقدار السرعة او اتجاهها او كليهما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336464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3FDD-A05F-4F43-B30C-98968B79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التسارع يؤدي الى :</a:t>
            </a:r>
            <a:br>
              <a:rPr lang="en-US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73E39-09AC-4837-A556-3410F8FA0B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r" rtl="1"/>
            <a:r>
              <a:rPr lang="ar-AE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نقصان </a:t>
            </a:r>
            <a:r>
              <a:rPr lang="ar-A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سرعة الجسم و تسمى </a:t>
            </a:r>
            <a:r>
              <a:rPr lang="ar-AE" sz="4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تباطؤ</a:t>
            </a:r>
          </a:p>
          <a:p>
            <a:pPr algn="r" rtl="1"/>
            <a:r>
              <a:rPr lang="ar-AE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يحصل اذا كان للسرعة و التسارع اتجاهين مختلفين </a:t>
            </a:r>
            <a:endParaRPr lang="en-US" sz="4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B89B3D5-C984-1D1A-AB08-7B48B0DBEC4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81574755"/>
              </p:ext>
            </p:extLst>
          </p:nvPr>
        </p:nvGraphicFramePr>
        <p:xfrm>
          <a:off x="5989320" y="2286000"/>
          <a:ext cx="475488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991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7626-2B4F-4405-9D7E-7B66F627C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b="1" dirty="0">
                <a:solidFill>
                  <a:srgbClr val="C00000"/>
                </a:solidFill>
              </a:rPr>
              <a:t>ما نوع الحركة في الشكلين الأول و الثالث </a:t>
            </a: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CD14B22-FB9B-57E5-5099-AF14F8725B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086749"/>
              </p:ext>
            </p:extLst>
          </p:nvPr>
        </p:nvGraphicFramePr>
        <p:xfrm>
          <a:off x="1024127" y="2286000"/>
          <a:ext cx="475488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A3C3F211-9A83-4D4A-A242-9DAAA422C0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86000"/>
            <a:ext cx="5071873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FC50DB-B886-4045-ADFA-EA77225A1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en-US" b="1" dirty="0" err="1">
                <a:solidFill>
                  <a:srgbClr val="FFFFFF"/>
                </a:solidFill>
              </a:rPr>
              <a:t>ما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نوع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الحركة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في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الشكلين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الثاني</a:t>
            </a:r>
            <a:r>
              <a:rPr lang="en-US" b="1" dirty="0">
                <a:solidFill>
                  <a:srgbClr val="FFFFFF"/>
                </a:solidFill>
              </a:rPr>
              <a:t> و </a:t>
            </a:r>
            <a:r>
              <a:rPr lang="en-US" b="1" dirty="0" err="1">
                <a:solidFill>
                  <a:srgbClr val="FFFFFF"/>
                </a:solidFill>
              </a:rPr>
              <a:t>الرابع</a:t>
            </a:r>
            <a:r>
              <a:rPr lang="en-US" b="1" dirty="0">
                <a:solidFill>
                  <a:srgbClr val="FFFFFF"/>
                </a:solidFill>
              </a:rPr>
              <a:t> ؟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CA084-73E0-4B3F-981A-7A0663844D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6007027" cy="4023360"/>
          </a:xfrm>
        </p:spPr>
        <p:txBody>
          <a:bodyPr vert="horz" lIns="45720" tIns="45720" rIns="45720" bIns="45720" rtlCol="0">
            <a:norm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917190" algn="l"/>
                <a:tab pos="3322955" algn="ctr"/>
              </a:tabLst>
            </a:pPr>
            <a:r>
              <a:rPr lang="ar-AE" sz="4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الحركة متباطئة</a:t>
            </a:r>
            <a:endParaRPr lang="en-US" sz="4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4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في الشكل الثاني و الرابع لأن السرعة و </a:t>
            </a:r>
            <a:endParaRPr lang="en-US" sz="4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4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التسارع    باتجاهين مختلفين                          </a:t>
            </a:r>
            <a:endParaRPr lang="en-US" sz="4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22CEFEC-35D7-477B-9299-6D11316539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1" r="43826" b="2"/>
          <a:stretch/>
        </p:blipFill>
        <p:spPr>
          <a:xfrm>
            <a:off x="7552266" y="10"/>
            <a:ext cx="463973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6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69DFA-3802-446C-8923-C83EF9B76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الرسوم البيانية [ السرعة المتجهة – الزمن ]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A176B-BDB3-478C-A72C-D4B7B7E24D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917190" algn="l"/>
                <a:tab pos="3322955" algn="ctr"/>
              </a:tabLst>
            </a:pPr>
            <a:r>
              <a:rPr lang="ar-A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ماذا يمثل ميل الخط البياني ( السرعة – الزمن )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التسارع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D87282-B6FD-4820-8B34-E2E9FB7962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561" y="2286000"/>
            <a:ext cx="4328160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184F1-6DE7-4E59-976A-1E230A767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احسب تسارع الجسم 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D1034-6D90-4F24-8882-56B548348B5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𝟏𝟎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den>
                    </m:f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sSup>
                      <m:sSup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e>
                      <m:sup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D1034-6D90-4F24-8882-56B548348B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758"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062862-0E14-43B1-84AD-554F5E8291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2286000"/>
            <a:ext cx="4495800" cy="361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4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F153-E0DD-433E-889E-6831D490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 حركة الجسم من حيث السرعة و العجلة </a:t>
            </a:r>
            <a:b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85500-A538-48DF-AA66-26A45DC896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r" rtl="1"/>
            <a:r>
              <a:rPr lang="ar-AE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سرعة متزايدة بانتظام </a:t>
            </a:r>
            <a:r>
              <a:rPr lang="ar-AE" sz="4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 بتسارع ثابت 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6E2945-7999-48E0-93D1-1E230F2617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995" y="2286000"/>
            <a:ext cx="3980685" cy="361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0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6EB1B-E623-47F6-9DC4-1DCEE88A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اعتمادا على الشكل التالي اجب عما يلي</a:t>
            </a:r>
            <a:b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20E12-1412-4162-AFC2-E6839965E9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r" rtl="1"/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يتحرك بسرعة ثابتة ؟</a:t>
            </a:r>
          </a:p>
          <a:p>
            <a:pPr algn="r" rtl="1"/>
            <a:endParaRPr lang="ar-AE" sz="3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 , E</a:t>
            </a:r>
            <a:r>
              <a:rPr lang="ar-AE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و التسارع صفر لأن ميل الخط صفر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ar-AE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يترك نحو الشرق لأن السرعة موجبة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C361D6-4C22-49E5-BCAD-E8C75E3104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025" y="2286000"/>
            <a:ext cx="4448175" cy="3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7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5EF7F-7FD6-4D3F-A38A-E04F79AF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تابع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34DA-EF86-4BF7-AEEC-D07D2CE8E8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يتحرك بسرعة متزايدة بدءا من السكون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917190" algn="l"/>
                <a:tab pos="3322955" algn="ctr"/>
              </a:tabLst>
            </a:pP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يتحرك ناحية الشرق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  , B ,C</a:t>
            </a:r>
            <a:r>
              <a:rPr lang="ar-AE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لأن السرعة موجبة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يتحرك نحو الغرب </a:t>
            </a: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en-US" sz="3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endParaRPr lang="en-US" sz="3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977AA9-F0BE-4A39-B092-E351066509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041" y="2407920"/>
            <a:ext cx="4480560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62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B9A2-C4CB-46C0-BE6F-964F65E7D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dirty="0"/>
              <a:t>تابع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87F5-CEE4-464F-AF3E-A68F6EC326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5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تسارعها يساوي صفر </a:t>
            </a:r>
            <a:endParaRPr lang="en-US" sz="5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917190" algn="l"/>
                <a:tab pos="3322955" algn="ctr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         E</a:t>
            </a:r>
            <a:endParaRPr lang="en-US" sz="59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5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تسارعها سالب </a:t>
            </a:r>
            <a:endParaRPr lang="en-US" sz="5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</a:t>
            </a:r>
            <a:r>
              <a:rPr lang="en-US" sz="5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en-US" sz="59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5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 الاجسام تتحرك بنفس التسارع     </a:t>
            </a:r>
            <a:r>
              <a:rPr lang="en-US" sz="5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 D</a:t>
            </a:r>
            <a:endParaRPr lang="en-US" sz="59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F3BB9A-B4A1-4FAF-B676-0533CC1FB4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995" y="2367280"/>
            <a:ext cx="4427725" cy="394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4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CD494-7C7D-47A9-A48E-8B25B561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تابع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93494-CE48-49BA-AAA6-9B6B5DB0D5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 حركة كل جسم في الشكل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A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سرعة ثابتة موجبة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حركة متسارعة تبدأ من السكون نحو الشرق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سرعة متناقصة بانتظام و التسارع سالب تنتهي بالسكون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A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يبدأ الجسم حركته نحو الغرب </a:t>
            </a:r>
            <a:r>
              <a:rPr lang="ar-AE" sz="2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متباطا</a:t>
            </a:r>
            <a:r>
              <a:rPr lang="ar-A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ثم يتوقف و يعكس اتجاهه متسارعا نحو الشرق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2917190" algn="l"/>
                <a:tab pos="3322955" algn="ctr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ar-A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سرعة ثابتة نحو الغرب و التسارع صفر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433704-84B5-4FFD-A951-DF86A3E3EE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1" y="2286000"/>
            <a:ext cx="4551680" cy="3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6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1900F2-F2AB-499D-95C5-F50E352CE5B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 rtl="1"/>
                <a:r>
                  <a:rPr lang="ar-AE" sz="4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التسارع المتوسط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𝒂</m:t>
                        </m:r>
                      </m:e>
                    </m:acc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1900F2-F2AB-499D-95C5-F50E352CE5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1205B-19D7-4CEE-819F-D90E00126E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التغير في السرعة المتجهة مقسوما على الزمن المطلوب لإجراء التغيير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FBDAB-DEAE-4CB3-8804-EA311786B3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3200" b="1" dirty="0"/>
              <a:t>ما المقصود بالتسارع المتوسط ؟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9927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99D49-A31C-4D1F-875E-0A6960B4D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اكتب قانون حساب التسارع المتوسط </a:t>
            </a:r>
            <a:b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1FBC1B-D627-49AA-8DB4-1DF04A18E12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ar-AE" sz="3600" b="1" dirty="0"/>
                  <a:t> :  التسارع المتوسط ووحدته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3600" b="1" dirty="0"/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ar-AE" sz="3600" b="1" dirty="0"/>
                  <a:t>  : السرعة النهائية </a:t>
                </a:r>
                <a:r>
                  <a:rPr lang="en-US" sz="3600" b="1" dirty="0"/>
                  <a:t>m/s</a:t>
                </a:r>
                <a:endParaRPr lang="ar-AE" sz="3600" b="1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ar-AE" sz="3600" b="1" dirty="0"/>
                  <a:t> : السرعة الابتدائية </a:t>
                </a:r>
                <a:r>
                  <a:rPr lang="en-US" sz="3600" b="1" dirty="0"/>
                  <a:t>m/s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ar-AE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ar-AE" sz="3600" b="1" dirty="0"/>
                  <a:t> : الفترة الزمنية</a:t>
                </a:r>
                <a:endParaRPr lang="en-US" sz="36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1FBC1B-D627-49AA-8DB4-1DF04A18E1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3636" r="-2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41B9D04-F2C9-4E95-A5F3-893713AFFBC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48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𝒂</m:t>
                        </m:r>
                      </m:e>
                    </m:acc>
                    <m:r>
                      <a:rPr lang="en-US" sz="4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4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4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sz="48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</m:oMath>
                </a14:m>
                <a:r>
                  <a:rPr lang="ar-AE" sz="48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</a:t>
                </a:r>
                <a:endParaRPr lang="en-US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41B9D04-F2C9-4E95-A5F3-893713AFFB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2879" r="-6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11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E5E82-173A-4E7D-B3F0-FCA62B83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b="1" dirty="0"/>
              <a:t>السؤال الثاني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67B3-AC81-4E12-955D-CC7C46E922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  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t=5s        t=15s</a:t>
            </a:r>
            <a:r>
              <a:rPr lang="en-US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t=0       t=5s</a:t>
            </a:r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endParaRPr lang="en-US" sz="4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    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t=15     t=20s</a:t>
            </a:r>
            <a:endParaRPr lang="en-US" sz="4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23BBD3-C026-416F-B354-2EA66F255D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 b="47777"/>
          <a:stretch/>
        </p:blipFill>
        <p:spPr>
          <a:xfrm>
            <a:off x="5989638" y="2377440"/>
            <a:ext cx="5755322" cy="330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EDE4-435D-4A92-8758-373E4D30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453DE9-3CC4-4D92-A992-A6E70B59B23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10−0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5−0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 </a:t>
                </a:r>
                <a:r>
                  <a:rPr lang="ar-AE" sz="3200" dirty="0"/>
                  <a:t>     </a:t>
                </a:r>
                <a:r>
                  <a:rPr lang="en-US" sz="3200" dirty="0"/>
                  <a:t>A</a:t>
                </a:r>
                <a:r>
                  <a:rPr lang="ar-AE" sz="3200" dirty="0"/>
                  <a:t>  </a:t>
                </a:r>
              </a:p>
              <a:p>
                <a:pPr algn="r" rtl="1"/>
                <a:endParaRPr lang="ar-AE" sz="3200" dirty="0"/>
              </a:p>
              <a:p>
                <a:pPr algn="r" rtl="1"/>
                <a:r>
                  <a:rPr lang="ar-AE" sz="3200" dirty="0"/>
                  <a:t>     </a:t>
                </a:r>
                <a:r>
                  <a:rPr lang="en-US" sz="3200" dirty="0"/>
                  <a:t>B-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4−10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20−15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=−1.2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AE" sz="3200" dirty="0"/>
                  <a:t>   </a:t>
                </a:r>
              </a:p>
              <a:p>
                <a:pPr algn="r" rtl="1"/>
                <a:r>
                  <a:rPr lang="en-US" sz="3200" dirty="0"/>
                  <a:t>C-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0−0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40−0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453DE9-3CC4-4D92-A992-A6E70B59B2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1061"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7140C37-09D1-4CDC-9D7E-48727E2FD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22" t="39861" r="27891" b="53472"/>
          <a:stretch/>
        </p:blipFill>
        <p:spPr>
          <a:xfrm>
            <a:off x="1024127" y="585216"/>
            <a:ext cx="9653398" cy="149961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313AB9-6D94-4D5F-BF87-22A876D21C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3" r="68701" b="6231"/>
          <a:stretch/>
        </p:blipFill>
        <p:spPr>
          <a:xfrm>
            <a:off x="6096000" y="2631439"/>
            <a:ext cx="4683760" cy="333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0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56E6C-9AAC-46E3-9C40-C7E5AB54A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284478-678D-4BB5-BC4D-048E427B356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𝒕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𝟑𝟔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sSup>
                      <m:s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e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284478-678D-4BB5-BC4D-048E427B35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4872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CD9597-AF1C-41C8-95AD-7163800D066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algn="r" rtl="1"/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</m:t>
                    </m:r>
                  </m:oMath>
                </a14:m>
                <a:endParaRPr lang="en-US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</m:t>
                    </m:r>
                    <m:sSub>
                      <m:sSub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𝐯</m:t>
                        </m:r>
                      </m:e>
                      <m:sub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𝐟</m:t>
                        </m:r>
                      </m:sub>
                    </m:sSub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𝟑𝟔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𝐦</m:t>
                        </m:r>
                      </m:num>
                      <m:den>
                        <m:r>
                          <a:rPr lang="en-US" sz="2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𝐬</m:t>
                        </m:r>
                      </m:den>
                    </m:f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𝐭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𝐬</m:t>
                    </m:r>
                    <m:r>
                      <a:rPr lang="en-US" sz="2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  <m:r>
                      <a:rPr lang="en-US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 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CD9597-AF1C-41C8-95AD-7163800D06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758" r="-4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C3D31E5-EB2F-40EC-9E7C-EF0F3CB04D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3" b="65552"/>
          <a:stretch/>
        </p:blipFill>
        <p:spPr>
          <a:xfrm>
            <a:off x="2466975" y="384048"/>
            <a:ext cx="8780780" cy="170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1C6F-A598-486A-9E00-07EAB6CA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EA138B-F0C2-4C69-B9D1-0267242AA8C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algn="r" rtl="1"/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6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𝒕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𝟏𝟓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𝟑𝟔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endParaRPr lang="en-US" sz="36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sSup>
                      <m:s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e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EA138B-F0C2-4C69-B9D1-0267242AA8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758"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CAAFC24-D2F1-44BD-A6E7-6F4CFFB6501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𝜗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        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𝜗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3200" b="0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=3.0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CAAFC24-D2F1-44BD-A6E7-6F4CFFB650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47F6192-3E09-4E6C-8EB7-F0FC3BDA69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69" t="33282" r="1988" b="50000"/>
          <a:stretch/>
        </p:blipFill>
        <p:spPr>
          <a:xfrm>
            <a:off x="1200150" y="585216"/>
            <a:ext cx="9544050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4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7EF0-F6E8-470E-BE42-4B2BB22B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السؤال 7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72D76-4722-4CBD-896E-9DF592A3E56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40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40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40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den>
                    </m:f>
                  </m:oMath>
                </a14:m>
                <a:endParaRPr lang="ar-AE" sz="40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−(−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𝟐𝟓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endParaRPr lang="ar-AE" sz="40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sSup>
                      <m:sSup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𝒔</m:t>
                        </m:r>
                      </m:e>
                      <m:sup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en-US" sz="3200" b="1" dirty="0">
                    <a:solidFill>
                      <a:srgbClr val="7030A0"/>
                    </a:solidFill>
                  </a:rPr>
                  <a:t>B</a:t>
                </a:r>
                <a:r>
                  <a:rPr lang="ar-AE" sz="3200" b="1" dirty="0">
                    <a:solidFill>
                      <a:srgbClr val="7030A0"/>
                    </a:solidFill>
                  </a:rPr>
                  <a:t>- يقل التسارع للنصف لأن التناسب عكسي</a:t>
                </a:r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72D76-4722-4CBD-896E-9DF592A3E5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EBCF03-485A-4A8A-AF54-FA18BA4963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2" t="45961" r="1816" b="13464"/>
          <a:stretch/>
        </p:blipFill>
        <p:spPr>
          <a:xfrm>
            <a:off x="5902960" y="2367280"/>
            <a:ext cx="5984240" cy="301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9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2AE8E50-35D4-4D5A-A4BB-168CBB027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37D1D6D-17D8-4296-B000-665D1892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26E892-1320-40AA-9CA1-246721C18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2AD92-F0A9-4A65-8C06-FBED5A906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224" y="1105351"/>
            <a:ext cx="6353967" cy="30239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rtl="1"/>
            <a:r>
              <a:rPr lang="en-US" sz="5400" b="1" spc="200" dirty="0" err="1">
                <a:solidFill>
                  <a:srgbClr val="FFFFFF"/>
                </a:solidFill>
              </a:rPr>
              <a:t>الدرس</a:t>
            </a:r>
            <a:r>
              <a:rPr lang="en-US" sz="5400" b="1" spc="200" dirty="0">
                <a:solidFill>
                  <a:srgbClr val="FFFFFF"/>
                </a:solidFill>
              </a:rPr>
              <a:t> </a:t>
            </a:r>
            <a:r>
              <a:rPr lang="en-US" sz="5400" b="1" spc="200" dirty="0" err="1">
                <a:solidFill>
                  <a:srgbClr val="FFFFFF"/>
                </a:solidFill>
              </a:rPr>
              <a:t>الثاني</a:t>
            </a:r>
            <a:endParaRPr lang="en-US" sz="5400" b="1" spc="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3E05A-A20D-49DF-830E-77D30F283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3224" y="4297556"/>
            <a:ext cx="6353968" cy="14333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800" b="1" dirty="0" err="1">
                <a:solidFill>
                  <a:srgbClr val="FFFFFF"/>
                </a:solidFill>
              </a:rPr>
              <a:t>الحركة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بتسارع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ثابت</a:t>
            </a:r>
            <a:endParaRPr lang="en-US" sz="4800" b="1" dirty="0">
              <a:solidFill>
                <a:srgbClr val="FFFFF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F79C-E4D1-4AAE-BA11-3A0900525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170DF7D-4686-4BD5-A9CD-C89649284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4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AA6B-4CA0-4F49-A7E8-3F41E0CE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نواتج التعلم</a:t>
            </a: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07341F-658F-66F6-1D29-2D96FC213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400786"/>
              </p:ext>
            </p:extLst>
          </p:nvPr>
        </p:nvGraphicFramePr>
        <p:xfrm>
          <a:off x="1024128" y="2286000"/>
          <a:ext cx="9720073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565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D53D7-C5CC-476B-BEF9-EBA2F68E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b="1" dirty="0"/>
              <a:t>ماذا يمثل ميل الخط البياني في الرسم التالي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3B8EE-3D84-47FF-A870-640F43C0C1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4800" b="1" dirty="0">
                <a:solidFill>
                  <a:srgbClr val="FF0000"/>
                </a:solidFill>
              </a:rPr>
              <a:t>ميل الخط البياني التسارع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2F3DFC-A956-463C-BD22-F09AB58572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5"/>
          <a:stretch/>
        </p:blipFill>
        <p:spPr>
          <a:xfrm>
            <a:off x="6412995" y="2286000"/>
            <a:ext cx="4905245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0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DAC14-14A0-40AE-986D-1D219B4F5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ماذا تمثل المساحة المظللة باللون الأخضر تحت منحنى السرعة الزمن 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80CC1-78F6-40C9-AFED-05D2BA1850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4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الازاحة المقطوعة</a:t>
            </a:r>
            <a:endParaRPr lang="en-US" sz="4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6E9021-ABD3-4E81-8490-F473BED443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98"/>
          <a:stretch/>
        </p:blipFill>
        <p:spPr>
          <a:xfrm>
            <a:off x="5989638" y="2286000"/>
            <a:ext cx="4754562" cy="3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4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69ED-2A74-4E43-AEDB-BC98365D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اكتب علاقة السرعة النهائية بالسرعة الابتدائية و التسارع و الزمن </a:t>
            </a:r>
            <a:endParaRPr lang="en-US" sz="40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F9C5E14-0748-EEDB-C103-4D5A0332BC0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93849333"/>
              </p:ext>
            </p:extLst>
          </p:nvPr>
        </p:nvGraphicFramePr>
        <p:xfrm>
          <a:off x="1024127" y="2286000"/>
          <a:ext cx="475488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9F1E297-D1B6-455B-8915-DA4AE110336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𝐯</m:t>
                        </m:r>
                      </m:e>
                      <m:sub>
                        <m:r>
                          <a:rPr lang="en-US" sz="4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𝐟</m:t>
                        </m:r>
                      </m:sub>
                    </m:sSub>
                    <m:r>
                      <a:rPr lang="en-US" sz="4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𝐯</m:t>
                        </m:r>
                      </m:e>
                      <m:sub>
                        <m:r>
                          <a:rPr lang="en-US" sz="4800" b="1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𝐢</m:t>
                        </m:r>
                      </m:sub>
                    </m:sSub>
                    <m:r>
                      <a:rPr lang="en-US" sz="4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𝐚</m:t>
                    </m:r>
                    <m:r>
                      <a:rPr lang="en-US" sz="4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4800" b="1" i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𝐭</m:t>
                    </m:r>
                  </m:oMath>
                </a14:m>
                <a:endParaRPr lang="en-US" sz="4800" b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9F1E297-D1B6-455B-8915-DA4AE11033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26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E386F-67F3-49EF-86EE-BD787544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السؤال 16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6FCA63-23BE-4E8E-B2F0-0D822FE6858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𝐯</m:t>
                        </m:r>
                      </m:e>
                      <m:sub>
                        <m:r>
                          <a:rPr lang="en-US" sz="2400" b="1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𝐢</m:t>
                        </m:r>
                      </m:sub>
                    </m:sSub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   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𝐚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>
                      <m:f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𝟓𝟎𝐦</m:t>
                        </m:r>
                      </m:num>
                      <m:den>
                        <m:r>
                          <a:rPr lang="en-US" sz="2400" b="1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𝐬</m:t>
                        </m:r>
                      </m:den>
                    </m:f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   </m:t>
                    </m:r>
                    <m:sSub>
                      <m:sSub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𝐯</m:t>
                        </m:r>
                      </m:e>
                      <m:sub>
                        <m:r>
                          <a:rPr lang="en-US" sz="2400" b="1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𝐟</m:t>
                        </m:r>
                      </m:sub>
                    </m:sSub>
                    <m:r>
                      <a:rPr lang="en-US" sz="2400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   </m:t>
                    </m:r>
                  </m:oMath>
                </a14:m>
                <a:endParaRPr lang="ar-AE" sz="2400" b="1" i="0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:r>
                  <a:rPr lang="ar-AE" b="1" dirty="0">
                    <a:latin typeface="Cambria Math" panose="0204050305040603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</m:t>
                    </m:r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𝐭</m:t>
                    </m:r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b="1" i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dirty="0"/>
                  <a:t>   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𝒇</m:t>
                          </m:r>
                        </m:sub>
                      </m:sSub>
                      <m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𝒕</m:t>
                      </m:r>
                    </m:oMath>
                  </m:oMathPara>
                </a14:m>
                <a:endParaRPr lang="ar-AE" sz="24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:r>
                  <a:rPr lang="ar-AE" sz="2400" b="1" dirty="0">
                    <a:solidFill>
                      <a:srgbClr val="FF0000"/>
                    </a:solidFill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d>
                      <m:d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𝟓</m:t>
                        </m:r>
                      </m:e>
                    </m:d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endParaRPr lang="ar-AE" sz="2400" dirty="0"/>
              </a:p>
              <a:p>
                <a:pPr marL="0" indent="0" algn="r" rtl="1">
                  <a:buNone/>
                </a:pPr>
                <a:endParaRPr lang="ar-AE" sz="2400" dirty="0"/>
              </a:p>
              <a:p>
                <a:pPr marL="0" indent="0" algn="r" rtl="1">
                  <a:buNone/>
                </a:pPr>
                <a:r>
                  <a:rPr lang="en-US" sz="2400" b="1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ar-AE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 −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 −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</a:t>
                </a:r>
              </a:p>
              <a:p>
                <a:pPr marL="0" indent="0" algn="r" rtl="1">
                  <a:buNone/>
                </a:pPr>
                <a:r>
                  <a:rPr lang="en-US" sz="2400" b="1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ar-AE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الحركة متباطئة لأن السرعة موجبة و التسارع سالب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6FCA63-23BE-4E8E-B2F0-0D822FE685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r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C0EA37-65ED-45E3-AD4D-A60CBFC92D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1" t="7812"/>
          <a:stretch/>
        </p:blipFill>
        <p:spPr>
          <a:xfrm>
            <a:off x="6258560" y="2377440"/>
            <a:ext cx="532384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9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BC23-E78E-41F1-B8E8-CC676265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F1F954-5381-4B02-A910-33857F77D6B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2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𝒂𝒕</m:t>
                    </m:r>
                  </m:oMath>
                </a14:m>
                <a:r>
                  <a:rPr lang="en-US" sz="3200" b="1" dirty="0"/>
                  <a:t> </a:t>
                </a:r>
                <a:r>
                  <a:rPr lang="ar-AE" sz="3200" b="1" dirty="0"/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ar-AE" sz="3200" b="1" dirty="0"/>
                  <a:t>     </a:t>
                </a:r>
              </a:p>
              <a:p>
                <a:pPr algn="r" rtl="1"/>
                <a:endParaRPr lang="en-US" sz="32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F1F954-5381-4B02-A910-33857F77D6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3182"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06F4339-25BA-4CDC-AA1A-1D64D9D01A7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𝟑𝟎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𝟏𝟎𝟎𝟎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𝟑𝟔𝟎𝟎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ar-AE" sz="2800" b="1" dirty="0"/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2800" b="1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=? </m:t>
                    </m:r>
                  </m:oMath>
                </a14:m>
                <a:endParaRPr lang="ar-AE" sz="2800" b="1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ar-AE" sz="2800" b="1" dirty="0"/>
                  <a:t> </a:t>
                </a:r>
              </a:p>
              <a:p>
                <a:pPr algn="r" rtl="1"/>
                <a:endParaRPr lang="ar-AE" sz="2800" b="1" dirty="0"/>
              </a:p>
              <a:p>
                <a:pPr algn="r" rtl="1"/>
                <a:r>
                  <a:rPr lang="ar-AE" sz="2800" b="1" dirty="0"/>
                  <a:t>القانون : </a:t>
                </a:r>
              </a:p>
              <a:p>
                <a:pPr algn="r" rtl="1"/>
                <a:r>
                  <a:rPr lang="ar-AE" sz="2800" b="1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𝒂𝒕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06F4339-25BA-4CDC-AA1A-1D64D9D01A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455" r="-3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8DD30DD-6349-4929-B8EF-2DE9C9BEBE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17484" r="45230" b="55142"/>
          <a:stretch/>
        </p:blipFill>
        <p:spPr>
          <a:xfrm>
            <a:off x="1209675" y="585216"/>
            <a:ext cx="9534525" cy="17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E067A-7206-458D-A7AF-1F5F18EE9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CB7D0F-3728-4468-BD6E-40CB8CF94F4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الحل : 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𝝑</m:t>
                            </m:r>
                          </m:e>
                          <m:sub>
                            <m: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𝝑</m:t>
                            </m:r>
                          </m:e>
                          <m:sub>
                            <m: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en-US" sz="3600" b="1" dirty="0"/>
              </a:p>
              <a:p>
                <a:pPr algn="r" rtl="1"/>
                <a:r>
                  <a:rPr lang="en-US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𝟐𝟖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𝟎𝟗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r>
                  <a:rPr lang="ar-AE" sz="3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endParaRPr lang="en-US" sz="3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CB7D0F-3728-4468-BD6E-40CB8CF94F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3636"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2674583-4EBA-43C1-A060-28A62923973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200" b="1" dirty="0"/>
                  <a:t>المعطيات :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3200" b="1" dirty="0"/>
                  <a:t>         </a:t>
                </a:r>
                <a:endParaRPr lang="en-US" sz="3200" b="1" dirty="0"/>
              </a:p>
              <a:p>
                <a:pPr algn="r" rtl="1"/>
                <a:r>
                  <a:rPr lang="ar-AE" sz="3200" b="1" dirty="0"/>
                  <a:t>       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ar-AE" sz="3200" b="1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𝟐𝟖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ar-AE" sz="3200" b="1" dirty="0"/>
                  <a:t>             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t=?</a:t>
                </a:r>
              </a:p>
              <a:p>
                <a:pPr algn="r" rtl="1"/>
                <a:r>
                  <a:rPr lang="ar-AE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القانون : 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𝝑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𝝑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2674583-4EBA-43C1-A060-28A6292397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3182" r="-4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CD4CFA2-08E3-43C4-A486-1BF00B9C7F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2" t="41158" r="46541" b="31236"/>
          <a:stretch/>
        </p:blipFill>
        <p:spPr>
          <a:xfrm>
            <a:off x="1024127" y="585216"/>
            <a:ext cx="9808468" cy="158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0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3F87-7FE3-40D9-8A9E-B9B5229A3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73DF33-0AE1-4E50-BA9E-AB010CBA68F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0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40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40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40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40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𝒂</m:t>
                        </m:r>
                      </m:den>
                    </m:f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𝟐𝟐</m:t>
                        </m:r>
                      </m:num>
                      <m:den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den>
                    </m:f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𝟎𝟓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endParaRPr lang="en-US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73DF33-0AE1-4E50-BA9E-AB010CBA6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5715C1B-0231-451F-82C3-427D6D042EF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المعطيات :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𝝑</m:t>
                        </m:r>
                      </m:e>
                      <m:sub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𝟐𝟐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𝝑</m:t>
                        </m:r>
                      </m:e>
                      <m:sub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r>
                  <a:rPr lang="en-US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a=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𝒔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r>
                  <a:rPr lang="en-US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t=?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5715C1B-0231-451F-82C3-427D6D042E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4242" r="-5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C0CB1A9-8064-4BB9-89E9-049D73D946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3" t="65941" r="47563" b="6805"/>
          <a:stretch/>
        </p:blipFill>
        <p:spPr>
          <a:xfrm>
            <a:off x="1228725" y="585215"/>
            <a:ext cx="9591675" cy="14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0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6817-7EC0-40BA-981F-7948FD18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>
                <a:latin typeface="Arial" panose="020B0604020202020204" pitchFamily="34" charset="0"/>
                <a:cs typeface="Arial" panose="020B0604020202020204" pitchFamily="34" charset="0"/>
              </a:rPr>
              <a:t>مثال المسالة 3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E54AD-9362-4D4E-B6EC-1D26E590EA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SA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الازاحة = مساحة الشكل الأول= 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75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×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1=75m</a:t>
            </a:r>
            <a:r>
              <a:rPr lang="ar-AE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17190" algn="l"/>
                <a:tab pos="3322955" algn="ctr"/>
              </a:tabLst>
            </a:pPr>
            <a:r>
              <a:rPr lang="ar-AE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الازاحة الثانية = مساحة المستطيل الثاني = 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2.0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×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75=150m</a:t>
            </a:r>
          </a:p>
          <a:p>
            <a:pPr algn="r" rtl="1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46356F-C46D-427D-AFDE-14A595A336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084832"/>
            <a:ext cx="5917882" cy="41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7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C553-AA3B-44DF-82F6-2611BB4C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D19656-DDBC-49D2-9A8B-384A977A4BB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32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إزاحة أ   = مساحة المثلث الأول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𝒉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𝟗</m:t>
                    </m:r>
                    <m:r>
                      <a:rPr lang="en-US" sz="3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</m:oMath>
                </a14:m>
                <a:endParaRPr lang="en-US" sz="32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إزاحة ب = مساحة الشكل الثاني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𝒎</m:t>
                    </m:r>
                  </m:oMath>
                </a14:m>
                <a:endParaRPr lang="en-US" sz="3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D19656-DDBC-49D2-9A8B-384A977A4B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8" t="-2121"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007E9B2-B4E5-4DBC-B53B-3D9E65B082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0" t="8746" r="5714" b="72510"/>
          <a:stretch/>
        </p:blipFill>
        <p:spPr>
          <a:xfrm>
            <a:off x="1024127" y="585216"/>
            <a:ext cx="9720073" cy="1499616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E2F0E5-D2EB-4DD3-9F89-CBE27BE83C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" t="8608" r="64214" b="53037"/>
          <a:stretch/>
        </p:blipFill>
        <p:spPr>
          <a:xfrm>
            <a:off x="6238240" y="2286000"/>
            <a:ext cx="4754880" cy="3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027FB-9284-4B67-8371-B728C1BC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D1760-71CF-42C2-BE77-746805FBEEF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40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إزاحة الجسم ج = مساحة المستطيل = </a:t>
                </a:r>
                <a:r>
                  <a:rPr lang="en-US" sz="40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4</a:t>
                </a:r>
                <a:r>
                  <a:rPr lang="en-US" sz="4000" b="1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×</a:t>
                </a:r>
                <a:r>
                  <a:rPr lang="en-US" sz="40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2=8m</a:t>
                </a:r>
                <a:endParaRPr lang="en-US" sz="4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40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إزاحة د = مساحة المثلث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𝒉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40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𝒎</m:t>
                    </m:r>
                  </m:oMath>
                </a14:m>
                <a:endParaRPr lang="en-US" sz="40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D1760-71CF-42C2-BE77-746805FBEE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513" t="-2879" r="-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B76370C-71CD-45A9-98A7-296CA90072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4" t="25736" r="6287" b="57893"/>
          <a:stretch/>
        </p:blipFill>
        <p:spPr>
          <a:xfrm>
            <a:off x="1024127" y="548640"/>
            <a:ext cx="9720073" cy="155966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8A3970-10CF-406D-919C-EDBFE6E3F0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4" t="53937" r="64214" b="4656"/>
          <a:stretch/>
        </p:blipFill>
        <p:spPr>
          <a:xfrm>
            <a:off x="6167120" y="2367280"/>
            <a:ext cx="4577080" cy="39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3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EB2CD-DE7D-4B87-90A8-39EE25DD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DA7588-D1D1-4E1A-A3B0-DFEE98B9C3E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3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إزاحة الجسم ج = مساحة المستطيل = </a:t>
                </a:r>
                <a:r>
                  <a:rPr lang="en-US" sz="3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4</a:t>
                </a:r>
                <a:r>
                  <a:rPr lang="en-US" sz="3600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×</a:t>
                </a:r>
                <a:r>
                  <a:rPr lang="en-US" sz="3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2=8m</a:t>
                </a:r>
                <a:endParaRPr lang="en-US" sz="3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إزاحة د = مساحة المثلث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𝒉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𝒎</m:t>
                    </m:r>
                  </m:oMath>
                </a14:m>
                <a:endParaRPr lang="en-US" sz="3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DA7588-D1D1-4E1A-A3B0-DFEE98B9C3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769" t="-2424"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9958D5B-BF00-4A29-B1DC-215F70C75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7" t="27198" r="5857" b="58185"/>
          <a:stretch/>
        </p:blipFill>
        <p:spPr>
          <a:xfrm>
            <a:off x="1097555" y="585215"/>
            <a:ext cx="9532346" cy="149961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BEAC70-D3E2-44DB-B5C8-F42EFF64C1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53937" r="62932" b="5528"/>
          <a:stretch/>
        </p:blipFill>
        <p:spPr>
          <a:xfrm>
            <a:off x="5991177" y="2286000"/>
            <a:ext cx="5062903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0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D475C-F1D9-4650-8006-03DAB409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اكتب قانون حساب الموقع من التسارع المتوسط </a:t>
            </a:r>
            <a:b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6C639-F439-4356-9F4F-5FF271A7B6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r" rtl="1"/>
            <a:r>
              <a:rPr lang="en-US" sz="3600" b="1" dirty="0" err="1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Δ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ar-AE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الازاحة      </a:t>
            </a:r>
            <a:endParaRPr lang="en-US" sz="36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AE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</a:t>
            </a:r>
            <a:r>
              <a:rPr lang="en-US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ar-AE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الزمن       </a:t>
            </a:r>
            <a:endParaRPr lang="en-US" sz="36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AE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ar-AE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التسارع     </a:t>
            </a:r>
            <a:endParaRPr lang="en-US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AE" sz="3600" b="1" dirty="0">
                <a:solidFill>
                  <a:srgbClr val="FF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</a:t>
            </a:r>
            <a:r>
              <a:rPr lang="en-US" sz="3600" b="1" dirty="0">
                <a:solidFill>
                  <a:srgbClr val="FF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n-US" sz="3600" b="1" baseline="-25000" dirty="0">
                <a:solidFill>
                  <a:srgbClr val="FF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ar-AE" sz="3600" b="1" dirty="0">
                <a:solidFill>
                  <a:srgbClr val="FF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 السرعة الابتدائية </a:t>
            </a:r>
            <a:endParaRPr lang="en-US" sz="3600" b="1" dirty="0">
              <a:solidFill>
                <a:srgbClr val="FF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AE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n-US" sz="3600" b="1" baseline="-25000" dirty="0" err="1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ar-AE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السرعة النهائية</a:t>
            </a:r>
            <a:endParaRPr lang="en-US" sz="36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D23CB5D-88D2-43FB-AA74-8879C4CA046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ar-AE" sz="360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en-US" sz="3200" b="1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  <m:sup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bSup>
                      <m:sSubSup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  <m:sup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×∆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</a:t>
                </a:r>
                <a:endParaRPr lang="en-US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sz="36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3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sz="3200" b="1" dirty="0">
                  <a:solidFill>
                    <a:srgbClr val="FF0000"/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sz="32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D23CB5D-88D2-43FB-AA74-8879C4CA04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692" r="-4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76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7182-7ACA-4E66-985C-FE4F24A15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مثال المسألة 4 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F24FC1-AB83-4950-A503-F5E3C906B03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algn="r" rtl="1"/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endParaRPr lang="ar-AE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𝟓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sSup>
                          <m:sSupPr>
                            <m:ctrlP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  <m:sup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</m:t>
                    </m:r>
                  </m:oMath>
                </a14:m>
                <a:endParaRPr lang="ar-AE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        </m:t>
                    </m:r>
                    <m:sSub>
                      <m:sSub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</a:t>
                </a:r>
                <a:endParaRPr lang="ar-AE" sz="3200" b="1" dirty="0">
                  <a:solidFill>
                    <a:srgbClr val="00B0F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:r>
                  <a:rPr lang="ar-AE" sz="3800" b="1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  <m:sup>
                        <m: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bSup>
                      <m:sSubSupPr>
                        <m:ctrlP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  <m:sup>
                        <m:r>
                          <a:rPr lang="en-US" sz="38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8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</m:t>
                    </m:r>
                  </m:oMath>
                </a14:m>
                <a:endParaRPr lang="ar-AE" sz="38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  </m:t>
                      </m:r>
                      <m:sSup>
                        <m:sSupPr>
                          <m:ctrlP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𝟐𝟓</m:t>
                          </m:r>
                        </m:e>
                        <m:sup>
                          <m: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  <m:sup>
                          <m: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3800" b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   </m:t>
                      </m:r>
                    </m:oMath>
                  </m:oMathPara>
                </a14:m>
                <a:endParaRPr lang="ar-AE" sz="3800" b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b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𝟔𝟐𝟓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        ∆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3800" b="1" i="1"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𝟔𝟐𝟓</m:t>
                          </m:r>
                        </m:num>
                        <m:den>
                          <m:r>
                            <a:rPr lang="en-US" sz="3800" b="1" i="1"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sz="3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F24FC1-AB83-4950-A503-F5E3C906B0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3788" r="-3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2CA169-CF1A-4AA9-B7E1-79C64D5D02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286000"/>
            <a:ext cx="5735002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1DFF-CB26-42D5-8D49-D851DBB6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D9E132-C1FF-411F-B2A4-911DA2C1DB8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r" rtl="1"/>
                <a:endParaRPr lang="ar-AE" dirty="0"/>
              </a:p>
              <a:p>
                <a:pPr algn="r" rtl="1"/>
                <a:endParaRPr lang="ar-AE" dirty="0"/>
              </a:p>
              <a:p>
                <a:pPr algn="r" rtl="1"/>
                <a:endParaRPr lang="ar-AE" dirty="0"/>
              </a:p>
              <a:p>
                <a:pPr algn="r" rtl="1"/>
                <a:r>
                  <a:rPr lang="ar-AE" sz="18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𝒂𝒕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</m:t>
                    </m:r>
                  </m:oMath>
                </a14:m>
                <a:endParaRPr lang="ar-AE" sz="32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    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𝟕𝟓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𝟐𝟎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</m:t>
                    </m:r>
                  </m:oMath>
                </a14:m>
                <a:endParaRPr lang="ar-AE" sz="32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𝟐𝟎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𝟕𝟓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endParaRPr lang="ar-AE" sz="32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𝟕𝟓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𝟐𝟎</m:t>
                        </m:r>
                      </m:den>
                    </m:f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𝟕𝟓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𝒔</m:t>
                    </m:r>
                  </m:oMath>
                </a14:m>
                <a:endParaRPr 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D9E132-C1FF-411F-B2A4-911DA2C1DB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r="-2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ADF4522-FAA6-494A-9698-E36B8E5C893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r" rtl="1"/>
                <a:endParaRPr lang="ar-AE" dirty="0"/>
              </a:p>
              <a:p>
                <a:pPr algn="r" rtl="1"/>
                <a:endParaRPr lang="ar-AE" dirty="0"/>
              </a:p>
              <a:p>
                <a:pPr algn="r" rtl="1"/>
                <a:endParaRPr lang="ar-AE" dirty="0"/>
              </a:p>
              <a:p>
                <a:pPr algn="r" rtl="1"/>
                <a:r>
                  <a:rPr lang="ar-AE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𝟕𝟓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</m:t>
                    </m:r>
                  </m:oMath>
                </a14:m>
                <a:endParaRPr lang="ar-AE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𝟐𝟎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sSup>
                          <m:sSupPr>
                            <m:ctrlP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  <m:sup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</m:t>
                    </m:r>
                  </m:oMath>
                </a14:m>
                <a:endParaRPr lang="ar-AE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sSub>
                      <m:sSub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ar-AE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</m:t>
                    </m:r>
                  </m:oMath>
                </a14:m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</a:t>
                </a:r>
                <a:endParaRPr lang="en-US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ADF4522-FAA6-494A-9698-E36B8E5C89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r="-4231" b="-3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043ADCF-C6FF-41E9-93AA-E13A691C61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7" t="3462" r="8007" b="67876"/>
          <a:stretch/>
        </p:blipFill>
        <p:spPr>
          <a:xfrm>
            <a:off x="878394" y="0"/>
            <a:ext cx="9801225" cy="271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B1A72-59B3-4D23-961C-6ACF43511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3C1E4-2F1F-4DD7-A533-EDA86327A5C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2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AE" sz="32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2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</m:e>
                    </m:d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 </m:t>
                    </m:r>
                  </m:oMath>
                </a14:m>
                <a:endParaRPr lang="ar-AE" sz="32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∆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𝟒𝟒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𝟐𝟐</m:t>
                        </m:r>
                      </m:e>
                    </m:d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𝟏𝟏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𝟑𝟔𝟑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𝒎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3C1E4-2F1F-4DD7-A533-EDA86327A5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758"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57F6073-AA2F-4F33-AA5B-049DEEC41D8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algn="r" rtl="1"/>
                <a:r>
                  <a:rPr lang="ar-AE" sz="3200" b="1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𝟒𝟒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endParaRPr lang="ar-AE" sz="32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  <m:sSub>
                      <m:sSubPr>
                        <m:ctrlP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𝟐𝟐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</m:oMath>
                </a14:m>
                <a:endParaRPr lang="ar-AE" sz="32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𝟏𝟏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𝒔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ar-AE" sz="3200" b="1" i="1" dirty="0">
                  <a:solidFill>
                    <a:srgbClr val="00B0F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∆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200" b="1" i="1">
                        <a:solidFill>
                          <a:srgbClr val="00B0F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       </m:t>
                    </m:r>
                  </m:oMath>
                </a14:m>
                <a:r>
                  <a:rPr lang="ar-AE" sz="3200" b="1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</a:t>
                </a:r>
                <a:endParaRPr lang="en-US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57F6073-AA2F-4F33-AA5B-049DEEC41D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1970" r="-4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804B61D-0B08-4699-8A97-7FAFBC1550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8" t="30387" r="7863" b="55548"/>
          <a:stretch/>
        </p:blipFill>
        <p:spPr>
          <a:xfrm>
            <a:off x="656060" y="548640"/>
            <a:ext cx="10173865" cy="15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2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1316-0578-4E90-BE07-47903631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4A98C2-25A3-4CF3-A6DF-E16D3CB1A79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algn="r" rtl="1"/>
                <a:r>
                  <a:rPr lang="ar-AE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AE" sz="3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2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2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200" b="1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𝒇</m:t>
                            </m:r>
                          </m:sub>
                        </m:sSub>
                      </m:e>
                    </m:d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  </m:t>
                    </m:r>
                  </m:oMath>
                </a14:m>
                <a:endParaRPr lang="ar-AE" sz="3200" b="1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𝟏𝟓</m:t>
                        </m:r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𝟐𝟓</m:t>
                        </m:r>
                      </m:e>
                    </m:d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</m:t>
                    </m:r>
                  </m:oMath>
                </a14:m>
                <a:endParaRPr lang="ar-AE" sz="3200" b="1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 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𝟐𝟎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</m:t>
                    </m:r>
                  </m:oMath>
                </a14:m>
                <a:endParaRPr lang="ar-AE" sz="3200" b="1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𝟐𝟓</m:t>
                        </m:r>
                      </m:num>
                      <m:den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𝟐𝟎</m:t>
                        </m:r>
                      </m:den>
                    </m:f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𝒔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4A98C2-25A3-4CF3-A6DF-E16D3CB1A7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758" r="-4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4F36AA6-F977-4AD6-B636-0FEF4F596CA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 algn="r" rtl="1">
                  <a:buNone/>
                </a:pPr>
                <a:r>
                  <a:rPr lang="ar-AE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𝟏𝟓</m:t>
                    </m:r>
                    <m:f>
                      <m:f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</m:oMath>
                </a14:m>
                <a:endParaRPr lang="ar-AE" sz="3200" b="1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:r>
                  <a:rPr lang="ar-AE" sz="3200" b="1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  <m:sSub>
                      <m:sSub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𝟐𝟓</m:t>
                    </m:r>
                    <m:f>
                      <m:f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</m:oMath>
                </a14:m>
                <a:endParaRPr lang="ar-AE" sz="3200" b="1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r" rtl="1">
                  <a:buNone/>
                </a:pPr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 </m:t>
                    </m:r>
                  </m:oMath>
                </a14:m>
                <a:r>
                  <a:rPr lang="ar-AE" sz="3200" b="1" i="1" dirty="0">
                    <a:effectLst/>
                    <a:latin typeface="Cambria Math" panose="0204050305040603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0" indent="0" algn="r" rtl="1">
                  <a:buNone/>
                </a:pPr>
                <a:r>
                  <a:rPr lang="ar-AE" sz="3200" b="1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ar-AE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</m:t>
                    </m:r>
                  </m:oMath>
                </a14:m>
                <a:endParaRPr lang="en-US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4F36AA6-F977-4AD6-B636-0FEF4F596C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1970" r="-4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EA724D2-02C3-46F6-A08B-61780D90E7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6" t="43528" r="8724" b="41371"/>
          <a:stretch/>
        </p:blipFill>
        <p:spPr>
          <a:xfrm>
            <a:off x="1447800" y="585216"/>
            <a:ext cx="9296400" cy="16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0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4DF2-D50B-4429-A5AE-EE16EDF93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92DDC-5A64-4F2D-BC53-B8F81DAF95D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3200" b="1" dirty="0">
                  <a:ea typeface="Cambria Math" panose="02040503050406030204" pitchFamily="18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𝒇</m:t>
                            </m:r>
                          </m:sub>
                          <m:sup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den>
                    </m:f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𝟏𝟖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e>
                          <m:sup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𝟐𝟒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𝟑𝟏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92DDC-5A64-4F2D-BC53-B8F81DAF95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DB0D23A-1A73-4257-B69D-79D69A8B09A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algn="r" rtl="1"/>
                <a:r>
                  <a:rPr lang="ar-AE" sz="3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=+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endParaRPr lang="en-US" sz="36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en-US" sz="36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sSub>
                      <m:sSub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𝟏𝟖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𝒎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𝒔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endParaRPr lang="en-US" sz="36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∆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=?     </m:t>
                    </m:r>
                  </m:oMath>
                </a14:m>
                <a:endParaRPr lang="en-US" sz="3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DB0D23A-1A73-4257-B69D-79D69A8B09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t="-2273" r="-4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24FFE6D-60A2-47C2-83AB-914D3AE126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5" t="4751" r="10156" b="77059"/>
          <a:stretch/>
        </p:blipFill>
        <p:spPr>
          <a:xfrm>
            <a:off x="1181101" y="585215"/>
            <a:ext cx="9563100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85475B-6700-4D87-A88E-1A7727B20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pPr rtl="1"/>
            <a:r>
              <a:rPr lang="ar-AE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السقوط الحر</a:t>
            </a:r>
            <a:br>
              <a:rPr lang="en-US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B38095-402F-7593-2A89-76F3663D16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469551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182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EFBE-A1CB-4E30-A209-FC21EA08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ما المقصود بتسارع السقوط الحر ماذا يساوي و ما وحدة قياسه</a:t>
            </a:r>
            <a:endParaRPr lang="en-US" b="1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142BF5E-7053-956A-F882-EE5C4F4FA5D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51550784"/>
              </p:ext>
            </p:extLst>
          </p:nvPr>
        </p:nvGraphicFramePr>
        <p:xfrm>
          <a:off x="1024127" y="2286000"/>
          <a:ext cx="475488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39074-C615-42F9-AADB-859A1D60A1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تسارع الجسم الناتج عن تأثير الجاذبية فقط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2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  <p:bldP spid="4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ABC736F-FD1E-4980-876D-E5C38773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98EE46-797C-45B8-8337-491B94E05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C9CA3-19AE-4911-A3AC-67614811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501" y="640080"/>
            <a:ext cx="4019429" cy="33393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342900" marR="0" lvl="0" indent="-342900" algn="ctr" rtl="1">
              <a:spcAft>
                <a:spcPts val="0"/>
              </a:spcAft>
              <a:tabLst>
                <a:tab pos="2917190" algn="l"/>
                <a:tab pos="3322955" algn="ctr"/>
              </a:tabLst>
            </a:pPr>
            <a:r>
              <a:rPr lang="en-US" sz="3700" b="1" spc="200" dirty="0" err="1">
                <a:solidFill>
                  <a:srgbClr val="FFFFFF"/>
                </a:solidFill>
                <a:effectLst/>
              </a:rPr>
              <a:t>في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غياب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مقاومة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الهواء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ايهما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يصل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الى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الأرض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أولا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الاجسام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الخفيفة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ام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الثقيلة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الساقطة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من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نفس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r>
              <a:rPr lang="en-US" sz="3700" b="1" spc="200" dirty="0" err="1">
                <a:solidFill>
                  <a:srgbClr val="FFFFFF"/>
                </a:solidFill>
                <a:effectLst/>
              </a:rPr>
              <a:t>الارتفاع</a:t>
            </a:r>
            <a:r>
              <a:rPr lang="en-US" sz="3700" b="1" spc="200" dirty="0">
                <a:solidFill>
                  <a:srgbClr val="FFFFFF"/>
                </a:solidFill>
                <a:effectLst/>
              </a:rPr>
              <a:t> </a:t>
            </a:r>
            <a:br>
              <a:rPr lang="en-US" sz="3700" b="1" spc="200" dirty="0">
                <a:solidFill>
                  <a:srgbClr val="FFFFFF"/>
                </a:solidFill>
                <a:effectLst/>
              </a:rPr>
            </a:br>
            <a:endParaRPr lang="en-US" sz="3700" b="1" spc="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D13BB-D1D1-4D58-B89F-B68B194CB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21" y="4315017"/>
            <a:ext cx="4015009" cy="18939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800" b="1" dirty="0" err="1">
                <a:solidFill>
                  <a:srgbClr val="FF0000"/>
                </a:solidFill>
              </a:rPr>
              <a:t>يصلان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الى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الأرض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معا</a:t>
            </a:r>
            <a:endParaRPr lang="en-US" sz="4800" b="1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4CA735-62CB-4665-AA7D-4A259E3F7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4156010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915B512-930A-40F0-82A6-4895B71A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8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54D1D-1B73-4BCB-909B-AC3D98D1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تابع  سقوط الاجسام في غياب مقاومة الهواء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35EFD1-5B59-4B31-8847-AE1FADDB7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360" y="1625600"/>
            <a:ext cx="9514839" cy="46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80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33BB0-BAEC-4351-8008-F905E1CE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عند قذف جسم لأعلى  صف حركة الجسم اثناء الصعود و النزول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5CCE5EC-3753-42FA-A20A-45C88720BC5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pPr algn="r" rtl="1"/>
                <a:r>
                  <a:rPr lang="ar-AE" sz="3200" b="1" dirty="0"/>
                  <a:t>اثناء الصعود تتباطأ حركة الجسم لأن السرعة لأعلى و التسارع لأسفل </a:t>
                </a:r>
              </a:p>
              <a:p>
                <a:pPr algn="r" rtl="1"/>
                <a:endParaRPr lang="ar-AE" sz="3200" b="1" dirty="0"/>
              </a:p>
              <a:p>
                <a:pPr algn="r" rtl="1"/>
                <a:r>
                  <a:rPr lang="ar-AE" sz="3200" b="1" dirty="0"/>
                  <a:t>اثناء النزول تكون السرعة والتسارع لأسفل لذلك تكون الحركة متسارعة </a:t>
                </a:r>
              </a:p>
              <a:p>
                <a:pPr algn="r" rtl="1"/>
                <a:r>
                  <a:rPr lang="ar-AE" sz="3200" b="1" dirty="0"/>
                  <a:t>عند اقصى ارتفاع السرعة صفرا و التسارع يساوي </a:t>
                </a:r>
                <a:r>
                  <a:rPr lang="en-US" sz="3200" b="1" dirty="0"/>
                  <a:t>-9.8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5CCE5EC-3753-42FA-A20A-45C88720BC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4359" t="-3182" r="-4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4E5DCE-DBF2-4C39-9BBC-44B08BAC293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286000"/>
            <a:ext cx="5389562" cy="409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1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26545-D363-4D97-8B33-8F8FA98C2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اكتب  قوانين الحركة للسقوط الحر</a:t>
            </a:r>
            <a:b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77CF7-8028-4064-B639-68A9FC8B2AA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pPr algn="r" rtl="1"/>
                <a:r>
                  <a:rPr lang="ar-AE" sz="3600" b="1" dirty="0"/>
                  <a:t>المعادلات في حالة السقوط الحر</a:t>
                </a: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𝒈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𝒕</m:t>
                    </m:r>
                  </m:oMath>
                </a14:m>
                <a:r>
                  <a:rPr lang="ar-AE" sz="43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</a:t>
                </a:r>
                <a:endParaRPr lang="en-US" sz="43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14:m>
                  <m:oMath xmlns:m="http://schemas.openxmlformats.org/officeDocument/2006/math"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𝒈</m:t>
                    </m:r>
                    <m:sSup>
                      <m:sSupPr>
                        <m:ctrlP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  <m:sup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sz="43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lang="en-US" sz="43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ar-AE" sz="26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</m:t>
                    </m:r>
                  </m:oMath>
                </a14:m>
                <a:endParaRPr lang="en-US" sz="26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ar-AE" sz="43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     </m:t>
                    </m:r>
                    <m:sSubSup>
                      <m:sSubSupPr>
                        <m:ctrlP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  <m:sup>
                        <m:r>
                          <a:rPr lang="en-US" sz="43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𝒈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×∆</m:t>
                    </m:r>
                    <m:r>
                      <a:rPr lang="en-US" sz="43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endParaRPr lang="en-US" sz="43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77CF7-8028-4064-B639-68A9FC8B2A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949" t="-3333" r="-4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836C3B6-17C3-438F-BDC9-915972A2ACD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/>
              </a:bodyPr>
              <a:lstStyle/>
              <a:p>
                <a:pPr algn="r" rtl="1"/>
                <a:r>
                  <a:rPr lang="ar-AE" sz="3200" b="1" dirty="0"/>
                  <a:t>المعادلات الأساسية :</a:t>
                </a: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</m:sSub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𝒂𝒕</m:t>
                    </m:r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r" rtl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2917190" algn="l"/>
                    <a:tab pos="3322955" algn="ctr"/>
                  </a:tabLst>
                </a:pPr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𝒕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𝒂</m:t>
                    </m:r>
                    <m:sSup>
                      <m:s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             </a:t>
                </a:r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sub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bSup>
                      <m:sSub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endParaRPr lang="en-US" sz="3600" b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836C3B6-17C3-438F-BDC9-915972A2AC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4487" t="-3182" r="-4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50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3A4F4-36F9-411A-9214-B03D5BF9F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E05628-629C-4459-B9DE-434D278CC17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AE" sz="36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𝒈</m:t>
                    </m:r>
                    <m:sSup>
                      <m:s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i="1" dirty="0">
                  <a:solidFill>
                    <a:srgbClr val="FF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𝟗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e>
                      <m:sup>
                        <m:r>
                          <a:rPr lang="en-US" sz="36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𝟕𝟖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36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𝒎</m:t>
                    </m:r>
                  </m:oMath>
                </a14:m>
                <a:r>
                  <a:rPr lang="ar-AE" sz="3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E05628-629C-4459-B9DE-434D278CC1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909"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9E21AE-B681-4EF4-B890-059DED48BB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8" b="68898"/>
          <a:stretch/>
        </p:blipFill>
        <p:spPr>
          <a:xfrm>
            <a:off x="2275840" y="548640"/>
            <a:ext cx="8468360" cy="15333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6012FB-7001-42D6-A096-84C426C03F1F}"/>
                  </a:ext>
                </a:extLst>
              </p:cNvPr>
              <p:cNvSpPr txBox="1"/>
              <p:nvPr/>
            </p:nvSpPr>
            <p:spPr>
              <a:xfrm>
                <a:off x="5915024" y="3231221"/>
                <a:ext cx="4286251" cy="1794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sz="3600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sz="3600" b="0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3600" b="1" i="1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3600" b="0" i="0">
                          <a:latin typeface="Cambria Math" panose="02040503050406030204" pitchFamily="18" charset="0"/>
                        </a:rPr>
                        <m:t>=−9.8×4=−39.2</m:t>
                      </m:r>
                      <m:f>
                        <m:fPr>
                          <m:type m:val="lin"/>
                          <m:ctrlPr>
                            <a:rPr lang="en-US" sz="3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6012FB-7001-42D6-A096-84C426C03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024" y="3231221"/>
                <a:ext cx="4286251" cy="17940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957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F11B6-6346-44BE-B0CB-7E8DA251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/>
              <a:t>السؤال 43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B27439-28E2-49BE-B4DB-92900CFBFF5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ar-AE" sz="3200" b="1" dirty="0"/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×(−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)×(−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rad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B27439-28E2-49BE-B4DB-92900CFBFF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D9960F-3F56-49D8-8A11-EEA172E7A4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42197" t="57670" r="28314" b="35932"/>
          <a:stretch/>
        </p:blipFill>
        <p:spPr>
          <a:xfrm>
            <a:off x="5679440" y="2286000"/>
            <a:ext cx="6258560" cy="1391920"/>
          </a:xfrm>
        </p:spPr>
      </p:pic>
    </p:spTree>
    <p:extLst>
      <p:ext uri="{BB962C8B-B14F-4D97-AF65-F5344CB8AC3E}">
        <p14:creationId xmlns:p14="http://schemas.microsoft.com/office/powerpoint/2010/main" val="100557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E6E6-11F1-4AF4-A248-66419DE4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dirty="0"/>
              <a:t>السؤال 44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F2D68-3AE1-47DC-BE7D-96ADE79BBE2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algn="r" rt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ar-AE" sz="3200" b="1" dirty="0"/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×(−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)∆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</m:oMath>
                </a14:m>
                <a:endParaRPr lang="ar-AE" sz="3200" b="1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𝟐𝟓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ar-AE" sz="3200" b="1" dirty="0"/>
                  <a:t>    </a:t>
                </a:r>
              </a:p>
              <a:p>
                <a:pPr algn="r" rtl="1"/>
                <a:r>
                  <a:rPr lang="ar-AE" sz="3200" b="1" dirty="0"/>
                  <a:t>زمن الصعود : 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𝝑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𝒈𝒕</m:t>
                    </m:r>
                  </m:oMath>
                </a14:m>
                <a:r>
                  <a:rPr lang="ar-AE" sz="3200" b="1" dirty="0"/>
                  <a:t> </a:t>
                </a:r>
              </a:p>
              <a:p>
                <a:pPr algn="r" rtl="1"/>
                <a:r>
                  <a:rPr lang="en-US" sz="3200" b="1" dirty="0"/>
                  <a:t>0=22.5-9.8t         t=2.3s</a:t>
                </a:r>
                <a:r>
                  <a:rPr lang="ar-AE" sz="3200" b="1" dirty="0"/>
                  <a:t> </a:t>
                </a:r>
              </a:p>
              <a:p>
                <a:pPr algn="r" rtl="1"/>
                <a:r>
                  <a:rPr lang="ar-AE" sz="3200" b="1" dirty="0"/>
                  <a:t>الزمن الكلي = </a:t>
                </a:r>
                <a:r>
                  <a:rPr lang="en-US" sz="3200" b="1" dirty="0"/>
                  <a:t>2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F2D68-3AE1-47DC-BE7D-96ADE79BBE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t="-3333" r="-4103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8A7E776-0A4C-4039-873D-19369902A8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43479" t="63459" r="28528" b="18077"/>
          <a:stretch/>
        </p:blipFill>
        <p:spPr>
          <a:xfrm>
            <a:off x="5779007" y="2286000"/>
            <a:ext cx="6138673" cy="2865121"/>
          </a:xfrm>
        </p:spPr>
      </p:pic>
    </p:spTree>
    <p:extLst>
      <p:ext uri="{BB962C8B-B14F-4D97-AF65-F5344CB8AC3E}">
        <p14:creationId xmlns:p14="http://schemas.microsoft.com/office/powerpoint/2010/main" val="260040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986</TotalTime>
  <Words>1534</Words>
  <Application>Microsoft Office PowerPoint</Application>
  <PresentationFormat>Widescreen</PresentationFormat>
  <Paragraphs>248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Integral</vt:lpstr>
      <vt:lpstr>الحركة المتسارعة </vt:lpstr>
      <vt:lpstr>نواتج التعلم </vt:lpstr>
      <vt:lpstr>مخططات الحركة غير المتسارعة</vt:lpstr>
      <vt:lpstr>الشكل الأول </vt:lpstr>
      <vt:lpstr>الشكل 2</vt:lpstr>
      <vt:lpstr>الشكل الثالث </vt:lpstr>
      <vt:lpstr>الشكل الرابع</vt:lpstr>
      <vt:lpstr>ما المقصود بالتسارع ؟</vt:lpstr>
      <vt:lpstr>مم ينشأ التسارع </vt:lpstr>
      <vt:lpstr>التسارع يؤدي الى : </vt:lpstr>
      <vt:lpstr>ما نوع الحركة في الشكلين الأول و الثالث </vt:lpstr>
      <vt:lpstr>ما نوع الحركة في الشكلين الثاني و الرابع ؟</vt:lpstr>
      <vt:lpstr>الرسوم البيانية [ السرعة المتجهة – الزمن ]</vt:lpstr>
      <vt:lpstr>احسب تسارع الجسم  </vt:lpstr>
      <vt:lpstr>صف حركة الجسم من حيث السرعة و العجلة  </vt:lpstr>
      <vt:lpstr>اعتمادا على الشكل التالي اجب عما يلي </vt:lpstr>
      <vt:lpstr>تابع</vt:lpstr>
      <vt:lpstr>تابع</vt:lpstr>
      <vt:lpstr>تابع</vt:lpstr>
      <vt:lpstr>التسارع المتوسط a ̅</vt:lpstr>
      <vt:lpstr>اكتب قانون حساب التسارع المتوسط  </vt:lpstr>
      <vt:lpstr>السؤال الثاني </vt:lpstr>
      <vt:lpstr>PowerPoint Presentation</vt:lpstr>
      <vt:lpstr>PowerPoint Presentation</vt:lpstr>
      <vt:lpstr>PowerPoint Presentation</vt:lpstr>
      <vt:lpstr>السؤال 7</vt:lpstr>
      <vt:lpstr>الدرس الثاني</vt:lpstr>
      <vt:lpstr>نواتج التعلم</vt:lpstr>
      <vt:lpstr>ماذا يمثل ميل الخط البياني في الرسم التالي </vt:lpstr>
      <vt:lpstr>ماذا تمثل المساحة المظللة باللون الأخضر تحت منحنى السرعة الزمن </vt:lpstr>
      <vt:lpstr>اكتب علاقة السرعة النهائية بالسرعة الابتدائية و التسارع و الزمن </vt:lpstr>
      <vt:lpstr>السؤال 16</vt:lpstr>
      <vt:lpstr>PowerPoint Presentation</vt:lpstr>
      <vt:lpstr>PowerPoint Presentation</vt:lpstr>
      <vt:lpstr>PowerPoint Presentation</vt:lpstr>
      <vt:lpstr>مثال المسالة 3</vt:lpstr>
      <vt:lpstr>PowerPoint Presentation</vt:lpstr>
      <vt:lpstr>PowerPoint Presentation</vt:lpstr>
      <vt:lpstr>PowerPoint Presentation</vt:lpstr>
      <vt:lpstr>اكتب قانون حساب الموقع من التسارع المتوسط  </vt:lpstr>
      <vt:lpstr>مثال المسألة 4 </vt:lpstr>
      <vt:lpstr>PowerPoint Presentation</vt:lpstr>
      <vt:lpstr>PowerPoint Presentation</vt:lpstr>
      <vt:lpstr>PowerPoint Presentation</vt:lpstr>
      <vt:lpstr>PowerPoint Presentation</vt:lpstr>
      <vt:lpstr>السقوط الحر </vt:lpstr>
      <vt:lpstr>ما المقصود بتسارع السقوط الحر ماذا يساوي و ما وحدة قياسه</vt:lpstr>
      <vt:lpstr>في غياب مقاومة الهواء ايهما يصل الى الأرض أولا الاجسام الخفيفة ام الثقيلة الساقطة من نفس الارتفاع  </vt:lpstr>
      <vt:lpstr>تابع  سقوط الاجسام في غياب مقاومة الهواء</vt:lpstr>
      <vt:lpstr>عند قذف جسم لأعلى  صف حركة الجسم اثناء الصعود و النزول </vt:lpstr>
      <vt:lpstr>اكتب  قوانين الحركة للسقوط الحر </vt:lpstr>
      <vt:lpstr>PowerPoint Presentation</vt:lpstr>
      <vt:lpstr>السؤال 43</vt:lpstr>
      <vt:lpstr>السؤال 44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الحركة المتسارعة </dc:title>
  <dc:creator>Mohammad Ismail Mahmoud  Darwish</dc:creator>
  <cp:lastModifiedBy>asifhammoud1978@gmail.com</cp:lastModifiedBy>
  <cp:revision>53</cp:revision>
  <dcterms:created xsi:type="dcterms:W3CDTF">2022-10-23T06:24:53Z</dcterms:created>
  <dcterms:modified xsi:type="dcterms:W3CDTF">2024-09-15T10:58:00Z</dcterms:modified>
</cp:coreProperties>
</file>