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59" r:id="rId3"/>
    <p:sldId id="258" r:id="rId4"/>
    <p:sldId id="260" r:id="rId5"/>
    <p:sldId id="261" r:id="rId6"/>
    <p:sldId id="262" r:id="rId7"/>
    <p:sldId id="263" r:id="rId8"/>
    <p:sldId id="264" r:id="rId9"/>
    <p:sldId id="276" r:id="rId10"/>
    <p:sldId id="265" r:id="rId11"/>
    <p:sldId id="266" r:id="rId12"/>
    <p:sldId id="267" r:id="rId13"/>
    <p:sldId id="268" r:id="rId14"/>
    <p:sldId id="269" r:id="rId15"/>
    <p:sldId id="270" r:id="rId16"/>
    <p:sldId id="271" r:id="rId17"/>
    <p:sldId id="274" r:id="rId18"/>
    <p:sldId id="273" r:id="rId19"/>
    <p:sldId id="275" r:id="rId20"/>
    <p:sldId id="277" r:id="rId21"/>
    <p:sldId id="278" r:id="rId22"/>
    <p:sldId id="279" r:id="rId23"/>
    <p:sldId id="280"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5" d="100"/>
          <a:sy n="85" d="100"/>
        </p:scale>
        <p:origin x="155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a:t>Click to edit Master title style</a:t>
            </a:r>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F104F79D-BFF4-4DFC-8F5E-E5794A0E454A}" type="datetimeFigureOut">
              <a:rPr lang="en-US" smtClean="0"/>
              <a:t>8/31/2022</a:t>
            </a:fld>
            <a:endParaRPr lang="en-US"/>
          </a:p>
        </p:txBody>
      </p:sp>
      <p:sp>
        <p:nvSpPr>
          <p:cNvPr id="16" name="Slide Number Placeholder 15"/>
          <p:cNvSpPr>
            <a:spLocks noGrp="1"/>
          </p:cNvSpPr>
          <p:nvPr>
            <p:ph type="sldNum" sz="quarter" idx="11"/>
          </p:nvPr>
        </p:nvSpPr>
        <p:spPr/>
        <p:txBody>
          <a:bodyPr/>
          <a:lstStyle/>
          <a:p>
            <a:fld id="{A706473F-EC35-4AB8-8903-42C01525204C}"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4" name="Date Placeholder 13"/>
          <p:cNvSpPr>
            <a:spLocks noGrp="1"/>
          </p:cNvSpPr>
          <p:nvPr>
            <p:ph type="dt" sz="half" idx="14"/>
          </p:nvPr>
        </p:nvSpPr>
        <p:spPr/>
        <p:txBody>
          <a:bodyPr/>
          <a:lstStyle/>
          <a:p>
            <a:fld id="{F104F79D-BFF4-4DFC-8F5E-E5794A0E454A}" type="datetimeFigureOut">
              <a:rPr lang="en-US" smtClean="0"/>
              <a:t>8/31/2022</a:t>
            </a:fld>
            <a:endParaRPr lang="en-US"/>
          </a:p>
        </p:txBody>
      </p:sp>
      <p:sp>
        <p:nvSpPr>
          <p:cNvPr id="15" name="Slide Number Placeholder 14"/>
          <p:cNvSpPr>
            <a:spLocks noGrp="1"/>
          </p:cNvSpPr>
          <p:nvPr>
            <p:ph type="sldNum" sz="quarter" idx="15"/>
          </p:nvPr>
        </p:nvSpPr>
        <p:spPr/>
        <p:txBody>
          <a:bodyPr/>
          <a:lstStyle>
            <a:lvl1pPr algn="ctr">
              <a:defRPr/>
            </a:lvl1pPr>
          </a:lstStyle>
          <a:p>
            <a:fld id="{A706473F-EC35-4AB8-8903-42C01525204C}" type="slidenum">
              <a:rPr lang="en-US" smtClean="0"/>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F104F79D-BFF4-4DFC-8F5E-E5794A0E454A}" type="datetimeFigureOut">
              <a:rPr lang="en-US" smtClean="0"/>
              <a:t>8/31/2022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06473F-EC35-4AB8-8903-42C01525204C}" type="slidenum">
              <a:rPr lang="en-US" smtClean="0"/>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a:t>Click to edit Master title style</a:t>
            </a:r>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F104F79D-BFF4-4DFC-8F5E-E5794A0E454A}" type="datetimeFigureOut">
              <a:rPr lang="en-US" smtClean="0"/>
              <a:t>8/31/2022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06473F-EC35-4AB8-8903-42C01525204C}" type="slidenum">
              <a:rPr lang="en-US" smtClean="0"/>
              <a:t>‹#›</a:t>
            </a:fld>
            <a:endParaRPr lang="en-US"/>
          </a:p>
        </p:txBody>
      </p:sp>
      <p:sp>
        <p:nvSpPr>
          <p:cNvPr id="2" name="Title 1"/>
          <p:cNvSpPr>
            <a:spLocks noGrp="1"/>
          </p:cNvSpPr>
          <p:nvPr>
            <p:ph type="title"/>
          </p:nvPr>
        </p:nvSpPr>
        <p:spPr/>
        <p:txBody>
          <a:bodyPr/>
          <a:lstStyle/>
          <a:p>
            <a:r>
              <a:rPr kumimoji="0" lang="en-US"/>
              <a:t>Click to edit Master title style</a:t>
            </a:r>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A706473F-EC35-4AB8-8903-42C01525204C}" type="slidenum">
              <a:rPr lang="en-US" smtClean="0"/>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F104F79D-BFF4-4DFC-8F5E-E5794A0E454A}" type="datetimeFigureOut">
              <a:rPr lang="en-US" smtClean="0"/>
              <a:t>8/31/2022</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a:t>Click to edit Master title style</a:t>
            </a:r>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104F79D-BFF4-4DFC-8F5E-E5794A0E454A}" type="datetimeFigureOut">
              <a:rPr lang="en-US" smtClean="0"/>
              <a:t>8/31/2022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06473F-EC35-4AB8-8903-42C01525204C}" type="slidenum">
              <a:rPr lang="en-US" smtClean="0"/>
              <a:t>‹#›</a:t>
            </a:fld>
            <a:endParaRPr lang="en-US"/>
          </a:p>
        </p:txBody>
      </p:sp>
      <p:sp>
        <p:nvSpPr>
          <p:cNvPr id="2" name="Title 1"/>
          <p:cNvSpPr>
            <a:spLocks noGrp="1"/>
          </p:cNvSpPr>
          <p:nvPr>
            <p:ph type="title"/>
          </p:nvPr>
        </p:nvSpPr>
        <p:spPr/>
        <p:txBody>
          <a:bodyPr/>
          <a:lstStyle/>
          <a:p>
            <a:r>
              <a:rPr kumimoji="0"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04F79D-BFF4-4DFC-8F5E-E5794A0E454A}" type="datetimeFigureOut">
              <a:rPr lang="en-US" smtClean="0"/>
              <a:t>8/31/2022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06473F-EC35-4AB8-8903-42C01525204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8" name="Date Placeholder 7"/>
          <p:cNvSpPr>
            <a:spLocks noGrp="1"/>
          </p:cNvSpPr>
          <p:nvPr>
            <p:ph type="dt" sz="half" idx="14"/>
          </p:nvPr>
        </p:nvSpPr>
        <p:spPr/>
        <p:txBody>
          <a:bodyPr/>
          <a:lstStyle/>
          <a:p>
            <a:fld id="{F104F79D-BFF4-4DFC-8F5E-E5794A0E454A}" type="datetimeFigureOut">
              <a:rPr lang="en-US" smtClean="0"/>
              <a:t>8/31/2022</a:t>
            </a:fld>
            <a:endParaRPr lang="en-US"/>
          </a:p>
        </p:txBody>
      </p:sp>
      <p:sp>
        <p:nvSpPr>
          <p:cNvPr id="9" name="Slide Number Placeholder 8"/>
          <p:cNvSpPr>
            <a:spLocks noGrp="1"/>
          </p:cNvSpPr>
          <p:nvPr>
            <p:ph type="sldNum" sz="quarter" idx="15"/>
          </p:nvPr>
        </p:nvSpPr>
        <p:spPr/>
        <p:txBody>
          <a:bodyPr/>
          <a:lstStyle/>
          <a:p>
            <a:fld id="{A706473F-EC35-4AB8-8903-42C01525204C}" type="slidenum">
              <a:rPr lang="en-US" smtClean="0"/>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a:t>Click icon to add picture</a:t>
            </a:r>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8" name="Date Placeholder 7"/>
          <p:cNvSpPr>
            <a:spLocks noGrp="1"/>
          </p:cNvSpPr>
          <p:nvPr>
            <p:ph type="dt" sz="half" idx="10"/>
          </p:nvPr>
        </p:nvSpPr>
        <p:spPr/>
        <p:txBody>
          <a:bodyPr/>
          <a:lstStyle/>
          <a:p>
            <a:fld id="{F104F79D-BFF4-4DFC-8F5E-E5794A0E454A}" type="datetimeFigureOut">
              <a:rPr lang="en-US" smtClean="0"/>
              <a:t>8/31/2022</a:t>
            </a:fld>
            <a:endParaRPr lang="en-US"/>
          </a:p>
        </p:txBody>
      </p:sp>
      <p:sp>
        <p:nvSpPr>
          <p:cNvPr id="9" name="Slide Number Placeholder 8"/>
          <p:cNvSpPr>
            <a:spLocks noGrp="1"/>
          </p:cNvSpPr>
          <p:nvPr>
            <p:ph type="sldNum" sz="quarter" idx="11"/>
          </p:nvPr>
        </p:nvSpPr>
        <p:spPr/>
        <p:txBody>
          <a:bodyPr/>
          <a:lstStyle/>
          <a:p>
            <a:fld id="{A706473F-EC35-4AB8-8903-42C01525204C}"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104F79D-BFF4-4DFC-8F5E-E5794A0E454A}" type="datetimeFigureOut">
              <a:rPr lang="en-US" smtClean="0"/>
              <a:t>8/31/2022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06473F-EC35-4AB8-8903-42C01525204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104F79D-BFF4-4DFC-8F5E-E5794A0E454A}" type="datetimeFigureOut">
              <a:rPr lang="en-US" smtClean="0"/>
              <a:t>8/31/2022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06473F-EC35-4AB8-8903-42C01525204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F104F79D-BFF4-4DFC-8F5E-E5794A0E454A}" type="datetimeFigureOut">
              <a:rPr lang="en-US" smtClean="0"/>
              <a:t>8/31/2022</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A706473F-EC35-4AB8-8903-42C01525204C}" type="slidenum">
              <a:rPr lang="en-US" smtClean="0"/>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a:t>Click to edit Master title style</a:t>
            </a:r>
          </a:p>
        </p:txBody>
      </p:sp>
    </p:spTree>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orizontal Scroll 3"/>
          <p:cNvSpPr/>
          <p:nvPr/>
        </p:nvSpPr>
        <p:spPr>
          <a:xfrm>
            <a:off x="5004048" y="2204864"/>
            <a:ext cx="3951312" cy="1033272"/>
          </a:xfrm>
          <a:prstGeom prst="horizontalScroll">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ar-SA" sz="3600" dirty="0"/>
              <a:t>عنوان الدرس </a:t>
            </a:r>
            <a:endParaRPr lang="en-US" sz="3600" dirty="0"/>
          </a:p>
        </p:txBody>
      </p:sp>
      <p:sp>
        <p:nvSpPr>
          <p:cNvPr id="5" name="Horizontal Scroll 4"/>
          <p:cNvSpPr/>
          <p:nvPr/>
        </p:nvSpPr>
        <p:spPr>
          <a:xfrm>
            <a:off x="404664" y="2204864"/>
            <a:ext cx="3951312" cy="1033272"/>
          </a:xfrm>
          <a:prstGeom prst="horizontalScroll">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ar-SA" sz="3600" dirty="0"/>
              <a:t>إذا المرء لم يدنس </a:t>
            </a:r>
            <a:endParaRPr lang="en-US" sz="3600" dirty="0"/>
          </a:p>
        </p:txBody>
      </p:sp>
      <p:sp>
        <p:nvSpPr>
          <p:cNvPr id="6" name="Curved Down Ribbon 5"/>
          <p:cNvSpPr/>
          <p:nvPr/>
        </p:nvSpPr>
        <p:spPr>
          <a:xfrm>
            <a:off x="1763688" y="764704"/>
            <a:ext cx="5688632" cy="758952"/>
          </a:xfrm>
          <a:prstGeom prst="ellipseRibbon">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ar-SA" sz="4000" dirty="0"/>
              <a:t>اللغة العربية </a:t>
            </a:r>
            <a:endParaRPr lang="en-US" sz="4000" dirty="0"/>
          </a:p>
        </p:txBody>
      </p:sp>
      <p:sp>
        <p:nvSpPr>
          <p:cNvPr id="8" name="Flowchart: Punched Tape 7"/>
          <p:cNvSpPr/>
          <p:nvPr/>
        </p:nvSpPr>
        <p:spPr>
          <a:xfrm>
            <a:off x="1979711" y="4149080"/>
            <a:ext cx="4785174" cy="792088"/>
          </a:xfrm>
          <a:prstGeom prst="flowChartPunchedTap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ar-SA" sz="4000" dirty="0"/>
              <a:t>للصف العاشر </a:t>
            </a:r>
            <a:endParaRPr lang="en-US" sz="4000" dirty="0"/>
          </a:p>
        </p:txBody>
      </p:sp>
      <p:sp>
        <p:nvSpPr>
          <p:cNvPr id="10" name="Flowchart: Terminator 9"/>
          <p:cNvSpPr/>
          <p:nvPr/>
        </p:nvSpPr>
        <p:spPr>
          <a:xfrm>
            <a:off x="4903529" y="5781688"/>
            <a:ext cx="3722712" cy="384902"/>
          </a:xfrm>
          <a:prstGeom prst="flowChartTerminator">
            <a:avLst/>
          </a:prstGeom>
        </p:spPr>
        <p:style>
          <a:lnRef idx="1">
            <a:schemeClr val="dk1"/>
          </a:lnRef>
          <a:fillRef idx="2">
            <a:schemeClr val="dk1"/>
          </a:fillRef>
          <a:effectRef idx="1">
            <a:schemeClr val="dk1"/>
          </a:effectRef>
          <a:fontRef idx="minor">
            <a:schemeClr val="dk1"/>
          </a:fontRef>
        </p:style>
        <p:txBody>
          <a:bodyPr rtlCol="0" anchor="ctr"/>
          <a:lstStyle/>
          <a:p>
            <a:pPr algn="ctr"/>
            <a:r>
              <a:rPr lang="ar-SA" sz="2000" dirty="0"/>
              <a:t>معلم المادة / علي إبراهيم </a:t>
            </a:r>
            <a:endParaRPr lang="en-US" sz="2000" dirty="0"/>
          </a:p>
        </p:txBody>
      </p:sp>
      <p:sp>
        <p:nvSpPr>
          <p:cNvPr id="11" name="Flowchart: Terminator 10"/>
          <p:cNvSpPr/>
          <p:nvPr/>
        </p:nvSpPr>
        <p:spPr>
          <a:xfrm>
            <a:off x="581844" y="5864838"/>
            <a:ext cx="3722712" cy="301752"/>
          </a:xfrm>
          <a:prstGeom prst="flowChartTerminator">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EG" dirty="0"/>
              <a:t>ت : 0543699606 </a:t>
            </a:r>
            <a:endParaRPr lang="en-US" dirty="0"/>
          </a:p>
        </p:txBody>
      </p:sp>
    </p:spTree>
    <p:extLst>
      <p:ext uri="{BB962C8B-B14F-4D97-AF65-F5344CB8AC3E}">
        <p14:creationId xmlns:p14="http://schemas.microsoft.com/office/powerpoint/2010/main" val="137657295"/>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10" grpId="0" animBg="1"/>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Terminator 1"/>
          <p:cNvSpPr/>
          <p:nvPr/>
        </p:nvSpPr>
        <p:spPr>
          <a:xfrm>
            <a:off x="3635896" y="363158"/>
            <a:ext cx="4283968" cy="504056"/>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3200" dirty="0">
                <a:solidFill>
                  <a:srgbClr val="FFC000"/>
                </a:solidFill>
              </a:rPr>
              <a:t>نواتج التعلم </a:t>
            </a:r>
            <a:endParaRPr lang="en-US" sz="3200" dirty="0">
              <a:solidFill>
                <a:srgbClr val="FFC000"/>
              </a:solidFill>
            </a:endParaRPr>
          </a:p>
        </p:txBody>
      </p:sp>
      <p:sp>
        <p:nvSpPr>
          <p:cNvPr id="3" name="Snip Single Corner Rectangle 2"/>
          <p:cNvSpPr/>
          <p:nvPr/>
        </p:nvSpPr>
        <p:spPr>
          <a:xfrm>
            <a:off x="611560" y="1772816"/>
            <a:ext cx="7488832" cy="3024336"/>
          </a:xfrm>
          <a:prstGeom prst="snip1Rect">
            <a:avLst/>
          </a:prstGeom>
        </p:spPr>
        <p:style>
          <a:lnRef idx="1">
            <a:schemeClr val="accent6"/>
          </a:lnRef>
          <a:fillRef idx="2">
            <a:schemeClr val="accent6"/>
          </a:fillRef>
          <a:effectRef idx="1">
            <a:schemeClr val="accent6"/>
          </a:effectRef>
          <a:fontRef idx="minor">
            <a:schemeClr val="dk1"/>
          </a:fontRef>
        </p:style>
        <p:txBody>
          <a:bodyPr rtlCol="0" anchor="ctr"/>
          <a:lstStyle/>
          <a:p>
            <a:pPr algn="r"/>
            <a:r>
              <a:rPr lang="ar-SA" sz="2800" dirty="0">
                <a:solidFill>
                  <a:schemeClr val="bg2"/>
                </a:solidFill>
              </a:rPr>
              <a:t>أن</a:t>
            </a:r>
            <a:r>
              <a:rPr lang="ar-SA" sz="2800" dirty="0">
                <a:solidFill>
                  <a:schemeClr val="tx1"/>
                </a:solidFill>
              </a:rPr>
              <a:t> يبين المتعلم المعنى الإجمالي للنص الشعري , موضحا الفكرة الرئيسية والفكر الجزئية فيه , مفسرا مفرداته من خلال السياق  والقرائن , باستخدام مصادر ورقية متعددة </a:t>
            </a:r>
            <a:endParaRPr lang="ar-EG" sz="2800" dirty="0">
              <a:solidFill>
                <a:schemeClr val="tx1"/>
              </a:solidFill>
            </a:endParaRPr>
          </a:p>
          <a:p>
            <a:pPr algn="r"/>
            <a:endParaRPr lang="ar-SA" sz="2800" dirty="0">
              <a:solidFill>
                <a:schemeClr val="tx1"/>
              </a:solidFill>
            </a:endParaRPr>
          </a:p>
          <a:p>
            <a:pPr marL="0" lvl="4" algn="r"/>
            <a:r>
              <a:rPr lang="ar-SA" sz="2800" b="1" dirty="0">
                <a:solidFill>
                  <a:schemeClr val="bg1"/>
                </a:solidFill>
              </a:rPr>
              <a:t>أن</a:t>
            </a:r>
            <a:r>
              <a:rPr lang="ar-SA" sz="2800" dirty="0">
                <a:solidFill>
                  <a:schemeClr val="tx1"/>
                </a:solidFill>
              </a:rPr>
              <a:t> يحلل المتعلم النص في سياقه التاريخي </a:t>
            </a:r>
          </a:p>
          <a:p>
            <a:pPr algn="r"/>
            <a:endParaRPr lang="ar-SA" dirty="0"/>
          </a:p>
          <a:p>
            <a:pPr algn="r"/>
            <a:r>
              <a:rPr lang="ar-EG" sz="2800" dirty="0">
                <a:solidFill>
                  <a:schemeClr val="bg1"/>
                </a:solidFill>
              </a:rPr>
              <a:t>أن</a:t>
            </a:r>
            <a:r>
              <a:rPr lang="ar-EG" sz="2800" dirty="0">
                <a:solidFill>
                  <a:schemeClr val="tx1"/>
                </a:solidFill>
              </a:rPr>
              <a:t> </a:t>
            </a:r>
            <a:r>
              <a:rPr lang="ar-SA" sz="2800" dirty="0">
                <a:solidFill>
                  <a:schemeClr val="tx1"/>
                </a:solidFill>
              </a:rPr>
              <a:t>يحفظ المتعلم الن</a:t>
            </a:r>
            <a:r>
              <a:rPr lang="ar-EG" sz="2800" dirty="0">
                <a:solidFill>
                  <a:schemeClr val="tx1"/>
                </a:solidFill>
              </a:rPr>
              <a:t>ص</a:t>
            </a:r>
            <a:r>
              <a:rPr lang="ar-SA" sz="2800" dirty="0">
                <a:solidFill>
                  <a:schemeClr val="tx1"/>
                </a:solidFill>
              </a:rPr>
              <a:t> </a:t>
            </a:r>
          </a:p>
        </p:txBody>
      </p:sp>
    </p:spTree>
    <p:extLst>
      <p:ext uri="{BB962C8B-B14F-4D97-AF65-F5344CB8AC3E}">
        <p14:creationId xmlns:p14="http://schemas.microsoft.com/office/powerpoint/2010/main" val="2178315026"/>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 Diagonal Corner Rectangle 3"/>
          <p:cNvSpPr/>
          <p:nvPr/>
        </p:nvSpPr>
        <p:spPr>
          <a:xfrm>
            <a:off x="4355976" y="282499"/>
            <a:ext cx="4586808" cy="9144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ar-SA" sz="2800" dirty="0"/>
              <a:t>الاستعداد لقراءة النص </a:t>
            </a:r>
            <a:endParaRPr lang="en-US" sz="2800" dirty="0"/>
          </a:p>
        </p:txBody>
      </p:sp>
      <p:sp>
        <p:nvSpPr>
          <p:cNvPr id="5" name="Pentagon 4"/>
          <p:cNvSpPr/>
          <p:nvPr/>
        </p:nvSpPr>
        <p:spPr>
          <a:xfrm>
            <a:off x="395536" y="2996952"/>
            <a:ext cx="8547248" cy="3384376"/>
          </a:xfrm>
          <a:prstGeom prst="homePlate">
            <a:avLst/>
          </a:prstGeom>
        </p:spPr>
        <p:style>
          <a:lnRef idx="0">
            <a:schemeClr val="accent1"/>
          </a:lnRef>
          <a:fillRef idx="3">
            <a:schemeClr val="accent1"/>
          </a:fillRef>
          <a:effectRef idx="3">
            <a:schemeClr val="accent1"/>
          </a:effectRef>
          <a:fontRef idx="minor">
            <a:schemeClr val="lt1"/>
          </a:fontRef>
        </p:style>
        <p:txBody>
          <a:bodyPr rtlCol="0" anchor="ctr"/>
          <a:lstStyle/>
          <a:p>
            <a:pPr algn="r"/>
            <a:r>
              <a:rPr lang="ar-SA" sz="2400" dirty="0">
                <a:solidFill>
                  <a:schemeClr val="tx1"/>
                </a:solidFill>
              </a:rPr>
              <a:t>يعد النص الأدبي مرآة صادقة لما يدور في صدر الشاعر  أو الأديب من مشاعر وأحاسيس وما يعتمل في صدره من انفعالات وأفكار  ويفوح أريجها في كل تعبير أو صورة  أو لفظة تلمسها عاطفة المبدع  وتمتد إليها يده ليتوج  بها نصه   ويرتبط عنصر العاطفة بالصدق , والصدق في الشعر نوعان  : الصدق الواقعي  : وهو صدق المبدع  عن  تجربته التي لمسها في الواقع  ,  والصدق الشعوري وهو    صدق التعبيرعن عاطفته ومشاعره </a:t>
            </a:r>
            <a:endParaRPr lang="en-US" sz="2400" dirty="0">
              <a:solidFill>
                <a:schemeClr val="tx1"/>
              </a:solidFill>
            </a:endParaRPr>
          </a:p>
        </p:txBody>
      </p:sp>
      <p:sp>
        <p:nvSpPr>
          <p:cNvPr id="6" name="Snip and Round Single Corner Rectangle 5"/>
          <p:cNvSpPr/>
          <p:nvPr/>
        </p:nvSpPr>
        <p:spPr>
          <a:xfrm>
            <a:off x="5364088" y="1700808"/>
            <a:ext cx="2930624" cy="914400"/>
          </a:xfrm>
          <a:prstGeom prst="snip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SA" sz="2800" dirty="0"/>
              <a:t>تحديد العاطفة </a:t>
            </a:r>
            <a:endParaRPr lang="en-US" sz="2800" dirty="0"/>
          </a:p>
        </p:txBody>
      </p:sp>
    </p:spTree>
    <p:extLst>
      <p:ext uri="{BB962C8B-B14F-4D97-AF65-F5344CB8AC3E}">
        <p14:creationId xmlns:p14="http://schemas.microsoft.com/office/powerpoint/2010/main" val="88165941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Terminator 1"/>
          <p:cNvSpPr/>
          <p:nvPr/>
        </p:nvSpPr>
        <p:spPr>
          <a:xfrm>
            <a:off x="5364088" y="332656"/>
            <a:ext cx="3434680" cy="504056"/>
          </a:xfrm>
          <a:prstGeom prst="flowChartTerminator">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ar-SA" sz="2400" dirty="0"/>
              <a:t>المهارة القرائية </a:t>
            </a:r>
            <a:endParaRPr lang="en-US" sz="2400" dirty="0"/>
          </a:p>
        </p:txBody>
      </p:sp>
      <p:sp>
        <p:nvSpPr>
          <p:cNvPr id="3" name="Flowchart: Punched Tape 2"/>
          <p:cNvSpPr/>
          <p:nvPr/>
        </p:nvSpPr>
        <p:spPr>
          <a:xfrm>
            <a:off x="2627784" y="1472200"/>
            <a:ext cx="3650704" cy="804672"/>
          </a:xfrm>
          <a:prstGeom prst="flowChartPunchedTap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ar-SA" sz="2800" dirty="0"/>
              <a:t> التعرف على مفهوم المقابلة  </a:t>
            </a:r>
            <a:endParaRPr lang="en-US" sz="2800" dirty="0"/>
          </a:p>
        </p:txBody>
      </p:sp>
      <p:sp>
        <p:nvSpPr>
          <p:cNvPr id="4" name="Rectangle 3"/>
          <p:cNvSpPr/>
          <p:nvPr/>
        </p:nvSpPr>
        <p:spPr>
          <a:xfrm>
            <a:off x="1475656" y="2780928"/>
            <a:ext cx="6840760" cy="3024336"/>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r"/>
            <a:r>
              <a:rPr lang="ar-SA" sz="2400" dirty="0"/>
              <a:t>المقابلة هي :  تفاعل لفظي بين شخصين في موقف مواجهة , حيث يحاول أحدهما وهو الباحث القائم بالمقابلة أن يسثثير بعض المعلومات  أو التعبيرات لدى الأخر وهو المبحوث والتي تدور حول أرائه ومعتقداته , فهناك بيانات ومعلومات لا يمكن الحصول عليها إلا بمقابلة الباحث للمبحوث وجها لوجه  ففي مناسبات متعددة يدرك الباحث ضرورة رؤية وسماع صوت وكلمات الأشخاص موضوع البحث .</a:t>
            </a:r>
            <a:endParaRPr lang="en-US" sz="2400" dirty="0"/>
          </a:p>
        </p:txBody>
      </p:sp>
    </p:spTree>
    <p:extLst>
      <p:ext uri="{BB962C8B-B14F-4D97-AF65-F5344CB8AC3E}">
        <p14:creationId xmlns:p14="http://schemas.microsoft.com/office/powerpoint/2010/main" val="301881679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Same Side Corner Rectangle 1"/>
          <p:cNvSpPr/>
          <p:nvPr/>
        </p:nvSpPr>
        <p:spPr>
          <a:xfrm>
            <a:off x="5506279" y="317342"/>
            <a:ext cx="3146648" cy="576064"/>
          </a:xfrm>
          <a:prstGeom prst="round2Same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ar-EG" sz="2800" dirty="0"/>
              <a:t>حول الشاعر </a:t>
            </a:r>
            <a:endParaRPr lang="en-US" sz="2800" dirty="0"/>
          </a:p>
        </p:txBody>
      </p:sp>
      <p:sp>
        <p:nvSpPr>
          <p:cNvPr id="4" name="Round Same Side Corner Rectangle 3"/>
          <p:cNvSpPr/>
          <p:nvPr/>
        </p:nvSpPr>
        <p:spPr>
          <a:xfrm>
            <a:off x="5148064" y="3610812"/>
            <a:ext cx="3290664" cy="576064"/>
          </a:xfrm>
          <a:prstGeom prst="round2Same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ar-EG" dirty="0"/>
              <a:t>مناسبة النص </a:t>
            </a:r>
            <a:endParaRPr lang="en-US" dirty="0"/>
          </a:p>
        </p:txBody>
      </p:sp>
      <p:sp>
        <p:nvSpPr>
          <p:cNvPr id="5" name="Rectangle 4"/>
          <p:cNvSpPr/>
          <p:nvPr/>
        </p:nvSpPr>
        <p:spPr>
          <a:xfrm>
            <a:off x="409937" y="4437112"/>
            <a:ext cx="8028791" cy="1841004"/>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ar-EG" sz="2000" dirty="0"/>
              <a:t>يقال بأن الشاعر قد تقدم لخطبة إحدي  فتيات حيه ( يقال أنها  ابنة الملك المنذر  عندما فرت من بطش كسرى ) , فردته بحجة ضعف قبيلته  وقلة عددها  فرد عليها الشاعر بهذه الأبيات  مبينا لها أن مقياس الأفضلية ليس كثرة الرجال  بل جميل الخصال  التي يتحلى بها أبناء القبيلة من قوة  وشجاعة  وكرم وغيرها من الصفات  ,  وقليل من يتصف بهذه الخصال  , فما أروع من تسامى للعلا بأخلاقه الرفيعة , وخصاله الحميدة </a:t>
            </a:r>
            <a:endParaRPr lang="en-US" sz="2000" dirty="0"/>
          </a:p>
        </p:txBody>
      </p:sp>
      <p:sp>
        <p:nvSpPr>
          <p:cNvPr id="6" name="Rectangle 5"/>
          <p:cNvSpPr/>
          <p:nvPr/>
        </p:nvSpPr>
        <p:spPr>
          <a:xfrm>
            <a:off x="2818656" y="1143642"/>
            <a:ext cx="5810944" cy="2376264"/>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ar-EG" sz="2000" dirty="0"/>
              <a:t>هو السمؤال بن غريض  بن عادياء  بن الحارث الأزدي  شاعر جاهلي عربي ذو بيان وبلاغة كان من أشهر شعراء عصره  عاش في النص الأول من القرن السادس الميلادي  من سكان خيبر لم يصل إلينا من شعره الكثير ولكن ما وصل لنا يكشف عن شرف الشاعر ونبل أخلاقه من أشهر أشعاره ( لاميته ) وهي من أجود أنواع الشعر ومنها الأبيات التي معنا في هذا الدرس  , توفي سنة  560 م</a:t>
            </a:r>
            <a:endParaRPr lang="en-US" sz="20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937" y="1135258"/>
            <a:ext cx="2365750" cy="2365750"/>
          </a:xfrm>
          <a:prstGeom prst="rect">
            <a:avLst/>
          </a:prstGeom>
        </p:spPr>
      </p:pic>
    </p:spTree>
    <p:extLst>
      <p:ext uri="{BB962C8B-B14F-4D97-AF65-F5344CB8AC3E}">
        <p14:creationId xmlns:p14="http://schemas.microsoft.com/office/powerpoint/2010/main" val="35961505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1000" fill="hold"/>
                                        <p:tgtEl>
                                          <p:spTgt spid="6"/>
                                        </p:tgtEl>
                                        <p:attrNameLst>
                                          <p:attrName>ppt_w</p:attrName>
                                        </p:attrNameLst>
                                      </p:cBhvr>
                                      <p:tavLst>
                                        <p:tav tm="0">
                                          <p:val>
                                            <p:fltVal val="0"/>
                                          </p:val>
                                        </p:tav>
                                        <p:tav tm="100000">
                                          <p:val>
                                            <p:strVal val="#ppt_w"/>
                                          </p:val>
                                        </p:tav>
                                      </p:tavLst>
                                    </p:anim>
                                    <p:anim calcmode="lin" valueType="num">
                                      <p:cBhvr>
                                        <p:cTn id="16" dur="1000" fill="hold"/>
                                        <p:tgtEl>
                                          <p:spTgt spid="6"/>
                                        </p:tgtEl>
                                        <p:attrNameLst>
                                          <p:attrName>ppt_h</p:attrName>
                                        </p:attrNameLst>
                                      </p:cBhvr>
                                      <p:tavLst>
                                        <p:tav tm="0">
                                          <p:val>
                                            <p:fltVal val="0"/>
                                          </p:val>
                                        </p:tav>
                                        <p:tav tm="100000">
                                          <p:val>
                                            <p:strVal val="#ppt_h"/>
                                          </p:val>
                                        </p:tav>
                                      </p:tavLst>
                                    </p:anim>
                                    <p:anim calcmode="lin" valueType="num">
                                      <p:cBhvr>
                                        <p:cTn id="17" dur="1000" fill="hold"/>
                                        <p:tgtEl>
                                          <p:spTgt spid="6"/>
                                        </p:tgtEl>
                                        <p:attrNameLst>
                                          <p:attrName>style.rotation</p:attrName>
                                        </p:attrNameLst>
                                      </p:cBhvr>
                                      <p:tavLst>
                                        <p:tav tm="0">
                                          <p:val>
                                            <p:fltVal val="90"/>
                                          </p:val>
                                        </p:tav>
                                        <p:tav tm="100000">
                                          <p:val>
                                            <p:fltVal val="0"/>
                                          </p:val>
                                        </p:tav>
                                      </p:tavLst>
                                    </p:anim>
                                    <p:animEffect transition="in" filter="fade">
                                      <p:cBhvr>
                                        <p:cTn id="18" dur="10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1000" fill="hold"/>
                                        <p:tgtEl>
                                          <p:spTgt spid="3"/>
                                        </p:tgtEl>
                                        <p:attrNameLst>
                                          <p:attrName>ppt_w</p:attrName>
                                        </p:attrNameLst>
                                      </p:cBhvr>
                                      <p:tavLst>
                                        <p:tav tm="0">
                                          <p:val>
                                            <p:fltVal val="0"/>
                                          </p:val>
                                        </p:tav>
                                        <p:tav tm="100000">
                                          <p:val>
                                            <p:strVal val="#ppt_w"/>
                                          </p:val>
                                        </p:tav>
                                      </p:tavLst>
                                    </p:anim>
                                    <p:anim calcmode="lin" valueType="num">
                                      <p:cBhvr>
                                        <p:cTn id="24" dur="1000" fill="hold"/>
                                        <p:tgtEl>
                                          <p:spTgt spid="3"/>
                                        </p:tgtEl>
                                        <p:attrNameLst>
                                          <p:attrName>ppt_h</p:attrName>
                                        </p:attrNameLst>
                                      </p:cBhvr>
                                      <p:tavLst>
                                        <p:tav tm="0">
                                          <p:val>
                                            <p:fltVal val="0"/>
                                          </p:val>
                                        </p:tav>
                                        <p:tav tm="100000">
                                          <p:val>
                                            <p:strVal val="#ppt_h"/>
                                          </p:val>
                                        </p:tav>
                                      </p:tavLst>
                                    </p:anim>
                                    <p:anim calcmode="lin" valueType="num">
                                      <p:cBhvr>
                                        <p:cTn id="25" dur="1000" fill="hold"/>
                                        <p:tgtEl>
                                          <p:spTgt spid="3"/>
                                        </p:tgtEl>
                                        <p:attrNameLst>
                                          <p:attrName>style.rotation</p:attrName>
                                        </p:attrNameLst>
                                      </p:cBhvr>
                                      <p:tavLst>
                                        <p:tav tm="0">
                                          <p:val>
                                            <p:fltVal val="90"/>
                                          </p:val>
                                        </p:tav>
                                        <p:tav tm="100000">
                                          <p:val>
                                            <p:fltVal val="0"/>
                                          </p:val>
                                        </p:tav>
                                      </p:tavLst>
                                    </p:anim>
                                    <p:animEffect transition="in" filter="fade">
                                      <p:cBhvr>
                                        <p:cTn id="26" dur="1000"/>
                                        <p:tgtEl>
                                          <p:spTgt spid="3"/>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1000" fill="hold"/>
                                        <p:tgtEl>
                                          <p:spTgt spid="4"/>
                                        </p:tgtEl>
                                        <p:attrNameLst>
                                          <p:attrName>ppt_w</p:attrName>
                                        </p:attrNameLst>
                                      </p:cBhvr>
                                      <p:tavLst>
                                        <p:tav tm="0">
                                          <p:val>
                                            <p:fltVal val="0"/>
                                          </p:val>
                                        </p:tav>
                                        <p:tav tm="100000">
                                          <p:val>
                                            <p:strVal val="#ppt_w"/>
                                          </p:val>
                                        </p:tav>
                                      </p:tavLst>
                                    </p:anim>
                                    <p:anim calcmode="lin" valueType="num">
                                      <p:cBhvr>
                                        <p:cTn id="32" dur="1000" fill="hold"/>
                                        <p:tgtEl>
                                          <p:spTgt spid="4"/>
                                        </p:tgtEl>
                                        <p:attrNameLst>
                                          <p:attrName>ppt_h</p:attrName>
                                        </p:attrNameLst>
                                      </p:cBhvr>
                                      <p:tavLst>
                                        <p:tav tm="0">
                                          <p:val>
                                            <p:fltVal val="0"/>
                                          </p:val>
                                        </p:tav>
                                        <p:tav tm="100000">
                                          <p:val>
                                            <p:strVal val="#ppt_h"/>
                                          </p:val>
                                        </p:tav>
                                      </p:tavLst>
                                    </p:anim>
                                    <p:anim calcmode="lin" valueType="num">
                                      <p:cBhvr>
                                        <p:cTn id="33" dur="1000" fill="hold"/>
                                        <p:tgtEl>
                                          <p:spTgt spid="4"/>
                                        </p:tgtEl>
                                        <p:attrNameLst>
                                          <p:attrName>style.rotation</p:attrName>
                                        </p:attrNameLst>
                                      </p:cBhvr>
                                      <p:tavLst>
                                        <p:tav tm="0">
                                          <p:val>
                                            <p:fltVal val="90"/>
                                          </p:val>
                                        </p:tav>
                                        <p:tav tm="100000">
                                          <p:val>
                                            <p:fltVal val="0"/>
                                          </p:val>
                                        </p:tav>
                                      </p:tavLst>
                                    </p:anim>
                                    <p:animEffect transition="in" filter="fade">
                                      <p:cBhvr>
                                        <p:cTn id="34" dur="1000"/>
                                        <p:tgtEl>
                                          <p:spTgt spid="4"/>
                                        </p:tgtEl>
                                      </p:cBhvr>
                                    </p:animEffect>
                                  </p:childTnLst>
                                </p:cTn>
                              </p:par>
                            </p:childTnLst>
                          </p:cTn>
                        </p:par>
                      </p:childTnLst>
                    </p:cTn>
                  </p:par>
                  <p:par>
                    <p:cTn id="35" fill="hold">
                      <p:stCondLst>
                        <p:cond delay="indefinite"/>
                      </p:stCondLst>
                      <p:childTnLst>
                        <p:par>
                          <p:cTn id="36" fill="hold">
                            <p:stCondLst>
                              <p:cond delay="0"/>
                            </p:stCondLst>
                            <p:childTnLst>
                              <p:par>
                                <p:cTn id="37" presetID="21" presetClass="entr" presetSubtype="1"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heel(1)">
                                      <p:cBhvr>
                                        <p:cTn id="3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Terminator 1"/>
          <p:cNvSpPr/>
          <p:nvPr/>
        </p:nvSpPr>
        <p:spPr>
          <a:xfrm>
            <a:off x="2615208" y="548680"/>
            <a:ext cx="3506688" cy="576064"/>
          </a:xfrm>
          <a:prstGeom prst="flowChartTerminator">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EG" dirty="0"/>
              <a:t>أفكار النص </a:t>
            </a:r>
            <a:endParaRPr lang="en-US" dirty="0"/>
          </a:p>
        </p:txBody>
      </p:sp>
      <p:sp>
        <p:nvSpPr>
          <p:cNvPr id="3" name="Rectangle 2"/>
          <p:cNvSpPr/>
          <p:nvPr/>
        </p:nvSpPr>
        <p:spPr>
          <a:xfrm>
            <a:off x="827584" y="1412776"/>
            <a:ext cx="7369968" cy="936104"/>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ar-EG" dirty="0"/>
          </a:p>
          <a:p>
            <a:pPr algn="ctr"/>
            <a:r>
              <a:rPr lang="ar-EG" dirty="0"/>
              <a:t>افتخار الشاعر بقبيلته وقومه  ومقارنته لهم بغيرهم فيرى أنهم  أفضل من غيرهم من كل النواحي سواء في الكرم , والشجاعة  , والقوة , والعزة والمنعة </a:t>
            </a:r>
          </a:p>
        </p:txBody>
      </p:sp>
      <p:sp>
        <p:nvSpPr>
          <p:cNvPr id="4" name="Rectangle 3"/>
          <p:cNvSpPr/>
          <p:nvPr/>
        </p:nvSpPr>
        <p:spPr>
          <a:xfrm>
            <a:off x="899592" y="2924944"/>
            <a:ext cx="7369968" cy="936104"/>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ar-EG" dirty="0"/>
              <a:t>التمسك بالقيم والأخلاق التي كانت أساس شهرة القبائل العربية في الجاهلية والاعتزاز بها ويبين لنا أن كل أفراد القبيلة يتحلون بها سواء شيبا أم شبابا </a:t>
            </a:r>
          </a:p>
        </p:txBody>
      </p:sp>
      <p:sp>
        <p:nvSpPr>
          <p:cNvPr id="5" name="Rectangle 4"/>
          <p:cNvSpPr/>
          <p:nvPr/>
        </p:nvSpPr>
        <p:spPr>
          <a:xfrm>
            <a:off x="1043608" y="4437112"/>
            <a:ext cx="7369968" cy="93610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EG" dirty="0"/>
              <a:t>يرى الشاعر أن القوة والعزة والمنعة ليست في العدد , فالعدد الكبير دون قوة أو عزة لا فائدة منه كما أنه أيضا مؤمن بحق الجيرة فهي مهمة بالنسبة له فهو قوي بجاره حتى وإن كانت قبيلته قليلة العدد فما فائدة كثرة العدد إن كان الجيران أذلة </a:t>
            </a:r>
          </a:p>
        </p:txBody>
      </p:sp>
    </p:spTree>
    <p:extLst>
      <p:ext uri="{BB962C8B-B14F-4D97-AF65-F5344CB8AC3E}">
        <p14:creationId xmlns:p14="http://schemas.microsoft.com/office/powerpoint/2010/main" val="248330889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heel(1)">
                                      <p:cBhvr>
                                        <p:cTn id="15" dur="20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heel(1)">
                                      <p:cBhvr>
                                        <p:cTn id="20" dur="20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heel(1)">
                                      <p:cBhvr>
                                        <p:cTn id="2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Terminator 7"/>
          <p:cNvSpPr/>
          <p:nvPr/>
        </p:nvSpPr>
        <p:spPr>
          <a:xfrm>
            <a:off x="5997352" y="188640"/>
            <a:ext cx="3146648" cy="517776"/>
          </a:xfrm>
          <a:prstGeom prst="flowChartTerminator">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ar-EG" dirty="0"/>
              <a:t>النص </a:t>
            </a:r>
            <a:endParaRPr lang="en-US" dirty="0"/>
          </a:p>
        </p:txBody>
      </p:sp>
      <p:sp>
        <p:nvSpPr>
          <p:cNvPr id="4" name="Rectangle 3"/>
          <p:cNvSpPr/>
          <p:nvPr/>
        </p:nvSpPr>
        <p:spPr>
          <a:xfrm>
            <a:off x="955576" y="778898"/>
            <a:ext cx="6192688" cy="914400"/>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ar-EG" sz="2400" dirty="0"/>
              <a:t>إِذا المَرءُ لَم يُدنَس مِنَ اللُؤمِ عِرضُهُ</a:t>
            </a:r>
          </a:p>
          <a:p>
            <a:pPr algn="ctr"/>
            <a:r>
              <a:rPr lang="ar-EG" sz="2400" dirty="0"/>
              <a:t>فَكُلُّ رِداءٍ يَرتَديهِ جَميلُ</a:t>
            </a:r>
            <a:endParaRPr lang="en-US" sz="2400" dirty="0"/>
          </a:p>
        </p:txBody>
      </p:sp>
      <p:sp>
        <p:nvSpPr>
          <p:cNvPr id="6" name="Flowchart: Process 5"/>
          <p:cNvSpPr/>
          <p:nvPr/>
        </p:nvSpPr>
        <p:spPr>
          <a:xfrm>
            <a:off x="971600" y="1892219"/>
            <a:ext cx="6192688" cy="864096"/>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EG" sz="2400" dirty="0"/>
              <a:t>وَإِن هُوَ لَم يَحمِل عَلى النَفسِ ضَيمَها</a:t>
            </a:r>
          </a:p>
          <a:p>
            <a:pPr algn="ctr"/>
            <a:r>
              <a:rPr lang="ar-EG" sz="2400" dirty="0"/>
              <a:t>فَلَيسَ إِلى حُسنِ الثَناءِ سَبيلُ</a:t>
            </a:r>
            <a:endParaRPr lang="en-US" sz="2400" dirty="0"/>
          </a:p>
        </p:txBody>
      </p:sp>
      <p:sp>
        <p:nvSpPr>
          <p:cNvPr id="9" name="Rectangle 8"/>
          <p:cNvSpPr/>
          <p:nvPr/>
        </p:nvSpPr>
        <p:spPr>
          <a:xfrm>
            <a:off x="983230" y="4048679"/>
            <a:ext cx="6192688" cy="9144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ar-EG" sz="2400" dirty="0"/>
              <a:t>وَما قَلَّ مَن كانَت بَقاياهُ مِثلَنا</a:t>
            </a:r>
          </a:p>
          <a:p>
            <a:pPr algn="ctr"/>
            <a:r>
              <a:rPr lang="ar-EG" sz="2400" dirty="0"/>
              <a:t>شَبابٌ تَسامى لِلعُلى وَكُهولُ</a:t>
            </a:r>
            <a:endParaRPr lang="en-US" sz="2400" dirty="0"/>
          </a:p>
        </p:txBody>
      </p:sp>
      <p:sp>
        <p:nvSpPr>
          <p:cNvPr id="11" name="Rectangle 10"/>
          <p:cNvSpPr/>
          <p:nvPr/>
        </p:nvSpPr>
        <p:spPr>
          <a:xfrm>
            <a:off x="983230" y="2970449"/>
            <a:ext cx="6192688" cy="914400"/>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EG" sz="2400" dirty="0"/>
              <a:t>تُعَيِّرُنا أَنّا قَليلٌ عَديدُنا</a:t>
            </a:r>
          </a:p>
          <a:p>
            <a:pPr algn="ctr"/>
            <a:r>
              <a:rPr lang="ar-EG" sz="2400" dirty="0"/>
              <a:t>فَقُلتُ لَها إِنَّ الكِرامَ قَليلُ</a:t>
            </a:r>
            <a:endParaRPr lang="en-US" sz="2400" dirty="0"/>
          </a:p>
        </p:txBody>
      </p:sp>
      <p:sp>
        <p:nvSpPr>
          <p:cNvPr id="13" name="Rectangle 12"/>
          <p:cNvSpPr/>
          <p:nvPr/>
        </p:nvSpPr>
        <p:spPr>
          <a:xfrm>
            <a:off x="983230" y="5125361"/>
            <a:ext cx="6192688" cy="91440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EG" sz="2400" dirty="0"/>
              <a:t>وَما ضَرَّنا أَنّا قَليلٌ وَجارُنا</a:t>
            </a:r>
          </a:p>
          <a:p>
            <a:pPr algn="ctr"/>
            <a:r>
              <a:rPr lang="ar-EG" sz="2400" dirty="0"/>
              <a:t>عَزيزٌ وَجارُ الأَكثَرينَ ذَليلُ</a:t>
            </a:r>
            <a:endParaRPr lang="en-US" sz="2400" dirty="0"/>
          </a:p>
        </p:txBody>
      </p:sp>
    </p:spTree>
    <p:extLst>
      <p:ext uri="{BB962C8B-B14F-4D97-AF65-F5344CB8AC3E}">
        <p14:creationId xmlns:p14="http://schemas.microsoft.com/office/powerpoint/2010/main" val="4020315775"/>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heel(1)">
                                      <p:cBhvr>
                                        <p:cTn id="23" dur="20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1000" fill="hold"/>
                                        <p:tgtEl>
                                          <p:spTgt spid="11"/>
                                        </p:tgtEl>
                                        <p:attrNameLst>
                                          <p:attrName>ppt_w</p:attrName>
                                        </p:attrNameLst>
                                      </p:cBhvr>
                                      <p:tavLst>
                                        <p:tav tm="0">
                                          <p:val>
                                            <p:fltVal val="0"/>
                                          </p:val>
                                        </p:tav>
                                        <p:tav tm="100000">
                                          <p:val>
                                            <p:strVal val="#ppt_w"/>
                                          </p:val>
                                        </p:tav>
                                      </p:tavLst>
                                    </p:anim>
                                    <p:anim calcmode="lin" valueType="num">
                                      <p:cBhvr>
                                        <p:cTn id="29" dur="1000" fill="hold"/>
                                        <p:tgtEl>
                                          <p:spTgt spid="11"/>
                                        </p:tgtEl>
                                        <p:attrNameLst>
                                          <p:attrName>ppt_h</p:attrName>
                                        </p:attrNameLst>
                                      </p:cBhvr>
                                      <p:tavLst>
                                        <p:tav tm="0">
                                          <p:val>
                                            <p:fltVal val="0"/>
                                          </p:val>
                                        </p:tav>
                                        <p:tav tm="100000">
                                          <p:val>
                                            <p:strVal val="#ppt_h"/>
                                          </p:val>
                                        </p:tav>
                                      </p:tavLst>
                                    </p:anim>
                                    <p:anim calcmode="lin" valueType="num">
                                      <p:cBhvr>
                                        <p:cTn id="30" dur="1000" fill="hold"/>
                                        <p:tgtEl>
                                          <p:spTgt spid="11"/>
                                        </p:tgtEl>
                                        <p:attrNameLst>
                                          <p:attrName>style.rotation</p:attrName>
                                        </p:attrNameLst>
                                      </p:cBhvr>
                                      <p:tavLst>
                                        <p:tav tm="0">
                                          <p:val>
                                            <p:fltVal val="90"/>
                                          </p:val>
                                        </p:tav>
                                        <p:tav tm="100000">
                                          <p:val>
                                            <p:fltVal val="0"/>
                                          </p:val>
                                        </p:tav>
                                      </p:tavLst>
                                    </p:anim>
                                    <p:animEffect transition="in" filter="fade">
                                      <p:cBhvr>
                                        <p:cTn id="31" dur="10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heel(1)">
                                      <p:cBhvr>
                                        <p:cTn id="36" dur="2000"/>
                                        <p:tgtEl>
                                          <p:spTgt spid="9"/>
                                        </p:tgtEl>
                                      </p:cBhvr>
                                    </p:animEffect>
                                  </p:childTnLst>
                                </p:cTn>
                              </p:par>
                            </p:childTnLst>
                          </p:cTn>
                        </p:par>
                      </p:childTnLst>
                    </p:cTn>
                  </p:par>
                  <p:par>
                    <p:cTn id="37" fill="hold">
                      <p:stCondLst>
                        <p:cond delay="indefinite"/>
                      </p:stCondLst>
                      <p:childTnLst>
                        <p:par>
                          <p:cTn id="38" fill="hold">
                            <p:stCondLst>
                              <p:cond delay="0"/>
                            </p:stCondLst>
                            <p:childTnLst>
                              <p:par>
                                <p:cTn id="39" presetID="21" presetClass="entr" presetSubtype="1"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heel(1)">
                                      <p:cBhvr>
                                        <p:cTn id="41"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animBg="1"/>
      <p:bldP spid="6" grpId="0" animBg="1"/>
      <p:bldP spid="9" grpId="0" animBg="1"/>
      <p:bldP spid="11"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619672" y="188640"/>
            <a:ext cx="5882952" cy="914400"/>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ar-EG" sz="2400" dirty="0"/>
              <a:t>لَنا جَبَلٌ يَحتَلُّهُ مَن نُجيرُهُ</a:t>
            </a:r>
          </a:p>
          <a:p>
            <a:pPr algn="ctr"/>
            <a:r>
              <a:rPr lang="ar-EG" sz="2400" dirty="0"/>
              <a:t>مَنيعٌ يَرُدُّ الطَرفَ وَهُوَ كَليلُ</a:t>
            </a:r>
            <a:endParaRPr lang="en-US" sz="2400" dirty="0"/>
          </a:p>
        </p:txBody>
      </p:sp>
      <p:sp>
        <p:nvSpPr>
          <p:cNvPr id="5" name="Rectangle 4"/>
          <p:cNvSpPr/>
          <p:nvPr/>
        </p:nvSpPr>
        <p:spPr>
          <a:xfrm>
            <a:off x="1603648" y="5157192"/>
            <a:ext cx="5898976" cy="914400"/>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ar-EG" sz="2400" dirty="0"/>
              <a:t>صَفَونا فَلَم نَكدُر وَأَخلَصَ سِرَّنا</a:t>
            </a:r>
          </a:p>
          <a:p>
            <a:pPr algn="ctr"/>
            <a:r>
              <a:rPr lang="ar-EG" sz="2400" dirty="0"/>
              <a:t>إِناثٌ أَطابَت حَملَنا وَفُحولُ</a:t>
            </a:r>
            <a:endParaRPr lang="en-US" sz="2400" dirty="0"/>
          </a:p>
        </p:txBody>
      </p:sp>
      <p:sp>
        <p:nvSpPr>
          <p:cNvPr id="6" name="Rectangle 5"/>
          <p:cNvSpPr/>
          <p:nvPr/>
        </p:nvSpPr>
        <p:spPr>
          <a:xfrm>
            <a:off x="1619672" y="1420061"/>
            <a:ext cx="5882952" cy="914400"/>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EG" sz="2400" dirty="0"/>
              <a:t>رَسا أَصلُهُ تَحتَ الثَرى وَسَما بِهِ</a:t>
            </a:r>
          </a:p>
          <a:p>
            <a:pPr algn="ctr"/>
            <a:r>
              <a:rPr lang="ar-EG" sz="2400" dirty="0"/>
              <a:t>إِلى النَجمِ فَرعٌ لا يُنالُ طَويلُ</a:t>
            </a:r>
            <a:endParaRPr lang="en-US" sz="2400" dirty="0"/>
          </a:p>
        </p:txBody>
      </p:sp>
      <p:sp>
        <p:nvSpPr>
          <p:cNvPr id="7" name="Rectangle 6"/>
          <p:cNvSpPr/>
          <p:nvPr/>
        </p:nvSpPr>
        <p:spPr>
          <a:xfrm>
            <a:off x="1603648" y="3880183"/>
            <a:ext cx="5898976" cy="9144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EG" sz="2400" dirty="0"/>
              <a:t>تَسيلُ عَلى حَدِّ الظُباتِ نُفوسُنا</a:t>
            </a:r>
          </a:p>
          <a:p>
            <a:pPr algn="ctr"/>
            <a:r>
              <a:rPr lang="ar-EG" sz="2400" dirty="0"/>
              <a:t>وَلَيسَت عَلى غَيرِ الظُباتِ تَسيلُ</a:t>
            </a:r>
            <a:endParaRPr lang="en-US" sz="2400" dirty="0"/>
          </a:p>
        </p:txBody>
      </p:sp>
      <p:sp>
        <p:nvSpPr>
          <p:cNvPr id="8" name="Rectangle 7"/>
          <p:cNvSpPr/>
          <p:nvPr/>
        </p:nvSpPr>
        <p:spPr>
          <a:xfrm>
            <a:off x="1609935" y="2588602"/>
            <a:ext cx="5882952" cy="91440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EG" sz="2400" dirty="0"/>
              <a:t>وَما ماتَ مِنّا سَيِّدٌ حَتفَ أَنفِهِ</a:t>
            </a:r>
          </a:p>
          <a:p>
            <a:pPr algn="ctr"/>
            <a:r>
              <a:rPr lang="ar-EG" sz="2400" dirty="0"/>
              <a:t>وَلا طُلَّ مِنّا حَيثُ كانَ قَتيلُ</a:t>
            </a:r>
            <a:endParaRPr lang="en-US" sz="2400" dirty="0"/>
          </a:p>
        </p:txBody>
      </p:sp>
    </p:spTree>
    <p:extLst>
      <p:ext uri="{BB962C8B-B14F-4D97-AF65-F5344CB8AC3E}">
        <p14:creationId xmlns:p14="http://schemas.microsoft.com/office/powerpoint/2010/main" val="206371561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1000" fill="hold"/>
                                        <p:tgtEl>
                                          <p:spTgt spid="8"/>
                                        </p:tgtEl>
                                        <p:attrNameLst>
                                          <p:attrName>ppt_w</p:attrName>
                                        </p:attrNameLst>
                                      </p:cBhvr>
                                      <p:tavLst>
                                        <p:tav tm="0">
                                          <p:val>
                                            <p:fltVal val="0"/>
                                          </p:val>
                                        </p:tav>
                                        <p:tav tm="100000">
                                          <p:val>
                                            <p:strVal val="#ppt_w"/>
                                          </p:val>
                                        </p:tav>
                                      </p:tavLst>
                                    </p:anim>
                                    <p:anim calcmode="lin" valueType="num">
                                      <p:cBhvr>
                                        <p:cTn id="18" dur="1000" fill="hold"/>
                                        <p:tgtEl>
                                          <p:spTgt spid="8"/>
                                        </p:tgtEl>
                                        <p:attrNameLst>
                                          <p:attrName>ppt_h</p:attrName>
                                        </p:attrNameLst>
                                      </p:cBhvr>
                                      <p:tavLst>
                                        <p:tav tm="0">
                                          <p:val>
                                            <p:fltVal val="0"/>
                                          </p:val>
                                        </p:tav>
                                        <p:tav tm="100000">
                                          <p:val>
                                            <p:strVal val="#ppt_h"/>
                                          </p:val>
                                        </p:tav>
                                      </p:tavLst>
                                    </p:anim>
                                    <p:anim calcmode="lin" valueType="num">
                                      <p:cBhvr>
                                        <p:cTn id="19" dur="1000" fill="hold"/>
                                        <p:tgtEl>
                                          <p:spTgt spid="8"/>
                                        </p:tgtEl>
                                        <p:attrNameLst>
                                          <p:attrName>style.rotation</p:attrName>
                                        </p:attrNameLst>
                                      </p:cBhvr>
                                      <p:tavLst>
                                        <p:tav tm="0">
                                          <p:val>
                                            <p:fltVal val="90"/>
                                          </p:val>
                                        </p:tav>
                                        <p:tav tm="100000">
                                          <p:val>
                                            <p:fltVal val="0"/>
                                          </p:val>
                                        </p:tav>
                                      </p:tavLst>
                                    </p:anim>
                                    <p:animEffect transition="in" filter="fade">
                                      <p:cBhvr>
                                        <p:cTn id="20" dur="10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1000" fill="hold"/>
                                        <p:tgtEl>
                                          <p:spTgt spid="7"/>
                                        </p:tgtEl>
                                        <p:attrNameLst>
                                          <p:attrName>ppt_w</p:attrName>
                                        </p:attrNameLst>
                                      </p:cBhvr>
                                      <p:tavLst>
                                        <p:tav tm="0">
                                          <p:val>
                                            <p:fltVal val="0"/>
                                          </p:val>
                                        </p:tav>
                                        <p:tav tm="100000">
                                          <p:val>
                                            <p:strVal val="#ppt_w"/>
                                          </p:val>
                                        </p:tav>
                                      </p:tavLst>
                                    </p:anim>
                                    <p:anim calcmode="lin" valueType="num">
                                      <p:cBhvr>
                                        <p:cTn id="26" dur="1000" fill="hold"/>
                                        <p:tgtEl>
                                          <p:spTgt spid="7"/>
                                        </p:tgtEl>
                                        <p:attrNameLst>
                                          <p:attrName>ppt_h</p:attrName>
                                        </p:attrNameLst>
                                      </p:cBhvr>
                                      <p:tavLst>
                                        <p:tav tm="0">
                                          <p:val>
                                            <p:fltVal val="0"/>
                                          </p:val>
                                        </p:tav>
                                        <p:tav tm="100000">
                                          <p:val>
                                            <p:strVal val="#ppt_h"/>
                                          </p:val>
                                        </p:tav>
                                      </p:tavLst>
                                    </p:anim>
                                    <p:anim calcmode="lin" valueType="num">
                                      <p:cBhvr>
                                        <p:cTn id="27" dur="1000" fill="hold"/>
                                        <p:tgtEl>
                                          <p:spTgt spid="7"/>
                                        </p:tgtEl>
                                        <p:attrNameLst>
                                          <p:attrName>style.rotation</p:attrName>
                                        </p:attrNameLst>
                                      </p:cBhvr>
                                      <p:tavLst>
                                        <p:tav tm="0">
                                          <p:val>
                                            <p:fltVal val="90"/>
                                          </p:val>
                                        </p:tav>
                                        <p:tav tm="100000">
                                          <p:val>
                                            <p:fltVal val="0"/>
                                          </p:val>
                                        </p:tav>
                                      </p:tavLst>
                                    </p:anim>
                                    <p:animEffect transition="in" filter="fade">
                                      <p:cBhvr>
                                        <p:cTn id="28" dur="10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heel(1)">
                                      <p:cBhvr>
                                        <p:cTn id="3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9672" y="5276056"/>
            <a:ext cx="5760639" cy="914400"/>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ar-EG" sz="2400" dirty="0"/>
              <a:t>سَلي إِن جَهِلتِ الناسَ عَنّا وَعَنهُمُ</a:t>
            </a:r>
          </a:p>
          <a:p>
            <a:pPr algn="ctr"/>
            <a:r>
              <a:rPr lang="ar-EG" sz="2400" dirty="0"/>
              <a:t>فَلَيسَ سَواءً عالِمٌ وَجَهولُ</a:t>
            </a:r>
            <a:endParaRPr lang="en-US" sz="2400" dirty="0"/>
          </a:p>
        </p:txBody>
      </p:sp>
      <p:sp>
        <p:nvSpPr>
          <p:cNvPr id="3" name="Rectangle 2"/>
          <p:cNvSpPr/>
          <p:nvPr/>
        </p:nvSpPr>
        <p:spPr>
          <a:xfrm>
            <a:off x="1619672" y="3789040"/>
            <a:ext cx="5760639" cy="9144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ar-EG" sz="2400" dirty="0"/>
              <a:t>وَأَيّامُنا مَشهورَةٌ في عَدُوِّنا</a:t>
            </a:r>
          </a:p>
          <a:p>
            <a:pPr algn="ctr"/>
            <a:r>
              <a:rPr lang="ar-EG" sz="2400" dirty="0"/>
              <a:t>لَها غُرَرٌ مَعلومَةٌ وَحُجولُ</a:t>
            </a:r>
            <a:endParaRPr lang="en-US" sz="2400" dirty="0"/>
          </a:p>
        </p:txBody>
      </p:sp>
      <p:sp>
        <p:nvSpPr>
          <p:cNvPr id="4" name="Rectangle 3"/>
          <p:cNvSpPr/>
          <p:nvPr/>
        </p:nvSpPr>
        <p:spPr>
          <a:xfrm>
            <a:off x="1619672" y="2204864"/>
            <a:ext cx="5760640" cy="9144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ar-EG" sz="2400" dirty="0"/>
              <a:t>فَنَحنُ كَماءِ المُزنِ ما في نِصابِنا</a:t>
            </a:r>
          </a:p>
          <a:p>
            <a:pPr algn="ctr"/>
            <a:r>
              <a:rPr lang="ar-EG" sz="2400" dirty="0"/>
              <a:t>كَهامٌ وَلا فينا يُعَدُّ بَخيلُ</a:t>
            </a:r>
            <a:endParaRPr lang="en-US" sz="2400" dirty="0"/>
          </a:p>
        </p:txBody>
      </p:sp>
      <p:sp>
        <p:nvSpPr>
          <p:cNvPr id="5" name="Rectangle 4"/>
          <p:cNvSpPr/>
          <p:nvPr/>
        </p:nvSpPr>
        <p:spPr>
          <a:xfrm>
            <a:off x="1619672" y="692696"/>
            <a:ext cx="5760640" cy="9144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EG" sz="2400" dirty="0"/>
              <a:t>عَلَونا إِلى خَيرِ الظُهورِ وَحَطَّنا</a:t>
            </a:r>
          </a:p>
          <a:p>
            <a:pPr algn="ctr"/>
            <a:r>
              <a:rPr lang="ar-EG" sz="2400" dirty="0"/>
              <a:t>لِوَقتٍ إِلى خَيرِ البُطونِ نُزولُ</a:t>
            </a:r>
            <a:endParaRPr lang="en-US" sz="2400" dirty="0"/>
          </a:p>
        </p:txBody>
      </p:sp>
    </p:spTree>
    <p:extLst>
      <p:ext uri="{BB962C8B-B14F-4D97-AF65-F5344CB8AC3E}">
        <p14:creationId xmlns:p14="http://schemas.microsoft.com/office/powerpoint/2010/main" val="435664569"/>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 calcmode="lin" valueType="num">
                                      <p:cBhvr>
                                        <p:cTn id="14" dur="1000" fill="hold"/>
                                        <p:tgtEl>
                                          <p:spTgt spid="4"/>
                                        </p:tgtEl>
                                        <p:attrNameLst>
                                          <p:attrName>style.rotation</p:attrName>
                                        </p:attrNameLst>
                                      </p:cBhvr>
                                      <p:tavLst>
                                        <p:tav tm="0">
                                          <p:val>
                                            <p:fltVal val="90"/>
                                          </p:val>
                                        </p:tav>
                                        <p:tav tm="100000">
                                          <p:val>
                                            <p:fltVal val="0"/>
                                          </p:val>
                                        </p:tav>
                                      </p:tavLst>
                                    </p:anim>
                                    <p:animEffect transition="in" filter="fade">
                                      <p:cBhvr>
                                        <p:cTn id="15" dur="10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1000" fill="hold"/>
                                        <p:tgtEl>
                                          <p:spTgt spid="3"/>
                                        </p:tgtEl>
                                        <p:attrNameLst>
                                          <p:attrName>ppt_w</p:attrName>
                                        </p:attrNameLst>
                                      </p:cBhvr>
                                      <p:tavLst>
                                        <p:tav tm="0">
                                          <p:val>
                                            <p:fltVal val="0"/>
                                          </p:val>
                                        </p:tav>
                                        <p:tav tm="100000">
                                          <p:val>
                                            <p:strVal val="#ppt_w"/>
                                          </p:val>
                                        </p:tav>
                                      </p:tavLst>
                                    </p:anim>
                                    <p:anim calcmode="lin" valueType="num">
                                      <p:cBhvr>
                                        <p:cTn id="21" dur="1000" fill="hold"/>
                                        <p:tgtEl>
                                          <p:spTgt spid="3"/>
                                        </p:tgtEl>
                                        <p:attrNameLst>
                                          <p:attrName>ppt_h</p:attrName>
                                        </p:attrNameLst>
                                      </p:cBhvr>
                                      <p:tavLst>
                                        <p:tav tm="0">
                                          <p:val>
                                            <p:fltVal val="0"/>
                                          </p:val>
                                        </p:tav>
                                        <p:tav tm="100000">
                                          <p:val>
                                            <p:strVal val="#ppt_h"/>
                                          </p:val>
                                        </p:tav>
                                      </p:tavLst>
                                    </p:anim>
                                    <p:anim calcmode="lin" valueType="num">
                                      <p:cBhvr>
                                        <p:cTn id="22" dur="1000" fill="hold"/>
                                        <p:tgtEl>
                                          <p:spTgt spid="3"/>
                                        </p:tgtEl>
                                        <p:attrNameLst>
                                          <p:attrName>style.rotation</p:attrName>
                                        </p:attrNameLst>
                                      </p:cBhvr>
                                      <p:tavLst>
                                        <p:tav tm="0">
                                          <p:val>
                                            <p:fltVal val="90"/>
                                          </p:val>
                                        </p:tav>
                                        <p:tav tm="100000">
                                          <p:val>
                                            <p:fltVal val="0"/>
                                          </p:val>
                                        </p:tav>
                                      </p:tavLst>
                                    </p:anim>
                                    <p:animEffect transition="in" filter="fade">
                                      <p:cBhvr>
                                        <p:cTn id="23" dur="10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heel(1)">
                                      <p:cBhvr>
                                        <p:cTn id="28"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Terminator 1"/>
          <p:cNvSpPr/>
          <p:nvPr/>
        </p:nvSpPr>
        <p:spPr>
          <a:xfrm>
            <a:off x="6012160" y="404664"/>
            <a:ext cx="2714600" cy="432048"/>
          </a:xfrm>
          <a:prstGeom prst="flowChartTerminator">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ar-EG" dirty="0"/>
              <a:t>معاني المفردات </a:t>
            </a:r>
            <a:endParaRPr lang="en-US" dirty="0"/>
          </a:p>
        </p:txBody>
      </p:sp>
      <p:sp>
        <p:nvSpPr>
          <p:cNvPr id="4" name="Flowchart: Terminator 3"/>
          <p:cNvSpPr/>
          <p:nvPr/>
        </p:nvSpPr>
        <p:spPr>
          <a:xfrm>
            <a:off x="4644008" y="1765956"/>
            <a:ext cx="4163466" cy="438908"/>
          </a:xfrm>
          <a:prstGeom prst="flowChartTerminator">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ar-EG" dirty="0"/>
              <a:t> يدنس :   يلوث , يلطخ </a:t>
            </a:r>
            <a:endParaRPr lang="en-US" dirty="0"/>
          </a:p>
        </p:txBody>
      </p:sp>
      <p:sp>
        <p:nvSpPr>
          <p:cNvPr id="5" name="Flowchart: Terminator 4"/>
          <p:cNvSpPr/>
          <p:nvPr/>
        </p:nvSpPr>
        <p:spPr>
          <a:xfrm>
            <a:off x="323528" y="1765956"/>
            <a:ext cx="3888432" cy="438908"/>
          </a:xfrm>
          <a:prstGeom prst="flowChartTerminator">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ar-EG" dirty="0"/>
              <a:t>عرضه : شرفه  وهو ما يفتخر به الإنسان </a:t>
            </a:r>
            <a:endParaRPr lang="en-US" dirty="0"/>
          </a:p>
        </p:txBody>
      </p:sp>
      <p:sp>
        <p:nvSpPr>
          <p:cNvPr id="6" name="Flowchart: Terminator 5"/>
          <p:cNvSpPr/>
          <p:nvPr/>
        </p:nvSpPr>
        <p:spPr>
          <a:xfrm>
            <a:off x="3779912" y="1124744"/>
            <a:ext cx="5040560" cy="504056"/>
          </a:xfrm>
          <a:prstGeom prst="flowChartTerminator">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ar-EG" dirty="0"/>
              <a:t>المرء : الرجل  والمراد : الإنسان والشاعر هنا يقصد نفسه </a:t>
            </a:r>
            <a:endParaRPr lang="en-US" dirty="0"/>
          </a:p>
        </p:txBody>
      </p:sp>
      <p:sp>
        <p:nvSpPr>
          <p:cNvPr id="7" name="Flowchart: Terminator 6"/>
          <p:cNvSpPr/>
          <p:nvPr/>
        </p:nvSpPr>
        <p:spPr>
          <a:xfrm>
            <a:off x="323528" y="2372491"/>
            <a:ext cx="3960440" cy="371106"/>
          </a:xfrm>
          <a:prstGeom prst="flowChartTerminator">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EG" dirty="0"/>
              <a:t>النفس : الذات  والجمع أنفس </a:t>
            </a:r>
            <a:endParaRPr lang="en-US" dirty="0"/>
          </a:p>
        </p:txBody>
      </p:sp>
      <p:sp>
        <p:nvSpPr>
          <p:cNvPr id="9" name="Flowchart: Terminator 8"/>
          <p:cNvSpPr/>
          <p:nvPr/>
        </p:nvSpPr>
        <p:spPr>
          <a:xfrm>
            <a:off x="4644008" y="2342020"/>
            <a:ext cx="4143908" cy="366900"/>
          </a:xfrm>
          <a:prstGeom prst="flowChartTerminator">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ar-EG" dirty="0"/>
              <a:t>رداء : ما يرتديه الإنسان  </a:t>
            </a:r>
            <a:endParaRPr lang="en-US" dirty="0"/>
          </a:p>
        </p:txBody>
      </p:sp>
      <p:sp>
        <p:nvSpPr>
          <p:cNvPr id="10" name="Flowchart: Terminator 9"/>
          <p:cNvSpPr/>
          <p:nvPr/>
        </p:nvSpPr>
        <p:spPr>
          <a:xfrm>
            <a:off x="323528" y="1124744"/>
            <a:ext cx="3168352" cy="504056"/>
          </a:xfrm>
          <a:prstGeom prst="flowChartTerminator">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ar-EG" dirty="0"/>
              <a:t>اللؤم : اسم جامع للخصال المذمومة </a:t>
            </a:r>
            <a:endParaRPr lang="en-US" dirty="0"/>
          </a:p>
        </p:txBody>
      </p:sp>
      <p:sp>
        <p:nvSpPr>
          <p:cNvPr id="12" name="Flowchart: Terminator 11"/>
          <p:cNvSpPr/>
          <p:nvPr/>
        </p:nvSpPr>
        <p:spPr>
          <a:xfrm>
            <a:off x="4798318" y="4077071"/>
            <a:ext cx="4022154" cy="358109"/>
          </a:xfrm>
          <a:prstGeom prst="flowChartTerminator">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ar-EG" dirty="0"/>
              <a:t>سبيل : طريق والجمع سبل </a:t>
            </a:r>
            <a:endParaRPr lang="en-US" dirty="0"/>
          </a:p>
        </p:txBody>
      </p:sp>
      <p:sp>
        <p:nvSpPr>
          <p:cNvPr id="13" name="Flowchart: Terminator 12"/>
          <p:cNvSpPr/>
          <p:nvPr/>
        </p:nvSpPr>
        <p:spPr>
          <a:xfrm>
            <a:off x="323528" y="3068960"/>
            <a:ext cx="3960440" cy="418328"/>
          </a:xfrm>
          <a:prstGeom prst="flowChartTerminato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EG" dirty="0"/>
              <a:t>ضيمها : ظلمها , إذلالها والجمع ضيوم </a:t>
            </a:r>
            <a:endParaRPr lang="en-US" dirty="0"/>
          </a:p>
        </p:txBody>
      </p:sp>
      <p:sp>
        <p:nvSpPr>
          <p:cNvPr id="14" name="Flowchart: Terminator 13"/>
          <p:cNvSpPr/>
          <p:nvPr/>
        </p:nvSpPr>
        <p:spPr>
          <a:xfrm>
            <a:off x="323528" y="3668633"/>
            <a:ext cx="3960440" cy="408438"/>
          </a:xfrm>
          <a:prstGeom prst="flowChartTerminator">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EG" dirty="0"/>
              <a:t>المدح : الثناء  ضد الذم </a:t>
            </a:r>
            <a:endParaRPr lang="en-US" dirty="0"/>
          </a:p>
        </p:txBody>
      </p:sp>
      <p:sp>
        <p:nvSpPr>
          <p:cNvPr id="15" name="Flowchart: Terminator 14"/>
          <p:cNvSpPr/>
          <p:nvPr/>
        </p:nvSpPr>
        <p:spPr>
          <a:xfrm>
            <a:off x="4860032" y="3239467"/>
            <a:ext cx="4022154" cy="350537"/>
          </a:xfrm>
          <a:prstGeom prst="flowChartTerminator">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EG" dirty="0"/>
              <a:t>حسن : جمال  ضد القبح والجمع محاسن </a:t>
            </a:r>
            <a:endParaRPr lang="en-US" dirty="0"/>
          </a:p>
        </p:txBody>
      </p:sp>
      <p:sp>
        <p:nvSpPr>
          <p:cNvPr id="17" name="Flowchart: Terminator 16"/>
          <p:cNvSpPr/>
          <p:nvPr/>
        </p:nvSpPr>
        <p:spPr>
          <a:xfrm>
            <a:off x="323528" y="4271719"/>
            <a:ext cx="3960440" cy="419075"/>
          </a:xfrm>
          <a:prstGeom prst="flowChartTerminator">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EG" dirty="0"/>
              <a:t>قليل : ضدها كثير والجمع أقلاء </a:t>
            </a:r>
            <a:endParaRPr lang="en-US" dirty="0"/>
          </a:p>
        </p:txBody>
      </p:sp>
      <p:sp>
        <p:nvSpPr>
          <p:cNvPr id="18" name="Flowchart: Terminator 17"/>
          <p:cNvSpPr/>
          <p:nvPr/>
        </p:nvSpPr>
        <p:spPr>
          <a:xfrm>
            <a:off x="323528" y="4797152"/>
            <a:ext cx="2642728" cy="352383"/>
          </a:xfrm>
          <a:prstGeom prst="flowChartTerminator">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EG" dirty="0"/>
              <a:t>عديدنا : عددنا  والجمع أعداد </a:t>
            </a:r>
            <a:endParaRPr lang="en-US" dirty="0"/>
          </a:p>
        </p:txBody>
      </p:sp>
      <p:sp>
        <p:nvSpPr>
          <p:cNvPr id="19" name="Flowchart: Terminator 18"/>
          <p:cNvSpPr/>
          <p:nvPr/>
        </p:nvSpPr>
        <p:spPr>
          <a:xfrm>
            <a:off x="5652120" y="4797152"/>
            <a:ext cx="3155354" cy="352383"/>
          </a:xfrm>
          <a:prstGeom prst="flowChartTerminator">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ar-EG" dirty="0"/>
              <a:t>بقاياه : المراد به رجاله </a:t>
            </a:r>
            <a:endParaRPr lang="en-US" dirty="0"/>
          </a:p>
        </p:txBody>
      </p:sp>
      <p:sp>
        <p:nvSpPr>
          <p:cNvPr id="20" name="Flowchart: Terminator 19"/>
          <p:cNvSpPr/>
          <p:nvPr/>
        </p:nvSpPr>
        <p:spPr>
          <a:xfrm>
            <a:off x="5773156" y="5755427"/>
            <a:ext cx="3014760" cy="409875"/>
          </a:xfrm>
          <a:prstGeom prst="flowChartTerminator">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ar-EG" dirty="0"/>
              <a:t>عزيز : قوى منيع </a:t>
            </a:r>
            <a:endParaRPr lang="en-US" dirty="0"/>
          </a:p>
        </p:txBody>
      </p:sp>
      <p:sp>
        <p:nvSpPr>
          <p:cNvPr id="21" name="Flowchart: Terminator 20"/>
          <p:cNvSpPr/>
          <p:nvPr/>
        </p:nvSpPr>
        <p:spPr>
          <a:xfrm>
            <a:off x="3131840" y="4797152"/>
            <a:ext cx="2520280" cy="352383"/>
          </a:xfrm>
          <a:prstGeom prst="flowChartTerminator">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ar-EG" dirty="0"/>
              <a:t>الكرام :  الشرفاء </a:t>
            </a:r>
            <a:endParaRPr lang="en-US" dirty="0"/>
          </a:p>
        </p:txBody>
      </p:sp>
      <p:sp>
        <p:nvSpPr>
          <p:cNvPr id="22" name="Flowchart: Terminator 21"/>
          <p:cNvSpPr/>
          <p:nvPr/>
        </p:nvSpPr>
        <p:spPr>
          <a:xfrm>
            <a:off x="2966256" y="5259605"/>
            <a:ext cx="2469840" cy="416432"/>
          </a:xfrm>
          <a:prstGeom prst="flowChartTerminator">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EG" dirty="0"/>
              <a:t>العلا : الرفعة والشرف </a:t>
            </a:r>
            <a:endParaRPr lang="en-US" dirty="0"/>
          </a:p>
        </p:txBody>
      </p:sp>
      <p:sp>
        <p:nvSpPr>
          <p:cNvPr id="23" name="Flowchart: Terminator 22"/>
          <p:cNvSpPr/>
          <p:nvPr/>
        </p:nvSpPr>
        <p:spPr>
          <a:xfrm>
            <a:off x="5652120" y="5281771"/>
            <a:ext cx="3074640" cy="394266"/>
          </a:xfrm>
          <a:prstGeom prst="flowChartTerminator">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ar-EG" dirty="0"/>
              <a:t>تسامي : تبارى وتفاخر </a:t>
            </a:r>
            <a:endParaRPr lang="en-US" dirty="0"/>
          </a:p>
        </p:txBody>
      </p:sp>
      <p:sp>
        <p:nvSpPr>
          <p:cNvPr id="25" name="Flowchart: Terminator 24"/>
          <p:cNvSpPr/>
          <p:nvPr/>
        </p:nvSpPr>
        <p:spPr>
          <a:xfrm>
            <a:off x="323528" y="5281771"/>
            <a:ext cx="2426703" cy="897395"/>
          </a:xfrm>
          <a:prstGeom prst="flowChartTerminator">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ar-EG" dirty="0"/>
              <a:t>كهول : جمع كهل وهو ما تراوح عمره بين الثلاثين والخمسين </a:t>
            </a:r>
            <a:endParaRPr lang="en-US" dirty="0"/>
          </a:p>
        </p:txBody>
      </p:sp>
      <p:sp>
        <p:nvSpPr>
          <p:cNvPr id="26" name="Flowchart: Terminator 25"/>
          <p:cNvSpPr/>
          <p:nvPr/>
        </p:nvSpPr>
        <p:spPr>
          <a:xfrm>
            <a:off x="2339752" y="6177121"/>
            <a:ext cx="4176464" cy="405607"/>
          </a:xfrm>
          <a:prstGeom prst="flowChartTerminator">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ar-EG" dirty="0"/>
              <a:t>ذليل : ضعيف مهان </a:t>
            </a:r>
            <a:endParaRPr lang="en-US" dirty="0"/>
          </a:p>
        </p:txBody>
      </p:sp>
    </p:spTree>
    <p:extLst>
      <p:ext uri="{BB962C8B-B14F-4D97-AF65-F5344CB8AC3E}">
        <p14:creationId xmlns:p14="http://schemas.microsoft.com/office/powerpoint/2010/main" val="308835990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randombar(horizontal)">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heel(1)">
                                      <p:cBhvr>
                                        <p:cTn id="25" dur="20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circle(in)">
                                      <p:cBhvr>
                                        <p:cTn id="30" dur="20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barn(inVertical)">
                                      <p:cBhvr>
                                        <p:cTn id="35" dur="5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barn(inVertical)">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1000" fill="hold"/>
                                        <p:tgtEl>
                                          <p:spTgt spid="13"/>
                                        </p:tgtEl>
                                        <p:attrNameLst>
                                          <p:attrName>ppt_w</p:attrName>
                                        </p:attrNameLst>
                                      </p:cBhvr>
                                      <p:tavLst>
                                        <p:tav tm="0">
                                          <p:val>
                                            <p:fltVal val="0"/>
                                          </p:val>
                                        </p:tav>
                                        <p:tav tm="100000">
                                          <p:val>
                                            <p:strVal val="#ppt_w"/>
                                          </p:val>
                                        </p:tav>
                                      </p:tavLst>
                                    </p:anim>
                                    <p:anim calcmode="lin" valueType="num">
                                      <p:cBhvr>
                                        <p:cTn id="46" dur="1000" fill="hold"/>
                                        <p:tgtEl>
                                          <p:spTgt spid="13"/>
                                        </p:tgtEl>
                                        <p:attrNameLst>
                                          <p:attrName>ppt_h</p:attrName>
                                        </p:attrNameLst>
                                      </p:cBhvr>
                                      <p:tavLst>
                                        <p:tav tm="0">
                                          <p:val>
                                            <p:fltVal val="0"/>
                                          </p:val>
                                        </p:tav>
                                        <p:tav tm="100000">
                                          <p:val>
                                            <p:strVal val="#ppt_h"/>
                                          </p:val>
                                        </p:tav>
                                      </p:tavLst>
                                    </p:anim>
                                    <p:anim calcmode="lin" valueType="num">
                                      <p:cBhvr>
                                        <p:cTn id="47" dur="1000" fill="hold"/>
                                        <p:tgtEl>
                                          <p:spTgt spid="13"/>
                                        </p:tgtEl>
                                        <p:attrNameLst>
                                          <p:attrName>style.rotation</p:attrName>
                                        </p:attrNameLst>
                                      </p:cBhvr>
                                      <p:tavLst>
                                        <p:tav tm="0">
                                          <p:val>
                                            <p:fltVal val="90"/>
                                          </p:val>
                                        </p:tav>
                                        <p:tav tm="100000">
                                          <p:val>
                                            <p:fltVal val="0"/>
                                          </p:val>
                                        </p:tav>
                                      </p:tavLst>
                                    </p:anim>
                                    <p:animEffect transition="in" filter="fade">
                                      <p:cBhvr>
                                        <p:cTn id="48" dur="1000"/>
                                        <p:tgtEl>
                                          <p:spTgt spid="13"/>
                                        </p:tgtEl>
                                      </p:cBhvr>
                                    </p:animEffect>
                                  </p:childTnLst>
                                </p:cTn>
                              </p:par>
                            </p:childTnLst>
                          </p:cTn>
                        </p:par>
                      </p:childTnLst>
                    </p:cTn>
                  </p:par>
                  <p:par>
                    <p:cTn id="49" fill="hold">
                      <p:stCondLst>
                        <p:cond delay="indefinite"/>
                      </p:stCondLst>
                      <p:childTnLst>
                        <p:par>
                          <p:cTn id="50" fill="hold">
                            <p:stCondLst>
                              <p:cond delay="0"/>
                            </p:stCondLst>
                            <p:childTnLst>
                              <p:par>
                                <p:cTn id="51" presetID="31" presetClass="entr" presetSubtype="0" fill="hold" grpId="0" nodeType="click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p:cTn id="53" dur="1000" fill="hold"/>
                                        <p:tgtEl>
                                          <p:spTgt spid="15"/>
                                        </p:tgtEl>
                                        <p:attrNameLst>
                                          <p:attrName>ppt_w</p:attrName>
                                        </p:attrNameLst>
                                      </p:cBhvr>
                                      <p:tavLst>
                                        <p:tav tm="0">
                                          <p:val>
                                            <p:fltVal val="0"/>
                                          </p:val>
                                        </p:tav>
                                        <p:tav tm="100000">
                                          <p:val>
                                            <p:strVal val="#ppt_w"/>
                                          </p:val>
                                        </p:tav>
                                      </p:tavLst>
                                    </p:anim>
                                    <p:anim calcmode="lin" valueType="num">
                                      <p:cBhvr>
                                        <p:cTn id="54" dur="1000" fill="hold"/>
                                        <p:tgtEl>
                                          <p:spTgt spid="15"/>
                                        </p:tgtEl>
                                        <p:attrNameLst>
                                          <p:attrName>ppt_h</p:attrName>
                                        </p:attrNameLst>
                                      </p:cBhvr>
                                      <p:tavLst>
                                        <p:tav tm="0">
                                          <p:val>
                                            <p:fltVal val="0"/>
                                          </p:val>
                                        </p:tav>
                                        <p:tav tm="100000">
                                          <p:val>
                                            <p:strVal val="#ppt_h"/>
                                          </p:val>
                                        </p:tav>
                                      </p:tavLst>
                                    </p:anim>
                                    <p:anim calcmode="lin" valueType="num">
                                      <p:cBhvr>
                                        <p:cTn id="55" dur="1000" fill="hold"/>
                                        <p:tgtEl>
                                          <p:spTgt spid="15"/>
                                        </p:tgtEl>
                                        <p:attrNameLst>
                                          <p:attrName>style.rotation</p:attrName>
                                        </p:attrNameLst>
                                      </p:cBhvr>
                                      <p:tavLst>
                                        <p:tav tm="0">
                                          <p:val>
                                            <p:fltVal val="90"/>
                                          </p:val>
                                        </p:tav>
                                        <p:tav tm="100000">
                                          <p:val>
                                            <p:fltVal val="0"/>
                                          </p:val>
                                        </p:tav>
                                      </p:tavLst>
                                    </p:anim>
                                    <p:animEffect transition="in" filter="fade">
                                      <p:cBhvr>
                                        <p:cTn id="56" dur="1000"/>
                                        <p:tgtEl>
                                          <p:spTgt spid="15"/>
                                        </p:tgtEl>
                                      </p:cBhvr>
                                    </p:animEffect>
                                  </p:childTnLst>
                                </p:cTn>
                              </p:par>
                            </p:childTnLst>
                          </p:cTn>
                        </p:par>
                      </p:childTnLst>
                    </p:cTn>
                  </p:par>
                  <p:par>
                    <p:cTn id="57" fill="hold">
                      <p:stCondLst>
                        <p:cond delay="indefinite"/>
                      </p:stCondLst>
                      <p:childTnLst>
                        <p:par>
                          <p:cTn id="58" fill="hold">
                            <p:stCondLst>
                              <p:cond delay="0"/>
                            </p:stCondLst>
                            <p:childTnLst>
                              <p:par>
                                <p:cTn id="59" presetID="21" presetClass="entr" presetSubtype="1" fill="hold" grpId="0" nodeType="click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wheel(1)">
                                      <p:cBhvr>
                                        <p:cTn id="61" dur="2000"/>
                                        <p:tgtEl>
                                          <p:spTgt spid="14"/>
                                        </p:tgtEl>
                                      </p:cBhvr>
                                    </p:animEffect>
                                  </p:childTnLst>
                                </p:cTn>
                              </p:par>
                            </p:childTnLst>
                          </p:cTn>
                        </p:par>
                      </p:childTnLst>
                    </p:cTn>
                  </p:par>
                  <p:par>
                    <p:cTn id="62" fill="hold">
                      <p:stCondLst>
                        <p:cond delay="indefinite"/>
                      </p:stCondLst>
                      <p:childTnLst>
                        <p:par>
                          <p:cTn id="63" fill="hold">
                            <p:stCondLst>
                              <p:cond delay="0"/>
                            </p:stCondLst>
                            <p:childTnLst>
                              <p:par>
                                <p:cTn id="64" presetID="31" presetClass="entr" presetSubtype="0" fill="hold" grpId="0" nodeType="clickEffect">
                                  <p:stCondLst>
                                    <p:cond delay="0"/>
                                  </p:stCondLst>
                                  <p:childTnLst>
                                    <p:set>
                                      <p:cBhvr>
                                        <p:cTn id="65" dur="1" fill="hold">
                                          <p:stCondLst>
                                            <p:cond delay="0"/>
                                          </p:stCondLst>
                                        </p:cTn>
                                        <p:tgtEl>
                                          <p:spTgt spid="12"/>
                                        </p:tgtEl>
                                        <p:attrNameLst>
                                          <p:attrName>style.visibility</p:attrName>
                                        </p:attrNameLst>
                                      </p:cBhvr>
                                      <p:to>
                                        <p:strVal val="visible"/>
                                      </p:to>
                                    </p:set>
                                    <p:anim calcmode="lin" valueType="num">
                                      <p:cBhvr>
                                        <p:cTn id="66" dur="1000" fill="hold"/>
                                        <p:tgtEl>
                                          <p:spTgt spid="12"/>
                                        </p:tgtEl>
                                        <p:attrNameLst>
                                          <p:attrName>ppt_w</p:attrName>
                                        </p:attrNameLst>
                                      </p:cBhvr>
                                      <p:tavLst>
                                        <p:tav tm="0">
                                          <p:val>
                                            <p:fltVal val="0"/>
                                          </p:val>
                                        </p:tav>
                                        <p:tav tm="100000">
                                          <p:val>
                                            <p:strVal val="#ppt_w"/>
                                          </p:val>
                                        </p:tav>
                                      </p:tavLst>
                                    </p:anim>
                                    <p:anim calcmode="lin" valueType="num">
                                      <p:cBhvr>
                                        <p:cTn id="67" dur="1000" fill="hold"/>
                                        <p:tgtEl>
                                          <p:spTgt spid="12"/>
                                        </p:tgtEl>
                                        <p:attrNameLst>
                                          <p:attrName>ppt_h</p:attrName>
                                        </p:attrNameLst>
                                      </p:cBhvr>
                                      <p:tavLst>
                                        <p:tav tm="0">
                                          <p:val>
                                            <p:fltVal val="0"/>
                                          </p:val>
                                        </p:tav>
                                        <p:tav tm="100000">
                                          <p:val>
                                            <p:strVal val="#ppt_h"/>
                                          </p:val>
                                        </p:tav>
                                      </p:tavLst>
                                    </p:anim>
                                    <p:anim calcmode="lin" valueType="num">
                                      <p:cBhvr>
                                        <p:cTn id="68" dur="1000" fill="hold"/>
                                        <p:tgtEl>
                                          <p:spTgt spid="12"/>
                                        </p:tgtEl>
                                        <p:attrNameLst>
                                          <p:attrName>style.rotation</p:attrName>
                                        </p:attrNameLst>
                                      </p:cBhvr>
                                      <p:tavLst>
                                        <p:tav tm="0">
                                          <p:val>
                                            <p:fltVal val="90"/>
                                          </p:val>
                                        </p:tav>
                                        <p:tav tm="100000">
                                          <p:val>
                                            <p:fltVal val="0"/>
                                          </p:val>
                                        </p:tav>
                                      </p:tavLst>
                                    </p:anim>
                                    <p:animEffect transition="in" filter="fade">
                                      <p:cBhvr>
                                        <p:cTn id="69" dur="1000"/>
                                        <p:tgtEl>
                                          <p:spTgt spid="12"/>
                                        </p:tgtEl>
                                      </p:cBhvr>
                                    </p:animEffect>
                                  </p:childTnLst>
                                </p:cTn>
                              </p:par>
                            </p:childTnLst>
                          </p:cTn>
                        </p:par>
                      </p:childTnLst>
                    </p:cTn>
                  </p:par>
                  <p:par>
                    <p:cTn id="70" fill="hold">
                      <p:stCondLst>
                        <p:cond delay="indefinite"/>
                      </p:stCondLst>
                      <p:childTnLst>
                        <p:par>
                          <p:cTn id="71" fill="hold">
                            <p:stCondLst>
                              <p:cond delay="0"/>
                            </p:stCondLst>
                            <p:childTnLst>
                              <p:par>
                                <p:cTn id="72" presetID="31" presetClass="entr" presetSubtype="0" fill="hold" grpId="0" nodeType="clickEffect">
                                  <p:stCondLst>
                                    <p:cond delay="0"/>
                                  </p:stCondLst>
                                  <p:childTnLst>
                                    <p:set>
                                      <p:cBhvr>
                                        <p:cTn id="73" dur="1" fill="hold">
                                          <p:stCondLst>
                                            <p:cond delay="0"/>
                                          </p:stCondLst>
                                        </p:cTn>
                                        <p:tgtEl>
                                          <p:spTgt spid="17"/>
                                        </p:tgtEl>
                                        <p:attrNameLst>
                                          <p:attrName>style.visibility</p:attrName>
                                        </p:attrNameLst>
                                      </p:cBhvr>
                                      <p:to>
                                        <p:strVal val="visible"/>
                                      </p:to>
                                    </p:set>
                                    <p:anim calcmode="lin" valueType="num">
                                      <p:cBhvr>
                                        <p:cTn id="74" dur="1000" fill="hold"/>
                                        <p:tgtEl>
                                          <p:spTgt spid="17"/>
                                        </p:tgtEl>
                                        <p:attrNameLst>
                                          <p:attrName>ppt_w</p:attrName>
                                        </p:attrNameLst>
                                      </p:cBhvr>
                                      <p:tavLst>
                                        <p:tav tm="0">
                                          <p:val>
                                            <p:fltVal val="0"/>
                                          </p:val>
                                        </p:tav>
                                        <p:tav tm="100000">
                                          <p:val>
                                            <p:strVal val="#ppt_w"/>
                                          </p:val>
                                        </p:tav>
                                      </p:tavLst>
                                    </p:anim>
                                    <p:anim calcmode="lin" valueType="num">
                                      <p:cBhvr>
                                        <p:cTn id="75" dur="1000" fill="hold"/>
                                        <p:tgtEl>
                                          <p:spTgt spid="17"/>
                                        </p:tgtEl>
                                        <p:attrNameLst>
                                          <p:attrName>ppt_h</p:attrName>
                                        </p:attrNameLst>
                                      </p:cBhvr>
                                      <p:tavLst>
                                        <p:tav tm="0">
                                          <p:val>
                                            <p:fltVal val="0"/>
                                          </p:val>
                                        </p:tav>
                                        <p:tav tm="100000">
                                          <p:val>
                                            <p:strVal val="#ppt_h"/>
                                          </p:val>
                                        </p:tav>
                                      </p:tavLst>
                                    </p:anim>
                                    <p:anim calcmode="lin" valueType="num">
                                      <p:cBhvr>
                                        <p:cTn id="76" dur="1000" fill="hold"/>
                                        <p:tgtEl>
                                          <p:spTgt spid="17"/>
                                        </p:tgtEl>
                                        <p:attrNameLst>
                                          <p:attrName>style.rotation</p:attrName>
                                        </p:attrNameLst>
                                      </p:cBhvr>
                                      <p:tavLst>
                                        <p:tav tm="0">
                                          <p:val>
                                            <p:fltVal val="90"/>
                                          </p:val>
                                        </p:tav>
                                        <p:tav tm="100000">
                                          <p:val>
                                            <p:fltVal val="0"/>
                                          </p:val>
                                        </p:tav>
                                      </p:tavLst>
                                    </p:anim>
                                    <p:animEffect transition="in" filter="fade">
                                      <p:cBhvr>
                                        <p:cTn id="77" dur="1000"/>
                                        <p:tgtEl>
                                          <p:spTgt spid="17"/>
                                        </p:tgtEl>
                                      </p:cBhvr>
                                    </p:animEffect>
                                  </p:childTnLst>
                                </p:cTn>
                              </p:par>
                            </p:childTnLst>
                          </p:cTn>
                        </p:par>
                      </p:childTnLst>
                    </p:cTn>
                  </p:par>
                  <p:par>
                    <p:cTn id="78" fill="hold">
                      <p:stCondLst>
                        <p:cond delay="indefinite"/>
                      </p:stCondLst>
                      <p:childTnLst>
                        <p:par>
                          <p:cTn id="79" fill="hold">
                            <p:stCondLst>
                              <p:cond delay="0"/>
                            </p:stCondLst>
                            <p:childTnLst>
                              <p:par>
                                <p:cTn id="80" presetID="31" presetClass="entr" presetSubtype="0" fill="hold" grpId="0" nodeType="clickEffect">
                                  <p:stCondLst>
                                    <p:cond delay="0"/>
                                  </p:stCondLst>
                                  <p:childTnLst>
                                    <p:set>
                                      <p:cBhvr>
                                        <p:cTn id="81" dur="1" fill="hold">
                                          <p:stCondLst>
                                            <p:cond delay="0"/>
                                          </p:stCondLst>
                                        </p:cTn>
                                        <p:tgtEl>
                                          <p:spTgt spid="19"/>
                                        </p:tgtEl>
                                        <p:attrNameLst>
                                          <p:attrName>style.visibility</p:attrName>
                                        </p:attrNameLst>
                                      </p:cBhvr>
                                      <p:to>
                                        <p:strVal val="visible"/>
                                      </p:to>
                                    </p:set>
                                    <p:anim calcmode="lin" valueType="num">
                                      <p:cBhvr>
                                        <p:cTn id="82" dur="1000" fill="hold"/>
                                        <p:tgtEl>
                                          <p:spTgt spid="19"/>
                                        </p:tgtEl>
                                        <p:attrNameLst>
                                          <p:attrName>ppt_w</p:attrName>
                                        </p:attrNameLst>
                                      </p:cBhvr>
                                      <p:tavLst>
                                        <p:tav tm="0">
                                          <p:val>
                                            <p:fltVal val="0"/>
                                          </p:val>
                                        </p:tav>
                                        <p:tav tm="100000">
                                          <p:val>
                                            <p:strVal val="#ppt_w"/>
                                          </p:val>
                                        </p:tav>
                                      </p:tavLst>
                                    </p:anim>
                                    <p:anim calcmode="lin" valueType="num">
                                      <p:cBhvr>
                                        <p:cTn id="83" dur="1000" fill="hold"/>
                                        <p:tgtEl>
                                          <p:spTgt spid="19"/>
                                        </p:tgtEl>
                                        <p:attrNameLst>
                                          <p:attrName>ppt_h</p:attrName>
                                        </p:attrNameLst>
                                      </p:cBhvr>
                                      <p:tavLst>
                                        <p:tav tm="0">
                                          <p:val>
                                            <p:fltVal val="0"/>
                                          </p:val>
                                        </p:tav>
                                        <p:tav tm="100000">
                                          <p:val>
                                            <p:strVal val="#ppt_h"/>
                                          </p:val>
                                        </p:tav>
                                      </p:tavLst>
                                    </p:anim>
                                    <p:anim calcmode="lin" valueType="num">
                                      <p:cBhvr>
                                        <p:cTn id="84" dur="1000" fill="hold"/>
                                        <p:tgtEl>
                                          <p:spTgt spid="19"/>
                                        </p:tgtEl>
                                        <p:attrNameLst>
                                          <p:attrName>style.rotation</p:attrName>
                                        </p:attrNameLst>
                                      </p:cBhvr>
                                      <p:tavLst>
                                        <p:tav tm="0">
                                          <p:val>
                                            <p:fltVal val="90"/>
                                          </p:val>
                                        </p:tav>
                                        <p:tav tm="100000">
                                          <p:val>
                                            <p:fltVal val="0"/>
                                          </p:val>
                                        </p:tav>
                                      </p:tavLst>
                                    </p:anim>
                                    <p:animEffect transition="in" filter="fade">
                                      <p:cBhvr>
                                        <p:cTn id="85" dur="1000"/>
                                        <p:tgtEl>
                                          <p:spTgt spid="19"/>
                                        </p:tgtEl>
                                      </p:cBhvr>
                                    </p:animEffect>
                                  </p:childTnLst>
                                </p:cTn>
                              </p:par>
                            </p:childTnLst>
                          </p:cTn>
                        </p:par>
                      </p:childTnLst>
                    </p:cTn>
                  </p:par>
                  <p:par>
                    <p:cTn id="86" fill="hold">
                      <p:stCondLst>
                        <p:cond delay="indefinite"/>
                      </p:stCondLst>
                      <p:childTnLst>
                        <p:par>
                          <p:cTn id="87" fill="hold">
                            <p:stCondLst>
                              <p:cond delay="0"/>
                            </p:stCondLst>
                            <p:childTnLst>
                              <p:par>
                                <p:cTn id="88" presetID="31" presetClass="entr" presetSubtype="0" fill="hold" grpId="0" nodeType="clickEffect">
                                  <p:stCondLst>
                                    <p:cond delay="0"/>
                                  </p:stCondLst>
                                  <p:childTnLst>
                                    <p:set>
                                      <p:cBhvr>
                                        <p:cTn id="89" dur="1" fill="hold">
                                          <p:stCondLst>
                                            <p:cond delay="0"/>
                                          </p:stCondLst>
                                        </p:cTn>
                                        <p:tgtEl>
                                          <p:spTgt spid="21"/>
                                        </p:tgtEl>
                                        <p:attrNameLst>
                                          <p:attrName>style.visibility</p:attrName>
                                        </p:attrNameLst>
                                      </p:cBhvr>
                                      <p:to>
                                        <p:strVal val="visible"/>
                                      </p:to>
                                    </p:set>
                                    <p:anim calcmode="lin" valueType="num">
                                      <p:cBhvr>
                                        <p:cTn id="90" dur="1000" fill="hold"/>
                                        <p:tgtEl>
                                          <p:spTgt spid="21"/>
                                        </p:tgtEl>
                                        <p:attrNameLst>
                                          <p:attrName>ppt_w</p:attrName>
                                        </p:attrNameLst>
                                      </p:cBhvr>
                                      <p:tavLst>
                                        <p:tav tm="0">
                                          <p:val>
                                            <p:fltVal val="0"/>
                                          </p:val>
                                        </p:tav>
                                        <p:tav tm="100000">
                                          <p:val>
                                            <p:strVal val="#ppt_w"/>
                                          </p:val>
                                        </p:tav>
                                      </p:tavLst>
                                    </p:anim>
                                    <p:anim calcmode="lin" valueType="num">
                                      <p:cBhvr>
                                        <p:cTn id="91" dur="1000" fill="hold"/>
                                        <p:tgtEl>
                                          <p:spTgt spid="21"/>
                                        </p:tgtEl>
                                        <p:attrNameLst>
                                          <p:attrName>ppt_h</p:attrName>
                                        </p:attrNameLst>
                                      </p:cBhvr>
                                      <p:tavLst>
                                        <p:tav tm="0">
                                          <p:val>
                                            <p:fltVal val="0"/>
                                          </p:val>
                                        </p:tav>
                                        <p:tav tm="100000">
                                          <p:val>
                                            <p:strVal val="#ppt_h"/>
                                          </p:val>
                                        </p:tav>
                                      </p:tavLst>
                                    </p:anim>
                                    <p:anim calcmode="lin" valueType="num">
                                      <p:cBhvr>
                                        <p:cTn id="92" dur="1000" fill="hold"/>
                                        <p:tgtEl>
                                          <p:spTgt spid="21"/>
                                        </p:tgtEl>
                                        <p:attrNameLst>
                                          <p:attrName>style.rotation</p:attrName>
                                        </p:attrNameLst>
                                      </p:cBhvr>
                                      <p:tavLst>
                                        <p:tav tm="0">
                                          <p:val>
                                            <p:fltVal val="90"/>
                                          </p:val>
                                        </p:tav>
                                        <p:tav tm="100000">
                                          <p:val>
                                            <p:fltVal val="0"/>
                                          </p:val>
                                        </p:tav>
                                      </p:tavLst>
                                    </p:anim>
                                    <p:animEffect transition="in" filter="fade">
                                      <p:cBhvr>
                                        <p:cTn id="93" dur="1000"/>
                                        <p:tgtEl>
                                          <p:spTgt spid="21"/>
                                        </p:tgtEl>
                                      </p:cBhvr>
                                    </p:animEffect>
                                  </p:childTnLst>
                                </p:cTn>
                              </p:par>
                            </p:childTnLst>
                          </p:cTn>
                        </p:par>
                      </p:childTnLst>
                    </p:cTn>
                  </p:par>
                  <p:par>
                    <p:cTn id="94" fill="hold">
                      <p:stCondLst>
                        <p:cond delay="indefinite"/>
                      </p:stCondLst>
                      <p:childTnLst>
                        <p:par>
                          <p:cTn id="95" fill="hold">
                            <p:stCondLst>
                              <p:cond delay="0"/>
                            </p:stCondLst>
                            <p:childTnLst>
                              <p:par>
                                <p:cTn id="96" presetID="31" presetClass="entr" presetSubtype="0" fill="hold" grpId="0" nodeType="clickEffect">
                                  <p:stCondLst>
                                    <p:cond delay="0"/>
                                  </p:stCondLst>
                                  <p:childTnLst>
                                    <p:set>
                                      <p:cBhvr>
                                        <p:cTn id="97" dur="1" fill="hold">
                                          <p:stCondLst>
                                            <p:cond delay="0"/>
                                          </p:stCondLst>
                                        </p:cTn>
                                        <p:tgtEl>
                                          <p:spTgt spid="18"/>
                                        </p:tgtEl>
                                        <p:attrNameLst>
                                          <p:attrName>style.visibility</p:attrName>
                                        </p:attrNameLst>
                                      </p:cBhvr>
                                      <p:to>
                                        <p:strVal val="visible"/>
                                      </p:to>
                                    </p:set>
                                    <p:anim calcmode="lin" valueType="num">
                                      <p:cBhvr>
                                        <p:cTn id="98" dur="1000" fill="hold"/>
                                        <p:tgtEl>
                                          <p:spTgt spid="18"/>
                                        </p:tgtEl>
                                        <p:attrNameLst>
                                          <p:attrName>ppt_w</p:attrName>
                                        </p:attrNameLst>
                                      </p:cBhvr>
                                      <p:tavLst>
                                        <p:tav tm="0">
                                          <p:val>
                                            <p:fltVal val="0"/>
                                          </p:val>
                                        </p:tav>
                                        <p:tav tm="100000">
                                          <p:val>
                                            <p:strVal val="#ppt_w"/>
                                          </p:val>
                                        </p:tav>
                                      </p:tavLst>
                                    </p:anim>
                                    <p:anim calcmode="lin" valueType="num">
                                      <p:cBhvr>
                                        <p:cTn id="99" dur="1000" fill="hold"/>
                                        <p:tgtEl>
                                          <p:spTgt spid="18"/>
                                        </p:tgtEl>
                                        <p:attrNameLst>
                                          <p:attrName>ppt_h</p:attrName>
                                        </p:attrNameLst>
                                      </p:cBhvr>
                                      <p:tavLst>
                                        <p:tav tm="0">
                                          <p:val>
                                            <p:fltVal val="0"/>
                                          </p:val>
                                        </p:tav>
                                        <p:tav tm="100000">
                                          <p:val>
                                            <p:strVal val="#ppt_h"/>
                                          </p:val>
                                        </p:tav>
                                      </p:tavLst>
                                    </p:anim>
                                    <p:anim calcmode="lin" valueType="num">
                                      <p:cBhvr>
                                        <p:cTn id="100" dur="1000" fill="hold"/>
                                        <p:tgtEl>
                                          <p:spTgt spid="18"/>
                                        </p:tgtEl>
                                        <p:attrNameLst>
                                          <p:attrName>style.rotation</p:attrName>
                                        </p:attrNameLst>
                                      </p:cBhvr>
                                      <p:tavLst>
                                        <p:tav tm="0">
                                          <p:val>
                                            <p:fltVal val="90"/>
                                          </p:val>
                                        </p:tav>
                                        <p:tav tm="100000">
                                          <p:val>
                                            <p:fltVal val="0"/>
                                          </p:val>
                                        </p:tav>
                                      </p:tavLst>
                                    </p:anim>
                                    <p:animEffect transition="in" filter="fade">
                                      <p:cBhvr>
                                        <p:cTn id="101" dur="1000"/>
                                        <p:tgtEl>
                                          <p:spTgt spid="18"/>
                                        </p:tgtEl>
                                      </p:cBhvr>
                                    </p:animEffect>
                                  </p:childTnLst>
                                </p:cTn>
                              </p:par>
                            </p:childTnLst>
                          </p:cTn>
                        </p:par>
                      </p:childTnLst>
                    </p:cTn>
                  </p:par>
                  <p:par>
                    <p:cTn id="102" fill="hold">
                      <p:stCondLst>
                        <p:cond delay="indefinite"/>
                      </p:stCondLst>
                      <p:childTnLst>
                        <p:par>
                          <p:cTn id="103" fill="hold">
                            <p:stCondLst>
                              <p:cond delay="0"/>
                            </p:stCondLst>
                            <p:childTnLst>
                              <p:par>
                                <p:cTn id="104" presetID="31" presetClass="entr" presetSubtype="0" fill="hold" grpId="0" nodeType="clickEffect">
                                  <p:stCondLst>
                                    <p:cond delay="0"/>
                                  </p:stCondLst>
                                  <p:childTnLst>
                                    <p:set>
                                      <p:cBhvr>
                                        <p:cTn id="105" dur="1" fill="hold">
                                          <p:stCondLst>
                                            <p:cond delay="0"/>
                                          </p:stCondLst>
                                        </p:cTn>
                                        <p:tgtEl>
                                          <p:spTgt spid="23"/>
                                        </p:tgtEl>
                                        <p:attrNameLst>
                                          <p:attrName>style.visibility</p:attrName>
                                        </p:attrNameLst>
                                      </p:cBhvr>
                                      <p:to>
                                        <p:strVal val="visible"/>
                                      </p:to>
                                    </p:set>
                                    <p:anim calcmode="lin" valueType="num">
                                      <p:cBhvr>
                                        <p:cTn id="106" dur="1000" fill="hold"/>
                                        <p:tgtEl>
                                          <p:spTgt spid="23"/>
                                        </p:tgtEl>
                                        <p:attrNameLst>
                                          <p:attrName>ppt_w</p:attrName>
                                        </p:attrNameLst>
                                      </p:cBhvr>
                                      <p:tavLst>
                                        <p:tav tm="0">
                                          <p:val>
                                            <p:fltVal val="0"/>
                                          </p:val>
                                        </p:tav>
                                        <p:tav tm="100000">
                                          <p:val>
                                            <p:strVal val="#ppt_w"/>
                                          </p:val>
                                        </p:tav>
                                      </p:tavLst>
                                    </p:anim>
                                    <p:anim calcmode="lin" valueType="num">
                                      <p:cBhvr>
                                        <p:cTn id="107" dur="1000" fill="hold"/>
                                        <p:tgtEl>
                                          <p:spTgt spid="23"/>
                                        </p:tgtEl>
                                        <p:attrNameLst>
                                          <p:attrName>ppt_h</p:attrName>
                                        </p:attrNameLst>
                                      </p:cBhvr>
                                      <p:tavLst>
                                        <p:tav tm="0">
                                          <p:val>
                                            <p:fltVal val="0"/>
                                          </p:val>
                                        </p:tav>
                                        <p:tav tm="100000">
                                          <p:val>
                                            <p:strVal val="#ppt_h"/>
                                          </p:val>
                                        </p:tav>
                                      </p:tavLst>
                                    </p:anim>
                                    <p:anim calcmode="lin" valueType="num">
                                      <p:cBhvr>
                                        <p:cTn id="108" dur="1000" fill="hold"/>
                                        <p:tgtEl>
                                          <p:spTgt spid="23"/>
                                        </p:tgtEl>
                                        <p:attrNameLst>
                                          <p:attrName>style.rotation</p:attrName>
                                        </p:attrNameLst>
                                      </p:cBhvr>
                                      <p:tavLst>
                                        <p:tav tm="0">
                                          <p:val>
                                            <p:fltVal val="90"/>
                                          </p:val>
                                        </p:tav>
                                        <p:tav tm="100000">
                                          <p:val>
                                            <p:fltVal val="0"/>
                                          </p:val>
                                        </p:tav>
                                      </p:tavLst>
                                    </p:anim>
                                    <p:animEffect transition="in" filter="fade">
                                      <p:cBhvr>
                                        <p:cTn id="109" dur="1000"/>
                                        <p:tgtEl>
                                          <p:spTgt spid="23"/>
                                        </p:tgtEl>
                                      </p:cBhvr>
                                    </p:animEffect>
                                  </p:childTnLst>
                                </p:cTn>
                              </p:par>
                            </p:childTnLst>
                          </p:cTn>
                        </p:par>
                      </p:childTnLst>
                    </p:cTn>
                  </p:par>
                  <p:par>
                    <p:cTn id="110" fill="hold">
                      <p:stCondLst>
                        <p:cond delay="indefinite"/>
                      </p:stCondLst>
                      <p:childTnLst>
                        <p:par>
                          <p:cTn id="111" fill="hold">
                            <p:stCondLst>
                              <p:cond delay="0"/>
                            </p:stCondLst>
                            <p:childTnLst>
                              <p:par>
                                <p:cTn id="112" presetID="31" presetClass="entr" presetSubtype="0" fill="hold" grpId="0" nodeType="clickEffect">
                                  <p:stCondLst>
                                    <p:cond delay="0"/>
                                  </p:stCondLst>
                                  <p:childTnLst>
                                    <p:set>
                                      <p:cBhvr>
                                        <p:cTn id="113" dur="1" fill="hold">
                                          <p:stCondLst>
                                            <p:cond delay="0"/>
                                          </p:stCondLst>
                                        </p:cTn>
                                        <p:tgtEl>
                                          <p:spTgt spid="22"/>
                                        </p:tgtEl>
                                        <p:attrNameLst>
                                          <p:attrName>style.visibility</p:attrName>
                                        </p:attrNameLst>
                                      </p:cBhvr>
                                      <p:to>
                                        <p:strVal val="visible"/>
                                      </p:to>
                                    </p:set>
                                    <p:anim calcmode="lin" valueType="num">
                                      <p:cBhvr>
                                        <p:cTn id="114" dur="1000" fill="hold"/>
                                        <p:tgtEl>
                                          <p:spTgt spid="22"/>
                                        </p:tgtEl>
                                        <p:attrNameLst>
                                          <p:attrName>ppt_w</p:attrName>
                                        </p:attrNameLst>
                                      </p:cBhvr>
                                      <p:tavLst>
                                        <p:tav tm="0">
                                          <p:val>
                                            <p:fltVal val="0"/>
                                          </p:val>
                                        </p:tav>
                                        <p:tav tm="100000">
                                          <p:val>
                                            <p:strVal val="#ppt_w"/>
                                          </p:val>
                                        </p:tav>
                                      </p:tavLst>
                                    </p:anim>
                                    <p:anim calcmode="lin" valueType="num">
                                      <p:cBhvr>
                                        <p:cTn id="115" dur="1000" fill="hold"/>
                                        <p:tgtEl>
                                          <p:spTgt spid="22"/>
                                        </p:tgtEl>
                                        <p:attrNameLst>
                                          <p:attrName>ppt_h</p:attrName>
                                        </p:attrNameLst>
                                      </p:cBhvr>
                                      <p:tavLst>
                                        <p:tav tm="0">
                                          <p:val>
                                            <p:fltVal val="0"/>
                                          </p:val>
                                        </p:tav>
                                        <p:tav tm="100000">
                                          <p:val>
                                            <p:strVal val="#ppt_h"/>
                                          </p:val>
                                        </p:tav>
                                      </p:tavLst>
                                    </p:anim>
                                    <p:anim calcmode="lin" valueType="num">
                                      <p:cBhvr>
                                        <p:cTn id="116" dur="1000" fill="hold"/>
                                        <p:tgtEl>
                                          <p:spTgt spid="22"/>
                                        </p:tgtEl>
                                        <p:attrNameLst>
                                          <p:attrName>style.rotation</p:attrName>
                                        </p:attrNameLst>
                                      </p:cBhvr>
                                      <p:tavLst>
                                        <p:tav tm="0">
                                          <p:val>
                                            <p:fltVal val="90"/>
                                          </p:val>
                                        </p:tav>
                                        <p:tav tm="100000">
                                          <p:val>
                                            <p:fltVal val="0"/>
                                          </p:val>
                                        </p:tav>
                                      </p:tavLst>
                                    </p:anim>
                                    <p:animEffect transition="in" filter="fade">
                                      <p:cBhvr>
                                        <p:cTn id="117" dur="1000"/>
                                        <p:tgtEl>
                                          <p:spTgt spid="22"/>
                                        </p:tgtEl>
                                      </p:cBhvr>
                                    </p:animEffect>
                                  </p:childTnLst>
                                </p:cTn>
                              </p:par>
                            </p:childTnLst>
                          </p:cTn>
                        </p:par>
                      </p:childTnLst>
                    </p:cTn>
                  </p:par>
                  <p:par>
                    <p:cTn id="118" fill="hold">
                      <p:stCondLst>
                        <p:cond delay="indefinite"/>
                      </p:stCondLst>
                      <p:childTnLst>
                        <p:par>
                          <p:cTn id="119" fill="hold">
                            <p:stCondLst>
                              <p:cond delay="0"/>
                            </p:stCondLst>
                            <p:childTnLst>
                              <p:par>
                                <p:cTn id="120" presetID="21" presetClass="entr" presetSubtype="1" fill="hold" grpId="0" nodeType="clickEffect">
                                  <p:stCondLst>
                                    <p:cond delay="0"/>
                                  </p:stCondLst>
                                  <p:childTnLst>
                                    <p:set>
                                      <p:cBhvr>
                                        <p:cTn id="121" dur="1" fill="hold">
                                          <p:stCondLst>
                                            <p:cond delay="0"/>
                                          </p:stCondLst>
                                        </p:cTn>
                                        <p:tgtEl>
                                          <p:spTgt spid="25"/>
                                        </p:tgtEl>
                                        <p:attrNameLst>
                                          <p:attrName>style.visibility</p:attrName>
                                        </p:attrNameLst>
                                      </p:cBhvr>
                                      <p:to>
                                        <p:strVal val="visible"/>
                                      </p:to>
                                    </p:set>
                                    <p:animEffect transition="in" filter="wheel(1)">
                                      <p:cBhvr>
                                        <p:cTn id="122" dur="2000"/>
                                        <p:tgtEl>
                                          <p:spTgt spid="25"/>
                                        </p:tgtEl>
                                      </p:cBhvr>
                                    </p:animEffect>
                                  </p:childTnLst>
                                </p:cTn>
                              </p:par>
                            </p:childTnLst>
                          </p:cTn>
                        </p:par>
                      </p:childTnLst>
                    </p:cTn>
                  </p:par>
                  <p:par>
                    <p:cTn id="123" fill="hold">
                      <p:stCondLst>
                        <p:cond delay="indefinite"/>
                      </p:stCondLst>
                      <p:childTnLst>
                        <p:par>
                          <p:cTn id="124" fill="hold">
                            <p:stCondLst>
                              <p:cond delay="0"/>
                            </p:stCondLst>
                            <p:childTnLst>
                              <p:par>
                                <p:cTn id="125" presetID="31" presetClass="entr" presetSubtype="0" fill="hold" grpId="0" nodeType="clickEffect">
                                  <p:stCondLst>
                                    <p:cond delay="0"/>
                                  </p:stCondLst>
                                  <p:childTnLst>
                                    <p:set>
                                      <p:cBhvr>
                                        <p:cTn id="126" dur="1" fill="hold">
                                          <p:stCondLst>
                                            <p:cond delay="0"/>
                                          </p:stCondLst>
                                        </p:cTn>
                                        <p:tgtEl>
                                          <p:spTgt spid="20"/>
                                        </p:tgtEl>
                                        <p:attrNameLst>
                                          <p:attrName>style.visibility</p:attrName>
                                        </p:attrNameLst>
                                      </p:cBhvr>
                                      <p:to>
                                        <p:strVal val="visible"/>
                                      </p:to>
                                    </p:set>
                                    <p:anim calcmode="lin" valueType="num">
                                      <p:cBhvr>
                                        <p:cTn id="127" dur="1000" fill="hold"/>
                                        <p:tgtEl>
                                          <p:spTgt spid="20"/>
                                        </p:tgtEl>
                                        <p:attrNameLst>
                                          <p:attrName>ppt_w</p:attrName>
                                        </p:attrNameLst>
                                      </p:cBhvr>
                                      <p:tavLst>
                                        <p:tav tm="0">
                                          <p:val>
                                            <p:fltVal val="0"/>
                                          </p:val>
                                        </p:tav>
                                        <p:tav tm="100000">
                                          <p:val>
                                            <p:strVal val="#ppt_w"/>
                                          </p:val>
                                        </p:tav>
                                      </p:tavLst>
                                    </p:anim>
                                    <p:anim calcmode="lin" valueType="num">
                                      <p:cBhvr>
                                        <p:cTn id="128" dur="1000" fill="hold"/>
                                        <p:tgtEl>
                                          <p:spTgt spid="20"/>
                                        </p:tgtEl>
                                        <p:attrNameLst>
                                          <p:attrName>ppt_h</p:attrName>
                                        </p:attrNameLst>
                                      </p:cBhvr>
                                      <p:tavLst>
                                        <p:tav tm="0">
                                          <p:val>
                                            <p:fltVal val="0"/>
                                          </p:val>
                                        </p:tav>
                                        <p:tav tm="100000">
                                          <p:val>
                                            <p:strVal val="#ppt_h"/>
                                          </p:val>
                                        </p:tav>
                                      </p:tavLst>
                                    </p:anim>
                                    <p:anim calcmode="lin" valueType="num">
                                      <p:cBhvr>
                                        <p:cTn id="129" dur="1000" fill="hold"/>
                                        <p:tgtEl>
                                          <p:spTgt spid="20"/>
                                        </p:tgtEl>
                                        <p:attrNameLst>
                                          <p:attrName>style.rotation</p:attrName>
                                        </p:attrNameLst>
                                      </p:cBhvr>
                                      <p:tavLst>
                                        <p:tav tm="0">
                                          <p:val>
                                            <p:fltVal val="90"/>
                                          </p:val>
                                        </p:tav>
                                        <p:tav tm="100000">
                                          <p:val>
                                            <p:fltVal val="0"/>
                                          </p:val>
                                        </p:tav>
                                      </p:tavLst>
                                    </p:anim>
                                    <p:animEffect transition="in" filter="fade">
                                      <p:cBhvr>
                                        <p:cTn id="130" dur="1000"/>
                                        <p:tgtEl>
                                          <p:spTgt spid="20"/>
                                        </p:tgtEl>
                                      </p:cBhvr>
                                    </p:animEffect>
                                  </p:childTnLst>
                                </p:cTn>
                              </p:par>
                            </p:childTnLst>
                          </p:cTn>
                        </p:par>
                      </p:childTnLst>
                    </p:cTn>
                  </p:par>
                  <p:par>
                    <p:cTn id="131" fill="hold">
                      <p:stCondLst>
                        <p:cond delay="indefinite"/>
                      </p:stCondLst>
                      <p:childTnLst>
                        <p:par>
                          <p:cTn id="132" fill="hold">
                            <p:stCondLst>
                              <p:cond delay="0"/>
                            </p:stCondLst>
                            <p:childTnLst>
                              <p:par>
                                <p:cTn id="133" presetID="31" presetClass="entr" presetSubtype="0" fill="hold" grpId="0" nodeType="clickEffect">
                                  <p:stCondLst>
                                    <p:cond delay="0"/>
                                  </p:stCondLst>
                                  <p:childTnLst>
                                    <p:set>
                                      <p:cBhvr>
                                        <p:cTn id="134" dur="1" fill="hold">
                                          <p:stCondLst>
                                            <p:cond delay="0"/>
                                          </p:stCondLst>
                                        </p:cTn>
                                        <p:tgtEl>
                                          <p:spTgt spid="26"/>
                                        </p:tgtEl>
                                        <p:attrNameLst>
                                          <p:attrName>style.visibility</p:attrName>
                                        </p:attrNameLst>
                                      </p:cBhvr>
                                      <p:to>
                                        <p:strVal val="visible"/>
                                      </p:to>
                                    </p:set>
                                    <p:anim calcmode="lin" valueType="num">
                                      <p:cBhvr>
                                        <p:cTn id="135" dur="1000" fill="hold"/>
                                        <p:tgtEl>
                                          <p:spTgt spid="26"/>
                                        </p:tgtEl>
                                        <p:attrNameLst>
                                          <p:attrName>ppt_w</p:attrName>
                                        </p:attrNameLst>
                                      </p:cBhvr>
                                      <p:tavLst>
                                        <p:tav tm="0">
                                          <p:val>
                                            <p:fltVal val="0"/>
                                          </p:val>
                                        </p:tav>
                                        <p:tav tm="100000">
                                          <p:val>
                                            <p:strVal val="#ppt_w"/>
                                          </p:val>
                                        </p:tav>
                                      </p:tavLst>
                                    </p:anim>
                                    <p:anim calcmode="lin" valueType="num">
                                      <p:cBhvr>
                                        <p:cTn id="136" dur="1000" fill="hold"/>
                                        <p:tgtEl>
                                          <p:spTgt spid="26"/>
                                        </p:tgtEl>
                                        <p:attrNameLst>
                                          <p:attrName>ppt_h</p:attrName>
                                        </p:attrNameLst>
                                      </p:cBhvr>
                                      <p:tavLst>
                                        <p:tav tm="0">
                                          <p:val>
                                            <p:fltVal val="0"/>
                                          </p:val>
                                        </p:tav>
                                        <p:tav tm="100000">
                                          <p:val>
                                            <p:strVal val="#ppt_h"/>
                                          </p:val>
                                        </p:tav>
                                      </p:tavLst>
                                    </p:anim>
                                    <p:anim calcmode="lin" valueType="num">
                                      <p:cBhvr>
                                        <p:cTn id="137" dur="1000" fill="hold"/>
                                        <p:tgtEl>
                                          <p:spTgt spid="26"/>
                                        </p:tgtEl>
                                        <p:attrNameLst>
                                          <p:attrName>style.rotation</p:attrName>
                                        </p:attrNameLst>
                                      </p:cBhvr>
                                      <p:tavLst>
                                        <p:tav tm="0">
                                          <p:val>
                                            <p:fltVal val="90"/>
                                          </p:val>
                                        </p:tav>
                                        <p:tav tm="100000">
                                          <p:val>
                                            <p:fltVal val="0"/>
                                          </p:val>
                                        </p:tav>
                                      </p:tavLst>
                                    </p:anim>
                                    <p:animEffect transition="in" filter="fade">
                                      <p:cBhvr>
                                        <p:cTn id="138"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P spid="9" grpId="0" animBg="1"/>
      <p:bldP spid="10" grpId="0" animBg="1"/>
      <p:bldP spid="12" grpId="0" animBg="1"/>
      <p:bldP spid="13" grpId="0" animBg="1"/>
      <p:bldP spid="14" grpId="0" animBg="1"/>
      <p:bldP spid="15" grpId="0" animBg="1"/>
      <p:bldP spid="17" grpId="0" animBg="1"/>
      <p:bldP spid="18" grpId="0" animBg="1"/>
      <p:bldP spid="19" grpId="0" animBg="1"/>
      <p:bldP spid="20" grpId="0" animBg="1"/>
      <p:bldP spid="21" grpId="0" animBg="1"/>
      <p:bldP spid="22" grpId="0" animBg="1"/>
      <p:bldP spid="23" grpId="0" animBg="1"/>
      <p:bldP spid="25" grpId="0" animBg="1"/>
      <p:bldP spid="2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Terminator 1"/>
          <p:cNvSpPr/>
          <p:nvPr/>
        </p:nvSpPr>
        <p:spPr>
          <a:xfrm>
            <a:off x="5580112" y="836712"/>
            <a:ext cx="3108920" cy="432048"/>
          </a:xfrm>
          <a:prstGeom prst="flowChartTerminator">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ar-EG" dirty="0"/>
              <a:t>لنا جبل  : أراد بذلك العز والسمو </a:t>
            </a:r>
            <a:endParaRPr lang="en-US" dirty="0"/>
          </a:p>
        </p:txBody>
      </p:sp>
      <p:sp>
        <p:nvSpPr>
          <p:cNvPr id="3" name="Flowchart: Terminator 2"/>
          <p:cNvSpPr/>
          <p:nvPr/>
        </p:nvSpPr>
        <p:spPr>
          <a:xfrm>
            <a:off x="433686" y="874537"/>
            <a:ext cx="3960440" cy="432048"/>
          </a:xfrm>
          <a:prstGeom prst="flowChartTerminator">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ar-EG" dirty="0"/>
              <a:t>رسا أصله : يريد أنه أثبت جبل في الأرض </a:t>
            </a:r>
            <a:endParaRPr lang="en-US" dirty="0"/>
          </a:p>
        </p:txBody>
      </p:sp>
      <p:sp>
        <p:nvSpPr>
          <p:cNvPr id="4" name="Flowchart: Terminator 3"/>
          <p:cNvSpPr/>
          <p:nvPr/>
        </p:nvSpPr>
        <p:spPr>
          <a:xfrm>
            <a:off x="5364088" y="2222394"/>
            <a:ext cx="3218656" cy="414517"/>
          </a:xfrm>
          <a:prstGeom prst="flowChartTerminator">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ar-EG" dirty="0"/>
              <a:t>كهام : كليل لا يقطع </a:t>
            </a:r>
            <a:endParaRPr lang="en-US" dirty="0"/>
          </a:p>
        </p:txBody>
      </p:sp>
      <p:sp>
        <p:nvSpPr>
          <p:cNvPr id="5" name="Flowchart: Terminator 4"/>
          <p:cNvSpPr/>
          <p:nvPr/>
        </p:nvSpPr>
        <p:spPr>
          <a:xfrm>
            <a:off x="395536" y="1568277"/>
            <a:ext cx="4032448" cy="432048"/>
          </a:xfrm>
          <a:prstGeom prst="flowChartTerminator">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EG" dirty="0"/>
              <a:t>فحول : مفردها فحل  وهو الذكر من كل حيوان </a:t>
            </a:r>
            <a:endParaRPr lang="en-US" dirty="0"/>
          </a:p>
        </p:txBody>
      </p:sp>
      <p:sp>
        <p:nvSpPr>
          <p:cNvPr id="6" name="Flowchart: Terminator 5"/>
          <p:cNvSpPr/>
          <p:nvPr/>
        </p:nvSpPr>
        <p:spPr>
          <a:xfrm>
            <a:off x="5687752" y="1556792"/>
            <a:ext cx="3180928" cy="432048"/>
          </a:xfrm>
          <a:prstGeom prst="flowChartTerminator">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ar-EG" dirty="0"/>
              <a:t>الظبات  : جمع ظبة  وهو حد السيف </a:t>
            </a:r>
            <a:endParaRPr lang="en-US" dirty="0"/>
          </a:p>
        </p:txBody>
      </p:sp>
      <p:sp>
        <p:nvSpPr>
          <p:cNvPr id="7" name="Flowchart: Terminator 6"/>
          <p:cNvSpPr/>
          <p:nvPr/>
        </p:nvSpPr>
        <p:spPr>
          <a:xfrm>
            <a:off x="4743636" y="2851521"/>
            <a:ext cx="4087291" cy="421386"/>
          </a:xfrm>
          <a:prstGeom prst="flowChartTerminator">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ar-EG" dirty="0"/>
              <a:t>منيع : حصين  ( على وزن فعيل ) ( صفة مشبهة</a:t>
            </a:r>
            <a:endParaRPr lang="en-US" dirty="0"/>
          </a:p>
        </p:txBody>
      </p:sp>
      <p:sp>
        <p:nvSpPr>
          <p:cNvPr id="8" name="Flowchart: Terminator 7"/>
          <p:cNvSpPr/>
          <p:nvPr/>
        </p:nvSpPr>
        <p:spPr>
          <a:xfrm>
            <a:off x="479401" y="2354792"/>
            <a:ext cx="3600400" cy="373762"/>
          </a:xfrm>
          <a:prstGeom prst="flowChartTermina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ar-EG" dirty="0"/>
              <a:t>غرر : مفردها غرة  وهو البياض </a:t>
            </a:r>
            <a:endParaRPr lang="en-US" dirty="0"/>
          </a:p>
        </p:txBody>
      </p:sp>
      <p:sp>
        <p:nvSpPr>
          <p:cNvPr id="10" name="Flowchart: Terminator 9"/>
          <p:cNvSpPr/>
          <p:nvPr/>
        </p:nvSpPr>
        <p:spPr>
          <a:xfrm>
            <a:off x="467544" y="3933056"/>
            <a:ext cx="3456384" cy="504056"/>
          </a:xfrm>
          <a:prstGeom prst="flowChartTerminator">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EG" dirty="0"/>
              <a:t>كليل : ضعيف أو متعب ( صفة مشبهة </a:t>
            </a:r>
            <a:endParaRPr lang="en-US" dirty="0"/>
          </a:p>
        </p:txBody>
      </p:sp>
      <p:sp>
        <p:nvSpPr>
          <p:cNvPr id="11" name="Flowchart: Terminator 10"/>
          <p:cNvSpPr/>
          <p:nvPr/>
        </p:nvSpPr>
        <p:spPr>
          <a:xfrm>
            <a:off x="467544" y="3088007"/>
            <a:ext cx="3312368" cy="557017"/>
          </a:xfrm>
          <a:prstGeom prst="flowChartTerminator">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ar-EG" dirty="0"/>
              <a:t>حجول : مفردها حجل بكسر الحاء , البياض  أصل المعنى القيد أو الخلخال </a:t>
            </a:r>
            <a:endParaRPr lang="en-US" dirty="0"/>
          </a:p>
        </p:txBody>
      </p:sp>
      <p:sp>
        <p:nvSpPr>
          <p:cNvPr id="12" name="Flowchart: Terminator 11"/>
          <p:cNvSpPr/>
          <p:nvPr/>
        </p:nvSpPr>
        <p:spPr>
          <a:xfrm>
            <a:off x="4719787" y="3474172"/>
            <a:ext cx="3960439" cy="458884"/>
          </a:xfrm>
          <a:prstGeom prst="flowChartTerminator">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EG" dirty="0"/>
              <a:t>ضرنا : آذانا </a:t>
            </a:r>
            <a:endParaRPr lang="en-US" dirty="0"/>
          </a:p>
        </p:txBody>
      </p:sp>
      <p:sp>
        <p:nvSpPr>
          <p:cNvPr id="13" name="Flowchart: Terminator 12"/>
          <p:cNvSpPr/>
          <p:nvPr/>
        </p:nvSpPr>
        <p:spPr>
          <a:xfrm>
            <a:off x="6012160" y="4238345"/>
            <a:ext cx="2418159" cy="419075"/>
          </a:xfrm>
          <a:prstGeom prst="flowChartTerminator">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EG" dirty="0"/>
              <a:t>تعيرنا : تعيبنا </a:t>
            </a:r>
            <a:endParaRPr lang="en-US" dirty="0"/>
          </a:p>
        </p:txBody>
      </p:sp>
      <p:sp>
        <p:nvSpPr>
          <p:cNvPr id="14" name="Flowchart: Terminator 13"/>
          <p:cNvSpPr/>
          <p:nvPr/>
        </p:nvSpPr>
        <p:spPr>
          <a:xfrm>
            <a:off x="2195736" y="4849526"/>
            <a:ext cx="4824536" cy="462748"/>
          </a:xfrm>
          <a:prstGeom prst="flowChartTerminator">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ar-EG" dirty="0"/>
              <a:t>يحمل : يدفع ويزيل </a:t>
            </a:r>
            <a:endParaRPr lang="en-US" dirty="0"/>
          </a:p>
        </p:txBody>
      </p:sp>
    </p:spTree>
    <p:extLst>
      <p:ext uri="{BB962C8B-B14F-4D97-AF65-F5344CB8AC3E}">
        <p14:creationId xmlns:p14="http://schemas.microsoft.com/office/powerpoint/2010/main" val="308067332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heel(1)">
                                      <p:cBhvr>
                                        <p:cTn id="15" dur="20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1000" fill="hold"/>
                                        <p:tgtEl>
                                          <p:spTgt spid="6"/>
                                        </p:tgtEl>
                                        <p:attrNameLst>
                                          <p:attrName>ppt_w</p:attrName>
                                        </p:attrNameLst>
                                      </p:cBhvr>
                                      <p:tavLst>
                                        <p:tav tm="0">
                                          <p:val>
                                            <p:fltVal val="0"/>
                                          </p:val>
                                        </p:tav>
                                        <p:tav tm="100000">
                                          <p:val>
                                            <p:strVal val="#ppt_w"/>
                                          </p:val>
                                        </p:tav>
                                      </p:tavLst>
                                    </p:anim>
                                    <p:anim calcmode="lin" valueType="num">
                                      <p:cBhvr>
                                        <p:cTn id="21" dur="1000" fill="hold"/>
                                        <p:tgtEl>
                                          <p:spTgt spid="6"/>
                                        </p:tgtEl>
                                        <p:attrNameLst>
                                          <p:attrName>ppt_h</p:attrName>
                                        </p:attrNameLst>
                                      </p:cBhvr>
                                      <p:tavLst>
                                        <p:tav tm="0">
                                          <p:val>
                                            <p:fltVal val="0"/>
                                          </p:val>
                                        </p:tav>
                                        <p:tav tm="100000">
                                          <p:val>
                                            <p:strVal val="#ppt_h"/>
                                          </p:val>
                                        </p:tav>
                                      </p:tavLst>
                                    </p:anim>
                                    <p:anim calcmode="lin" valueType="num">
                                      <p:cBhvr>
                                        <p:cTn id="22" dur="1000" fill="hold"/>
                                        <p:tgtEl>
                                          <p:spTgt spid="6"/>
                                        </p:tgtEl>
                                        <p:attrNameLst>
                                          <p:attrName>style.rotation</p:attrName>
                                        </p:attrNameLst>
                                      </p:cBhvr>
                                      <p:tavLst>
                                        <p:tav tm="0">
                                          <p:val>
                                            <p:fltVal val="90"/>
                                          </p:val>
                                        </p:tav>
                                        <p:tav tm="100000">
                                          <p:val>
                                            <p:fltVal val="0"/>
                                          </p:val>
                                        </p:tav>
                                      </p:tavLst>
                                    </p:anim>
                                    <p:animEffect transition="in" filter="fade">
                                      <p:cBhvr>
                                        <p:cTn id="23" dur="10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circle(in)">
                                      <p:cBhvr>
                                        <p:cTn id="28" dur="20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randombar(horizontal)">
                                      <p:cBhvr>
                                        <p:cTn id="33" dur="500"/>
                                        <p:tgtEl>
                                          <p:spTgt spid="4"/>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down)">
                                      <p:cBhvr>
                                        <p:cTn id="38" dur="5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barn(inVertical)">
                                      <p:cBhvr>
                                        <p:cTn id="43" dur="500"/>
                                        <p:tgtEl>
                                          <p:spTgt spid="7"/>
                                        </p:tgtEl>
                                      </p:cBhvr>
                                    </p:animEffect>
                                  </p:childTnLst>
                                </p:cTn>
                              </p:par>
                            </p:childTnLst>
                          </p:cTn>
                        </p:par>
                      </p:childTnLst>
                    </p:cTn>
                  </p:par>
                  <p:par>
                    <p:cTn id="44" fill="hold">
                      <p:stCondLst>
                        <p:cond delay="indefinite"/>
                      </p:stCondLst>
                      <p:childTnLst>
                        <p:par>
                          <p:cTn id="45" fill="hold">
                            <p:stCondLst>
                              <p:cond delay="0"/>
                            </p:stCondLst>
                            <p:childTnLst>
                              <p:par>
                                <p:cTn id="46" presetID="31" presetClass="entr" presetSubtype="0" fill="hold" grpId="0" nodeType="click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p:cTn id="48" dur="1000" fill="hold"/>
                                        <p:tgtEl>
                                          <p:spTgt spid="11"/>
                                        </p:tgtEl>
                                        <p:attrNameLst>
                                          <p:attrName>ppt_w</p:attrName>
                                        </p:attrNameLst>
                                      </p:cBhvr>
                                      <p:tavLst>
                                        <p:tav tm="0">
                                          <p:val>
                                            <p:fltVal val="0"/>
                                          </p:val>
                                        </p:tav>
                                        <p:tav tm="100000">
                                          <p:val>
                                            <p:strVal val="#ppt_w"/>
                                          </p:val>
                                        </p:tav>
                                      </p:tavLst>
                                    </p:anim>
                                    <p:anim calcmode="lin" valueType="num">
                                      <p:cBhvr>
                                        <p:cTn id="49" dur="1000" fill="hold"/>
                                        <p:tgtEl>
                                          <p:spTgt spid="11"/>
                                        </p:tgtEl>
                                        <p:attrNameLst>
                                          <p:attrName>ppt_h</p:attrName>
                                        </p:attrNameLst>
                                      </p:cBhvr>
                                      <p:tavLst>
                                        <p:tav tm="0">
                                          <p:val>
                                            <p:fltVal val="0"/>
                                          </p:val>
                                        </p:tav>
                                        <p:tav tm="100000">
                                          <p:val>
                                            <p:strVal val="#ppt_h"/>
                                          </p:val>
                                        </p:tav>
                                      </p:tavLst>
                                    </p:anim>
                                    <p:anim calcmode="lin" valueType="num">
                                      <p:cBhvr>
                                        <p:cTn id="50" dur="1000" fill="hold"/>
                                        <p:tgtEl>
                                          <p:spTgt spid="11"/>
                                        </p:tgtEl>
                                        <p:attrNameLst>
                                          <p:attrName>style.rotation</p:attrName>
                                        </p:attrNameLst>
                                      </p:cBhvr>
                                      <p:tavLst>
                                        <p:tav tm="0">
                                          <p:val>
                                            <p:fltVal val="90"/>
                                          </p:val>
                                        </p:tav>
                                        <p:tav tm="100000">
                                          <p:val>
                                            <p:fltVal val="0"/>
                                          </p:val>
                                        </p:tav>
                                      </p:tavLst>
                                    </p:anim>
                                    <p:animEffect transition="in" filter="fade">
                                      <p:cBhvr>
                                        <p:cTn id="51" dur="1000"/>
                                        <p:tgtEl>
                                          <p:spTgt spid="11"/>
                                        </p:tgtEl>
                                      </p:cBhvr>
                                    </p:animEffect>
                                  </p:childTnLst>
                                </p:cTn>
                              </p:par>
                            </p:childTnLst>
                          </p:cTn>
                        </p:par>
                      </p:childTnLst>
                    </p:cTn>
                  </p:par>
                  <p:par>
                    <p:cTn id="52" fill="hold">
                      <p:stCondLst>
                        <p:cond delay="indefinite"/>
                      </p:stCondLst>
                      <p:childTnLst>
                        <p:par>
                          <p:cTn id="53" fill="hold">
                            <p:stCondLst>
                              <p:cond delay="0"/>
                            </p:stCondLst>
                            <p:childTnLst>
                              <p:par>
                                <p:cTn id="54" presetID="31" presetClass="entr" presetSubtype="0" fill="hold" grpId="0" nodeType="click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p:cTn id="56" dur="1000" fill="hold"/>
                                        <p:tgtEl>
                                          <p:spTgt spid="12"/>
                                        </p:tgtEl>
                                        <p:attrNameLst>
                                          <p:attrName>ppt_w</p:attrName>
                                        </p:attrNameLst>
                                      </p:cBhvr>
                                      <p:tavLst>
                                        <p:tav tm="0">
                                          <p:val>
                                            <p:fltVal val="0"/>
                                          </p:val>
                                        </p:tav>
                                        <p:tav tm="100000">
                                          <p:val>
                                            <p:strVal val="#ppt_w"/>
                                          </p:val>
                                        </p:tav>
                                      </p:tavLst>
                                    </p:anim>
                                    <p:anim calcmode="lin" valueType="num">
                                      <p:cBhvr>
                                        <p:cTn id="57" dur="1000" fill="hold"/>
                                        <p:tgtEl>
                                          <p:spTgt spid="12"/>
                                        </p:tgtEl>
                                        <p:attrNameLst>
                                          <p:attrName>ppt_h</p:attrName>
                                        </p:attrNameLst>
                                      </p:cBhvr>
                                      <p:tavLst>
                                        <p:tav tm="0">
                                          <p:val>
                                            <p:fltVal val="0"/>
                                          </p:val>
                                        </p:tav>
                                        <p:tav tm="100000">
                                          <p:val>
                                            <p:strVal val="#ppt_h"/>
                                          </p:val>
                                        </p:tav>
                                      </p:tavLst>
                                    </p:anim>
                                    <p:anim calcmode="lin" valueType="num">
                                      <p:cBhvr>
                                        <p:cTn id="58" dur="1000" fill="hold"/>
                                        <p:tgtEl>
                                          <p:spTgt spid="12"/>
                                        </p:tgtEl>
                                        <p:attrNameLst>
                                          <p:attrName>style.rotation</p:attrName>
                                        </p:attrNameLst>
                                      </p:cBhvr>
                                      <p:tavLst>
                                        <p:tav tm="0">
                                          <p:val>
                                            <p:fltVal val="90"/>
                                          </p:val>
                                        </p:tav>
                                        <p:tav tm="100000">
                                          <p:val>
                                            <p:fltVal val="0"/>
                                          </p:val>
                                        </p:tav>
                                      </p:tavLst>
                                    </p:anim>
                                    <p:animEffect transition="in" filter="fade">
                                      <p:cBhvr>
                                        <p:cTn id="59" dur="1000"/>
                                        <p:tgtEl>
                                          <p:spTgt spid="12"/>
                                        </p:tgtEl>
                                      </p:cBhvr>
                                    </p:animEffect>
                                  </p:childTnLst>
                                </p:cTn>
                              </p:par>
                            </p:childTnLst>
                          </p:cTn>
                        </p:par>
                      </p:childTnLst>
                    </p:cTn>
                  </p:par>
                  <p:par>
                    <p:cTn id="60" fill="hold">
                      <p:stCondLst>
                        <p:cond delay="indefinite"/>
                      </p:stCondLst>
                      <p:childTnLst>
                        <p:par>
                          <p:cTn id="61" fill="hold">
                            <p:stCondLst>
                              <p:cond delay="0"/>
                            </p:stCondLst>
                            <p:childTnLst>
                              <p:par>
                                <p:cTn id="62" presetID="31" presetClass="entr" presetSubtype="0" fill="hold" grpId="0" nodeType="clickEffect">
                                  <p:stCondLst>
                                    <p:cond delay="0"/>
                                  </p:stCondLst>
                                  <p:childTnLst>
                                    <p:set>
                                      <p:cBhvr>
                                        <p:cTn id="63" dur="1" fill="hold">
                                          <p:stCondLst>
                                            <p:cond delay="0"/>
                                          </p:stCondLst>
                                        </p:cTn>
                                        <p:tgtEl>
                                          <p:spTgt spid="10"/>
                                        </p:tgtEl>
                                        <p:attrNameLst>
                                          <p:attrName>style.visibility</p:attrName>
                                        </p:attrNameLst>
                                      </p:cBhvr>
                                      <p:to>
                                        <p:strVal val="visible"/>
                                      </p:to>
                                    </p:set>
                                    <p:anim calcmode="lin" valueType="num">
                                      <p:cBhvr>
                                        <p:cTn id="64" dur="1000" fill="hold"/>
                                        <p:tgtEl>
                                          <p:spTgt spid="10"/>
                                        </p:tgtEl>
                                        <p:attrNameLst>
                                          <p:attrName>ppt_w</p:attrName>
                                        </p:attrNameLst>
                                      </p:cBhvr>
                                      <p:tavLst>
                                        <p:tav tm="0">
                                          <p:val>
                                            <p:fltVal val="0"/>
                                          </p:val>
                                        </p:tav>
                                        <p:tav tm="100000">
                                          <p:val>
                                            <p:strVal val="#ppt_w"/>
                                          </p:val>
                                        </p:tav>
                                      </p:tavLst>
                                    </p:anim>
                                    <p:anim calcmode="lin" valueType="num">
                                      <p:cBhvr>
                                        <p:cTn id="65" dur="1000" fill="hold"/>
                                        <p:tgtEl>
                                          <p:spTgt spid="10"/>
                                        </p:tgtEl>
                                        <p:attrNameLst>
                                          <p:attrName>ppt_h</p:attrName>
                                        </p:attrNameLst>
                                      </p:cBhvr>
                                      <p:tavLst>
                                        <p:tav tm="0">
                                          <p:val>
                                            <p:fltVal val="0"/>
                                          </p:val>
                                        </p:tav>
                                        <p:tav tm="100000">
                                          <p:val>
                                            <p:strVal val="#ppt_h"/>
                                          </p:val>
                                        </p:tav>
                                      </p:tavLst>
                                    </p:anim>
                                    <p:anim calcmode="lin" valueType="num">
                                      <p:cBhvr>
                                        <p:cTn id="66" dur="1000" fill="hold"/>
                                        <p:tgtEl>
                                          <p:spTgt spid="10"/>
                                        </p:tgtEl>
                                        <p:attrNameLst>
                                          <p:attrName>style.rotation</p:attrName>
                                        </p:attrNameLst>
                                      </p:cBhvr>
                                      <p:tavLst>
                                        <p:tav tm="0">
                                          <p:val>
                                            <p:fltVal val="90"/>
                                          </p:val>
                                        </p:tav>
                                        <p:tav tm="100000">
                                          <p:val>
                                            <p:fltVal val="0"/>
                                          </p:val>
                                        </p:tav>
                                      </p:tavLst>
                                    </p:anim>
                                    <p:animEffect transition="in" filter="fade">
                                      <p:cBhvr>
                                        <p:cTn id="67" dur="1000"/>
                                        <p:tgtEl>
                                          <p:spTgt spid="10"/>
                                        </p:tgtEl>
                                      </p:cBhvr>
                                    </p:animEffect>
                                  </p:childTnLst>
                                </p:cTn>
                              </p:par>
                            </p:childTnLst>
                          </p:cTn>
                        </p:par>
                      </p:childTnLst>
                    </p:cTn>
                  </p:par>
                  <p:par>
                    <p:cTn id="68" fill="hold">
                      <p:stCondLst>
                        <p:cond delay="indefinite"/>
                      </p:stCondLst>
                      <p:childTnLst>
                        <p:par>
                          <p:cTn id="69" fill="hold">
                            <p:stCondLst>
                              <p:cond delay="0"/>
                            </p:stCondLst>
                            <p:childTnLst>
                              <p:par>
                                <p:cTn id="70" presetID="31" presetClass="entr" presetSubtype="0" fill="hold" grpId="0" nodeType="clickEffect">
                                  <p:stCondLst>
                                    <p:cond delay="0"/>
                                  </p:stCondLst>
                                  <p:childTnLst>
                                    <p:set>
                                      <p:cBhvr>
                                        <p:cTn id="71" dur="1" fill="hold">
                                          <p:stCondLst>
                                            <p:cond delay="0"/>
                                          </p:stCondLst>
                                        </p:cTn>
                                        <p:tgtEl>
                                          <p:spTgt spid="13"/>
                                        </p:tgtEl>
                                        <p:attrNameLst>
                                          <p:attrName>style.visibility</p:attrName>
                                        </p:attrNameLst>
                                      </p:cBhvr>
                                      <p:to>
                                        <p:strVal val="visible"/>
                                      </p:to>
                                    </p:set>
                                    <p:anim calcmode="lin" valueType="num">
                                      <p:cBhvr>
                                        <p:cTn id="72" dur="1000" fill="hold"/>
                                        <p:tgtEl>
                                          <p:spTgt spid="13"/>
                                        </p:tgtEl>
                                        <p:attrNameLst>
                                          <p:attrName>ppt_w</p:attrName>
                                        </p:attrNameLst>
                                      </p:cBhvr>
                                      <p:tavLst>
                                        <p:tav tm="0">
                                          <p:val>
                                            <p:fltVal val="0"/>
                                          </p:val>
                                        </p:tav>
                                        <p:tav tm="100000">
                                          <p:val>
                                            <p:strVal val="#ppt_w"/>
                                          </p:val>
                                        </p:tav>
                                      </p:tavLst>
                                    </p:anim>
                                    <p:anim calcmode="lin" valueType="num">
                                      <p:cBhvr>
                                        <p:cTn id="73" dur="1000" fill="hold"/>
                                        <p:tgtEl>
                                          <p:spTgt spid="13"/>
                                        </p:tgtEl>
                                        <p:attrNameLst>
                                          <p:attrName>ppt_h</p:attrName>
                                        </p:attrNameLst>
                                      </p:cBhvr>
                                      <p:tavLst>
                                        <p:tav tm="0">
                                          <p:val>
                                            <p:fltVal val="0"/>
                                          </p:val>
                                        </p:tav>
                                        <p:tav tm="100000">
                                          <p:val>
                                            <p:strVal val="#ppt_h"/>
                                          </p:val>
                                        </p:tav>
                                      </p:tavLst>
                                    </p:anim>
                                    <p:anim calcmode="lin" valueType="num">
                                      <p:cBhvr>
                                        <p:cTn id="74" dur="1000" fill="hold"/>
                                        <p:tgtEl>
                                          <p:spTgt spid="13"/>
                                        </p:tgtEl>
                                        <p:attrNameLst>
                                          <p:attrName>style.rotation</p:attrName>
                                        </p:attrNameLst>
                                      </p:cBhvr>
                                      <p:tavLst>
                                        <p:tav tm="0">
                                          <p:val>
                                            <p:fltVal val="90"/>
                                          </p:val>
                                        </p:tav>
                                        <p:tav tm="100000">
                                          <p:val>
                                            <p:fltVal val="0"/>
                                          </p:val>
                                        </p:tav>
                                      </p:tavLst>
                                    </p:anim>
                                    <p:animEffect transition="in" filter="fade">
                                      <p:cBhvr>
                                        <p:cTn id="75" dur="1000"/>
                                        <p:tgtEl>
                                          <p:spTgt spid="13"/>
                                        </p:tgtEl>
                                      </p:cBhvr>
                                    </p:animEffect>
                                  </p:childTnLst>
                                </p:cTn>
                              </p:par>
                            </p:childTnLst>
                          </p:cTn>
                        </p:par>
                      </p:childTnLst>
                    </p:cTn>
                  </p:par>
                  <p:par>
                    <p:cTn id="76" fill="hold">
                      <p:stCondLst>
                        <p:cond delay="indefinite"/>
                      </p:stCondLst>
                      <p:childTnLst>
                        <p:par>
                          <p:cTn id="77" fill="hold">
                            <p:stCondLst>
                              <p:cond delay="0"/>
                            </p:stCondLst>
                            <p:childTnLst>
                              <p:par>
                                <p:cTn id="78" presetID="31" presetClass="entr" presetSubtype="0" fill="hold" grpId="0" nodeType="clickEffect">
                                  <p:stCondLst>
                                    <p:cond delay="0"/>
                                  </p:stCondLst>
                                  <p:childTnLst>
                                    <p:set>
                                      <p:cBhvr>
                                        <p:cTn id="79" dur="1" fill="hold">
                                          <p:stCondLst>
                                            <p:cond delay="0"/>
                                          </p:stCondLst>
                                        </p:cTn>
                                        <p:tgtEl>
                                          <p:spTgt spid="14"/>
                                        </p:tgtEl>
                                        <p:attrNameLst>
                                          <p:attrName>style.visibility</p:attrName>
                                        </p:attrNameLst>
                                      </p:cBhvr>
                                      <p:to>
                                        <p:strVal val="visible"/>
                                      </p:to>
                                    </p:set>
                                    <p:anim calcmode="lin" valueType="num">
                                      <p:cBhvr>
                                        <p:cTn id="80" dur="1000" fill="hold"/>
                                        <p:tgtEl>
                                          <p:spTgt spid="14"/>
                                        </p:tgtEl>
                                        <p:attrNameLst>
                                          <p:attrName>ppt_w</p:attrName>
                                        </p:attrNameLst>
                                      </p:cBhvr>
                                      <p:tavLst>
                                        <p:tav tm="0">
                                          <p:val>
                                            <p:fltVal val="0"/>
                                          </p:val>
                                        </p:tav>
                                        <p:tav tm="100000">
                                          <p:val>
                                            <p:strVal val="#ppt_w"/>
                                          </p:val>
                                        </p:tav>
                                      </p:tavLst>
                                    </p:anim>
                                    <p:anim calcmode="lin" valueType="num">
                                      <p:cBhvr>
                                        <p:cTn id="81" dur="1000" fill="hold"/>
                                        <p:tgtEl>
                                          <p:spTgt spid="14"/>
                                        </p:tgtEl>
                                        <p:attrNameLst>
                                          <p:attrName>ppt_h</p:attrName>
                                        </p:attrNameLst>
                                      </p:cBhvr>
                                      <p:tavLst>
                                        <p:tav tm="0">
                                          <p:val>
                                            <p:fltVal val="0"/>
                                          </p:val>
                                        </p:tav>
                                        <p:tav tm="100000">
                                          <p:val>
                                            <p:strVal val="#ppt_h"/>
                                          </p:val>
                                        </p:tav>
                                      </p:tavLst>
                                    </p:anim>
                                    <p:anim calcmode="lin" valueType="num">
                                      <p:cBhvr>
                                        <p:cTn id="82" dur="1000" fill="hold"/>
                                        <p:tgtEl>
                                          <p:spTgt spid="14"/>
                                        </p:tgtEl>
                                        <p:attrNameLst>
                                          <p:attrName>style.rotation</p:attrName>
                                        </p:attrNameLst>
                                      </p:cBhvr>
                                      <p:tavLst>
                                        <p:tav tm="0">
                                          <p:val>
                                            <p:fltVal val="90"/>
                                          </p:val>
                                        </p:tav>
                                        <p:tav tm="100000">
                                          <p:val>
                                            <p:fltVal val="0"/>
                                          </p:val>
                                        </p:tav>
                                      </p:tavLst>
                                    </p:anim>
                                    <p:animEffect transition="in" filter="fade">
                                      <p:cBhvr>
                                        <p:cTn id="83"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10" grpId="0" animBg="1"/>
      <p:bldP spid="11" grpId="0" animBg="1"/>
      <p:bldP spid="12" grpId="0" animBg="1"/>
      <p:bldP spid="13" grpId="0" animBg="1"/>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Terminator 1"/>
          <p:cNvSpPr/>
          <p:nvPr/>
        </p:nvSpPr>
        <p:spPr>
          <a:xfrm>
            <a:off x="5534397" y="349531"/>
            <a:ext cx="3146648" cy="445768"/>
          </a:xfrm>
          <a:prstGeom prst="flowChartTerminator">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ar-EG" dirty="0"/>
              <a:t>شرح الأبيات   1 - 2</a:t>
            </a:r>
            <a:endParaRPr lang="en-US" dirty="0"/>
          </a:p>
        </p:txBody>
      </p:sp>
      <p:sp>
        <p:nvSpPr>
          <p:cNvPr id="3" name="Oval 2"/>
          <p:cNvSpPr/>
          <p:nvPr/>
        </p:nvSpPr>
        <p:spPr>
          <a:xfrm>
            <a:off x="7956376" y="1014694"/>
            <a:ext cx="914400" cy="504056"/>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ar-EG" dirty="0"/>
              <a:t>البيت الأول </a:t>
            </a:r>
            <a:endParaRPr lang="en-US" dirty="0"/>
          </a:p>
        </p:txBody>
      </p:sp>
      <p:sp>
        <p:nvSpPr>
          <p:cNvPr id="4" name="Left Arrow 3"/>
          <p:cNvSpPr/>
          <p:nvPr/>
        </p:nvSpPr>
        <p:spPr>
          <a:xfrm>
            <a:off x="7131158" y="1007744"/>
            <a:ext cx="801780" cy="484632"/>
          </a:xfrm>
          <a:prstGeom prst="lef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5" name="Flowchart: Process 4"/>
          <p:cNvSpPr/>
          <p:nvPr/>
        </p:nvSpPr>
        <p:spPr>
          <a:xfrm>
            <a:off x="1897993" y="872999"/>
            <a:ext cx="5209728" cy="792088"/>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ar-EG" dirty="0"/>
              <a:t>يبدأ  الشاعر بحكمة رائعة تؤكد على أن الإنسان إذا حافظ على شرفه من كل ما يدنسه ويعيبه  فكل سلو كياته وتصرفاته زأعماله تعتبر جميلة ومقبولة عند الناس </a:t>
            </a:r>
            <a:endParaRPr lang="en-US" dirty="0"/>
          </a:p>
        </p:txBody>
      </p:sp>
      <p:sp>
        <p:nvSpPr>
          <p:cNvPr id="7" name="Oval 6"/>
          <p:cNvSpPr/>
          <p:nvPr/>
        </p:nvSpPr>
        <p:spPr>
          <a:xfrm>
            <a:off x="8082433" y="1752634"/>
            <a:ext cx="914400" cy="504056"/>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ar-EG" dirty="0"/>
              <a:t>البيت الثاني </a:t>
            </a:r>
            <a:endParaRPr lang="en-US" dirty="0"/>
          </a:p>
        </p:txBody>
      </p:sp>
      <p:sp>
        <p:nvSpPr>
          <p:cNvPr id="8" name="Left Arrow 7"/>
          <p:cNvSpPr/>
          <p:nvPr/>
        </p:nvSpPr>
        <p:spPr>
          <a:xfrm>
            <a:off x="7141008" y="1844003"/>
            <a:ext cx="818086" cy="484632"/>
          </a:xfrm>
          <a:prstGeom prst="lef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9" name="Rectangle 8"/>
          <p:cNvSpPr/>
          <p:nvPr/>
        </p:nvSpPr>
        <p:spPr>
          <a:xfrm>
            <a:off x="1425352" y="1794991"/>
            <a:ext cx="5666928" cy="792088"/>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EG" dirty="0"/>
              <a:t>وكذلك إن هو لم يدفع عن نفسه الظلم أو الإذلال , فليس له طريق أو سبيل إلى حسن وجميل الثناء من أحد , وكان هدفا للقدح والذم </a:t>
            </a:r>
            <a:endParaRPr lang="en-US" dirty="0"/>
          </a:p>
        </p:txBody>
      </p:sp>
      <p:sp>
        <p:nvSpPr>
          <p:cNvPr id="10" name="Flowchart: Process 9"/>
          <p:cNvSpPr/>
          <p:nvPr/>
        </p:nvSpPr>
        <p:spPr>
          <a:xfrm>
            <a:off x="3260171" y="2662433"/>
            <a:ext cx="5792985" cy="778368"/>
          </a:xfrm>
          <a:prstGeom prst="flowChartProcess">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r"/>
            <a:r>
              <a:rPr lang="ar-EG" dirty="0">
                <a:solidFill>
                  <a:schemeClr val="bg2"/>
                </a:solidFill>
              </a:rPr>
              <a:t>س1 : أي الصفات يحث الشاعر الإنسان على التخلص منها في البيت الأول </a:t>
            </a:r>
          </a:p>
          <a:p>
            <a:pPr algn="r"/>
            <a:r>
              <a:rPr lang="ar-EG" dirty="0"/>
              <a:t>ج1 : يحث على التخلص من كل ما يلوث أو يدنس شرف الإنسان </a:t>
            </a:r>
          </a:p>
        </p:txBody>
      </p:sp>
      <p:sp>
        <p:nvSpPr>
          <p:cNvPr id="11" name="Rectangle 10"/>
          <p:cNvSpPr/>
          <p:nvPr/>
        </p:nvSpPr>
        <p:spPr>
          <a:xfrm>
            <a:off x="3260171" y="3486368"/>
            <a:ext cx="5810944" cy="9144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ar-EG" dirty="0">
                <a:solidFill>
                  <a:schemeClr val="bg1"/>
                </a:solidFill>
              </a:rPr>
              <a:t>س2 : كيف يصبح الإنسان محل تقدير وموضع ثناء من وجهة نظر الشاعر </a:t>
            </a:r>
          </a:p>
          <a:p>
            <a:pPr algn="ctr"/>
            <a:r>
              <a:rPr lang="ar-EG" dirty="0"/>
              <a:t>ج2 : إذا كان شجاعا لا يرضى بظلم أو هوان , وكان محافظا على عرضه  وشرفه من كل ما قد يلطخه بسوء</a:t>
            </a:r>
            <a:endParaRPr lang="en-US" dirty="0"/>
          </a:p>
        </p:txBody>
      </p:sp>
      <p:sp>
        <p:nvSpPr>
          <p:cNvPr id="12" name="Rectangle 11"/>
          <p:cNvSpPr/>
          <p:nvPr/>
        </p:nvSpPr>
        <p:spPr>
          <a:xfrm>
            <a:off x="3260170" y="4446335"/>
            <a:ext cx="5792985" cy="77836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EG" dirty="0">
                <a:solidFill>
                  <a:schemeClr val="bg1"/>
                </a:solidFill>
              </a:rPr>
              <a:t>س3 : ما السبيل إلى حسن ثناء الناس ؟</a:t>
            </a:r>
          </a:p>
          <a:p>
            <a:pPr algn="ctr"/>
            <a:r>
              <a:rPr lang="ar-EG" dirty="0"/>
              <a:t>ج3 : هو تحمل ضيم النفس ومحاولة دفعه عنها </a:t>
            </a:r>
            <a:endParaRPr lang="en-US" dirty="0"/>
          </a:p>
        </p:txBody>
      </p:sp>
      <p:sp>
        <p:nvSpPr>
          <p:cNvPr id="13" name="Rectangle 12"/>
          <p:cNvSpPr/>
          <p:nvPr/>
        </p:nvSpPr>
        <p:spPr>
          <a:xfrm>
            <a:off x="259476" y="3025437"/>
            <a:ext cx="2498576" cy="2624526"/>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ar-EG" dirty="0"/>
              <a:t>إذا المرء لم يدنس من اللؤم عرضه </a:t>
            </a:r>
          </a:p>
          <a:p>
            <a:pPr algn="ctr"/>
            <a:r>
              <a:rPr lang="ar-EG" dirty="0"/>
              <a:t>يوجد في هذا البيت استعارتان مكنيتان  الأولى تصوير: اللؤم بالقذارة </a:t>
            </a:r>
          </a:p>
          <a:p>
            <a:pPr algn="ctr"/>
            <a:r>
              <a:rPr lang="ar-EG" dirty="0"/>
              <a:t>والثانية : تصوير للعرض بثوب أبيض نظيف </a:t>
            </a:r>
          </a:p>
          <a:p>
            <a:pPr algn="ctr"/>
            <a:r>
              <a:rPr lang="ar-EG" dirty="0"/>
              <a:t>وسر جمال الصورة  : التجسيم </a:t>
            </a:r>
            <a:endParaRPr lang="en-US" dirty="0"/>
          </a:p>
        </p:txBody>
      </p:sp>
      <p:sp>
        <p:nvSpPr>
          <p:cNvPr id="14" name="Flowchart: Process 13"/>
          <p:cNvSpPr/>
          <p:nvPr/>
        </p:nvSpPr>
        <p:spPr>
          <a:xfrm>
            <a:off x="5868144" y="5923913"/>
            <a:ext cx="1562472" cy="612648"/>
          </a:xfrm>
          <a:prstGeom prst="flowChartProcess">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ar-EG" dirty="0"/>
              <a:t>بين يدنس , جميل  ( طباق )</a:t>
            </a:r>
            <a:endParaRPr lang="en-US" dirty="0"/>
          </a:p>
        </p:txBody>
      </p:sp>
      <p:sp>
        <p:nvSpPr>
          <p:cNvPr id="16" name="Rectangle 15"/>
          <p:cNvSpPr/>
          <p:nvPr/>
        </p:nvSpPr>
        <p:spPr>
          <a:xfrm>
            <a:off x="395536" y="5724268"/>
            <a:ext cx="4737881" cy="9144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ar-EG" dirty="0"/>
              <a:t>( يحمل على النفس ضيمها ) </a:t>
            </a:r>
          </a:p>
          <a:p>
            <a:pPr algn="ctr"/>
            <a:r>
              <a:rPr lang="ar-EG" dirty="0"/>
              <a:t>استعارة مكنية فيها تجسيم للضيم والظلم بشئ مادي يحمل ويرفع  وفيها أيضا كناية عن الذل والضعف والهوان </a:t>
            </a:r>
            <a:endParaRPr lang="en-US" dirty="0"/>
          </a:p>
        </p:txBody>
      </p:sp>
      <p:sp>
        <p:nvSpPr>
          <p:cNvPr id="17" name="Flowchart: Process 16"/>
          <p:cNvSpPr/>
          <p:nvPr/>
        </p:nvSpPr>
        <p:spPr>
          <a:xfrm>
            <a:off x="319977" y="476672"/>
            <a:ext cx="914400" cy="2489211"/>
          </a:xfrm>
          <a:prstGeom prst="flowChartProces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EG" dirty="0"/>
              <a:t>في البيت الأول أسلوب شرط يفيد التقرير والتأكيد على حدوث الجواب </a:t>
            </a:r>
            <a:endParaRPr lang="en-US" dirty="0"/>
          </a:p>
        </p:txBody>
      </p:sp>
      <p:sp>
        <p:nvSpPr>
          <p:cNvPr id="18" name="Flowchart: Terminator 17"/>
          <p:cNvSpPr/>
          <p:nvPr/>
        </p:nvSpPr>
        <p:spPr>
          <a:xfrm>
            <a:off x="1752362" y="349531"/>
            <a:ext cx="3550095" cy="343094"/>
          </a:xfrm>
          <a:prstGeom prst="flowChartTerminato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EG" dirty="0"/>
              <a:t>كن شريفا وموضعا للثناء </a:t>
            </a:r>
            <a:endParaRPr lang="en-US" dirty="0"/>
          </a:p>
        </p:txBody>
      </p:sp>
      <p:sp>
        <p:nvSpPr>
          <p:cNvPr id="19" name="Flowchart: Terminator 18"/>
          <p:cNvSpPr/>
          <p:nvPr/>
        </p:nvSpPr>
        <p:spPr>
          <a:xfrm>
            <a:off x="6045587" y="5298584"/>
            <a:ext cx="2463958" cy="506679"/>
          </a:xfrm>
          <a:prstGeom prst="flowChartTerminator">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ar-EG" dirty="0"/>
              <a:t>مظاهر الجمال </a:t>
            </a:r>
            <a:endParaRPr lang="en-US" dirty="0"/>
          </a:p>
        </p:txBody>
      </p:sp>
    </p:spTree>
    <p:extLst>
      <p:ext uri="{BB962C8B-B14F-4D97-AF65-F5344CB8AC3E}">
        <p14:creationId xmlns:p14="http://schemas.microsoft.com/office/powerpoint/2010/main" val="1446204941"/>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randombar(horizontal)">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randombar(horizontal)">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randombar(horizontal)">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randombar(horizontal)">
                                      <p:cBhvr>
                                        <p:cTn id="30" dur="5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1000" fill="hold"/>
                                        <p:tgtEl>
                                          <p:spTgt spid="7"/>
                                        </p:tgtEl>
                                        <p:attrNameLst>
                                          <p:attrName>ppt_w</p:attrName>
                                        </p:attrNameLst>
                                      </p:cBhvr>
                                      <p:tavLst>
                                        <p:tav tm="0">
                                          <p:val>
                                            <p:fltVal val="0"/>
                                          </p:val>
                                        </p:tav>
                                        <p:tav tm="100000">
                                          <p:val>
                                            <p:strVal val="#ppt_w"/>
                                          </p:val>
                                        </p:tav>
                                      </p:tavLst>
                                    </p:anim>
                                    <p:anim calcmode="lin" valueType="num">
                                      <p:cBhvr>
                                        <p:cTn id="36" dur="1000" fill="hold"/>
                                        <p:tgtEl>
                                          <p:spTgt spid="7"/>
                                        </p:tgtEl>
                                        <p:attrNameLst>
                                          <p:attrName>ppt_h</p:attrName>
                                        </p:attrNameLst>
                                      </p:cBhvr>
                                      <p:tavLst>
                                        <p:tav tm="0">
                                          <p:val>
                                            <p:fltVal val="0"/>
                                          </p:val>
                                        </p:tav>
                                        <p:tav tm="100000">
                                          <p:val>
                                            <p:strVal val="#ppt_h"/>
                                          </p:val>
                                        </p:tav>
                                      </p:tavLst>
                                    </p:anim>
                                    <p:anim calcmode="lin" valueType="num">
                                      <p:cBhvr>
                                        <p:cTn id="37" dur="1000" fill="hold"/>
                                        <p:tgtEl>
                                          <p:spTgt spid="7"/>
                                        </p:tgtEl>
                                        <p:attrNameLst>
                                          <p:attrName>style.rotation</p:attrName>
                                        </p:attrNameLst>
                                      </p:cBhvr>
                                      <p:tavLst>
                                        <p:tav tm="0">
                                          <p:val>
                                            <p:fltVal val="90"/>
                                          </p:val>
                                        </p:tav>
                                        <p:tav tm="100000">
                                          <p:val>
                                            <p:fltVal val="0"/>
                                          </p:val>
                                        </p:tav>
                                      </p:tavLst>
                                    </p:anim>
                                    <p:animEffect transition="in" filter="fade">
                                      <p:cBhvr>
                                        <p:cTn id="38" dur="1000"/>
                                        <p:tgtEl>
                                          <p:spTgt spid="7"/>
                                        </p:tgtEl>
                                      </p:cBhvr>
                                    </p:animEffect>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1000" fill="hold"/>
                                        <p:tgtEl>
                                          <p:spTgt spid="8"/>
                                        </p:tgtEl>
                                        <p:attrNameLst>
                                          <p:attrName>ppt_w</p:attrName>
                                        </p:attrNameLst>
                                      </p:cBhvr>
                                      <p:tavLst>
                                        <p:tav tm="0">
                                          <p:val>
                                            <p:fltVal val="0"/>
                                          </p:val>
                                        </p:tav>
                                        <p:tav tm="100000">
                                          <p:val>
                                            <p:strVal val="#ppt_w"/>
                                          </p:val>
                                        </p:tav>
                                      </p:tavLst>
                                    </p:anim>
                                    <p:anim calcmode="lin" valueType="num">
                                      <p:cBhvr>
                                        <p:cTn id="44" dur="1000" fill="hold"/>
                                        <p:tgtEl>
                                          <p:spTgt spid="8"/>
                                        </p:tgtEl>
                                        <p:attrNameLst>
                                          <p:attrName>ppt_h</p:attrName>
                                        </p:attrNameLst>
                                      </p:cBhvr>
                                      <p:tavLst>
                                        <p:tav tm="0">
                                          <p:val>
                                            <p:fltVal val="0"/>
                                          </p:val>
                                        </p:tav>
                                        <p:tav tm="100000">
                                          <p:val>
                                            <p:strVal val="#ppt_h"/>
                                          </p:val>
                                        </p:tav>
                                      </p:tavLst>
                                    </p:anim>
                                    <p:anim calcmode="lin" valueType="num">
                                      <p:cBhvr>
                                        <p:cTn id="45" dur="1000" fill="hold"/>
                                        <p:tgtEl>
                                          <p:spTgt spid="8"/>
                                        </p:tgtEl>
                                        <p:attrNameLst>
                                          <p:attrName>style.rotation</p:attrName>
                                        </p:attrNameLst>
                                      </p:cBhvr>
                                      <p:tavLst>
                                        <p:tav tm="0">
                                          <p:val>
                                            <p:fltVal val="90"/>
                                          </p:val>
                                        </p:tav>
                                        <p:tav tm="100000">
                                          <p:val>
                                            <p:fltVal val="0"/>
                                          </p:val>
                                        </p:tav>
                                      </p:tavLst>
                                    </p:anim>
                                    <p:animEffect transition="in" filter="fade">
                                      <p:cBhvr>
                                        <p:cTn id="46" dur="10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31" presetClass="entr" presetSubtype="0"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1000" fill="hold"/>
                                        <p:tgtEl>
                                          <p:spTgt spid="9"/>
                                        </p:tgtEl>
                                        <p:attrNameLst>
                                          <p:attrName>ppt_w</p:attrName>
                                        </p:attrNameLst>
                                      </p:cBhvr>
                                      <p:tavLst>
                                        <p:tav tm="0">
                                          <p:val>
                                            <p:fltVal val="0"/>
                                          </p:val>
                                        </p:tav>
                                        <p:tav tm="100000">
                                          <p:val>
                                            <p:strVal val="#ppt_w"/>
                                          </p:val>
                                        </p:tav>
                                      </p:tavLst>
                                    </p:anim>
                                    <p:anim calcmode="lin" valueType="num">
                                      <p:cBhvr>
                                        <p:cTn id="52" dur="1000" fill="hold"/>
                                        <p:tgtEl>
                                          <p:spTgt spid="9"/>
                                        </p:tgtEl>
                                        <p:attrNameLst>
                                          <p:attrName>ppt_h</p:attrName>
                                        </p:attrNameLst>
                                      </p:cBhvr>
                                      <p:tavLst>
                                        <p:tav tm="0">
                                          <p:val>
                                            <p:fltVal val="0"/>
                                          </p:val>
                                        </p:tav>
                                        <p:tav tm="100000">
                                          <p:val>
                                            <p:strVal val="#ppt_h"/>
                                          </p:val>
                                        </p:tav>
                                      </p:tavLst>
                                    </p:anim>
                                    <p:anim calcmode="lin" valueType="num">
                                      <p:cBhvr>
                                        <p:cTn id="53" dur="1000" fill="hold"/>
                                        <p:tgtEl>
                                          <p:spTgt spid="9"/>
                                        </p:tgtEl>
                                        <p:attrNameLst>
                                          <p:attrName>style.rotation</p:attrName>
                                        </p:attrNameLst>
                                      </p:cBhvr>
                                      <p:tavLst>
                                        <p:tav tm="0">
                                          <p:val>
                                            <p:fltVal val="90"/>
                                          </p:val>
                                        </p:tav>
                                        <p:tav tm="100000">
                                          <p:val>
                                            <p:fltVal val="0"/>
                                          </p:val>
                                        </p:tav>
                                      </p:tavLst>
                                    </p:anim>
                                    <p:animEffect transition="in" filter="fade">
                                      <p:cBhvr>
                                        <p:cTn id="54" dur="1000"/>
                                        <p:tgtEl>
                                          <p:spTgt spid="9"/>
                                        </p:tgtEl>
                                      </p:cBhvr>
                                    </p:animEffect>
                                  </p:childTnLst>
                                </p:cTn>
                              </p:par>
                            </p:childTnLst>
                          </p:cTn>
                        </p:par>
                      </p:childTnLst>
                    </p:cTn>
                  </p:par>
                  <p:par>
                    <p:cTn id="55" fill="hold">
                      <p:stCondLst>
                        <p:cond delay="indefinite"/>
                      </p:stCondLst>
                      <p:childTnLst>
                        <p:par>
                          <p:cTn id="56" fill="hold">
                            <p:stCondLst>
                              <p:cond delay="0"/>
                            </p:stCondLst>
                            <p:childTnLst>
                              <p:par>
                                <p:cTn id="57" presetID="31" presetClass="entr" presetSubtype="0" fill="hold" grpId="0" nodeType="clickEffect">
                                  <p:stCondLst>
                                    <p:cond delay="0"/>
                                  </p:stCondLst>
                                  <p:childTnLst>
                                    <p:set>
                                      <p:cBhvr>
                                        <p:cTn id="58" dur="1" fill="hold">
                                          <p:stCondLst>
                                            <p:cond delay="0"/>
                                          </p:stCondLst>
                                        </p:cTn>
                                        <p:tgtEl>
                                          <p:spTgt spid="10"/>
                                        </p:tgtEl>
                                        <p:attrNameLst>
                                          <p:attrName>style.visibility</p:attrName>
                                        </p:attrNameLst>
                                      </p:cBhvr>
                                      <p:to>
                                        <p:strVal val="visible"/>
                                      </p:to>
                                    </p:set>
                                    <p:anim calcmode="lin" valueType="num">
                                      <p:cBhvr>
                                        <p:cTn id="59" dur="1000" fill="hold"/>
                                        <p:tgtEl>
                                          <p:spTgt spid="10"/>
                                        </p:tgtEl>
                                        <p:attrNameLst>
                                          <p:attrName>ppt_w</p:attrName>
                                        </p:attrNameLst>
                                      </p:cBhvr>
                                      <p:tavLst>
                                        <p:tav tm="0">
                                          <p:val>
                                            <p:fltVal val="0"/>
                                          </p:val>
                                        </p:tav>
                                        <p:tav tm="100000">
                                          <p:val>
                                            <p:strVal val="#ppt_w"/>
                                          </p:val>
                                        </p:tav>
                                      </p:tavLst>
                                    </p:anim>
                                    <p:anim calcmode="lin" valueType="num">
                                      <p:cBhvr>
                                        <p:cTn id="60" dur="1000" fill="hold"/>
                                        <p:tgtEl>
                                          <p:spTgt spid="10"/>
                                        </p:tgtEl>
                                        <p:attrNameLst>
                                          <p:attrName>ppt_h</p:attrName>
                                        </p:attrNameLst>
                                      </p:cBhvr>
                                      <p:tavLst>
                                        <p:tav tm="0">
                                          <p:val>
                                            <p:fltVal val="0"/>
                                          </p:val>
                                        </p:tav>
                                        <p:tav tm="100000">
                                          <p:val>
                                            <p:strVal val="#ppt_h"/>
                                          </p:val>
                                        </p:tav>
                                      </p:tavLst>
                                    </p:anim>
                                    <p:anim calcmode="lin" valueType="num">
                                      <p:cBhvr>
                                        <p:cTn id="61" dur="1000" fill="hold"/>
                                        <p:tgtEl>
                                          <p:spTgt spid="10"/>
                                        </p:tgtEl>
                                        <p:attrNameLst>
                                          <p:attrName>style.rotation</p:attrName>
                                        </p:attrNameLst>
                                      </p:cBhvr>
                                      <p:tavLst>
                                        <p:tav tm="0">
                                          <p:val>
                                            <p:fltVal val="90"/>
                                          </p:val>
                                        </p:tav>
                                        <p:tav tm="100000">
                                          <p:val>
                                            <p:fltVal val="0"/>
                                          </p:val>
                                        </p:tav>
                                      </p:tavLst>
                                    </p:anim>
                                    <p:animEffect transition="in" filter="fade">
                                      <p:cBhvr>
                                        <p:cTn id="62" dur="1000"/>
                                        <p:tgtEl>
                                          <p:spTgt spid="10"/>
                                        </p:tgtEl>
                                      </p:cBhvr>
                                    </p:animEffect>
                                  </p:childTnLst>
                                </p:cTn>
                              </p:par>
                            </p:childTnLst>
                          </p:cTn>
                        </p:par>
                      </p:childTnLst>
                    </p:cTn>
                  </p:par>
                  <p:par>
                    <p:cTn id="63" fill="hold">
                      <p:stCondLst>
                        <p:cond delay="indefinite"/>
                      </p:stCondLst>
                      <p:childTnLst>
                        <p:par>
                          <p:cTn id="64" fill="hold">
                            <p:stCondLst>
                              <p:cond delay="0"/>
                            </p:stCondLst>
                            <p:childTnLst>
                              <p:par>
                                <p:cTn id="65" presetID="31" presetClass="entr" presetSubtype="0" fill="hold" grpId="0" nodeType="click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p:cTn id="67" dur="1000" fill="hold"/>
                                        <p:tgtEl>
                                          <p:spTgt spid="11"/>
                                        </p:tgtEl>
                                        <p:attrNameLst>
                                          <p:attrName>ppt_w</p:attrName>
                                        </p:attrNameLst>
                                      </p:cBhvr>
                                      <p:tavLst>
                                        <p:tav tm="0">
                                          <p:val>
                                            <p:fltVal val="0"/>
                                          </p:val>
                                        </p:tav>
                                        <p:tav tm="100000">
                                          <p:val>
                                            <p:strVal val="#ppt_w"/>
                                          </p:val>
                                        </p:tav>
                                      </p:tavLst>
                                    </p:anim>
                                    <p:anim calcmode="lin" valueType="num">
                                      <p:cBhvr>
                                        <p:cTn id="68" dur="1000" fill="hold"/>
                                        <p:tgtEl>
                                          <p:spTgt spid="11"/>
                                        </p:tgtEl>
                                        <p:attrNameLst>
                                          <p:attrName>ppt_h</p:attrName>
                                        </p:attrNameLst>
                                      </p:cBhvr>
                                      <p:tavLst>
                                        <p:tav tm="0">
                                          <p:val>
                                            <p:fltVal val="0"/>
                                          </p:val>
                                        </p:tav>
                                        <p:tav tm="100000">
                                          <p:val>
                                            <p:strVal val="#ppt_h"/>
                                          </p:val>
                                        </p:tav>
                                      </p:tavLst>
                                    </p:anim>
                                    <p:anim calcmode="lin" valueType="num">
                                      <p:cBhvr>
                                        <p:cTn id="69" dur="1000" fill="hold"/>
                                        <p:tgtEl>
                                          <p:spTgt spid="11"/>
                                        </p:tgtEl>
                                        <p:attrNameLst>
                                          <p:attrName>style.rotation</p:attrName>
                                        </p:attrNameLst>
                                      </p:cBhvr>
                                      <p:tavLst>
                                        <p:tav tm="0">
                                          <p:val>
                                            <p:fltVal val="90"/>
                                          </p:val>
                                        </p:tav>
                                        <p:tav tm="100000">
                                          <p:val>
                                            <p:fltVal val="0"/>
                                          </p:val>
                                        </p:tav>
                                      </p:tavLst>
                                    </p:anim>
                                    <p:animEffect transition="in" filter="fade">
                                      <p:cBhvr>
                                        <p:cTn id="70" dur="1000"/>
                                        <p:tgtEl>
                                          <p:spTgt spid="11"/>
                                        </p:tgtEl>
                                      </p:cBhvr>
                                    </p:animEffect>
                                  </p:childTnLst>
                                </p:cTn>
                              </p:par>
                            </p:childTnLst>
                          </p:cTn>
                        </p:par>
                      </p:childTnLst>
                    </p:cTn>
                  </p:par>
                  <p:par>
                    <p:cTn id="71" fill="hold">
                      <p:stCondLst>
                        <p:cond delay="indefinite"/>
                      </p:stCondLst>
                      <p:childTnLst>
                        <p:par>
                          <p:cTn id="72" fill="hold">
                            <p:stCondLst>
                              <p:cond delay="0"/>
                            </p:stCondLst>
                            <p:childTnLst>
                              <p:par>
                                <p:cTn id="73" presetID="31" presetClass="entr" presetSubtype="0" fill="hold" grpId="0" nodeType="clickEffect">
                                  <p:stCondLst>
                                    <p:cond delay="0"/>
                                  </p:stCondLst>
                                  <p:childTnLst>
                                    <p:set>
                                      <p:cBhvr>
                                        <p:cTn id="74" dur="1" fill="hold">
                                          <p:stCondLst>
                                            <p:cond delay="0"/>
                                          </p:stCondLst>
                                        </p:cTn>
                                        <p:tgtEl>
                                          <p:spTgt spid="12"/>
                                        </p:tgtEl>
                                        <p:attrNameLst>
                                          <p:attrName>style.visibility</p:attrName>
                                        </p:attrNameLst>
                                      </p:cBhvr>
                                      <p:to>
                                        <p:strVal val="visible"/>
                                      </p:to>
                                    </p:set>
                                    <p:anim calcmode="lin" valueType="num">
                                      <p:cBhvr>
                                        <p:cTn id="75" dur="1000" fill="hold"/>
                                        <p:tgtEl>
                                          <p:spTgt spid="12"/>
                                        </p:tgtEl>
                                        <p:attrNameLst>
                                          <p:attrName>ppt_w</p:attrName>
                                        </p:attrNameLst>
                                      </p:cBhvr>
                                      <p:tavLst>
                                        <p:tav tm="0">
                                          <p:val>
                                            <p:fltVal val="0"/>
                                          </p:val>
                                        </p:tav>
                                        <p:tav tm="100000">
                                          <p:val>
                                            <p:strVal val="#ppt_w"/>
                                          </p:val>
                                        </p:tav>
                                      </p:tavLst>
                                    </p:anim>
                                    <p:anim calcmode="lin" valueType="num">
                                      <p:cBhvr>
                                        <p:cTn id="76" dur="1000" fill="hold"/>
                                        <p:tgtEl>
                                          <p:spTgt spid="12"/>
                                        </p:tgtEl>
                                        <p:attrNameLst>
                                          <p:attrName>ppt_h</p:attrName>
                                        </p:attrNameLst>
                                      </p:cBhvr>
                                      <p:tavLst>
                                        <p:tav tm="0">
                                          <p:val>
                                            <p:fltVal val="0"/>
                                          </p:val>
                                        </p:tav>
                                        <p:tav tm="100000">
                                          <p:val>
                                            <p:strVal val="#ppt_h"/>
                                          </p:val>
                                        </p:tav>
                                      </p:tavLst>
                                    </p:anim>
                                    <p:anim calcmode="lin" valueType="num">
                                      <p:cBhvr>
                                        <p:cTn id="77" dur="1000" fill="hold"/>
                                        <p:tgtEl>
                                          <p:spTgt spid="12"/>
                                        </p:tgtEl>
                                        <p:attrNameLst>
                                          <p:attrName>style.rotation</p:attrName>
                                        </p:attrNameLst>
                                      </p:cBhvr>
                                      <p:tavLst>
                                        <p:tav tm="0">
                                          <p:val>
                                            <p:fltVal val="90"/>
                                          </p:val>
                                        </p:tav>
                                        <p:tav tm="100000">
                                          <p:val>
                                            <p:fltVal val="0"/>
                                          </p:val>
                                        </p:tav>
                                      </p:tavLst>
                                    </p:anim>
                                    <p:animEffect transition="in" filter="fade">
                                      <p:cBhvr>
                                        <p:cTn id="78" dur="1000"/>
                                        <p:tgtEl>
                                          <p:spTgt spid="12"/>
                                        </p:tgtEl>
                                      </p:cBhvr>
                                    </p:animEffect>
                                  </p:childTnLst>
                                </p:cTn>
                              </p:par>
                            </p:childTnLst>
                          </p:cTn>
                        </p:par>
                      </p:childTnLst>
                    </p:cTn>
                  </p:par>
                  <p:par>
                    <p:cTn id="79" fill="hold">
                      <p:stCondLst>
                        <p:cond delay="indefinite"/>
                      </p:stCondLst>
                      <p:childTnLst>
                        <p:par>
                          <p:cTn id="80" fill="hold">
                            <p:stCondLst>
                              <p:cond delay="0"/>
                            </p:stCondLst>
                            <p:childTnLst>
                              <p:par>
                                <p:cTn id="81" presetID="31" presetClass="entr" presetSubtype="0" fill="hold" grpId="0" nodeType="clickEffect">
                                  <p:stCondLst>
                                    <p:cond delay="0"/>
                                  </p:stCondLst>
                                  <p:childTnLst>
                                    <p:set>
                                      <p:cBhvr>
                                        <p:cTn id="82" dur="1" fill="hold">
                                          <p:stCondLst>
                                            <p:cond delay="0"/>
                                          </p:stCondLst>
                                        </p:cTn>
                                        <p:tgtEl>
                                          <p:spTgt spid="19"/>
                                        </p:tgtEl>
                                        <p:attrNameLst>
                                          <p:attrName>style.visibility</p:attrName>
                                        </p:attrNameLst>
                                      </p:cBhvr>
                                      <p:to>
                                        <p:strVal val="visible"/>
                                      </p:to>
                                    </p:set>
                                    <p:anim calcmode="lin" valueType="num">
                                      <p:cBhvr>
                                        <p:cTn id="83" dur="1000" fill="hold"/>
                                        <p:tgtEl>
                                          <p:spTgt spid="19"/>
                                        </p:tgtEl>
                                        <p:attrNameLst>
                                          <p:attrName>ppt_w</p:attrName>
                                        </p:attrNameLst>
                                      </p:cBhvr>
                                      <p:tavLst>
                                        <p:tav tm="0">
                                          <p:val>
                                            <p:fltVal val="0"/>
                                          </p:val>
                                        </p:tav>
                                        <p:tav tm="100000">
                                          <p:val>
                                            <p:strVal val="#ppt_w"/>
                                          </p:val>
                                        </p:tav>
                                      </p:tavLst>
                                    </p:anim>
                                    <p:anim calcmode="lin" valueType="num">
                                      <p:cBhvr>
                                        <p:cTn id="84" dur="1000" fill="hold"/>
                                        <p:tgtEl>
                                          <p:spTgt spid="19"/>
                                        </p:tgtEl>
                                        <p:attrNameLst>
                                          <p:attrName>ppt_h</p:attrName>
                                        </p:attrNameLst>
                                      </p:cBhvr>
                                      <p:tavLst>
                                        <p:tav tm="0">
                                          <p:val>
                                            <p:fltVal val="0"/>
                                          </p:val>
                                        </p:tav>
                                        <p:tav tm="100000">
                                          <p:val>
                                            <p:strVal val="#ppt_h"/>
                                          </p:val>
                                        </p:tav>
                                      </p:tavLst>
                                    </p:anim>
                                    <p:anim calcmode="lin" valueType="num">
                                      <p:cBhvr>
                                        <p:cTn id="85" dur="1000" fill="hold"/>
                                        <p:tgtEl>
                                          <p:spTgt spid="19"/>
                                        </p:tgtEl>
                                        <p:attrNameLst>
                                          <p:attrName>style.rotation</p:attrName>
                                        </p:attrNameLst>
                                      </p:cBhvr>
                                      <p:tavLst>
                                        <p:tav tm="0">
                                          <p:val>
                                            <p:fltVal val="90"/>
                                          </p:val>
                                        </p:tav>
                                        <p:tav tm="100000">
                                          <p:val>
                                            <p:fltVal val="0"/>
                                          </p:val>
                                        </p:tav>
                                      </p:tavLst>
                                    </p:anim>
                                    <p:animEffect transition="in" filter="fade">
                                      <p:cBhvr>
                                        <p:cTn id="86" dur="1000"/>
                                        <p:tgtEl>
                                          <p:spTgt spid="19"/>
                                        </p:tgtEl>
                                      </p:cBhvr>
                                    </p:animEffect>
                                  </p:childTnLst>
                                </p:cTn>
                              </p:par>
                            </p:childTnLst>
                          </p:cTn>
                        </p:par>
                      </p:childTnLst>
                    </p:cTn>
                  </p:par>
                  <p:par>
                    <p:cTn id="87" fill="hold">
                      <p:stCondLst>
                        <p:cond delay="indefinite"/>
                      </p:stCondLst>
                      <p:childTnLst>
                        <p:par>
                          <p:cTn id="88" fill="hold">
                            <p:stCondLst>
                              <p:cond delay="0"/>
                            </p:stCondLst>
                            <p:childTnLst>
                              <p:par>
                                <p:cTn id="89" presetID="31" presetClass="entr" presetSubtype="0" fill="hold" grpId="0" nodeType="clickEffect">
                                  <p:stCondLst>
                                    <p:cond delay="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childTnLst>
                          </p:cTn>
                        </p:par>
                      </p:childTnLst>
                    </p:cTn>
                  </p:par>
                  <p:par>
                    <p:cTn id="95" fill="hold">
                      <p:stCondLst>
                        <p:cond delay="indefinite"/>
                      </p:stCondLst>
                      <p:childTnLst>
                        <p:par>
                          <p:cTn id="96" fill="hold">
                            <p:stCondLst>
                              <p:cond delay="0"/>
                            </p:stCondLst>
                            <p:childTnLst>
                              <p:par>
                                <p:cTn id="97" presetID="31" presetClass="entr" presetSubtype="0" fill="hold" grpId="0" nodeType="clickEffect">
                                  <p:stCondLst>
                                    <p:cond delay="0"/>
                                  </p:stCondLst>
                                  <p:childTnLst>
                                    <p:set>
                                      <p:cBhvr>
                                        <p:cTn id="98" dur="1" fill="hold">
                                          <p:stCondLst>
                                            <p:cond delay="0"/>
                                          </p:stCondLst>
                                        </p:cTn>
                                        <p:tgtEl>
                                          <p:spTgt spid="13"/>
                                        </p:tgtEl>
                                        <p:attrNameLst>
                                          <p:attrName>style.visibility</p:attrName>
                                        </p:attrNameLst>
                                      </p:cBhvr>
                                      <p:to>
                                        <p:strVal val="visible"/>
                                      </p:to>
                                    </p:set>
                                    <p:anim calcmode="lin" valueType="num">
                                      <p:cBhvr>
                                        <p:cTn id="99" dur="1000" fill="hold"/>
                                        <p:tgtEl>
                                          <p:spTgt spid="13"/>
                                        </p:tgtEl>
                                        <p:attrNameLst>
                                          <p:attrName>ppt_w</p:attrName>
                                        </p:attrNameLst>
                                      </p:cBhvr>
                                      <p:tavLst>
                                        <p:tav tm="0">
                                          <p:val>
                                            <p:fltVal val="0"/>
                                          </p:val>
                                        </p:tav>
                                        <p:tav tm="100000">
                                          <p:val>
                                            <p:strVal val="#ppt_w"/>
                                          </p:val>
                                        </p:tav>
                                      </p:tavLst>
                                    </p:anim>
                                    <p:anim calcmode="lin" valueType="num">
                                      <p:cBhvr>
                                        <p:cTn id="100" dur="1000" fill="hold"/>
                                        <p:tgtEl>
                                          <p:spTgt spid="13"/>
                                        </p:tgtEl>
                                        <p:attrNameLst>
                                          <p:attrName>ppt_h</p:attrName>
                                        </p:attrNameLst>
                                      </p:cBhvr>
                                      <p:tavLst>
                                        <p:tav tm="0">
                                          <p:val>
                                            <p:fltVal val="0"/>
                                          </p:val>
                                        </p:tav>
                                        <p:tav tm="100000">
                                          <p:val>
                                            <p:strVal val="#ppt_h"/>
                                          </p:val>
                                        </p:tav>
                                      </p:tavLst>
                                    </p:anim>
                                    <p:anim calcmode="lin" valueType="num">
                                      <p:cBhvr>
                                        <p:cTn id="101" dur="1000" fill="hold"/>
                                        <p:tgtEl>
                                          <p:spTgt spid="13"/>
                                        </p:tgtEl>
                                        <p:attrNameLst>
                                          <p:attrName>style.rotation</p:attrName>
                                        </p:attrNameLst>
                                      </p:cBhvr>
                                      <p:tavLst>
                                        <p:tav tm="0">
                                          <p:val>
                                            <p:fltVal val="90"/>
                                          </p:val>
                                        </p:tav>
                                        <p:tav tm="100000">
                                          <p:val>
                                            <p:fltVal val="0"/>
                                          </p:val>
                                        </p:tav>
                                      </p:tavLst>
                                    </p:anim>
                                    <p:animEffect transition="in" filter="fade">
                                      <p:cBhvr>
                                        <p:cTn id="102" dur="1000"/>
                                        <p:tgtEl>
                                          <p:spTgt spid="13"/>
                                        </p:tgtEl>
                                      </p:cBhvr>
                                    </p:animEffect>
                                  </p:childTnLst>
                                </p:cTn>
                              </p:par>
                            </p:childTnLst>
                          </p:cTn>
                        </p:par>
                      </p:childTnLst>
                    </p:cTn>
                  </p:par>
                  <p:par>
                    <p:cTn id="103" fill="hold">
                      <p:stCondLst>
                        <p:cond delay="indefinite"/>
                      </p:stCondLst>
                      <p:childTnLst>
                        <p:par>
                          <p:cTn id="104" fill="hold">
                            <p:stCondLst>
                              <p:cond delay="0"/>
                            </p:stCondLst>
                            <p:childTnLst>
                              <p:par>
                                <p:cTn id="105" presetID="14" presetClass="entr" presetSubtype="10" fill="hold" grpId="0" nodeType="clickEffect">
                                  <p:stCondLst>
                                    <p:cond delay="0"/>
                                  </p:stCondLst>
                                  <p:childTnLst>
                                    <p:set>
                                      <p:cBhvr>
                                        <p:cTn id="106" dur="1" fill="hold">
                                          <p:stCondLst>
                                            <p:cond delay="0"/>
                                          </p:stCondLst>
                                        </p:cTn>
                                        <p:tgtEl>
                                          <p:spTgt spid="16"/>
                                        </p:tgtEl>
                                        <p:attrNameLst>
                                          <p:attrName>style.visibility</p:attrName>
                                        </p:attrNameLst>
                                      </p:cBhvr>
                                      <p:to>
                                        <p:strVal val="visible"/>
                                      </p:to>
                                    </p:set>
                                    <p:animEffect transition="in" filter="randombar(horizontal)">
                                      <p:cBhvr>
                                        <p:cTn id="107" dur="500"/>
                                        <p:tgtEl>
                                          <p:spTgt spid="16"/>
                                        </p:tgtEl>
                                      </p:cBhvr>
                                    </p:animEffect>
                                  </p:childTnLst>
                                </p:cTn>
                              </p:par>
                            </p:childTnLst>
                          </p:cTn>
                        </p:par>
                      </p:childTnLst>
                    </p:cTn>
                  </p:par>
                  <p:par>
                    <p:cTn id="108" fill="hold">
                      <p:stCondLst>
                        <p:cond delay="indefinite"/>
                      </p:stCondLst>
                      <p:childTnLst>
                        <p:par>
                          <p:cTn id="109" fill="hold">
                            <p:stCondLst>
                              <p:cond delay="0"/>
                            </p:stCondLst>
                            <p:childTnLst>
                              <p:par>
                                <p:cTn id="110" presetID="14" presetClass="entr" presetSubtype="10" fill="hold" grpId="0" nodeType="clickEffect">
                                  <p:stCondLst>
                                    <p:cond delay="0"/>
                                  </p:stCondLst>
                                  <p:childTnLst>
                                    <p:set>
                                      <p:cBhvr>
                                        <p:cTn id="111" dur="1" fill="hold">
                                          <p:stCondLst>
                                            <p:cond delay="0"/>
                                          </p:stCondLst>
                                        </p:cTn>
                                        <p:tgtEl>
                                          <p:spTgt spid="14"/>
                                        </p:tgtEl>
                                        <p:attrNameLst>
                                          <p:attrName>style.visibility</p:attrName>
                                        </p:attrNameLst>
                                      </p:cBhvr>
                                      <p:to>
                                        <p:strVal val="visible"/>
                                      </p:to>
                                    </p:set>
                                    <p:animEffect transition="in" filter="randombar(horizontal)">
                                      <p:cBhvr>
                                        <p:cTn id="1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P spid="8" grpId="0" animBg="1"/>
      <p:bldP spid="9" grpId="0" animBg="1"/>
      <p:bldP spid="10" grpId="0" animBg="1"/>
      <p:bldP spid="11" grpId="0" animBg="1"/>
      <p:bldP spid="12" grpId="0" animBg="1"/>
      <p:bldP spid="13" grpId="0" animBg="1"/>
      <p:bldP spid="14" grpId="0" animBg="1"/>
      <p:bldP spid="16" grpId="0" animBg="1"/>
      <p:bldP spid="17" grpId="0" animBg="1"/>
      <p:bldP spid="18" grpId="0" animBg="1"/>
      <p:bldP spid="1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Terminator 1"/>
          <p:cNvSpPr/>
          <p:nvPr/>
        </p:nvSpPr>
        <p:spPr>
          <a:xfrm>
            <a:off x="4754317" y="247433"/>
            <a:ext cx="3218656" cy="432048"/>
          </a:xfrm>
          <a:prstGeom prst="flowChartTerminator">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ar-EG" dirty="0"/>
              <a:t>شرح الأبيات   3 – 4  - 5</a:t>
            </a:r>
            <a:endParaRPr lang="en-US" dirty="0"/>
          </a:p>
        </p:txBody>
      </p:sp>
      <p:sp>
        <p:nvSpPr>
          <p:cNvPr id="4" name="Left Arrow 3"/>
          <p:cNvSpPr/>
          <p:nvPr/>
        </p:nvSpPr>
        <p:spPr>
          <a:xfrm>
            <a:off x="6902568" y="803913"/>
            <a:ext cx="801780" cy="484632"/>
          </a:xfrm>
          <a:prstGeom prst="lef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Flowchart: Process 4"/>
          <p:cNvSpPr/>
          <p:nvPr/>
        </p:nvSpPr>
        <p:spPr>
          <a:xfrm>
            <a:off x="1534461" y="752745"/>
            <a:ext cx="5209728" cy="792088"/>
          </a:xfrm>
          <a:prstGeom prst="flowChartProces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EG" dirty="0"/>
              <a:t>إنها تعيرنا وتعيبنا بقلة عددنا أولم يبلغها أنها تبالغ في مدحنا بهذا دون أن تدري فقلت لها إن الكرماء والشرفاء هم القليلون في هذه الحياة  </a:t>
            </a:r>
            <a:endParaRPr lang="en-US" dirty="0"/>
          </a:p>
        </p:txBody>
      </p:sp>
      <p:sp>
        <p:nvSpPr>
          <p:cNvPr id="6" name="Oval 5"/>
          <p:cNvSpPr/>
          <p:nvPr/>
        </p:nvSpPr>
        <p:spPr>
          <a:xfrm>
            <a:off x="7884368" y="710456"/>
            <a:ext cx="914400" cy="504056"/>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EG" dirty="0"/>
              <a:t>البيت الثالث</a:t>
            </a:r>
            <a:endParaRPr lang="en-US" dirty="0"/>
          </a:p>
        </p:txBody>
      </p:sp>
      <p:sp>
        <p:nvSpPr>
          <p:cNvPr id="8" name="Left Arrow 7"/>
          <p:cNvSpPr/>
          <p:nvPr/>
        </p:nvSpPr>
        <p:spPr>
          <a:xfrm>
            <a:off x="6948264" y="1664740"/>
            <a:ext cx="801780" cy="484632"/>
          </a:xfrm>
          <a:prstGeom prst="lef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9" name="Flowchart: Process 8"/>
          <p:cNvSpPr/>
          <p:nvPr/>
        </p:nvSpPr>
        <p:spPr>
          <a:xfrm>
            <a:off x="1553511" y="1586868"/>
            <a:ext cx="5209728" cy="762012"/>
          </a:xfrm>
          <a:prstGeom prst="flowChartProcess">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ar-EG" dirty="0"/>
              <a:t>وهل يعد قليلا من كان رجاله في تسام إلى العلا شيبا وشبانا ؟ </a:t>
            </a:r>
            <a:endParaRPr lang="en-US" dirty="0"/>
          </a:p>
        </p:txBody>
      </p:sp>
      <p:sp>
        <p:nvSpPr>
          <p:cNvPr id="10" name="Oval 9"/>
          <p:cNvSpPr/>
          <p:nvPr/>
        </p:nvSpPr>
        <p:spPr>
          <a:xfrm>
            <a:off x="7901086" y="1628800"/>
            <a:ext cx="914400" cy="504056"/>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ar-EG" dirty="0"/>
              <a:t>البيت الرابع</a:t>
            </a:r>
            <a:endParaRPr lang="en-US" dirty="0"/>
          </a:p>
        </p:txBody>
      </p:sp>
      <p:sp>
        <p:nvSpPr>
          <p:cNvPr id="11" name="Oval 10"/>
          <p:cNvSpPr/>
          <p:nvPr/>
        </p:nvSpPr>
        <p:spPr>
          <a:xfrm>
            <a:off x="7916830" y="2276872"/>
            <a:ext cx="1075084" cy="75198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EG" dirty="0"/>
              <a:t>البيت الخامس</a:t>
            </a:r>
            <a:endParaRPr lang="en-US" dirty="0"/>
          </a:p>
        </p:txBody>
      </p:sp>
      <p:sp>
        <p:nvSpPr>
          <p:cNvPr id="12" name="Left Arrow 11"/>
          <p:cNvSpPr/>
          <p:nvPr/>
        </p:nvSpPr>
        <p:spPr>
          <a:xfrm>
            <a:off x="7055129" y="2496645"/>
            <a:ext cx="801780" cy="484632"/>
          </a:xfrm>
          <a:prstGeom prst="lef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3" name="Flowchart: Process 12"/>
          <p:cNvSpPr/>
          <p:nvPr/>
        </p:nvSpPr>
        <p:spPr>
          <a:xfrm>
            <a:off x="1553511" y="2443690"/>
            <a:ext cx="5209728" cy="792088"/>
          </a:xfrm>
          <a:prstGeom prst="flowChartProcess">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ar-EG" dirty="0"/>
              <a:t>وهل تضر قلتنا متى كان جارنا عزيزا , وجانبه مصونا لا يستطيع الاقتراب منه معتد  وكم من قبيلة ذل جارها على وفرة عددها وكثرة رجالها </a:t>
            </a:r>
            <a:endParaRPr lang="en-US" dirty="0"/>
          </a:p>
        </p:txBody>
      </p:sp>
      <p:sp>
        <p:nvSpPr>
          <p:cNvPr id="15" name="Flowchart: Process 14"/>
          <p:cNvSpPr/>
          <p:nvPr/>
        </p:nvSpPr>
        <p:spPr>
          <a:xfrm>
            <a:off x="4117684" y="3230709"/>
            <a:ext cx="4850825" cy="757906"/>
          </a:xfrm>
          <a:prstGeom prst="flowChartProces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EG" dirty="0">
                <a:solidFill>
                  <a:schemeClr val="bg1"/>
                </a:solidFill>
              </a:rPr>
              <a:t>س1 : بم عيرت الفتاة الشاعر ؟ وبماذا رد عليها </a:t>
            </a:r>
          </a:p>
          <a:p>
            <a:pPr algn="ctr"/>
            <a:r>
              <a:rPr lang="ar-EG" dirty="0"/>
              <a:t>ج1 : عيرته بقلة عدد أفراد قبيلته , ورد عليها بأن الكرام قلة </a:t>
            </a:r>
            <a:endParaRPr lang="en-US" dirty="0"/>
          </a:p>
        </p:txBody>
      </p:sp>
      <p:sp>
        <p:nvSpPr>
          <p:cNvPr id="16" name="Flowchart: Process 15"/>
          <p:cNvSpPr/>
          <p:nvPr/>
        </p:nvSpPr>
        <p:spPr>
          <a:xfrm>
            <a:off x="3818610" y="4870443"/>
            <a:ext cx="5209728" cy="1032109"/>
          </a:xfrm>
          <a:prstGeom prst="flowChartProcess">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ar-EG" dirty="0">
                <a:solidFill>
                  <a:schemeClr val="bg2"/>
                </a:solidFill>
              </a:rPr>
              <a:t>ما الدليل على أن قلة عدد أفراد قبيلته لا عيب فيها </a:t>
            </a:r>
          </a:p>
          <a:p>
            <a:pPr algn="ctr"/>
            <a:r>
              <a:rPr lang="ar-EG" dirty="0">
                <a:solidFill>
                  <a:schemeClr val="tx1"/>
                </a:solidFill>
              </a:rPr>
              <a:t>الدليل أن جيرانهم أعزاء بينما جيران الأكثرين أذلاء </a:t>
            </a:r>
          </a:p>
          <a:p>
            <a:pPr algn="ctr"/>
            <a:endParaRPr lang="en-US" dirty="0">
              <a:solidFill>
                <a:schemeClr val="bg2"/>
              </a:solidFill>
            </a:endParaRPr>
          </a:p>
        </p:txBody>
      </p:sp>
      <p:sp>
        <p:nvSpPr>
          <p:cNvPr id="17" name="Flowchart: Process 16"/>
          <p:cNvSpPr/>
          <p:nvPr/>
        </p:nvSpPr>
        <p:spPr>
          <a:xfrm>
            <a:off x="1213746" y="5891846"/>
            <a:ext cx="5209728" cy="762012"/>
          </a:xfrm>
          <a:prstGeom prst="flowChartProcess">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ar-EG" dirty="0">
                <a:solidFill>
                  <a:schemeClr val="bg1"/>
                </a:solidFill>
              </a:rPr>
              <a:t>س4 : يفخر الشاعر في البيت الخامس بصفتين وضحهما </a:t>
            </a:r>
          </a:p>
          <a:p>
            <a:pPr algn="ctr"/>
            <a:r>
              <a:rPr lang="ar-EG" dirty="0"/>
              <a:t>ج4 : بقوة قبيلته على الرقم من قلة عددها وحمايتها للجار </a:t>
            </a:r>
            <a:endParaRPr lang="en-US" dirty="0"/>
          </a:p>
        </p:txBody>
      </p:sp>
      <p:sp>
        <p:nvSpPr>
          <p:cNvPr id="18" name="Flowchart: Process 17"/>
          <p:cNvSpPr/>
          <p:nvPr/>
        </p:nvSpPr>
        <p:spPr>
          <a:xfrm>
            <a:off x="3758781" y="3988614"/>
            <a:ext cx="5209728" cy="881829"/>
          </a:xfrm>
          <a:prstGeom prst="flowChart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EG" dirty="0">
                <a:solidFill>
                  <a:schemeClr val="bg1"/>
                </a:solidFill>
              </a:rPr>
              <a:t>بم امتازت قبيلة الشاعر عن غيرها من القبائل الأخرى </a:t>
            </a:r>
          </a:p>
          <a:p>
            <a:pPr algn="ctr"/>
            <a:r>
              <a:rPr lang="ar-EG" dirty="0"/>
              <a:t>امتازت على الرغم من قلة عددهم فجارهم عزيز بينما القبائل الأخرى عددهم كبير وجارهم ذليل </a:t>
            </a:r>
            <a:endParaRPr lang="en-US" dirty="0"/>
          </a:p>
        </p:txBody>
      </p:sp>
      <p:sp>
        <p:nvSpPr>
          <p:cNvPr id="19" name="Flowchart: Process 18"/>
          <p:cNvSpPr/>
          <p:nvPr/>
        </p:nvSpPr>
        <p:spPr>
          <a:xfrm>
            <a:off x="251520" y="3287441"/>
            <a:ext cx="3384376" cy="1221679"/>
          </a:xfrm>
          <a:prstGeom prst="flowChart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EG" dirty="0">
                <a:solidFill>
                  <a:schemeClr val="bg1"/>
                </a:solidFill>
              </a:rPr>
              <a:t>س5 : بم علل الشاعر قلة عدد أفراد قبيلته ؟</a:t>
            </a:r>
          </a:p>
          <a:p>
            <a:pPr algn="ctr"/>
            <a:r>
              <a:rPr lang="ar-EG" dirty="0"/>
              <a:t>ج5 : علل ذلك بأن الكرماء والشرفاء هم القليلون في هذه الحياة </a:t>
            </a:r>
            <a:endParaRPr lang="en-US" dirty="0"/>
          </a:p>
        </p:txBody>
      </p:sp>
      <p:sp>
        <p:nvSpPr>
          <p:cNvPr id="20" name="Flowchart: Process 19"/>
          <p:cNvSpPr/>
          <p:nvPr/>
        </p:nvSpPr>
        <p:spPr>
          <a:xfrm>
            <a:off x="251520" y="4560782"/>
            <a:ext cx="3237455" cy="886899"/>
          </a:xfrm>
          <a:prstGeom prst="flowChart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EG" dirty="0">
                <a:solidFill>
                  <a:schemeClr val="bg1"/>
                </a:solidFill>
              </a:rPr>
              <a:t>س6 : ما العلاقة بين الشاعر وجيرانه ؟</a:t>
            </a:r>
          </a:p>
          <a:p>
            <a:pPr algn="ctr"/>
            <a:r>
              <a:rPr lang="ar-EG" dirty="0"/>
              <a:t>علاقة حماية من أي عدو وحفظ للجوار </a:t>
            </a:r>
            <a:endParaRPr lang="en-US" dirty="0"/>
          </a:p>
        </p:txBody>
      </p:sp>
      <p:sp>
        <p:nvSpPr>
          <p:cNvPr id="21" name="Flowchart: Terminator 20"/>
          <p:cNvSpPr/>
          <p:nvPr/>
        </p:nvSpPr>
        <p:spPr>
          <a:xfrm>
            <a:off x="611560" y="274995"/>
            <a:ext cx="3312368" cy="382939"/>
          </a:xfrm>
          <a:prstGeom prst="flowChartTerminator">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ar-EG" dirty="0"/>
              <a:t>لا عيب في الكرام </a:t>
            </a:r>
            <a:endParaRPr lang="en-US" dirty="0"/>
          </a:p>
        </p:txBody>
      </p:sp>
    </p:spTree>
    <p:extLst>
      <p:ext uri="{BB962C8B-B14F-4D97-AF65-F5344CB8AC3E}">
        <p14:creationId xmlns:p14="http://schemas.microsoft.com/office/powerpoint/2010/main" val="399340461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p:cTn id="15" dur="1000" fill="hold"/>
                                        <p:tgtEl>
                                          <p:spTgt spid="21"/>
                                        </p:tgtEl>
                                        <p:attrNameLst>
                                          <p:attrName>ppt_w</p:attrName>
                                        </p:attrNameLst>
                                      </p:cBhvr>
                                      <p:tavLst>
                                        <p:tav tm="0">
                                          <p:val>
                                            <p:fltVal val="0"/>
                                          </p:val>
                                        </p:tav>
                                        <p:tav tm="100000">
                                          <p:val>
                                            <p:strVal val="#ppt_w"/>
                                          </p:val>
                                        </p:tav>
                                      </p:tavLst>
                                    </p:anim>
                                    <p:anim calcmode="lin" valueType="num">
                                      <p:cBhvr>
                                        <p:cTn id="16" dur="1000" fill="hold"/>
                                        <p:tgtEl>
                                          <p:spTgt spid="21"/>
                                        </p:tgtEl>
                                        <p:attrNameLst>
                                          <p:attrName>ppt_h</p:attrName>
                                        </p:attrNameLst>
                                      </p:cBhvr>
                                      <p:tavLst>
                                        <p:tav tm="0">
                                          <p:val>
                                            <p:fltVal val="0"/>
                                          </p:val>
                                        </p:tav>
                                        <p:tav tm="100000">
                                          <p:val>
                                            <p:strVal val="#ppt_h"/>
                                          </p:val>
                                        </p:tav>
                                      </p:tavLst>
                                    </p:anim>
                                    <p:anim calcmode="lin" valueType="num">
                                      <p:cBhvr>
                                        <p:cTn id="17" dur="1000" fill="hold"/>
                                        <p:tgtEl>
                                          <p:spTgt spid="21"/>
                                        </p:tgtEl>
                                        <p:attrNameLst>
                                          <p:attrName>style.rotation</p:attrName>
                                        </p:attrNameLst>
                                      </p:cBhvr>
                                      <p:tavLst>
                                        <p:tav tm="0">
                                          <p:val>
                                            <p:fltVal val="90"/>
                                          </p:val>
                                        </p:tav>
                                        <p:tav tm="100000">
                                          <p:val>
                                            <p:fltVal val="0"/>
                                          </p:val>
                                        </p:tav>
                                      </p:tavLst>
                                    </p:anim>
                                    <p:animEffect transition="in" filter="fade">
                                      <p:cBhvr>
                                        <p:cTn id="18" dur="1000"/>
                                        <p:tgtEl>
                                          <p:spTgt spid="21"/>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1000" fill="hold"/>
                                        <p:tgtEl>
                                          <p:spTgt spid="6"/>
                                        </p:tgtEl>
                                        <p:attrNameLst>
                                          <p:attrName>ppt_w</p:attrName>
                                        </p:attrNameLst>
                                      </p:cBhvr>
                                      <p:tavLst>
                                        <p:tav tm="0">
                                          <p:val>
                                            <p:fltVal val="0"/>
                                          </p:val>
                                        </p:tav>
                                        <p:tav tm="100000">
                                          <p:val>
                                            <p:strVal val="#ppt_w"/>
                                          </p:val>
                                        </p:tav>
                                      </p:tavLst>
                                    </p:anim>
                                    <p:anim calcmode="lin" valueType="num">
                                      <p:cBhvr>
                                        <p:cTn id="24" dur="1000" fill="hold"/>
                                        <p:tgtEl>
                                          <p:spTgt spid="6"/>
                                        </p:tgtEl>
                                        <p:attrNameLst>
                                          <p:attrName>ppt_h</p:attrName>
                                        </p:attrNameLst>
                                      </p:cBhvr>
                                      <p:tavLst>
                                        <p:tav tm="0">
                                          <p:val>
                                            <p:fltVal val="0"/>
                                          </p:val>
                                        </p:tav>
                                        <p:tav tm="100000">
                                          <p:val>
                                            <p:strVal val="#ppt_h"/>
                                          </p:val>
                                        </p:tav>
                                      </p:tavLst>
                                    </p:anim>
                                    <p:anim calcmode="lin" valueType="num">
                                      <p:cBhvr>
                                        <p:cTn id="25" dur="1000" fill="hold"/>
                                        <p:tgtEl>
                                          <p:spTgt spid="6"/>
                                        </p:tgtEl>
                                        <p:attrNameLst>
                                          <p:attrName>style.rotation</p:attrName>
                                        </p:attrNameLst>
                                      </p:cBhvr>
                                      <p:tavLst>
                                        <p:tav tm="0">
                                          <p:val>
                                            <p:fltVal val="90"/>
                                          </p:val>
                                        </p:tav>
                                        <p:tav tm="100000">
                                          <p:val>
                                            <p:fltVal val="0"/>
                                          </p:val>
                                        </p:tav>
                                      </p:tavLst>
                                    </p:anim>
                                    <p:animEffect transition="in" filter="fade">
                                      <p:cBhvr>
                                        <p:cTn id="26" dur="10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1000" fill="hold"/>
                                        <p:tgtEl>
                                          <p:spTgt spid="4"/>
                                        </p:tgtEl>
                                        <p:attrNameLst>
                                          <p:attrName>ppt_w</p:attrName>
                                        </p:attrNameLst>
                                      </p:cBhvr>
                                      <p:tavLst>
                                        <p:tav tm="0">
                                          <p:val>
                                            <p:fltVal val="0"/>
                                          </p:val>
                                        </p:tav>
                                        <p:tav tm="100000">
                                          <p:val>
                                            <p:strVal val="#ppt_w"/>
                                          </p:val>
                                        </p:tav>
                                      </p:tavLst>
                                    </p:anim>
                                    <p:anim calcmode="lin" valueType="num">
                                      <p:cBhvr>
                                        <p:cTn id="32" dur="1000" fill="hold"/>
                                        <p:tgtEl>
                                          <p:spTgt spid="4"/>
                                        </p:tgtEl>
                                        <p:attrNameLst>
                                          <p:attrName>ppt_h</p:attrName>
                                        </p:attrNameLst>
                                      </p:cBhvr>
                                      <p:tavLst>
                                        <p:tav tm="0">
                                          <p:val>
                                            <p:fltVal val="0"/>
                                          </p:val>
                                        </p:tav>
                                        <p:tav tm="100000">
                                          <p:val>
                                            <p:strVal val="#ppt_h"/>
                                          </p:val>
                                        </p:tav>
                                      </p:tavLst>
                                    </p:anim>
                                    <p:anim calcmode="lin" valueType="num">
                                      <p:cBhvr>
                                        <p:cTn id="33" dur="1000" fill="hold"/>
                                        <p:tgtEl>
                                          <p:spTgt spid="4"/>
                                        </p:tgtEl>
                                        <p:attrNameLst>
                                          <p:attrName>style.rotation</p:attrName>
                                        </p:attrNameLst>
                                      </p:cBhvr>
                                      <p:tavLst>
                                        <p:tav tm="0">
                                          <p:val>
                                            <p:fltVal val="90"/>
                                          </p:val>
                                        </p:tav>
                                        <p:tav tm="100000">
                                          <p:val>
                                            <p:fltVal val="0"/>
                                          </p:val>
                                        </p:tav>
                                      </p:tavLst>
                                    </p:anim>
                                    <p:animEffect transition="in" filter="fade">
                                      <p:cBhvr>
                                        <p:cTn id="34" dur="1000"/>
                                        <p:tgtEl>
                                          <p:spTgt spid="4"/>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randombar(horizontal)">
                                      <p:cBhvr>
                                        <p:cTn id="39" dur="500"/>
                                        <p:tgtEl>
                                          <p:spTgt spid="5"/>
                                        </p:tgtEl>
                                      </p:cBhvr>
                                    </p:animEffect>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grpId="0" nodeType="click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1000" fill="hold"/>
                                        <p:tgtEl>
                                          <p:spTgt spid="10"/>
                                        </p:tgtEl>
                                        <p:attrNameLst>
                                          <p:attrName>ppt_w</p:attrName>
                                        </p:attrNameLst>
                                      </p:cBhvr>
                                      <p:tavLst>
                                        <p:tav tm="0">
                                          <p:val>
                                            <p:fltVal val="0"/>
                                          </p:val>
                                        </p:tav>
                                        <p:tav tm="100000">
                                          <p:val>
                                            <p:strVal val="#ppt_w"/>
                                          </p:val>
                                        </p:tav>
                                      </p:tavLst>
                                    </p:anim>
                                    <p:anim calcmode="lin" valueType="num">
                                      <p:cBhvr>
                                        <p:cTn id="45" dur="1000" fill="hold"/>
                                        <p:tgtEl>
                                          <p:spTgt spid="10"/>
                                        </p:tgtEl>
                                        <p:attrNameLst>
                                          <p:attrName>ppt_h</p:attrName>
                                        </p:attrNameLst>
                                      </p:cBhvr>
                                      <p:tavLst>
                                        <p:tav tm="0">
                                          <p:val>
                                            <p:fltVal val="0"/>
                                          </p:val>
                                        </p:tav>
                                        <p:tav tm="100000">
                                          <p:val>
                                            <p:strVal val="#ppt_h"/>
                                          </p:val>
                                        </p:tav>
                                      </p:tavLst>
                                    </p:anim>
                                    <p:anim calcmode="lin" valueType="num">
                                      <p:cBhvr>
                                        <p:cTn id="46" dur="1000" fill="hold"/>
                                        <p:tgtEl>
                                          <p:spTgt spid="10"/>
                                        </p:tgtEl>
                                        <p:attrNameLst>
                                          <p:attrName>style.rotation</p:attrName>
                                        </p:attrNameLst>
                                      </p:cBhvr>
                                      <p:tavLst>
                                        <p:tav tm="0">
                                          <p:val>
                                            <p:fltVal val="90"/>
                                          </p:val>
                                        </p:tav>
                                        <p:tav tm="100000">
                                          <p:val>
                                            <p:fltVal val="0"/>
                                          </p:val>
                                        </p:tav>
                                      </p:tavLst>
                                    </p:anim>
                                    <p:animEffect transition="in" filter="fade">
                                      <p:cBhvr>
                                        <p:cTn id="47" dur="10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31" presetClass="entr" presetSubtype="0" fill="hold" grpId="0" nodeType="click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p:cTn id="52" dur="1000" fill="hold"/>
                                        <p:tgtEl>
                                          <p:spTgt spid="8"/>
                                        </p:tgtEl>
                                        <p:attrNameLst>
                                          <p:attrName>ppt_w</p:attrName>
                                        </p:attrNameLst>
                                      </p:cBhvr>
                                      <p:tavLst>
                                        <p:tav tm="0">
                                          <p:val>
                                            <p:fltVal val="0"/>
                                          </p:val>
                                        </p:tav>
                                        <p:tav tm="100000">
                                          <p:val>
                                            <p:strVal val="#ppt_w"/>
                                          </p:val>
                                        </p:tav>
                                      </p:tavLst>
                                    </p:anim>
                                    <p:anim calcmode="lin" valueType="num">
                                      <p:cBhvr>
                                        <p:cTn id="53" dur="1000" fill="hold"/>
                                        <p:tgtEl>
                                          <p:spTgt spid="8"/>
                                        </p:tgtEl>
                                        <p:attrNameLst>
                                          <p:attrName>ppt_h</p:attrName>
                                        </p:attrNameLst>
                                      </p:cBhvr>
                                      <p:tavLst>
                                        <p:tav tm="0">
                                          <p:val>
                                            <p:fltVal val="0"/>
                                          </p:val>
                                        </p:tav>
                                        <p:tav tm="100000">
                                          <p:val>
                                            <p:strVal val="#ppt_h"/>
                                          </p:val>
                                        </p:tav>
                                      </p:tavLst>
                                    </p:anim>
                                    <p:anim calcmode="lin" valueType="num">
                                      <p:cBhvr>
                                        <p:cTn id="54" dur="1000" fill="hold"/>
                                        <p:tgtEl>
                                          <p:spTgt spid="8"/>
                                        </p:tgtEl>
                                        <p:attrNameLst>
                                          <p:attrName>style.rotation</p:attrName>
                                        </p:attrNameLst>
                                      </p:cBhvr>
                                      <p:tavLst>
                                        <p:tav tm="0">
                                          <p:val>
                                            <p:fltVal val="90"/>
                                          </p:val>
                                        </p:tav>
                                        <p:tav tm="100000">
                                          <p:val>
                                            <p:fltVal val="0"/>
                                          </p:val>
                                        </p:tav>
                                      </p:tavLst>
                                    </p:anim>
                                    <p:animEffect transition="in" filter="fade">
                                      <p:cBhvr>
                                        <p:cTn id="55" dur="1000"/>
                                        <p:tgtEl>
                                          <p:spTgt spid="8"/>
                                        </p:tgtEl>
                                      </p:cBhvr>
                                    </p:animEffect>
                                  </p:childTnLst>
                                </p:cTn>
                              </p:par>
                            </p:childTnLst>
                          </p:cTn>
                        </p:par>
                      </p:childTnLst>
                    </p:cTn>
                  </p:par>
                  <p:par>
                    <p:cTn id="56" fill="hold">
                      <p:stCondLst>
                        <p:cond delay="indefinite"/>
                      </p:stCondLst>
                      <p:childTnLst>
                        <p:par>
                          <p:cTn id="57" fill="hold">
                            <p:stCondLst>
                              <p:cond delay="0"/>
                            </p:stCondLst>
                            <p:childTnLst>
                              <p:par>
                                <p:cTn id="58" presetID="31" presetClass="entr" presetSubtype="0" fill="hold" grpId="0" nodeType="clickEffect">
                                  <p:stCondLst>
                                    <p:cond delay="0"/>
                                  </p:stCondLst>
                                  <p:childTnLst>
                                    <p:set>
                                      <p:cBhvr>
                                        <p:cTn id="59" dur="1" fill="hold">
                                          <p:stCondLst>
                                            <p:cond delay="0"/>
                                          </p:stCondLst>
                                        </p:cTn>
                                        <p:tgtEl>
                                          <p:spTgt spid="9"/>
                                        </p:tgtEl>
                                        <p:attrNameLst>
                                          <p:attrName>style.visibility</p:attrName>
                                        </p:attrNameLst>
                                      </p:cBhvr>
                                      <p:to>
                                        <p:strVal val="visible"/>
                                      </p:to>
                                    </p:set>
                                    <p:anim calcmode="lin" valueType="num">
                                      <p:cBhvr>
                                        <p:cTn id="60" dur="1000" fill="hold"/>
                                        <p:tgtEl>
                                          <p:spTgt spid="9"/>
                                        </p:tgtEl>
                                        <p:attrNameLst>
                                          <p:attrName>ppt_w</p:attrName>
                                        </p:attrNameLst>
                                      </p:cBhvr>
                                      <p:tavLst>
                                        <p:tav tm="0">
                                          <p:val>
                                            <p:fltVal val="0"/>
                                          </p:val>
                                        </p:tav>
                                        <p:tav tm="100000">
                                          <p:val>
                                            <p:strVal val="#ppt_w"/>
                                          </p:val>
                                        </p:tav>
                                      </p:tavLst>
                                    </p:anim>
                                    <p:anim calcmode="lin" valueType="num">
                                      <p:cBhvr>
                                        <p:cTn id="61" dur="1000" fill="hold"/>
                                        <p:tgtEl>
                                          <p:spTgt spid="9"/>
                                        </p:tgtEl>
                                        <p:attrNameLst>
                                          <p:attrName>ppt_h</p:attrName>
                                        </p:attrNameLst>
                                      </p:cBhvr>
                                      <p:tavLst>
                                        <p:tav tm="0">
                                          <p:val>
                                            <p:fltVal val="0"/>
                                          </p:val>
                                        </p:tav>
                                        <p:tav tm="100000">
                                          <p:val>
                                            <p:strVal val="#ppt_h"/>
                                          </p:val>
                                        </p:tav>
                                      </p:tavLst>
                                    </p:anim>
                                    <p:anim calcmode="lin" valueType="num">
                                      <p:cBhvr>
                                        <p:cTn id="62" dur="1000" fill="hold"/>
                                        <p:tgtEl>
                                          <p:spTgt spid="9"/>
                                        </p:tgtEl>
                                        <p:attrNameLst>
                                          <p:attrName>style.rotation</p:attrName>
                                        </p:attrNameLst>
                                      </p:cBhvr>
                                      <p:tavLst>
                                        <p:tav tm="0">
                                          <p:val>
                                            <p:fltVal val="90"/>
                                          </p:val>
                                        </p:tav>
                                        <p:tav tm="100000">
                                          <p:val>
                                            <p:fltVal val="0"/>
                                          </p:val>
                                        </p:tav>
                                      </p:tavLst>
                                    </p:anim>
                                    <p:animEffect transition="in" filter="fade">
                                      <p:cBhvr>
                                        <p:cTn id="63" dur="1000"/>
                                        <p:tgtEl>
                                          <p:spTgt spid="9"/>
                                        </p:tgtEl>
                                      </p:cBhvr>
                                    </p:animEffect>
                                  </p:childTnLst>
                                </p:cTn>
                              </p:par>
                            </p:childTnLst>
                          </p:cTn>
                        </p:par>
                      </p:childTnLst>
                    </p:cTn>
                  </p:par>
                  <p:par>
                    <p:cTn id="64" fill="hold">
                      <p:stCondLst>
                        <p:cond delay="indefinite"/>
                      </p:stCondLst>
                      <p:childTnLst>
                        <p:par>
                          <p:cTn id="65" fill="hold">
                            <p:stCondLst>
                              <p:cond delay="0"/>
                            </p:stCondLst>
                            <p:childTnLst>
                              <p:par>
                                <p:cTn id="66" presetID="31" presetClass="entr" presetSubtype="0" fill="hold" grpId="0" nodeType="click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p:cTn id="68" dur="1000" fill="hold"/>
                                        <p:tgtEl>
                                          <p:spTgt spid="11"/>
                                        </p:tgtEl>
                                        <p:attrNameLst>
                                          <p:attrName>ppt_w</p:attrName>
                                        </p:attrNameLst>
                                      </p:cBhvr>
                                      <p:tavLst>
                                        <p:tav tm="0">
                                          <p:val>
                                            <p:fltVal val="0"/>
                                          </p:val>
                                        </p:tav>
                                        <p:tav tm="100000">
                                          <p:val>
                                            <p:strVal val="#ppt_w"/>
                                          </p:val>
                                        </p:tav>
                                      </p:tavLst>
                                    </p:anim>
                                    <p:anim calcmode="lin" valueType="num">
                                      <p:cBhvr>
                                        <p:cTn id="69" dur="1000" fill="hold"/>
                                        <p:tgtEl>
                                          <p:spTgt spid="11"/>
                                        </p:tgtEl>
                                        <p:attrNameLst>
                                          <p:attrName>ppt_h</p:attrName>
                                        </p:attrNameLst>
                                      </p:cBhvr>
                                      <p:tavLst>
                                        <p:tav tm="0">
                                          <p:val>
                                            <p:fltVal val="0"/>
                                          </p:val>
                                        </p:tav>
                                        <p:tav tm="100000">
                                          <p:val>
                                            <p:strVal val="#ppt_h"/>
                                          </p:val>
                                        </p:tav>
                                      </p:tavLst>
                                    </p:anim>
                                    <p:anim calcmode="lin" valueType="num">
                                      <p:cBhvr>
                                        <p:cTn id="70" dur="1000" fill="hold"/>
                                        <p:tgtEl>
                                          <p:spTgt spid="11"/>
                                        </p:tgtEl>
                                        <p:attrNameLst>
                                          <p:attrName>style.rotation</p:attrName>
                                        </p:attrNameLst>
                                      </p:cBhvr>
                                      <p:tavLst>
                                        <p:tav tm="0">
                                          <p:val>
                                            <p:fltVal val="90"/>
                                          </p:val>
                                        </p:tav>
                                        <p:tav tm="100000">
                                          <p:val>
                                            <p:fltVal val="0"/>
                                          </p:val>
                                        </p:tav>
                                      </p:tavLst>
                                    </p:anim>
                                    <p:animEffect transition="in" filter="fade">
                                      <p:cBhvr>
                                        <p:cTn id="71" dur="1000"/>
                                        <p:tgtEl>
                                          <p:spTgt spid="11"/>
                                        </p:tgtEl>
                                      </p:cBhvr>
                                    </p:animEffect>
                                  </p:childTnLst>
                                </p:cTn>
                              </p:par>
                            </p:childTnLst>
                          </p:cTn>
                        </p:par>
                      </p:childTnLst>
                    </p:cTn>
                  </p:par>
                  <p:par>
                    <p:cTn id="72" fill="hold">
                      <p:stCondLst>
                        <p:cond delay="indefinite"/>
                      </p:stCondLst>
                      <p:childTnLst>
                        <p:par>
                          <p:cTn id="73" fill="hold">
                            <p:stCondLst>
                              <p:cond delay="0"/>
                            </p:stCondLst>
                            <p:childTnLst>
                              <p:par>
                                <p:cTn id="74" presetID="14" presetClass="entr" presetSubtype="10" fill="hold" grpId="0" nodeType="clickEffect">
                                  <p:stCondLst>
                                    <p:cond delay="0"/>
                                  </p:stCondLst>
                                  <p:childTnLst>
                                    <p:set>
                                      <p:cBhvr>
                                        <p:cTn id="75" dur="1" fill="hold">
                                          <p:stCondLst>
                                            <p:cond delay="0"/>
                                          </p:stCondLst>
                                        </p:cTn>
                                        <p:tgtEl>
                                          <p:spTgt spid="12"/>
                                        </p:tgtEl>
                                        <p:attrNameLst>
                                          <p:attrName>style.visibility</p:attrName>
                                        </p:attrNameLst>
                                      </p:cBhvr>
                                      <p:to>
                                        <p:strVal val="visible"/>
                                      </p:to>
                                    </p:set>
                                    <p:animEffect transition="in" filter="randombar(horizontal)">
                                      <p:cBhvr>
                                        <p:cTn id="76" dur="500"/>
                                        <p:tgtEl>
                                          <p:spTgt spid="12"/>
                                        </p:tgtEl>
                                      </p:cBhvr>
                                    </p:animEffect>
                                  </p:childTnLst>
                                </p:cTn>
                              </p:par>
                            </p:childTnLst>
                          </p:cTn>
                        </p:par>
                      </p:childTnLst>
                    </p:cTn>
                  </p:par>
                  <p:par>
                    <p:cTn id="77" fill="hold">
                      <p:stCondLst>
                        <p:cond delay="indefinite"/>
                      </p:stCondLst>
                      <p:childTnLst>
                        <p:par>
                          <p:cTn id="78" fill="hold">
                            <p:stCondLst>
                              <p:cond delay="0"/>
                            </p:stCondLst>
                            <p:childTnLst>
                              <p:par>
                                <p:cTn id="79" presetID="31" presetClass="entr" presetSubtype="0" fill="hold" grpId="0" nodeType="clickEffect">
                                  <p:stCondLst>
                                    <p:cond delay="0"/>
                                  </p:stCondLst>
                                  <p:childTnLst>
                                    <p:set>
                                      <p:cBhvr>
                                        <p:cTn id="80" dur="1" fill="hold">
                                          <p:stCondLst>
                                            <p:cond delay="0"/>
                                          </p:stCondLst>
                                        </p:cTn>
                                        <p:tgtEl>
                                          <p:spTgt spid="13"/>
                                        </p:tgtEl>
                                        <p:attrNameLst>
                                          <p:attrName>style.visibility</p:attrName>
                                        </p:attrNameLst>
                                      </p:cBhvr>
                                      <p:to>
                                        <p:strVal val="visible"/>
                                      </p:to>
                                    </p:set>
                                    <p:anim calcmode="lin" valueType="num">
                                      <p:cBhvr>
                                        <p:cTn id="81" dur="1000" fill="hold"/>
                                        <p:tgtEl>
                                          <p:spTgt spid="13"/>
                                        </p:tgtEl>
                                        <p:attrNameLst>
                                          <p:attrName>ppt_w</p:attrName>
                                        </p:attrNameLst>
                                      </p:cBhvr>
                                      <p:tavLst>
                                        <p:tav tm="0">
                                          <p:val>
                                            <p:fltVal val="0"/>
                                          </p:val>
                                        </p:tav>
                                        <p:tav tm="100000">
                                          <p:val>
                                            <p:strVal val="#ppt_w"/>
                                          </p:val>
                                        </p:tav>
                                      </p:tavLst>
                                    </p:anim>
                                    <p:anim calcmode="lin" valueType="num">
                                      <p:cBhvr>
                                        <p:cTn id="82" dur="1000" fill="hold"/>
                                        <p:tgtEl>
                                          <p:spTgt spid="13"/>
                                        </p:tgtEl>
                                        <p:attrNameLst>
                                          <p:attrName>ppt_h</p:attrName>
                                        </p:attrNameLst>
                                      </p:cBhvr>
                                      <p:tavLst>
                                        <p:tav tm="0">
                                          <p:val>
                                            <p:fltVal val="0"/>
                                          </p:val>
                                        </p:tav>
                                        <p:tav tm="100000">
                                          <p:val>
                                            <p:strVal val="#ppt_h"/>
                                          </p:val>
                                        </p:tav>
                                      </p:tavLst>
                                    </p:anim>
                                    <p:anim calcmode="lin" valueType="num">
                                      <p:cBhvr>
                                        <p:cTn id="83" dur="1000" fill="hold"/>
                                        <p:tgtEl>
                                          <p:spTgt spid="13"/>
                                        </p:tgtEl>
                                        <p:attrNameLst>
                                          <p:attrName>style.rotation</p:attrName>
                                        </p:attrNameLst>
                                      </p:cBhvr>
                                      <p:tavLst>
                                        <p:tav tm="0">
                                          <p:val>
                                            <p:fltVal val="90"/>
                                          </p:val>
                                        </p:tav>
                                        <p:tav tm="100000">
                                          <p:val>
                                            <p:fltVal val="0"/>
                                          </p:val>
                                        </p:tav>
                                      </p:tavLst>
                                    </p:anim>
                                    <p:animEffect transition="in" filter="fade">
                                      <p:cBhvr>
                                        <p:cTn id="84" dur="1000"/>
                                        <p:tgtEl>
                                          <p:spTgt spid="13"/>
                                        </p:tgtEl>
                                      </p:cBhvr>
                                    </p:animEffect>
                                  </p:childTnLst>
                                </p:cTn>
                              </p:par>
                            </p:childTnLst>
                          </p:cTn>
                        </p:par>
                      </p:childTnLst>
                    </p:cTn>
                  </p:par>
                  <p:par>
                    <p:cTn id="85" fill="hold">
                      <p:stCondLst>
                        <p:cond delay="indefinite"/>
                      </p:stCondLst>
                      <p:childTnLst>
                        <p:par>
                          <p:cTn id="86" fill="hold">
                            <p:stCondLst>
                              <p:cond delay="0"/>
                            </p:stCondLst>
                            <p:childTnLst>
                              <p:par>
                                <p:cTn id="87" presetID="31" presetClass="entr" presetSubtype="0" fill="hold" grpId="0" nodeType="clickEffect">
                                  <p:stCondLst>
                                    <p:cond delay="0"/>
                                  </p:stCondLst>
                                  <p:childTnLst>
                                    <p:set>
                                      <p:cBhvr>
                                        <p:cTn id="88" dur="1" fill="hold">
                                          <p:stCondLst>
                                            <p:cond delay="0"/>
                                          </p:stCondLst>
                                        </p:cTn>
                                        <p:tgtEl>
                                          <p:spTgt spid="15"/>
                                        </p:tgtEl>
                                        <p:attrNameLst>
                                          <p:attrName>style.visibility</p:attrName>
                                        </p:attrNameLst>
                                      </p:cBhvr>
                                      <p:to>
                                        <p:strVal val="visible"/>
                                      </p:to>
                                    </p:set>
                                    <p:anim calcmode="lin" valueType="num">
                                      <p:cBhvr>
                                        <p:cTn id="89" dur="1000" fill="hold"/>
                                        <p:tgtEl>
                                          <p:spTgt spid="15"/>
                                        </p:tgtEl>
                                        <p:attrNameLst>
                                          <p:attrName>ppt_w</p:attrName>
                                        </p:attrNameLst>
                                      </p:cBhvr>
                                      <p:tavLst>
                                        <p:tav tm="0">
                                          <p:val>
                                            <p:fltVal val="0"/>
                                          </p:val>
                                        </p:tav>
                                        <p:tav tm="100000">
                                          <p:val>
                                            <p:strVal val="#ppt_w"/>
                                          </p:val>
                                        </p:tav>
                                      </p:tavLst>
                                    </p:anim>
                                    <p:anim calcmode="lin" valueType="num">
                                      <p:cBhvr>
                                        <p:cTn id="90" dur="1000" fill="hold"/>
                                        <p:tgtEl>
                                          <p:spTgt spid="15"/>
                                        </p:tgtEl>
                                        <p:attrNameLst>
                                          <p:attrName>ppt_h</p:attrName>
                                        </p:attrNameLst>
                                      </p:cBhvr>
                                      <p:tavLst>
                                        <p:tav tm="0">
                                          <p:val>
                                            <p:fltVal val="0"/>
                                          </p:val>
                                        </p:tav>
                                        <p:tav tm="100000">
                                          <p:val>
                                            <p:strVal val="#ppt_h"/>
                                          </p:val>
                                        </p:tav>
                                      </p:tavLst>
                                    </p:anim>
                                    <p:anim calcmode="lin" valueType="num">
                                      <p:cBhvr>
                                        <p:cTn id="91" dur="1000" fill="hold"/>
                                        <p:tgtEl>
                                          <p:spTgt spid="15"/>
                                        </p:tgtEl>
                                        <p:attrNameLst>
                                          <p:attrName>style.rotation</p:attrName>
                                        </p:attrNameLst>
                                      </p:cBhvr>
                                      <p:tavLst>
                                        <p:tav tm="0">
                                          <p:val>
                                            <p:fltVal val="90"/>
                                          </p:val>
                                        </p:tav>
                                        <p:tav tm="100000">
                                          <p:val>
                                            <p:fltVal val="0"/>
                                          </p:val>
                                        </p:tav>
                                      </p:tavLst>
                                    </p:anim>
                                    <p:animEffect transition="in" filter="fade">
                                      <p:cBhvr>
                                        <p:cTn id="92" dur="1000"/>
                                        <p:tgtEl>
                                          <p:spTgt spid="15"/>
                                        </p:tgtEl>
                                      </p:cBhvr>
                                    </p:animEffect>
                                  </p:childTnLst>
                                </p:cTn>
                              </p:par>
                            </p:childTnLst>
                          </p:cTn>
                        </p:par>
                      </p:childTnLst>
                    </p:cTn>
                  </p:par>
                  <p:par>
                    <p:cTn id="93" fill="hold">
                      <p:stCondLst>
                        <p:cond delay="indefinite"/>
                      </p:stCondLst>
                      <p:childTnLst>
                        <p:par>
                          <p:cTn id="94" fill="hold">
                            <p:stCondLst>
                              <p:cond delay="0"/>
                            </p:stCondLst>
                            <p:childTnLst>
                              <p:par>
                                <p:cTn id="95" presetID="31" presetClass="entr" presetSubtype="0" fill="hold" grpId="0" nodeType="clickEffect">
                                  <p:stCondLst>
                                    <p:cond delay="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childTnLst>
                          </p:cTn>
                        </p:par>
                      </p:childTnLst>
                    </p:cTn>
                  </p:par>
                  <p:par>
                    <p:cTn id="101" fill="hold">
                      <p:stCondLst>
                        <p:cond delay="indefinite"/>
                      </p:stCondLst>
                      <p:childTnLst>
                        <p:par>
                          <p:cTn id="102" fill="hold">
                            <p:stCondLst>
                              <p:cond delay="0"/>
                            </p:stCondLst>
                            <p:childTnLst>
                              <p:par>
                                <p:cTn id="103" presetID="31" presetClass="entr" presetSubtype="0" fill="hold" grpId="0" nodeType="clickEffect">
                                  <p:stCondLst>
                                    <p:cond delay="0"/>
                                  </p:stCondLst>
                                  <p:childTnLst>
                                    <p:set>
                                      <p:cBhvr>
                                        <p:cTn id="104" dur="1" fill="hold">
                                          <p:stCondLst>
                                            <p:cond delay="0"/>
                                          </p:stCondLst>
                                        </p:cTn>
                                        <p:tgtEl>
                                          <p:spTgt spid="16"/>
                                        </p:tgtEl>
                                        <p:attrNameLst>
                                          <p:attrName>style.visibility</p:attrName>
                                        </p:attrNameLst>
                                      </p:cBhvr>
                                      <p:to>
                                        <p:strVal val="visible"/>
                                      </p:to>
                                    </p:set>
                                    <p:anim calcmode="lin" valueType="num">
                                      <p:cBhvr>
                                        <p:cTn id="105" dur="1000" fill="hold"/>
                                        <p:tgtEl>
                                          <p:spTgt spid="16"/>
                                        </p:tgtEl>
                                        <p:attrNameLst>
                                          <p:attrName>ppt_w</p:attrName>
                                        </p:attrNameLst>
                                      </p:cBhvr>
                                      <p:tavLst>
                                        <p:tav tm="0">
                                          <p:val>
                                            <p:fltVal val="0"/>
                                          </p:val>
                                        </p:tav>
                                        <p:tav tm="100000">
                                          <p:val>
                                            <p:strVal val="#ppt_w"/>
                                          </p:val>
                                        </p:tav>
                                      </p:tavLst>
                                    </p:anim>
                                    <p:anim calcmode="lin" valueType="num">
                                      <p:cBhvr>
                                        <p:cTn id="106" dur="1000" fill="hold"/>
                                        <p:tgtEl>
                                          <p:spTgt spid="16"/>
                                        </p:tgtEl>
                                        <p:attrNameLst>
                                          <p:attrName>ppt_h</p:attrName>
                                        </p:attrNameLst>
                                      </p:cBhvr>
                                      <p:tavLst>
                                        <p:tav tm="0">
                                          <p:val>
                                            <p:fltVal val="0"/>
                                          </p:val>
                                        </p:tav>
                                        <p:tav tm="100000">
                                          <p:val>
                                            <p:strVal val="#ppt_h"/>
                                          </p:val>
                                        </p:tav>
                                      </p:tavLst>
                                    </p:anim>
                                    <p:anim calcmode="lin" valueType="num">
                                      <p:cBhvr>
                                        <p:cTn id="107" dur="1000" fill="hold"/>
                                        <p:tgtEl>
                                          <p:spTgt spid="16"/>
                                        </p:tgtEl>
                                        <p:attrNameLst>
                                          <p:attrName>style.rotation</p:attrName>
                                        </p:attrNameLst>
                                      </p:cBhvr>
                                      <p:tavLst>
                                        <p:tav tm="0">
                                          <p:val>
                                            <p:fltVal val="90"/>
                                          </p:val>
                                        </p:tav>
                                        <p:tav tm="100000">
                                          <p:val>
                                            <p:fltVal val="0"/>
                                          </p:val>
                                        </p:tav>
                                      </p:tavLst>
                                    </p:anim>
                                    <p:animEffect transition="in" filter="fade">
                                      <p:cBhvr>
                                        <p:cTn id="108" dur="1000"/>
                                        <p:tgtEl>
                                          <p:spTgt spid="16"/>
                                        </p:tgtEl>
                                      </p:cBhvr>
                                    </p:animEffect>
                                  </p:childTnLst>
                                </p:cTn>
                              </p:par>
                            </p:childTnLst>
                          </p:cTn>
                        </p:par>
                      </p:childTnLst>
                    </p:cTn>
                  </p:par>
                  <p:par>
                    <p:cTn id="109" fill="hold">
                      <p:stCondLst>
                        <p:cond delay="indefinite"/>
                      </p:stCondLst>
                      <p:childTnLst>
                        <p:par>
                          <p:cTn id="110" fill="hold">
                            <p:stCondLst>
                              <p:cond delay="0"/>
                            </p:stCondLst>
                            <p:childTnLst>
                              <p:par>
                                <p:cTn id="111" presetID="31" presetClass="entr" presetSubtype="0" fill="hold" grpId="0" nodeType="clickEffect">
                                  <p:stCondLst>
                                    <p:cond delay="0"/>
                                  </p:stCondLst>
                                  <p:childTnLst>
                                    <p:set>
                                      <p:cBhvr>
                                        <p:cTn id="112" dur="1" fill="hold">
                                          <p:stCondLst>
                                            <p:cond delay="0"/>
                                          </p:stCondLst>
                                        </p:cTn>
                                        <p:tgtEl>
                                          <p:spTgt spid="17"/>
                                        </p:tgtEl>
                                        <p:attrNameLst>
                                          <p:attrName>style.visibility</p:attrName>
                                        </p:attrNameLst>
                                      </p:cBhvr>
                                      <p:to>
                                        <p:strVal val="visible"/>
                                      </p:to>
                                    </p:set>
                                    <p:anim calcmode="lin" valueType="num">
                                      <p:cBhvr>
                                        <p:cTn id="113" dur="1000" fill="hold"/>
                                        <p:tgtEl>
                                          <p:spTgt spid="17"/>
                                        </p:tgtEl>
                                        <p:attrNameLst>
                                          <p:attrName>ppt_w</p:attrName>
                                        </p:attrNameLst>
                                      </p:cBhvr>
                                      <p:tavLst>
                                        <p:tav tm="0">
                                          <p:val>
                                            <p:fltVal val="0"/>
                                          </p:val>
                                        </p:tav>
                                        <p:tav tm="100000">
                                          <p:val>
                                            <p:strVal val="#ppt_w"/>
                                          </p:val>
                                        </p:tav>
                                      </p:tavLst>
                                    </p:anim>
                                    <p:anim calcmode="lin" valueType="num">
                                      <p:cBhvr>
                                        <p:cTn id="114" dur="1000" fill="hold"/>
                                        <p:tgtEl>
                                          <p:spTgt spid="17"/>
                                        </p:tgtEl>
                                        <p:attrNameLst>
                                          <p:attrName>ppt_h</p:attrName>
                                        </p:attrNameLst>
                                      </p:cBhvr>
                                      <p:tavLst>
                                        <p:tav tm="0">
                                          <p:val>
                                            <p:fltVal val="0"/>
                                          </p:val>
                                        </p:tav>
                                        <p:tav tm="100000">
                                          <p:val>
                                            <p:strVal val="#ppt_h"/>
                                          </p:val>
                                        </p:tav>
                                      </p:tavLst>
                                    </p:anim>
                                    <p:anim calcmode="lin" valueType="num">
                                      <p:cBhvr>
                                        <p:cTn id="115" dur="1000" fill="hold"/>
                                        <p:tgtEl>
                                          <p:spTgt spid="17"/>
                                        </p:tgtEl>
                                        <p:attrNameLst>
                                          <p:attrName>style.rotation</p:attrName>
                                        </p:attrNameLst>
                                      </p:cBhvr>
                                      <p:tavLst>
                                        <p:tav tm="0">
                                          <p:val>
                                            <p:fltVal val="90"/>
                                          </p:val>
                                        </p:tav>
                                        <p:tav tm="100000">
                                          <p:val>
                                            <p:fltVal val="0"/>
                                          </p:val>
                                        </p:tav>
                                      </p:tavLst>
                                    </p:anim>
                                    <p:animEffect transition="in" filter="fade">
                                      <p:cBhvr>
                                        <p:cTn id="116" dur="1000"/>
                                        <p:tgtEl>
                                          <p:spTgt spid="17"/>
                                        </p:tgtEl>
                                      </p:cBhvr>
                                    </p:animEffect>
                                  </p:childTnLst>
                                </p:cTn>
                              </p:par>
                            </p:childTnLst>
                          </p:cTn>
                        </p:par>
                      </p:childTnLst>
                    </p:cTn>
                  </p:par>
                  <p:par>
                    <p:cTn id="117" fill="hold">
                      <p:stCondLst>
                        <p:cond delay="indefinite"/>
                      </p:stCondLst>
                      <p:childTnLst>
                        <p:par>
                          <p:cTn id="118" fill="hold">
                            <p:stCondLst>
                              <p:cond delay="0"/>
                            </p:stCondLst>
                            <p:childTnLst>
                              <p:par>
                                <p:cTn id="119" presetID="31" presetClass="entr" presetSubtype="0" fill="hold" grpId="0" nodeType="clickEffect">
                                  <p:stCondLst>
                                    <p:cond delay="0"/>
                                  </p:stCondLst>
                                  <p:childTnLst>
                                    <p:set>
                                      <p:cBhvr>
                                        <p:cTn id="120" dur="1" fill="hold">
                                          <p:stCondLst>
                                            <p:cond delay="0"/>
                                          </p:stCondLst>
                                        </p:cTn>
                                        <p:tgtEl>
                                          <p:spTgt spid="19"/>
                                        </p:tgtEl>
                                        <p:attrNameLst>
                                          <p:attrName>style.visibility</p:attrName>
                                        </p:attrNameLst>
                                      </p:cBhvr>
                                      <p:to>
                                        <p:strVal val="visible"/>
                                      </p:to>
                                    </p:set>
                                    <p:anim calcmode="lin" valueType="num">
                                      <p:cBhvr>
                                        <p:cTn id="121" dur="1000" fill="hold"/>
                                        <p:tgtEl>
                                          <p:spTgt spid="19"/>
                                        </p:tgtEl>
                                        <p:attrNameLst>
                                          <p:attrName>ppt_w</p:attrName>
                                        </p:attrNameLst>
                                      </p:cBhvr>
                                      <p:tavLst>
                                        <p:tav tm="0">
                                          <p:val>
                                            <p:fltVal val="0"/>
                                          </p:val>
                                        </p:tav>
                                        <p:tav tm="100000">
                                          <p:val>
                                            <p:strVal val="#ppt_w"/>
                                          </p:val>
                                        </p:tav>
                                      </p:tavLst>
                                    </p:anim>
                                    <p:anim calcmode="lin" valueType="num">
                                      <p:cBhvr>
                                        <p:cTn id="122" dur="1000" fill="hold"/>
                                        <p:tgtEl>
                                          <p:spTgt spid="19"/>
                                        </p:tgtEl>
                                        <p:attrNameLst>
                                          <p:attrName>ppt_h</p:attrName>
                                        </p:attrNameLst>
                                      </p:cBhvr>
                                      <p:tavLst>
                                        <p:tav tm="0">
                                          <p:val>
                                            <p:fltVal val="0"/>
                                          </p:val>
                                        </p:tav>
                                        <p:tav tm="100000">
                                          <p:val>
                                            <p:strVal val="#ppt_h"/>
                                          </p:val>
                                        </p:tav>
                                      </p:tavLst>
                                    </p:anim>
                                    <p:anim calcmode="lin" valueType="num">
                                      <p:cBhvr>
                                        <p:cTn id="123" dur="1000" fill="hold"/>
                                        <p:tgtEl>
                                          <p:spTgt spid="19"/>
                                        </p:tgtEl>
                                        <p:attrNameLst>
                                          <p:attrName>style.rotation</p:attrName>
                                        </p:attrNameLst>
                                      </p:cBhvr>
                                      <p:tavLst>
                                        <p:tav tm="0">
                                          <p:val>
                                            <p:fltVal val="90"/>
                                          </p:val>
                                        </p:tav>
                                        <p:tav tm="100000">
                                          <p:val>
                                            <p:fltVal val="0"/>
                                          </p:val>
                                        </p:tav>
                                      </p:tavLst>
                                    </p:anim>
                                    <p:animEffect transition="in" filter="fade">
                                      <p:cBhvr>
                                        <p:cTn id="124" dur="1000"/>
                                        <p:tgtEl>
                                          <p:spTgt spid="19"/>
                                        </p:tgtEl>
                                      </p:cBhvr>
                                    </p:animEffect>
                                  </p:childTnLst>
                                </p:cTn>
                              </p:par>
                            </p:childTnLst>
                          </p:cTn>
                        </p:par>
                      </p:childTnLst>
                    </p:cTn>
                  </p:par>
                  <p:par>
                    <p:cTn id="125" fill="hold">
                      <p:stCondLst>
                        <p:cond delay="indefinite"/>
                      </p:stCondLst>
                      <p:childTnLst>
                        <p:par>
                          <p:cTn id="126" fill="hold">
                            <p:stCondLst>
                              <p:cond delay="0"/>
                            </p:stCondLst>
                            <p:childTnLst>
                              <p:par>
                                <p:cTn id="127" presetID="31" presetClass="entr" presetSubtype="0" fill="hold" grpId="0" nodeType="clickEffect">
                                  <p:stCondLst>
                                    <p:cond delay="0"/>
                                  </p:stCondLst>
                                  <p:childTnLst>
                                    <p:set>
                                      <p:cBhvr>
                                        <p:cTn id="128" dur="1" fill="hold">
                                          <p:stCondLst>
                                            <p:cond delay="0"/>
                                          </p:stCondLst>
                                        </p:cTn>
                                        <p:tgtEl>
                                          <p:spTgt spid="20"/>
                                        </p:tgtEl>
                                        <p:attrNameLst>
                                          <p:attrName>style.visibility</p:attrName>
                                        </p:attrNameLst>
                                      </p:cBhvr>
                                      <p:to>
                                        <p:strVal val="visible"/>
                                      </p:to>
                                    </p:set>
                                    <p:anim calcmode="lin" valueType="num">
                                      <p:cBhvr>
                                        <p:cTn id="129" dur="1000" fill="hold"/>
                                        <p:tgtEl>
                                          <p:spTgt spid="20"/>
                                        </p:tgtEl>
                                        <p:attrNameLst>
                                          <p:attrName>ppt_w</p:attrName>
                                        </p:attrNameLst>
                                      </p:cBhvr>
                                      <p:tavLst>
                                        <p:tav tm="0">
                                          <p:val>
                                            <p:fltVal val="0"/>
                                          </p:val>
                                        </p:tav>
                                        <p:tav tm="100000">
                                          <p:val>
                                            <p:strVal val="#ppt_w"/>
                                          </p:val>
                                        </p:tav>
                                      </p:tavLst>
                                    </p:anim>
                                    <p:anim calcmode="lin" valueType="num">
                                      <p:cBhvr>
                                        <p:cTn id="130" dur="1000" fill="hold"/>
                                        <p:tgtEl>
                                          <p:spTgt spid="20"/>
                                        </p:tgtEl>
                                        <p:attrNameLst>
                                          <p:attrName>ppt_h</p:attrName>
                                        </p:attrNameLst>
                                      </p:cBhvr>
                                      <p:tavLst>
                                        <p:tav tm="0">
                                          <p:val>
                                            <p:fltVal val="0"/>
                                          </p:val>
                                        </p:tav>
                                        <p:tav tm="100000">
                                          <p:val>
                                            <p:strVal val="#ppt_h"/>
                                          </p:val>
                                        </p:tav>
                                      </p:tavLst>
                                    </p:anim>
                                    <p:anim calcmode="lin" valueType="num">
                                      <p:cBhvr>
                                        <p:cTn id="131" dur="1000" fill="hold"/>
                                        <p:tgtEl>
                                          <p:spTgt spid="20"/>
                                        </p:tgtEl>
                                        <p:attrNameLst>
                                          <p:attrName>style.rotation</p:attrName>
                                        </p:attrNameLst>
                                      </p:cBhvr>
                                      <p:tavLst>
                                        <p:tav tm="0">
                                          <p:val>
                                            <p:fltVal val="90"/>
                                          </p:val>
                                        </p:tav>
                                        <p:tav tm="100000">
                                          <p:val>
                                            <p:fltVal val="0"/>
                                          </p:val>
                                        </p:tav>
                                      </p:tavLst>
                                    </p:anim>
                                    <p:animEffect transition="in" filter="fade">
                                      <p:cBhvr>
                                        <p:cTn id="132"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20952" y="1074685"/>
            <a:ext cx="3938736" cy="9144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ar-EG" dirty="0"/>
              <a:t>(تعيرنا أنا قليل عديدنا ) </a:t>
            </a:r>
          </a:p>
          <a:p>
            <a:pPr algn="ctr"/>
            <a:r>
              <a:rPr lang="ar-EG" dirty="0"/>
              <a:t>أسلوب خبري غرضه التقليل من شأن قبيلته وبيان ضعفها </a:t>
            </a:r>
            <a:endParaRPr lang="en-US" dirty="0"/>
          </a:p>
        </p:txBody>
      </p:sp>
      <p:sp>
        <p:nvSpPr>
          <p:cNvPr id="3" name="Rectangle 2"/>
          <p:cNvSpPr/>
          <p:nvPr/>
        </p:nvSpPr>
        <p:spPr>
          <a:xfrm>
            <a:off x="611560" y="1221693"/>
            <a:ext cx="3938736" cy="9144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EG" dirty="0"/>
              <a:t>( شباب  -  كهول ) </a:t>
            </a:r>
          </a:p>
          <a:p>
            <a:pPr algn="ctr"/>
            <a:r>
              <a:rPr lang="ar-EG" dirty="0"/>
              <a:t>محسن بديعى / طباق يبرز المعنى ويوضحه </a:t>
            </a:r>
            <a:endParaRPr lang="en-US" dirty="0"/>
          </a:p>
        </p:txBody>
      </p:sp>
      <p:sp>
        <p:nvSpPr>
          <p:cNvPr id="4" name="Rectangle 3"/>
          <p:cNvSpPr/>
          <p:nvPr/>
        </p:nvSpPr>
        <p:spPr>
          <a:xfrm>
            <a:off x="4955629" y="2118556"/>
            <a:ext cx="3938736" cy="1094420"/>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ar-EG" dirty="0"/>
              <a:t>( وما قل من كانت بقاياه مثلنا )</a:t>
            </a:r>
          </a:p>
          <a:p>
            <a:pPr algn="ctr"/>
            <a:r>
              <a:rPr lang="ar-EG" dirty="0"/>
              <a:t>كناية عن العزة  والمنعة والشرف  وسر جمال الكناية  هو الإتيان بالمعنى مصحوبا بالدليل عليه في إيجاز وتجسيم </a:t>
            </a:r>
            <a:endParaRPr lang="en-US" dirty="0"/>
          </a:p>
        </p:txBody>
      </p:sp>
      <p:sp>
        <p:nvSpPr>
          <p:cNvPr id="8" name="Rectangle 7"/>
          <p:cNvSpPr/>
          <p:nvPr/>
        </p:nvSpPr>
        <p:spPr>
          <a:xfrm>
            <a:off x="486991" y="2298576"/>
            <a:ext cx="3938736" cy="9144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ar-EG" dirty="0"/>
              <a:t>( أنا قليل  وجارنا عزيز  وجار الأكثرين قليل )</a:t>
            </a:r>
          </a:p>
          <a:p>
            <a:pPr algn="ctr"/>
            <a:r>
              <a:rPr lang="ar-EG" dirty="0"/>
              <a:t>مقابلة يبرز المعنى ويوضحه ويقويه بالتضاد </a:t>
            </a:r>
          </a:p>
        </p:txBody>
      </p:sp>
      <p:sp>
        <p:nvSpPr>
          <p:cNvPr id="10" name="Rectangle 9"/>
          <p:cNvSpPr/>
          <p:nvPr/>
        </p:nvSpPr>
        <p:spPr>
          <a:xfrm>
            <a:off x="512143" y="3581232"/>
            <a:ext cx="3938736" cy="9144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ar-EG" dirty="0"/>
              <a:t> ( جار الأكثرين ذليل )</a:t>
            </a:r>
          </a:p>
          <a:p>
            <a:pPr algn="ctr"/>
            <a:r>
              <a:rPr lang="ar-EG" dirty="0"/>
              <a:t>كناية عن صفة الضعف عند الأعداء على الرغم من كثرتهم </a:t>
            </a:r>
            <a:endParaRPr lang="en-US" dirty="0"/>
          </a:p>
        </p:txBody>
      </p:sp>
      <p:sp>
        <p:nvSpPr>
          <p:cNvPr id="11" name="Rectangle 10"/>
          <p:cNvSpPr/>
          <p:nvPr/>
        </p:nvSpPr>
        <p:spPr>
          <a:xfrm>
            <a:off x="4788024" y="3506600"/>
            <a:ext cx="3938736" cy="914400"/>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ar-EG" dirty="0"/>
              <a:t> ( جارنا عزيز )</a:t>
            </a:r>
          </a:p>
          <a:p>
            <a:pPr algn="ctr"/>
            <a:r>
              <a:rPr lang="ar-EG" dirty="0"/>
              <a:t>كناية عن صفة القوة لمن يجاور قبيلة الشاعر القوية </a:t>
            </a:r>
            <a:endParaRPr lang="en-US" dirty="0"/>
          </a:p>
        </p:txBody>
      </p:sp>
      <p:sp>
        <p:nvSpPr>
          <p:cNvPr id="12" name="Rectangle 11"/>
          <p:cNvSpPr/>
          <p:nvPr/>
        </p:nvSpPr>
        <p:spPr>
          <a:xfrm>
            <a:off x="2411760" y="4772111"/>
            <a:ext cx="3938736" cy="914400"/>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ar-EG" dirty="0"/>
              <a:t> (قليل – عزيز – ذليل )</a:t>
            </a:r>
          </a:p>
          <a:p>
            <a:pPr algn="ctr"/>
            <a:r>
              <a:rPr lang="ar-EG" dirty="0"/>
              <a:t>تكرار صيغة ( فعيل ) أعطى إيقاعا موسيقيا مؤثرا للبيت </a:t>
            </a:r>
            <a:endParaRPr lang="en-US" dirty="0"/>
          </a:p>
        </p:txBody>
      </p:sp>
      <p:sp>
        <p:nvSpPr>
          <p:cNvPr id="13" name="Flowchart: Terminator 12"/>
          <p:cNvSpPr/>
          <p:nvPr/>
        </p:nvSpPr>
        <p:spPr>
          <a:xfrm>
            <a:off x="2411760" y="483818"/>
            <a:ext cx="3672408" cy="461396"/>
          </a:xfrm>
          <a:prstGeom prst="flowChartTerminator">
            <a:avLst/>
          </a:prstGeom>
        </p:spPr>
        <p:style>
          <a:lnRef idx="1">
            <a:schemeClr val="dk1"/>
          </a:lnRef>
          <a:fillRef idx="2">
            <a:schemeClr val="dk1"/>
          </a:fillRef>
          <a:effectRef idx="1">
            <a:schemeClr val="dk1"/>
          </a:effectRef>
          <a:fontRef idx="minor">
            <a:schemeClr val="dk1"/>
          </a:fontRef>
        </p:style>
        <p:txBody>
          <a:bodyPr rtlCol="0" anchor="ctr"/>
          <a:lstStyle/>
          <a:p>
            <a:pPr algn="ctr"/>
            <a:r>
              <a:rPr lang="ar-EG" dirty="0"/>
              <a:t>مظاهر الجمال </a:t>
            </a:r>
            <a:endParaRPr lang="en-US" dirty="0"/>
          </a:p>
        </p:txBody>
      </p:sp>
    </p:spTree>
    <p:extLst>
      <p:ext uri="{BB962C8B-B14F-4D97-AF65-F5344CB8AC3E}">
        <p14:creationId xmlns:p14="http://schemas.microsoft.com/office/powerpoint/2010/main" val="76964609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1000" fill="hold"/>
                                        <p:tgtEl>
                                          <p:spTgt spid="2"/>
                                        </p:tgtEl>
                                        <p:attrNameLst>
                                          <p:attrName>ppt_w</p:attrName>
                                        </p:attrNameLst>
                                      </p:cBhvr>
                                      <p:tavLst>
                                        <p:tav tm="0">
                                          <p:val>
                                            <p:fltVal val="0"/>
                                          </p:val>
                                        </p:tav>
                                        <p:tav tm="100000">
                                          <p:val>
                                            <p:strVal val="#ppt_w"/>
                                          </p:val>
                                        </p:tav>
                                      </p:tavLst>
                                    </p:anim>
                                    <p:anim calcmode="lin" valueType="num">
                                      <p:cBhvr>
                                        <p:cTn id="16" dur="1000" fill="hold"/>
                                        <p:tgtEl>
                                          <p:spTgt spid="2"/>
                                        </p:tgtEl>
                                        <p:attrNameLst>
                                          <p:attrName>ppt_h</p:attrName>
                                        </p:attrNameLst>
                                      </p:cBhvr>
                                      <p:tavLst>
                                        <p:tav tm="0">
                                          <p:val>
                                            <p:fltVal val="0"/>
                                          </p:val>
                                        </p:tav>
                                        <p:tav tm="100000">
                                          <p:val>
                                            <p:strVal val="#ppt_h"/>
                                          </p:val>
                                        </p:tav>
                                      </p:tavLst>
                                    </p:anim>
                                    <p:anim calcmode="lin" valueType="num">
                                      <p:cBhvr>
                                        <p:cTn id="17" dur="1000" fill="hold"/>
                                        <p:tgtEl>
                                          <p:spTgt spid="2"/>
                                        </p:tgtEl>
                                        <p:attrNameLst>
                                          <p:attrName>style.rotation</p:attrName>
                                        </p:attrNameLst>
                                      </p:cBhvr>
                                      <p:tavLst>
                                        <p:tav tm="0">
                                          <p:val>
                                            <p:fltVal val="90"/>
                                          </p:val>
                                        </p:tav>
                                        <p:tav tm="100000">
                                          <p:val>
                                            <p:fltVal val="0"/>
                                          </p:val>
                                        </p:tav>
                                      </p:tavLst>
                                    </p:anim>
                                    <p:animEffect transition="in" filter="fade">
                                      <p:cBhvr>
                                        <p:cTn id="18" dur="10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1000" fill="hold"/>
                                        <p:tgtEl>
                                          <p:spTgt spid="3"/>
                                        </p:tgtEl>
                                        <p:attrNameLst>
                                          <p:attrName>ppt_w</p:attrName>
                                        </p:attrNameLst>
                                      </p:cBhvr>
                                      <p:tavLst>
                                        <p:tav tm="0">
                                          <p:val>
                                            <p:fltVal val="0"/>
                                          </p:val>
                                        </p:tav>
                                        <p:tav tm="100000">
                                          <p:val>
                                            <p:strVal val="#ppt_w"/>
                                          </p:val>
                                        </p:tav>
                                      </p:tavLst>
                                    </p:anim>
                                    <p:anim calcmode="lin" valueType="num">
                                      <p:cBhvr>
                                        <p:cTn id="24" dur="1000" fill="hold"/>
                                        <p:tgtEl>
                                          <p:spTgt spid="3"/>
                                        </p:tgtEl>
                                        <p:attrNameLst>
                                          <p:attrName>ppt_h</p:attrName>
                                        </p:attrNameLst>
                                      </p:cBhvr>
                                      <p:tavLst>
                                        <p:tav tm="0">
                                          <p:val>
                                            <p:fltVal val="0"/>
                                          </p:val>
                                        </p:tav>
                                        <p:tav tm="100000">
                                          <p:val>
                                            <p:strVal val="#ppt_h"/>
                                          </p:val>
                                        </p:tav>
                                      </p:tavLst>
                                    </p:anim>
                                    <p:anim calcmode="lin" valueType="num">
                                      <p:cBhvr>
                                        <p:cTn id="25" dur="1000" fill="hold"/>
                                        <p:tgtEl>
                                          <p:spTgt spid="3"/>
                                        </p:tgtEl>
                                        <p:attrNameLst>
                                          <p:attrName>style.rotation</p:attrName>
                                        </p:attrNameLst>
                                      </p:cBhvr>
                                      <p:tavLst>
                                        <p:tav tm="0">
                                          <p:val>
                                            <p:fltVal val="90"/>
                                          </p:val>
                                        </p:tav>
                                        <p:tav tm="100000">
                                          <p:val>
                                            <p:fltVal val="0"/>
                                          </p:val>
                                        </p:tav>
                                      </p:tavLst>
                                    </p:anim>
                                    <p:animEffect transition="in" filter="fade">
                                      <p:cBhvr>
                                        <p:cTn id="26" dur="1000"/>
                                        <p:tgtEl>
                                          <p:spTgt spid="3"/>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1000" fill="hold"/>
                                        <p:tgtEl>
                                          <p:spTgt spid="4"/>
                                        </p:tgtEl>
                                        <p:attrNameLst>
                                          <p:attrName>ppt_w</p:attrName>
                                        </p:attrNameLst>
                                      </p:cBhvr>
                                      <p:tavLst>
                                        <p:tav tm="0">
                                          <p:val>
                                            <p:fltVal val="0"/>
                                          </p:val>
                                        </p:tav>
                                        <p:tav tm="100000">
                                          <p:val>
                                            <p:strVal val="#ppt_w"/>
                                          </p:val>
                                        </p:tav>
                                      </p:tavLst>
                                    </p:anim>
                                    <p:anim calcmode="lin" valueType="num">
                                      <p:cBhvr>
                                        <p:cTn id="32" dur="1000" fill="hold"/>
                                        <p:tgtEl>
                                          <p:spTgt spid="4"/>
                                        </p:tgtEl>
                                        <p:attrNameLst>
                                          <p:attrName>ppt_h</p:attrName>
                                        </p:attrNameLst>
                                      </p:cBhvr>
                                      <p:tavLst>
                                        <p:tav tm="0">
                                          <p:val>
                                            <p:fltVal val="0"/>
                                          </p:val>
                                        </p:tav>
                                        <p:tav tm="100000">
                                          <p:val>
                                            <p:strVal val="#ppt_h"/>
                                          </p:val>
                                        </p:tav>
                                      </p:tavLst>
                                    </p:anim>
                                    <p:anim calcmode="lin" valueType="num">
                                      <p:cBhvr>
                                        <p:cTn id="33" dur="1000" fill="hold"/>
                                        <p:tgtEl>
                                          <p:spTgt spid="4"/>
                                        </p:tgtEl>
                                        <p:attrNameLst>
                                          <p:attrName>style.rotation</p:attrName>
                                        </p:attrNameLst>
                                      </p:cBhvr>
                                      <p:tavLst>
                                        <p:tav tm="0">
                                          <p:val>
                                            <p:fltVal val="90"/>
                                          </p:val>
                                        </p:tav>
                                        <p:tav tm="100000">
                                          <p:val>
                                            <p:fltVal val="0"/>
                                          </p:val>
                                        </p:tav>
                                      </p:tavLst>
                                    </p:anim>
                                    <p:animEffect transition="in" filter="fade">
                                      <p:cBhvr>
                                        <p:cTn id="34" dur="1000"/>
                                        <p:tgtEl>
                                          <p:spTgt spid="4"/>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1000" fill="hold"/>
                                        <p:tgtEl>
                                          <p:spTgt spid="8"/>
                                        </p:tgtEl>
                                        <p:attrNameLst>
                                          <p:attrName>ppt_w</p:attrName>
                                        </p:attrNameLst>
                                      </p:cBhvr>
                                      <p:tavLst>
                                        <p:tav tm="0">
                                          <p:val>
                                            <p:fltVal val="0"/>
                                          </p:val>
                                        </p:tav>
                                        <p:tav tm="100000">
                                          <p:val>
                                            <p:strVal val="#ppt_w"/>
                                          </p:val>
                                        </p:tav>
                                      </p:tavLst>
                                    </p:anim>
                                    <p:anim calcmode="lin" valueType="num">
                                      <p:cBhvr>
                                        <p:cTn id="40" dur="1000" fill="hold"/>
                                        <p:tgtEl>
                                          <p:spTgt spid="8"/>
                                        </p:tgtEl>
                                        <p:attrNameLst>
                                          <p:attrName>ppt_h</p:attrName>
                                        </p:attrNameLst>
                                      </p:cBhvr>
                                      <p:tavLst>
                                        <p:tav tm="0">
                                          <p:val>
                                            <p:fltVal val="0"/>
                                          </p:val>
                                        </p:tav>
                                        <p:tav tm="100000">
                                          <p:val>
                                            <p:strVal val="#ppt_h"/>
                                          </p:val>
                                        </p:tav>
                                      </p:tavLst>
                                    </p:anim>
                                    <p:anim calcmode="lin" valueType="num">
                                      <p:cBhvr>
                                        <p:cTn id="41" dur="1000" fill="hold"/>
                                        <p:tgtEl>
                                          <p:spTgt spid="8"/>
                                        </p:tgtEl>
                                        <p:attrNameLst>
                                          <p:attrName>style.rotation</p:attrName>
                                        </p:attrNameLst>
                                      </p:cBhvr>
                                      <p:tavLst>
                                        <p:tav tm="0">
                                          <p:val>
                                            <p:fltVal val="90"/>
                                          </p:val>
                                        </p:tav>
                                        <p:tav tm="100000">
                                          <p:val>
                                            <p:fltVal val="0"/>
                                          </p:val>
                                        </p:tav>
                                      </p:tavLst>
                                    </p:anim>
                                    <p:animEffect transition="in" filter="fade">
                                      <p:cBhvr>
                                        <p:cTn id="42" dur="10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1000" fill="hold"/>
                                        <p:tgtEl>
                                          <p:spTgt spid="11"/>
                                        </p:tgtEl>
                                        <p:attrNameLst>
                                          <p:attrName>ppt_w</p:attrName>
                                        </p:attrNameLst>
                                      </p:cBhvr>
                                      <p:tavLst>
                                        <p:tav tm="0">
                                          <p:val>
                                            <p:fltVal val="0"/>
                                          </p:val>
                                        </p:tav>
                                        <p:tav tm="100000">
                                          <p:val>
                                            <p:strVal val="#ppt_w"/>
                                          </p:val>
                                        </p:tav>
                                      </p:tavLst>
                                    </p:anim>
                                    <p:anim calcmode="lin" valueType="num">
                                      <p:cBhvr>
                                        <p:cTn id="48" dur="1000" fill="hold"/>
                                        <p:tgtEl>
                                          <p:spTgt spid="11"/>
                                        </p:tgtEl>
                                        <p:attrNameLst>
                                          <p:attrName>ppt_h</p:attrName>
                                        </p:attrNameLst>
                                      </p:cBhvr>
                                      <p:tavLst>
                                        <p:tav tm="0">
                                          <p:val>
                                            <p:fltVal val="0"/>
                                          </p:val>
                                        </p:tav>
                                        <p:tav tm="100000">
                                          <p:val>
                                            <p:strVal val="#ppt_h"/>
                                          </p:val>
                                        </p:tav>
                                      </p:tavLst>
                                    </p:anim>
                                    <p:anim calcmode="lin" valueType="num">
                                      <p:cBhvr>
                                        <p:cTn id="49" dur="1000" fill="hold"/>
                                        <p:tgtEl>
                                          <p:spTgt spid="11"/>
                                        </p:tgtEl>
                                        <p:attrNameLst>
                                          <p:attrName>style.rotation</p:attrName>
                                        </p:attrNameLst>
                                      </p:cBhvr>
                                      <p:tavLst>
                                        <p:tav tm="0">
                                          <p:val>
                                            <p:fltVal val="90"/>
                                          </p:val>
                                        </p:tav>
                                        <p:tav tm="100000">
                                          <p:val>
                                            <p:fltVal val="0"/>
                                          </p:val>
                                        </p:tav>
                                      </p:tavLst>
                                    </p:anim>
                                    <p:animEffect transition="in" filter="fade">
                                      <p:cBhvr>
                                        <p:cTn id="50" dur="1000"/>
                                        <p:tgtEl>
                                          <p:spTgt spid="11"/>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1000" fill="hold"/>
                                        <p:tgtEl>
                                          <p:spTgt spid="10"/>
                                        </p:tgtEl>
                                        <p:attrNameLst>
                                          <p:attrName>ppt_w</p:attrName>
                                        </p:attrNameLst>
                                      </p:cBhvr>
                                      <p:tavLst>
                                        <p:tav tm="0">
                                          <p:val>
                                            <p:fltVal val="0"/>
                                          </p:val>
                                        </p:tav>
                                        <p:tav tm="100000">
                                          <p:val>
                                            <p:strVal val="#ppt_w"/>
                                          </p:val>
                                        </p:tav>
                                      </p:tavLst>
                                    </p:anim>
                                    <p:anim calcmode="lin" valueType="num">
                                      <p:cBhvr>
                                        <p:cTn id="56" dur="1000" fill="hold"/>
                                        <p:tgtEl>
                                          <p:spTgt spid="10"/>
                                        </p:tgtEl>
                                        <p:attrNameLst>
                                          <p:attrName>ppt_h</p:attrName>
                                        </p:attrNameLst>
                                      </p:cBhvr>
                                      <p:tavLst>
                                        <p:tav tm="0">
                                          <p:val>
                                            <p:fltVal val="0"/>
                                          </p:val>
                                        </p:tav>
                                        <p:tav tm="100000">
                                          <p:val>
                                            <p:strVal val="#ppt_h"/>
                                          </p:val>
                                        </p:tav>
                                      </p:tavLst>
                                    </p:anim>
                                    <p:anim calcmode="lin" valueType="num">
                                      <p:cBhvr>
                                        <p:cTn id="57" dur="1000" fill="hold"/>
                                        <p:tgtEl>
                                          <p:spTgt spid="10"/>
                                        </p:tgtEl>
                                        <p:attrNameLst>
                                          <p:attrName>style.rotation</p:attrName>
                                        </p:attrNameLst>
                                      </p:cBhvr>
                                      <p:tavLst>
                                        <p:tav tm="0">
                                          <p:val>
                                            <p:fltVal val="90"/>
                                          </p:val>
                                        </p:tav>
                                        <p:tav tm="100000">
                                          <p:val>
                                            <p:fltVal val="0"/>
                                          </p:val>
                                        </p:tav>
                                      </p:tavLst>
                                    </p:anim>
                                    <p:animEffect transition="in" filter="fade">
                                      <p:cBhvr>
                                        <p:cTn id="58" dur="1000"/>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p:cTn id="63" dur="1000" fill="hold"/>
                                        <p:tgtEl>
                                          <p:spTgt spid="12"/>
                                        </p:tgtEl>
                                        <p:attrNameLst>
                                          <p:attrName>ppt_w</p:attrName>
                                        </p:attrNameLst>
                                      </p:cBhvr>
                                      <p:tavLst>
                                        <p:tav tm="0">
                                          <p:val>
                                            <p:fltVal val="0"/>
                                          </p:val>
                                        </p:tav>
                                        <p:tav tm="100000">
                                          <p:val>
                                            <p:strVal val="#ppt_w"/>
                                          </p:val>
                                        </p:tav>
                                      </p:tavLst>
                                    </p:anim>
                                    <p:anim calcmode="lin" valueType="num">
                                      <p:cBhvr>
                                        <p:cTn id="64" dur="1000" fill="hold"/>
                                        <p:tgtEl>
                                          <p:spTgt spid="12"/>
                                        </p:tgtEl>
                                        <p:attrNameLst>
                                          <p:attrName>ppt_h</p:attrName>
                                        </p:attrNameLst>
                                      </p:cBhvr>
                                      <p:tavLst>
                                        <p:tav tm="0">
                                          <p:val>
                                            <p:fltVal val="0"/>
                                          </p:val>
                                        </p:tav>
                                        <p:tav tm="100000">
                                          <p:val>
                                            <p:strVal val="#ppt_h"/>
                                          </p:val>
                                        </p:tav>
                                      </p:tavLst>
                                    </p:anim>
                                    <p:anim calcmode="lin" valueType="num">
                                      <p:cBhvr>
                                        <p:cTn id="65" dur="1000" fill="hold"/>
                                        <p:tgtEl>
                                          <p:spTgt spid="12"/>
                                        </p:tgtEl>
                                        <p:attrNameLst>
                                          <p:attrName>style.rotation</p:attrName>
                                        </p:attrNameLst>
                                      </p:cBhvr>
                                      <p:tavLst>
                                        <p:tav tm="0">
                                          <p:val>
                                            <p:fltVal val="90"/>
                                          </p:val>
                                        </p:tav>
                                        <p:tav tm="100000">
                                          <p:val>
                                            <p:fltVal val="0"/>
                                          </p:val>
                                        </p:tav>
                                      </p:tavLst>
                                    </p:anim>
                                    <p:animEffect transition="in" filter="fade">
                                      <p:cBhvr>
                                        <p:cTn id="6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animBg="1"/>
      <p:bldP spid="10" grpId="0" animBg="1"/>
      <p:bldP spid="11" grpId="0" animBg="1"/>
      <p:bldP spid="12" grpId="0" animBg="1"/>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Terminator 3"/>
          <p:cNvSpPr/>
          <p:nvPr/>
        </p:nvSpPr>
        <p:spPr>
          <a:xfrm>
            <a:off x="3707903" y="263270"/>
            <a:ext cx="5231735" cy="432048"/>
          </a:xfrm>
          <a:prstGeom prst="flowChartTerminator">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EG" dirty="0"/>
              <a:t>شرح الأبيات : 6 – 7 -8   - 9 – 10 – 11 – 12 – 13 -  14</a:t>
            </a:r>
            <a:endParaRPr lang="en-US" dirty="0"/>
          </a:p>
        </p:txBody>
      </p:sp>
      <p:sp>
        <p:nvSpPr>
          <p:cNvPr id="5" name="Oval 4"/>
          <p:cNvSpPr/>
          <p:nvPr/>
        </p:nvSpPr>
        <p:spPr>
          <a:xfrm>
            <a:off x="7816948" y="1477524"/>
            <a:ext cx="1058416" cy="914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ar-EG" dirty="0"/>
              <a:t>البيت السادس</a:t>
            </a:r>
            <a:endParaRPr lang="en-US" dirty="0"/>
          </a:p>
        </p:txBody>
      </p:sp>
      <p:sp>
        <p:nvSpPr>
          <p:cNvPr id="6" name="Oval 5"/>
          <p:cNvSpPr/>
          <p:nvPr/>
        </p:nvSpPr>
        <p:spPr>
          <a:xfrm>
            <a:off x="7938715" y="3829812"/>
            <a:ext cx="914400" cy="9144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EG" dirty="0"/>
              <a:t>البيت الثامن</a:t>
            </a:r>
            <a:endParaRPr lang="en-US" dirty="0"/>
          </a:p>
        </p:txBody>
      </p:sp>
      <p:sp>
        <p:nvSpPr>
          <p:cNvPr id="8" name="Left Arrow 7"/>
          <p:cNvSpPr/>
          <p:nvPr/>
        </p:nvSpPr>
        <p:spPr>
          <a:xfrm>
            <a:off x="6515261" y="5424660"/>
            <a:ext cx="978408" cy="484632"/>
          </a:xfrm>
          <a:prstGeom prst="lef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9" name="Left Arrow 8"/>
          <p:cNvSpPr/>
          <p:nvPr/>
        </p:nvSpPr>
        <p:spPr>
          <a:xfrm>
            <a:off x="6515261" y="4044696"/>
            <a:ext cx="978408" cy="484632"/>
          </a:xfrm>
          <a:prstGeom prst="lef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10" name="Left Arrow 9"/>
          <p:cNvSpPr/>
          <p:nvPr/>
        </p:nvSpPr>
        <p:spPr>
          <a:xfrm>
            <a:off x="6537963" y="2907048"/>
            <a:ext cx="978408" cy="484632"/>
          </a:xfrm>
          <a:prstGeom prst="left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13" name="Flowchart: Process 12"/>
          <p:cNvSpPr/>
          <p:nvPr/>
        </p:nvSpPr>
        <p:spPr>
          <a:xfrm>
            <a:off x="986508" y="2733358"/>
            <a:ext cx="5051424" cy="775692"/>
          </a:xfrm>
          <a:prstGeom prst="flowChartProcess">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ar-EG" dirty="0"/>
              <a:t>رسا أصله إلى أخر البيت يريد أنه أثبت جبل في الأرض أعلى طود عليها </a:t>
            </a:r>
            <a:endParaRPr lang="en-US" dirty="0"/>
          </a:p>
        </p:txBody>
      </p:sp>
      <p:sp>
        <p:nvSpPr>
          <p:cNvPr id="14" name="Flowchart: Process 13"/>
          <p:cNvSpPr/>
          <p:nvPr/>
        </p:nvSpPr>
        <p:spPr>
          <a:xfrm>
            <a:off x="986508" y="3886980"/>
            <a:ext cx="4939977" cy="766156"/>
          </a:xfrm>
          <a:prstGeom prst="flowChartProcess">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ar-EG" dirty="0"/>
              <a:t>يقال فلان مات  حتف أنفه إذا مات من غير قتل ولا ضرب ومعنى البيت أن لا نموت ولكن نقتل ودم القتيل منا لا يذهب هدرا </a:t>
            </a:r>
            <a:endParaRPr lang="en-US" dirty="0"/>
          </a:p>
        </p:txBody>
      </p:sp>
      <p:sp>
        <p:nvSpPr>
          <p:cNvPr id="15" name="Flowchart: Process 14"/>
          <p:cNvSpPr/>
          <p:nvPr/>
        </p:nvSpPr>
        <p:spPr>
          <a:xfrm>
            <a:off x="986509" y="5168612"/>
            <a:ext cx="4939976" cy="924683"/>
          </a:xfrm>
          <a:prstGeom prst="flowChartProcess">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ar-EG" dirty="0"/>
              <a:t>الظبات جمع ظبة وهي حد السيف  قيل أراد بالظبات  السيوف كلها فأضاف الحد إليها أي إنهم لشجاعتهم وشرفهم لا يقتلون إلا بالسيوف ولا يقتلون بالعصى ولا بالحجارة كما يقتل رعاع الناس </a:t>
            </a:r>
            <a:endParaRPr lang="en-US" dirty="0"/>
          </a:p>
        </p:txBody>
      </p:sp>
      <p:sp>
        <p:nvSpPr>
          <p:cNvPr id="16" name="Oval 15"/>
          <p:cNvSpPr/>
          <p:nvPr/>
        </p:nvSpPr>
        <p:spPr>
          <a:xfrm>
            <a:off x="7884368" y="5066512"/>
            <a:ext cx="914400" cy="9144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EG" dirty="0"/>
              <a:t>البيت التاسع</a:t>
            </a:r>
            <a:endParaRPr lang="en-US" dirty="0"/>
          </a:p>
        </p:txBody>
      </p:sp>
      <p:sp>
        <p:nvSpPr>
          <p:cNvPr id="17" name="Flowchart: Process 16"/>
          <p:cNvSpPr/>
          <p:nvPr/>
        </p:nvSpPr>
        <p:spPr>
          <a:xfrm>
            <a:off x="934791" y="1527784"/>
            <a:ext cx="5162872" cy="864140"/>
          </a:xfrm>
          <a:prstGeom prst="flowChart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ar-EG" dirty="0"/>
              <a:t>قيل أنه ذكر بذكر الجبل العز والسمو وقيل إن هذا الجبل هو حصن السمؤال الذي يقال له الأبلق الفرد يعني من دخل في جوارنا امتنع على طلابه </a:t>
            </a:r>
            <a:endParaRPr lang="en-US" dirty="0"/>
          </a:p>
        </p:txBody>
      </p:sp>
      <p:sp>
        <p:nvSpPr>
          <p:cNvPr id="18" name="Left Arrow 17"/>
          <p:cNvSpPr/>
          <p:nvPr/>
        </p:nvSpPr>
        <p:spPr>
          <a:xfrm>
            <a:off x="6537963" y="1584418"/>
            <a:ext cx="978408" cy="484632"/>
          </a:xfrm>
          <a:prstGeom prst="left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20" name="Oval 19"/>
          <p:cNvSpPr/>
          <p:nvPr/>
        </p:nvSpPr>
        <p:spPr>
          <a:xfrm>
            <a:off x="7822083" y="2566420"/>
            <a:ext cx="1058416" cy="914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ar-EG" dirty="0"/>
              <a:t>البيت السابع</a:t>
            </a:r>
            <a:endParaRPr lang="en-US" dirty="0"/>
          </a:p>
        </p:txBody>
      </p:sp>
      <p:sp>
        <p:nvSpPr>
          <p:cNvPr id="21" name="Flowchart: Terminator 20"/>
          <p:cNvSpPr/>
          <p:nvPr/>
        </p:nvSpPr>
        <p:spPr>
          <a:xfrm>
            <a:off x="343868" y="270977"/>
            <a:ext cx="3168352" cy="517776"/>
          </a:xfrm>
          <a:prstGeom prst="flowChartTerminato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EG" dirty="0"/>
              <a:t>فخر وتحد </a:t>
            </a:r>
            <a:endParaRPr lang="en-US" dirty="0"/>
          </a:p>
        </p:txBody>
      </p:sp>
    </p:spTree>
    <p:extLst>
      <p:ext uri="{BB962C8B-B14F-4D97-AF65-F5344CB8AC3E}">
        <p14:creationId xmlns:p14="http://schemas.microsoft.com/office/powerpoint/2010/main" val="378066588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heel(1)">
                                      <p:cBhvr>
                                        <p:cTn id="15" dur="20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0" fill="hold"/>
                                        <p:tgtEl>
                                          <p:spTgt spid="5"/>
                                        </p:tgtEl>
                                        <p:attrNameLst>
                                          <p:attrName>ppt_w</p:attrName>
                                        </p:attrNameLst>
                                      </p:cBhvr>
                                      <p:tavLst>
                                        <p:tav tm="0">
                                          <p:val>
                                            <p:fltVal val="0"/>
                                          </p:val>
                                        </p:tav>
                                        <p:tav tm="100000">
                                          <p:val>
                                            <p:strVal val="#ppt_w"/>
                                          </p:val>
                                        </p:tav>
                                      </p:tavLst>
                                    </p:anim>
                                    <p:anim calcmode="lin" valueType="num">
                                      <p:cBhvr>
                                        <p:cTn id="21" dur="1000" fill="hold"/>
                                        <p:tgtEl>
                                          <p:spTgt spid="5"/>
                                        </p:tgtEl>
                                        <p:attrNameLst>
                                          <p:attrName>ppt_h</p:attrName>
                                        </p:attrNameLst>
                                      </p:cBhvr>
                                      <p:tavLst>
                                        <p:tav tm="0">
                                          <p:val>
                                            <p:fltVal val="0"/>
                                          </p:val>
                                        </p:tav>
                                        <p:tav tm="100000">
                                          <p:val>
                                            <p:strVal val="#ppt_h"/>
                                          </p:val>
                                        </p:tav>
                                      </p:tavLst>
                                    </p:anim>
                                    <p:anim calcmode="lin" valueType="num">
                                      <p:cBhvr>
                                        <p:cTn id="22" dur="1000" fill="hold"/>
                                        <p:tgtEl>
                                          <p:spTgt spid="5"/>
                                        </p:tgtEl>
                                        <p:attrNameLst>
                                          <p:attrName>style.rotation</p:attrName>
                                        </p:attrNameLst>
                                      </p:cBhvr>
                                      <p:tavLst>
                                        <p:tav tm="0">
                                          <p:val>
                                            <p:fltVal val="90"/>
                                          </p:val>
                                        </p:tav>
                                        <p:tav tm="100000">
                                          <p:val>
                                            <p:fltVal val="0"/>
                                          </p:val>
                                        </p:tav>
                                      </p:tavLst>
                                    </p:anim>
                                    <p:animEffect transition="in" filter="fade">
                                      <p:cBhvr>
                                        <p:cTn id="23" dur="10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1000" fill="hold"/>
                                        <p:tgtEl>
                                          <p:spTgt spid="18"/>
                                        </p:tgtEl>
                                        <p:attrNameLst>
                                          <p:attrName>ppt_w</p:attrName>
                                        </p:attrNameLst>
                                      </p:cBhvr>
                                      <p:tavLst>
                                        <p:tav tm="0">
                                          <p:val>
                                            <p:fltVal val="0"/>
                                          </p:val>
                                        </p:tav>
                                        <p:tav tm="100000">
                                          <p:val>
                                            <p:strVal val="#ppt_w"/>
                                          </p:val>
                                        </p:tav>
                                      </p:tavLst>
                                    </p:anim>
                                    <p:anim calcmode="lin" valueType="num">
                                      <p:cBhvr>
                                        <p:cTn id="29" dur="1000" fill="hold"/>
                                        <p:tgtEl>
                                          <p:spTgt spid="18"/>
                                        </p:tgtEl>
                                        <p:attrNameLst>
                                          <p:attrName>ppt_h</p:attrName>
                                        </p:attrNameLst>
                                      </p:cBhvr>
                                      <p:tavLst>
                                        <p:tav tm="0">
                                          <p:val>
                                            <p:fltVal val="0"/>
                                          </p:val>
                                        </p:tav>
                                        <p:tav tm="100000">
                                          <p:val>
                                            <p:strVal val="#ppt_h"/>
                                          </p:val>
                                        </p:tav>
                                      </p:tavLst>
                                    </p:anim>
                                    <p:anim calcmode="lin" valueType="num">
                                      <p:cBhvr>
                                        <p:cTn id="30" dur="1000" fill="hold"/>
                                        <p:tgtEl>
                                          <p:spTgt spid="18"/>
                                        </p:tgtEl>
                                        <p:attrNameLst>
                                          <p:attrName>style.rotation</p:attrName>
                                        </p:attrNameLst>
                                      </p:cBhvr>
                                      <p:tavLst>
                                        <p:tav tm="0">
                                          <p:val>
                                            <p:fltVal val="90"/>
                                          </p:val>
                                        </p:tav>
                                        <p:tav tm="100000">
                                          <p:val>
                                            <p:fltVal val="0"/>
                                          </p:val>
                                        </p:tav>
                                      </p:tavLst>
                                    </p:anim>
                                    <p:animEffect transition="in" filter="fade">
                                      <p:cBhvr>
                                        <p:cTn id="31" dur="1000"/>
                                        <p:tgtEl>
                                          <p:spTgt spid="18"/>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grpId="0" nodeType="click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1000" fill="hold"/>
                                        <p:tgtEl>
                                          <p:spTgt spid="17"/>
                                        </p:tgtEl>
                                        <p:attrNameLst>
                                          <p:attrName>ppt_w</p:attrName>
                                        </p:attrNameLst>
                                      </p:cBhvr>
                                      <p:tavLst>
                                        <p:tav tm="0">
                                          <p:val>
                                            <p:fltVal val="0"/>
                                          </p:val>
                                        </p:tav>
                                        <p:tav tm="100000">
                                          <p:val>
                                            <p:strVal val="#ppt_w"/>
                                          </p:val>
                                        </p:tav>
                                      </p:tavLst>
                                    </p:anim>
                                    <p:anim calcmode="lin" valueType="num">
                                      <p:cBhvr>
                                        <p:cTn id="37" dur="1000" fill="hold"/>
                                        <p:tgtEl>
                                          <p:spTgt spid="17"/>
                                        </p:tgtEl>
                                        <p:attrNameLst>
                                          <p:attrName>ppt_h</p:attrName>
                                        </p:attrNameLst>
                                      </p:cBhvr>
                                      <p:tavLst>
                                        <p:tav tm="0">
                                          <p:val>
                                            <p:fltVal val="0"/>
                                          </p:val>
                                        </p:tav>
                                        <p:tav tm="100000">
                                          <p:val>
                                            <p:strVal val="#ppt_h"/>
                                          </p:val>
                                        </p:tav>
                                      </p:tavLst>
                                    </p:anim>
                                    <p:anim calcmode="lin" valueType="num">
                                      <p:cBhvr>
                                        <p:cTn id="38" dur="1000" fill="hold"/>
                                        <p:tgtEl>
                                          <p:spTgt spid="17"/>
                                        </p:tgtEl>
                                        <p:attrNameLst>
                                          <p:attrName>style.rotation</p:attrName>
                                        </p:attrNameLst>
                                      </p:cBhvr>
                                      <p:tavLst>
                                        <p:tav tm="0">
                                          <p:val>
                                            <p:fltVal val="90"/>
                                          </p:val>
                                        </p:tav>
                                        <p:tav tm="100000">
                                          <p:val>
                                            <p:fltVal val="0"/>
                                          </p:val>
                                        </p:tav>
                                      </p:tavLst>
                                    </p:anim>
                                    <p:animEffect transition="in" filter="fade">
                                      <p:cBhvr>
                                        <p:cTn id="39" dur="1000"/>
                                        <p:tgtEl>
                                          <p:spTgt spid="17"/>
                                        </p:tgtEl>
                                      </p:cBhvr>
                                    </p:animEffect>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grpId="0" nodeType="click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p:cTn id="44" dur="1000" fill="hold"/>
                                        <p:tgtEl>
                                          <p:spTgt spid="20"/>
                                        </p:tgtEl>
                                        <p:attrNameLst>
                                          <p:attrName>ppt_w</p:attrName>
                                        </p:attrNameLst>
                                      </p:cBhvr>
                                      <p:tavLst>
                                        <p:tav tm="0">
                                          <p:val>
                                            <p:fltVal val="0"/>
                                          </p:val>
                                        </p:tav>
                                        <p:tav tm="100000">
                                          <p:val>
                                            <p:strVal val="#ppt_w"/>
                                          </p:val>
                                        </p:tav>
                                      </p:tavLst>
                                    </p:anim>
                                    <p:anim calcmode="lin" valueType="num">
                                      <p:cBhvr>
                                        <p:cTn id="45" dur="1000" fill="hold"/>
                                        <p:tgtEl>
                                          <p:spTgt spid="20"/>
                                        </p:tgtEl>
                                        <p:attrNameLst>
                                          <p:attrName>ppt_h</p:attrName>
                                        </p:attrNameLst>
                                      </p:cBhvr>
                                      <p:tavLst>
                                        <p:tav tm="0">
                                          <p:val>
                                            <p:fltVal val="0"/>
                                          </p:val>
                                        </p:tav>
                                        <p:tav tm="100000">
                                          <p:val>
                                            <p:strVal val="#ppt_h"/>
                                          </p:val>
                                        </p:tav>
                                      </p:tavLst>
                                    </p:anim>
                                    <p:anim calcmode="lin" valueType="num">
                                      <p:cBhvr>
                                        <p:cTn id="46" dur="1000" fill="hold"/>
                                        <p:tgtEl>
                                          <p:spTgt spid="20"/>
                                        </p:tgtEl>
                                        <p:attrNameLst>
                                          <p:attrName>style.rotation</p:attrName>
                                        </p:attrNameLst>
                                      </p:cBhvr>
                                      <p:tavLst>
                                        <p:tav tm="0">
                                          <p:val>
                                            <p:fltVal val="90"/>
                                          </p:val>
                                        </p:tav>
                                        <p:tav tm="100000">
                                          <p:val>
                                            <p:fltVal val="0"/>
                                          </p:val>
                                        </p:tav>
                                      </p:tavLst>
                                    </p:anim>
                                    <p:animEffect transition="in" filter="fade">
                                      <p:cBhvr>
                                        <p:cTn id="47" dur="1000"/>
                                        <p:tgtEl>
                                          <p:spTgt spid="20"/>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heel(1)">
                                      <p:cBhvr>
                                        <p:cTn id="52" dur="2000"/>
                                        <p:tgtEl>
                                          <p:spTgt spid="10"/>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grpId="0" nodeType="click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heel(1)">
                                      <p:cBhvr>
                                        <p:cTn id="57" dur="2000"/>
                                        <p:tgtEl>
                                          <p:spTgt spid="13"/>
                                        </p:tgtEl>
                                      </p:cBhvr>
                                    </p:animEffect>
                                  </p:childTnLst>
                                </p:cTn>
                              </p:par>
                            </p:childTnLst>
                          </p:cTn>
                        </p:par>
                      </p:childTnLst>
                    </p:cTn>
                  </p:par>
                  <p:par>
                    <p:cTn id="58" fill="hold">
                      <p:stCondLst>
                        <p:cond delay="indefinite"/>
                      </p:stCondLst>
                      <p:childTnLst>
                        <p:par>
                          <p:cTn id="59" fill="hold">
                            <p:stCondLst>
                              <p:cond delay="0"/>
                            </p:stCondLst>
                            <p:childTnLst>
                              <p:par>
                                <p:cTn id="60" presetID="31" presetClass="entr" presetSubtype="0" fill="hold" grpId="0" nodeType="clickEffect">
                                  <p:stCondLst>
                                    <p:cond delay="0"/>
                                  </p:stCondLst>
                                  <p:childTnLst>
                                    <p:set>
                                      <p:cBhvr>
                                        <p:cTn id="61" dur="1" fill="hold">
                                          <p:stCondLst>
                                            <p:cond delay="0"/>
                                          </p:stCondLst>
                                        </p:cTn>
                                        <p:tgtEl>
                                          <p:spTgt spid="6"/>
                                        </p:tgtEl>
                                        <p:attrNameLst>
                                          <p:attrName>style.visibility</p:attrName>
                                        </p:attrNameLst>
                                      </p:cBhvr>
                                      <p:to>
                                        <p:strVal val="visible"/>
                                      </p:to>
                                    </p:set>
                                    <p:anim calcmode="lin" valueType="num">
                                      <p:cBhvr>
                                        <p:cTn id="62" dur="1000" fill="hold"/>
                                        <p:tgtEl>
                                          <p:spTgt spid="6"/>
                                        </p:tgtEl>
                                        <p:attrNameLst>
                                          <p:attrName>ppt_w</p:attrName>
                                        </p:attrNameLst>
                                      </p:cBhvr>
                                      <p:tavLst>
                                        <p:tav tm="0">
                                          <p:val>
                                            <p:fltVal val="0"/>
                                          </p:val>
                                        </p:tav>
                                        <p:tav tm="100000">
                                          <p:val>
                                            <p:strVal val="#ppt_w"/>
                                          </p:val>
                                        </p:tav>
                                      </p:tavLst>
                                    </p:anim>
                                    <p:anim calcmode="lin" valueType="num">
                                      <p:cBhvr>
                                        <p:cTn id="63" dur="1000" fill="hold"/>
                                        <p:tgtEl>
                                          <p:spTgt spid="6"/>
                                        </p:tgtEl>
                                        <p:attrNameLst>
                                          <p:attrName>ppt_h</p:attrName>
                                        </p:attrNameLst>
                                      </p:cBhvr>
                                      <p:tavLst>
                                        <p:tav tm="0">
                                          <p:val>
                                            <p:fltVal val="0"/>
                                          </p:val>
                                        </p:tav>
                                        <p:tav tm="100000">
                                          <p:val>
                                            <p:strVal val="#ppt_h"/>
                                          </p:val>
                                        </p:tav>
                                      </p:tavLst>
                                    </p:anim>
                                    <p:anim calcmode="lin" valueType="num">
                                      <p:cBhvr>
                                        <p:cTn id="64" dur="1000" fill="hold"/>
                                        <p:tgtEl>
                                          <p:spTgt spid="6"/>
                                        </p:tgtEl>
                                        <p:attrNameLst>
                                          <p:attrName>style.rotation</p:attrName>
                                        </p:attrNameLst>
                                      </p:cBhvr>
                                      <p:tavLst>
                                        <p:tav tm="0">
                                          <p:val>
                                            <p:fltVal val="90"/>
                                          </p:val>
                                        </p:tav>
                                        <p:tav tm="100000">
                                          <p:val>
                                            <p:fltVal val="0"/>
                                          </p:val>
                                        </p:tav>
                                      </p:tavLst>
                                    </p:anim>
                                    <p:animEffect transition="in" filter="fade">
                                      <p:cBhvr>
                                        <p:cTn id="65" dur="1000"/>
                                        <p:tgtEl>
                                          <p:spTgt spid="6"/>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grpId="0" nodeType="clickEffect">
                                  <p:stCondLst>
                                    <p:cond delay="0"/>
                                  </p:stCondLst>
                                  <p:childTnLst>
                                    <p:set>
                                      <p:cBhvr>
                                        <p:cTn id="69" dur="1" fill="hold">
                                          <p:stCondLst>
                                            <p:cond delay="0"/>
                                          </p:stCondLst>
                                        </p:cTn>
                                        <p:tgtEl>
                                          <p:spTgt spid="9"/>
                                        </p:tgtEl>
                                        <p:attrNameLst>
                                          <p:attrName>style.visibility</p:attrName>
                                        </p:attrNameLst>
                                      </p:cBhvr>
                                      <p:to>
                                        <p:strVal val="visible"/>
                                      </p:to>
                                    </p:set>
                                    <p:animEffect transition="in" filter="wheel(1)">
                                      <p:cBhvr>
                                        <p:cTn id="70" dur="2000"/>
                                        <p:tgtEl>
                                          <p:spTgt spid="9"/>
                                        </p:tgtEl>
                                      </p:cBhvr>
                                    </p:animEffect>
                                  </p:childTnLst>
                                </p:cTn>
                              </p:par>
                            </p:childTnLst>
                          </p:cTn>
                        </p:par>
                      </p:childTnLst>
                    </p:cTn>
                  </p:par>
                  <p:par>
                    <p:cTn id="71" fill="hold">
                      <p:stCondLst>
                        <p:cond delay="indefinite"/>
                      </p:stCondLst>
                      <p:childTnLst>
                        <p:par>
                          <p:cTn id="72" fill="hold">
                            <p:stCondLst>
                              <p:cond delay="0"/>
                            </p:stCondLst>
                            <p:childTnLst>
                              <p:par>
                                <p:cTn id="73" presetID="21" presetClass="entr" presetSubtype="1" fill="hold" grpId="0" nodeType="clickEffect">
                                  <p:stCondLst>
                                    <p:cond delay="0"/>
                                  </p:stCondLst>
                                  <p:childTnLst>
                                    <p:set>
                                      <p:cBhvr>
                                        <p:cTn id="74" dur="1" fill="hold">
                                          <p:stCondLst>
                                            <p:cond delay="0"/>
                                          </p:stCondLst>
                                        </p:cTn>
                                        <p:tgtEl>
                                          <p:spTgt spid="14"/>
                                        </p:tgtEl>
                                        <p:attrNameLst>
                                          <p:attrName>style.visibility</p:attrName>
                                        </p:attrNameLst>
                                      </p:cBhvr>
                                      <p:to>
                                        <p:strVal val="visible"/>
                                      </p:to>
                                    </p:set>
                                    <p:animEffect transition="in" filter="wheel(1)">
                                      <p:cBhvr>
                                        <p:cTn id="75" dur="2000"/>
                                        <p:tgtEl>
                                          <p:spTgt spid="14"/>
                                        </p:tgtEl>
                                      </p:cBhvr>
                                    </p:animEffect>
                                  </p:childTnLst>
                                </p:cTn>
                              </p:par>
                            </p:childTnLst>
                          </p:cTn>
                        </p:par>
                      </p:childTnLst>
                    </p:cTn>
                  </p:par>
                  <p:par>
                    <p:cTn id="76" fill="hold">
                      <p:stCondLst>
                        <p:cond delay="indefinite"/>
                      </p:stCondLst>
                      <p:childTnLst>
                        <p:par>
                          <p:cTn id="77" fill="hold">
                            <p:stCondLst>
                              <p:cond delay="0"/>
                            </p:stCondLst>
                            <p:childTnLst>
                              <p:par>
                                <p:cTn id="78" presetID="31" presetClass="entr" presetSubtype="0" fill="hold" grpId="0" nodeType="clickEffect">
                                  <p:stCondLst>
                                    <p:cond delay="0"/>
                                  </p:stCondLst>
                                  <p:childTnLst>
                                    <p:set>
                                      <p:cBhvr>
                                        <p:cTn id="79" dur="1" fill="hold">
                                          <p:stCondLst>
                                            <p:cond delay="0"/>
                                          </p:stCondLst>
                                        </p:cTn>
                                        <p:tgtEl>
                                          <p:spTgt spid="16"/>
                                        </p:tgtEl>
                                        <p:attrNameLst>
                                          <p:attrName>style.visibility</p:attrName>
                                        </p:attrNameLst>
                                      </p:cBhvr>
                                      <p:to>
                                        <p:strVal val="visible"/>
                                      </p:to>
                                    </p:set>
                                    <p:anim calcmode="lin" valueType="num">
                                      <p:cBhvr>
                                        <p:cTn id="80" dur="1000" fill="hold"/>
                                        <p:tgtEl>
                                          <p:spTgt spid="16"/>
                                        </p:tgtEl>
                                        <p:attrNameLst>
                                          <p:attrName>ppt_w</p:attrName>
                                        </p:attrNameLst>
                                      </p:cBhvr>
                                      <p:tavLst>
                                        <p:tav tm="0">
                                          <p:val>
                                            <p:fltVal val="0"/>
                                          </p:val>
                                        </p:tav>
                                        <p:tav tm="100000">
                                          <p:val>
                                            <p:strVal val="#ppt_w"/>
                                          </p:val>
                                        </p:tav>
                                      </p:tavLst>
                                    </p:anim>
                                    <p:anim calcmode="lin" valueType="num">
                                      <p:cBhvr>
                                        <p:cTn id="81" dur="1000" fill="hold"/>
                                        <p:tgtEl>
                                          <p:spTgt spid="16"/>
                                        </p:tgtEl>
                                        <p:attrNameLst>
                                          <p:attrName>ppt_h</p:attrName>
                                        </p:attrNameLst>
                                      </p:cBhvr>
                                      <p:tavLst>
                                        <p:tav tm="0">
                                          <p:val>
                                            <p:fltVal val="0"/>
                                          </p:val>
                                        </p:tav>
                                        <p:tav tm="100000">
                                          <p:val>
                                            <p:strVal val="#ppt_h"/>
                                          </p:val>
                                        </p:tav>
                                      </p:tavLst>
                                    </p:anim>
                                    <p:anim calcmode="lin" valueType="num">
                                      <p:cBhvr>
                                        <p:cTn id="82" dur="1000" fill="hold"/>
                                        <p:tgtEl>
                                          <p:spTgt spid="16"/>
                                        </p:tgtEl>
                                        <p:attrNameLst>
                                          <p:attrName>style.rotation</p:attrName>
                                        </p:attrNameLst>
                                      </p:cBhvr>
                                      <p:tavLst>
                                        <p:tav tm="0">
                                          <p:val>
                                            <p:fltVal val="90"/>
                                          </p:val>
                                        </p:tav>
                                        <p:tav tm="100000">
                                          <p:val>
                                            <p:fltVal val="0"/>
                                          </p:val>
                                        </p:tav>
                                      </p:tavLst>
                                    </p:anim>
                                    <p:animEffect transition="in" filter="fade">
                                      <p:cBhvr>
                                        <p:cTn id="83" dur="1000"/>
                                        <p:tgtEl>
                                          <p:spTgt spid="16"/>
                                        </p:tgtEl>
                                      </p:cBhvr>
                                    </p:animEffect>
                                  </p:childTnLst>
                                </p:cTn>
                              </p:par>
                            </p:childTnLst>
                          </p:cTn>
                        </p:par>
                      </p:childTnLst>
                    </p:cTn>
                  </p:par>
                  <p:par>
                    <p:cTn id="84" fill="hold">
                      <p:stCondLst>
                        <p:cond delay="indefinite"/>
                      </p:stCondLst>
                      <p:childTnLst>
                        <p:par>
                          <p:cTn id="85" fill="hold">
                            <p:stCondLst>
                              <p:cond delay="0"/>
                            </p:stCondLst>
                            <p:childTnLst>
                              <p:par>
                                <p:cTn id="86" presetID="21" presetClass="entr" presetSubtype="1" fill="hold" grpId="0" nodeType="clickEffect">
                                  <p:stCondLst>
                                    <p:cond delay="0"/>
                                  </p:stCondLst>
                                  <p:childTnLst>
                                    <p:set>
                                      <p:cBhvr>
                                        <p:cTn id="87" dur="1" fill="hold">
                                          <p:stCondLst>
                                            <p:cond delay="0"/>
                                          </p:stCondLst>
                                        </p:cTn>
                                        <p:tgtEl>
                                          <p:spTgt spid="8"/>
                                        </p:tgtEl>
                                        <p:attrNameLst>
                                          <p:attrName>style.visibility</p:attrName>
                                        </p:attrNameLst>
                                      </p:cBhvr>
                                      <p:to>
                                        <p:strVal val="visible"/>
                                      </p:to>
                                    </p:set>
                                    <p:animEffect transition="in" filter="wheel(1)">
                                      <p:cBhvr>
                                        <p:cTn id="88" dur="2000"/>
                                        <p:tgtEl>
                                          <p:spTgt spid="8"/>
                                        </p:tgtEl>
                                      </p:cBhvr>
                                    </p:animEffect>
                                  </p:childTnLst>
                                </p:cTn>
                              </p:par>
                            </p:childTnLst>
                          </p:cTn>
                        </p:par>
                      </p:childTnLst>
                    </p:cTn>
                  </p:par>
                  <p:par>
                    <p:cTn id="89" fill="hold">
                      <p:stCondLst>
                        <p:cond delay="indefinite"/>
                      </p:stCondLst>
                      <p:childTnLst>
                        <p:par>
                          <p:cTn id="90" fill="hold">
                            <p:stCondLst>
                              <p:cond delay="0"/>
                            </p:stCondLst>
                            <p:childTnLst>
                              <p:par>
                                <p:cTn id="91" presetID="21" presetClass="entr" presetSubtype="1" fill="hold" grpId="0" nodeType="clickEffect">
                                  <p:stCondLst>
                                    <p:cond delay="0"/>
                                  </p:stCondLst>
                                  <p:childTnLst>
                                    <p:set>
                                      <p:cBhvr>
                                        <p:cTn id="92" dur="1" fill="hold">
                                          <p:stCondLst>
                                            <p:cond delay="0"/>
                                          </p:stCondLst>
                                        </p:cTn>
                                        <p:tgtEl>
                                          <p:spTgt spid="15"/>
                                        </p:tgtEl>
                                        <p:attrNameLst>
                                          <p:attrName>style.visibility</p:attrName>
                                        </p:attrNameLst>
                                      </p:cBhvr>
                                      <p:to>
                                        <p:strVal val="visible"/>
                                      </p:to>
                                    </p:set>
                                    <p:animEffect transition="in" filter="wheel(1)">
                                      <p:cBhvr>
                                        <p:cTn id="93"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9" grpId="0" animBg="1"/>
      <p:bldP spid="10" grpId="0" animBg="1"/>
      <p:bldP spid="13" grpId="0" animBg="1"/>
      <p:bldP spid="14" grpId="0" animBg="1"/>
      <p:bldP spid="15" grpId="0" animBg="1"/>
      <p:bldP spid="16" grpId="0" animBg="1"/>
      <p:bldP spid="17" grpId="0" animBg="1"/>
      <p:bldP spid="18" grpId="0" animBg="1"/>
      <p:bldP spid="20" grpId="0" animBg="1"/>
      <p:bldP spid="2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7846169" y="395738"/>
            <a:ext cx="1075928" cy="914400"/>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ar-EG" dirty="0"/>
              <a:t>البيت العاشر</a:t>
            </a:r>
            <a:endParaRPr lang="en-US" dirty="0"/>
          </a:p>
        </p:txBody>
      </p:sp>
      <p:sp>
        <p:nvSpPr>
          <p:cNvPr id="3" name="Left Arrow 2"/>
          <p:cNvSpPr/>
          <p:nvPr/>
        </p:nvSpPr>
        <p:spPr>
          <a:xfrm>
            <a:off x="6372200" y="543421"/>
            <a:ext cx="978408" cy="484632"/>
          </a:xfrm>
          <a:prstGeom prst="lef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4" name="Rectangle 3"/>
          <p:cNvSpPr/>
          <p:nvPr/>
        </p:nvSpPr>
        <p:spPr>
          <a:xfrm>
            <a:off x="719486" y="440668"/>
            <a:ext cx="4968552" cy="648072"/>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ar-EG" dirty="0"/>
              <a:t>المراد بالسر هنا الأصل الجيد ومعنى ذلك صفت أنسابنا فلم يشوبها كدر </a:t>
            </a:r>
            <a:endParaRPr lang="en-US" dirty="0"/>
          </a:p>
        </p:txBody>
      </p:sp>
      <p:sp>
        <p:nvSpPr>
          <p:cNvPr id="5" name="Rectangle 4"/>
          <p:cNvSpPr/>
          <p:nvPr/>
        </p:nvSpPr>
        <p:spPr>
          <a:xfrm>
            <a:off x="701527" y="1498714"/>
            <a:ext cx="4968552" cy="648072"/>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ar-EG" dirty="0"/>
              <a:t>علونا إلى أخر البيت يشير به إلى صريح نسبهم وخلوصه مما يحط بشرفهم </a:t>
            </a:r>
            <a:endParaRPr lang="en-US" dirty="0"/>
          </a:p>
        </p:txBody>
      </p:sp>
      <p:sp>
        <p:nvSpPr>
          <p:cNvPr id="6" name="Rectangle 5"/>
          <p:cNvSpPr/>
          <p:nvPr/>
        </p:nvSpPr>
        <p:spPr>
          <a:xfrm>
            <a:off x="719486" y="2333242"/>
            <a:ext cx="4968552" cy="1224136"/>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ar-EG" dirty="0"/>
              <a:t>كماء المزن يريد بذلك التشبيه صفاء أنسابهم بصفاء ماء المطر والنصاب الأصل منه نصاب السكين والكهام  الكليل الحد وهو مجاز عن الضعيف هنا يقول نحن كماء المزن وكل منا  نافذ ماض ولا فينا بخيل  فيعد مع البخلاء وهذا نفي للبخل رأسا </a:t>
            </a:r>
            <a:endParaRPr lang="en-US" dirty="0"/>
          </a:p>
        </p:txBody>
      </p:sp>
      <p:sp>
        <p:nvSpPr>
          <p:cNvPr id="7" name="Oval 6"/>
          <p:cNvSpPr/>
          <p:nvPr/>
        </p:nvSpPr>
        <p:spPr>
          <a:xfrm>
            <a:off x="7846169" y="1442431"/>
            <a:ext cx="1107554" cy="914400"/>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EG" dirty="0"/>
              <a:t>البيت الحادي عشر </a:t>
            </a:r>
            <a:endParaRPr lang="en-US" dirty="0"/>
          </a:p>
        </p:txBody>
      </p:sp>
      <p:sp>
        <p:nvSpPr>
          <p:cNvPr id="8" name="Oval 7"/>
          <p:cNvSpPr/>
          <p:nvPr/>
        </p:nvSpPr>
        <p:spPr>
          <a:xfrm>
            <a:off x="7901880" y="2563512"/>
            <a:ext cx="914400" cy="914400"/>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ar-EG" dirty="0"/>
              <a:t>البيت الثاني عشر </a:t>
            </a:r>
            <a:endParaRPr lang="en-US" dirty="0"/>
          </a:p>
        </p:txBody>
      </p:sp>
      <p:sp>
        <p:nvSpPr>
          <p:cNvPr id="9" name="Oval 8"/>
          <p:cNvSpPr/>
          <p:nvPr/>
        </p:nvSpPr>
        <p:spPr>
          <a:xfrm>
            <a:off x="7942746" y="5013008"/>
            <a:ext cx="914400" cy="9144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EG" dirty="0"/>
              <a:t>البيت الرابع عشر </a:t>
            </a:r>
            <a:endParaRPr lang="en-US" dirty="0"/>
          </a:p>
        </p:txBody>
      </p:sp>
      <p:sp>
        <p:nvSpPr>
          <p:cNvPr id="10" name="Oval 9"/>
          <p:cNvSpPr/>
          <p:nvPr/>
        </p:nvSpPr>
        <p:spPr>
          <a:xfrm>
            <a:off x="7942746" y="3743834"/>
            <a:ext cx="914400" cy="914400"/>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ar-EG" dirty="0"/>
              <a:t>البيت الثالث عشر</a:t>
            </a:r>
            <a:endParaRPr lang="en-US" dirty="0"/>
          </a:p>
        </p:txBody>
      </p:sp>
      <p:sp>
        <p:nvSpPr>
          <p:cNvPr id="11" name="Left Arrow 10"/>
          <p:cNvSpPr/>
          <p:nvPr/>
        </p:nvSpPr>
        <p:spPr>
          <a:xfrm>
            <a:off x="6497520" y="1534288"/>
            <a:ext cx="978408" cy="484632"/>
          </a:xfrm>
          <a:prstGeom prst="lef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2" name="Left Arrow 11"/>
          <p:cNvSpPr/>
          <p:nvPr/>
        </p:nvSpPr>
        <p:spPr>
          <a:xfrm>
            <a:off x="6486060" y="2778396"/>
            <a:ext cx="978408" cy="484632"/>
          </a:xfrm>
          <a:prstGeom prst="lef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13" name="Left Arrow 12"/>
          <p:cNvSpPr/>
          <p:nvPr/>
        </p:nvSpPr>
        <p:spPr>
          <a:xfrm>
            <a:off x="6497520" y="4003144"/>
            <a:ext cx="978408" cy="484632"/>
          </a:xfrm>
          <a:prstGeom prst="lef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14" name="Left Arrow 13"/>
          <p:cNvSpPr/>
          <p:nvPr/>
        </p:nvSpPr>
        <p:spPr>
          <a:xfrm>
            <a:off x="6486060" y="5227892"/>
            <a:ext cx="978408" cy="484632"/>
          </a:xfrm>
          <a:prstGeom prst="lef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16" name="Rectangle 15"/>
          <p:cNvSpPr/>
          <p:nvPr/>
        </p:nvSpPr>
        <p:spPr>
          <a:xfrm>
            <a:off x="701527" y="5035319"/>
            <a:ext cx="4968552" cy="1190852"/>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ar-EG" dirty="0"/>
              <a:t>فإن كنت جهلت فضلنا ومكانتنا بين الناس  فدعاك جهلك الواضح ذاك لوصفنا بما ليس فينا فكان ينبغي عليك قبل إصدار الأحكام علينا أن تسألي الناس , وتحتكمي إليهم في شأن مكانتنا مقارنة بمكانة من قمت بتفضيلهم علينا  فليس العالم بالأمر كالجاهل به </a:t>
            </a:r>
            <a:endParaRPr lang="en-US" dirty="0"/>
          </a:p>
        </p:txBody>
      </p:sp>
      <p:sp>
        <p:nvSpPr>
          <p:cNvPr id="17" name="Rectangle 16"/>
          <p:cNvSpPr/>
          <p:nvPr/>
        </p:nvSpPr>
        <p:spPr>
          <a:xfrm>
            <a:off x="677144" y="3743834"/>
            <a:ext cx="4968552" cy="1065679"/>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EG" dirty="0"/>
              <a:t>إن أعداء نا قبل أصدقائنا يشهدون بقوة شوكتنا ومعاركنا العظيمة فتلك المعارك وتلك الأيام مشهودة مشهورة , وواضحة  وبارزة كما تبرز غرة الحصان وحجوله ( أي كبياض جبهة الفرس وكبياض ساقه وقوائمه </a:t>
            </a:r>
            <a:endParaRPr lang="en-US" dirty="0"/>
          </a:p>
        </p:txBody>
      </p:sp>
    </p:spTree>
    <p:extLst>
      <p:ext uri="{BB962C8B-B14F-4D97-AF65-F5344CB8AC3E}">
        <p14:creationId xmlns:p14="http://schemas.microsoft.com/office/powerpoint/2010/main" val="227851034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randombar(horizontal)">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1000" fill="hold"/>
                                        <p:tgtEl>
                                          <p:spTgt spid="4"/>
                                        </p:tgtEl>
                                        <p:attrNameLst>
                                          <p:attrName>ppt_w</p:attrName>
                                        </p:attrNameLst>
                                      </p:cBhvr>
                                      <p:tavLst>
                                        <p:tav tm="0">
                                          <p:val>
                                            <p:fltVal val="0"/>
                                          </p:val>
                                        </p:tav>
                                        <p:tav tm="100000">
                                          <p:val>
                                            <p:strVal val="#ppt_w"/>
                                          </p:val>
                                        </p:tav>
                                      </p:tavLst>
                                    </p:anim>
                                    <p:anim calcmode="lin" valueType="num">
                                      <p:cBhvr>
                                        <p:cTn id="21" dur="1000" fill="hold"/>
                                        <p:tgtEl>
                                          <p:spTgt spid="4"/>
                                        </p:tgtEl>
                                        <p:attrNameLst>
                                          <p:attrName>ppt_h</p:attrName>
                                        </p:attrNameLst>
                                      </p:cBhvr>
                                      <p:tavLst>
                                        <p:tav tm="0">
                                          <p:val>
                                            <p:fltVal val="0"/>
                                          </p:val>
                                        </p:tav>
                                        <p:tav tm="100000">
                                          <p:val>
                                            <p:strVal val="#ppt_h"/>
                                          </p:val>
                                        </p:tav>
                                      </p:tavLst>
                                    </p:anim>
                                    <p:anim calcmode="lin" valueType="num">
                                      <p:cBhvr>
                                        <p:cTn id="22" dur="1000" fill="hold"/>
                                        <p:tgtEl>
                                          <p:spTgt spid="4"/>
                                        </p:tgtEl>
                                        <p:attrNameLst>
                                          <p:attrName>style.rotation</p:attrName>
                                        </p:attrNameLst>
                                      </p:cBhvr>
                                      <p:tavLst>
                                        <p:tav tm="0">
                                          <p:val>
                                            <p:fltVal val="90"/>
                                          </p:val>
                                        </p:tav>
                                        <p:tav tm="100000">
                                          <p:val>
                                            <p:fltVal val="0"/>
                                          </p:val>
                                        </p:tav>
                                      </p:tavLst>
                                    </p:anim>
                                    <p:animEffect transition="in" filter="fade">
                                      <p:cBhvr>
                                        <p:cTn id="23" dur="1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randombar(horizontal)">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randombar(horizontal)">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grpId="0" nodeType="click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p:cTn id="38" dur="1000" fill="hold"/>
                                        <p:tgtEl>
                                          <p:spTgt spid="5"/>
                                        </p:tgtEl>
                                        <p:attrNameLst>
                                          <p:attrName>ppt_w</p:attrName>
                                        </p:attrNameLst>
                                      </p:cBhvr>
                                      <p:tavLst>
                                        <p:tav tm="0">
                                          <p:val>
                                            <p:fltVal val="0"/>
                                          </p:val>
                                        </p:tav>
                                        <p:tav tm="100000">
                                          <p:val>
                                            <p:strVal val="#ppt_w"/>
                                          </p:val>
                                        </p:tav>
                                      </p:tavLst>
                                    </p:anim>
                                    <p:anim calcmode="lin" valueType="num">
                                      <p:cBhvr>
                                        <p:cTn id="39" dur="1000" fill="hold"/>
                                        <p:tgtEl>
                                          <p:spTgt spid="5"/>
                                        </p:tgtEl>
                                        <p:attrNameLst>
                                          <p:attrName>ppt_h</p:attrName>
                                        </p:attrNameLst>
                                      </p:cBhvr>
                                      <p:tavLst>
                                        <p:tav tm="0">
                                          <p:val>
                                            <p:fltVal val="0"/>
                                          </p:val>
                                        </p:tav>
                                        <p:tav tm="100000">
                                          <p:val>
                                            <p:strVal val="#ppt_h"/>
                                          </p:val>
                                        </p:tav>
                                      </p:tavLst>
                                    </p:anim>
                                    <p:anim calcmode="lin" valueType="num">
                                      <p:cBhvr>
                                        <p:cTn id="40" dur="1000" fill="hold"/>
                                        <p:tgtEl>
                                          <p:spTgt spid="5"/>
                                        </p:tgtEl>
                                        <p:attrNameLst>
                                          <p:attrName>style.rotation</p:attrName>
                                        </p:attrNameLst>
                                      </p:cBhvr>
                                      <p:tavLst>
                                        <p:tav tm="0">
                                          <p:val>
                                            <p:fltVal val="90"/>
                                          </p:val>
                                        </p:tav>
                                        <p:tav tm="100000">
                                          <p:val>
                                            <p:fltVal val="0"/>
                                          </p:val>
                                        </p:tav>
                                      </p:tavLst>
                                    </p:anim>
                                    <p:animEffect transition="in" filter="fade">
                                      <p:cBhvr>
                                        <p:cTn id="41" dur="10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31" presetClass="entr" presetSubtype="0"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p:cTn id="46" dur="1000" fill="hold"/>
                                        <p:tgtEl>
                                          <p:spTgt spid="8"/>
                                        </p:tgtEl>
                                        <p:attrNameLst>
                                          <p:attrName>ppt_w</p:attrName>
                                        </p:attrNameLst>
                                      </p:cBhvr>
                                      <p:tavLst>
                                        <p:tav tm="0">
                                          <p:val>
                                            <p:fltVal val="0"/>
                                          </p:val>
                                        </p:tav>
                                        <p:tav tm="100000">
                                          <p:val>
                                            <p:strVal val="#ppt_w"/>
                                          </p:val>
                                        </p:tav>
                                      </p:tavLst>
                                    </p:anim>
                                    <p:anim calcmode="lin" valueType="num">
                                      <p:cBhvr>
                                        <p:cTn id="47" dur="1000" fill="hold"/>
                                        <p:tgtEl>
                                          <p:spTgt spid="8"/>
                                        </p:tgtEl>
                                        <p:attrNameLst>
                                          <p:attrName>ppt_h</p:attrName>
                                        </p:attrNameLst>
                                      </p:cBhvr>
                                      <p:tavLst>
                                        <p:tav tm="0">
                                          <p:val>
                                            <p:fltVal val="0"/>
                                          </p:val>
                                        </p:tav>
                                        <p:tav tm="100000">
                                          <p:val>
                                            <p:strVal val="#ppt_h"/>
                                          </p:val>
                                        </p:tav>
                                      </p:tavLst>
                                    </p:anim>
                                    <p:anim calcmode="lin" valueType="num">
                                      <p:cBhvr>
                                        <p:cTn id="48" dur="1000" fill="hold"/>
                                        <p:tgtEl>
                                          <p:spTgt spid="8"/>
                                        </p:tgtEl>
                                        <p:attrNameLst>
                                          <p:attrName>style.rotation</p:attrName>
                                        </p:attrNameLst>
                                      </p:cBhvr>
                                      <p:tavLst>
                                        <p:tav tm="0">
                                          <p:val>
                                            <p:fltVal val="90"/>
                                          </p:val>
                                        </p:tav>
                                        <p:tav tm="100000">
                                          <p:val>
                                            <p:fltVal val="0"/>
                                          </p:val>
                                        </p:tav>
                                      </p:tavLst>
                                    </p:anim>
                                    <p:animEffect transition="in" filter="fade">
                                      <p:cBhvr>
                                        <p:cTn id="49" dur="1000"/>
                                        <p:tgtEl>
                                          <p:spTgt spid="8"/>
                                        </p:tgtEl>
                                      </p:cBhvr>
                                    </p:animEffect>
                                  </p:childTnLst>
                                </p:cTn>
                              </p:par>
                            </p:childTnLst>
                          </p:cTn>
                        </p:par>
                      </p:childTnLst>
                    </p:cTn>
                  </p:par>
                  <p:par>
                    <p:cTn id="50" fill="hold">
                      <p:stCondLst>
                        <p:cond delay="indefinite"/>
                      </p:stCondLst>
                      <p:childTnLst>
                        <p:par>
                          <p:cTn id="51" fill="hold">
                            <p:stCondLst>
                              <p:cond delay="0"/>
                            </p:stCondLst>
                            <p:childTnLst>
                              <p:par>
                                <p:cTn id="52" presetID="31" presetClass="entr" presetSubtype="0" fill="hold" grpId="0" nodeType="click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p:cTn id="54" dur="1000" fill="hold"/>
                                        <p:tgtEl>
                                          <p:spTgt spid="12"/>
                                        </p:tgtEl>
                                        <p:attrNameLst>
                                          <p:attrName>ppt_w</p:attrName>
                                        </p:attrNameLst>
                                      </p:cBhvr>
                                      <p:tavLst>
                                        <p:tav tm="0">
                                          <p:val>
                                            <p:fltVal val="0"/>
                                          </p:val>
                                        </p:tav>
                                        <p:tav tm="100000">
                                          <p:val>
                                            <p:strVal val="#ppt_w"/>
                                          </p:val>
                                        </p:tav>
                                      </p:tavLst>
                                    </p:anim>
                                    <p:anim calcmode="lin" valueType="num">
                                      <p:cBhvr>
                                        <p:cTn id="55" dur="1000" fill="hold"/>
                                        <p:tgtEl>
                                          <p:spTgt spid="12"/>
                                        </p:tgtEl>
                                        <p:attrNameLst>
                                          <p:attrName>ppt_h</p:attrName>
                                        </p:attrNameLst>
                                      </p:cBhvr>
                                      <p:tavLst>
                                        <p:tav tm="0">
                                          <p:val>
                                            <p:fltVal val="0"/>
                                          </p:val>
                                        </p:tav>
                                        <p:tav tm="100000">
                                          <p:val>
                                            <p:strVal val="#ppt_h"/>
                                          </p:val>
                                        </p:tav>
                                      </p:tavLst>
                                    </p:anim>
                                    <p:anim calcmode="lin" valueType="num">
                                      <p:cBhvr>
                                        <p:cTn id="56" dur="1000" fill="hold"/>
                                        <p:tgtEl>
                                          <p:spTgt spid="12"/>
                                        </p:tgtEl>
                                        <p:attrNameLst>
                                          <p:attrName>style.rotation</p:attrName>
                                        </p:attrNameLst>
                                      </p:cBhvr>
                                      <p:tavLst>
                                        <p:tav tm="0">
                                          <p:val>
                                            <p:fltVal val="90"/>
                                          </p:val>
                                        </p:tav>
                                        <p:tav tm="100000">
                                          <p:val>
                                            <p:fltVal val="0"/>
                                          </p:val>
                                        </p:tav>
                                      </p:tavLst>
                                    </p:anim>
                                    <p:animEffect transition="in" filter="fade">
                                      <p:cBhvr>
                                        <p:cTn id="57" dur="1000"/>
                                        <p:tgtEl>
                                          <p:spTgt spid="12"/>
                                        </p:tgtEl>
                                      </p:cBhvr>
                                    </p:animEffect>
                                  </p:childTnLst>
                                </p:cTn>
                              </p:par>
                            </p:childTnLst>
                          </p:cTn>
                        </p:par>
                      </p:childTnLst>
                    </p:cTn>
                  </p:par>
                  <p:par>
                    <p:cTn id="58" fill="hold">
                      <p:stCondLst>
                        <p:cond delay="indefinite"/>
                      </p:stCondLst>
                      <p:childTnLst>
                        <p:par>
                          <p:cTn id="59" fill="hold">
                            <p:stCondLst>
                              <p:cond delay="0"/>
                            </p:stCondLst>
                            <p:childTnLst>
                              <p:par>
                                <p:cTn id="60" presetID="31" presetClass="entr" presetSubtype="0" fill="hold" grpId="0" nodeType="clickEffect">
                                  <p:stCondLst>
                                    <p:cond delay="0"/>
                                  </p:stCondLst>
                                  <p:childTnLst>
                                    <p:set>
                                      <p:cBhvr>
                                        <p:cTn id="61" dur="1" fill="hold">
                                          <p:stCondLst>
                                            <p:cond delay="0"/>
                                          </p:stCondLst>
                                        </p:cTn>
                                        <p:tgtEl>
                                          <p:spTgt spid="6"/>
                                        </p:tgtEl>
                                        <p:attrNameLst>
                                          <p:attrName>style.visibility</p:attrName>
                                        </p:attrNameLst>
                                      </p:cBhvr>
                                      <p:to>
                                        <p:strVal val="visible"/>
                                      </p:to>
                                    </p:set>
                                    <p:anim calcmode="lin" valueType="num">
                                      <p:cBhvr>
                                        <p:cTn id="62" dur="1000" fill="hold"/>
                                        <p:tgtEl>
                                          <p:spTgt spid="6"/>
                                        </p:tgtEl>
                                        <p:attrNameLst>
                                          <p:attrName>ppt_w</p:attrName>
                                        </p:attrNameLst>
                                      </p:cBhvr>
                                      <p:tavLst>
                                        <p:tav tm="0">
                                          <p:val>
                                            <p:fltVal val="0"/>
                                          </p:val>
                                        </p:tav>
                                        <p:tav tm="100000">
                                          <p:val>
                                            <p:strVal val="#ppt_w"/>
                                          </p:val>
                                        </p:tav>
                                      </p:tavLst>
                                    </p:anim>
                                    <p:anim calcmode="lin" valueType="num">
                                      <p:cBhvr>
                                        <p:cTn id="63" dur="1000" fill="hold"/>
                                        <p:tgtEl>
                                          <p:spTgt spid="6"/>
                                        </p:tgtEl>
                                        <p:attrNameLst>
                                          <p:attrName>ppt_h</p:attrName>
                                        </p:attrNameLst>
                                      </p:cBhvr>
                                      <p:tavLst>
                                        <p:tav tm="0">
                                          <p:val>
                                            <p:fltVal val="0"/>
                                          </p:val>
                                        </p:tav>
                                        <p:tav tm="100000">
                                          <p:val>
                                            <p:strVal val="#ppt_h"/>
                                          </p:val>
                                        </p:tav>
                                      </p:tavLst>
                                    </p:anim>
                                    <p:anim calcmode="lin" valueType="num">
                                      <p:cBhvr>
                                        <p:cTn id="64" dur="1000" fill="hold"/>
                                        <p:tgtEl>
                                          <p:spTgt spid="6"/>
                                        </p:tgtEl>
                                        <p:attrNameLst>
                                          <p:attrName>style.rotation</p:attrName>
                                        </p:attrNameLst>
                                      </p:cBhvr>
                                      <p:tavLst>
                                        <p:tav tm="0">
                                          <p:val>
                                            <p:fltVal val="90"/>
                                          </p:val>
                                        </p:tav>
                                        <p:tav tm="100000">
                                          <p:val>
                                            <p:fltVal val="0"/>
                                          </p:val>
                                        </p:tav>
                                      </p:tavLst>
                                    </p:anim>
                                    <p:animEffect transition="in" filter="fade">
                                      <p:cBhvr>
                                        <p:cTn id="65" dur="1000"/>
                                        <p:tgtEl>
                                          <p:spTgt spid="6"/>
                                        </p:tgtEl>
                                      </p:cBhvr>
                                    </p:animEffect>
                                  </p:childTnLst>
                                </p:cTn>
                              </p:par>
                            </p:childTnLst>
                          </p:cTn>
                        </p:par>
                      </p:childTnLst>
                    </p:cTn>
                  </p:par>
                  <p:par>
                    <p:cTn id="66" fill="hold">
                      <p:stCondLst>
                        <p:cond delay="indefinite"/>
                      </p:stCondLst>
                      <p:childTnLst>
                        <p:par>
                          <p:cTn id="67" fill="hold">
                            <p:stCondLst>
                              <p:cond delay="0"/>
                            </p:stCondLst>
                            <p:childTnLst>
                              <p:par>
                                <p:cTn id="68" presetID="31" presetClass="entr" presetSubtype="0" fill="hold" grpId="0" nodeType="clickEffect">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cBhvr>
                                        <p:cTn id="70" dur="1000" fill="hold"/>
                                        <p:tgtEl>
                                          <p:spTgt spid="10"/>
                                        </p:tgtEl>
                                        <p:attrNameLst>
                                          <p:attrName>ppt_w</p:attrName>
                                        </p:attrNameLst>
                                      </p:cBhvr>
                                      <p:tavLst>
                                        <p:tav tm="0">
                                          <p:val>
                                            <p:fltVal val="0"/>
                                          </p:val>
                                        </p:tav>
                                        <p:tav tm="100000">
                                          <p:val>
                                            <p:strVal val="#ppt_w"/>
                                          </p:val>
                                        </p:tav>
                                      </p:tavLst>
                                    </p:anim>
                                    <p:anim calcmode="lin" valueType="num">
                                      <p:cBhvr>
                                        <p:cTn id="71" dur="1000" fill="hold"/>
                                        <p:tgtEl>
                                          <p:spTgt spid="10"/>
                                        </p:tgtEl>
                                        <p:attrNameLst>
                                          <p:attrName>ppt_h</p:attrName>
                                        </p:attrNameLst>
                                      </p:cBhvr>
                                      <p:tavLst>
                                        <p:tav tm="0">
                                          <p:val>
                                            <p:fltVal val="0"/>
                                          </p:val>
                                        </p:tav>
                                        <p:tav tm="100000">
                                          <p:val>
                                            <p:strVal val="#ppt_h"/>
                                          </p:val>
                                        </p:tav>
                                      </p:tavLst>
                                    </p:anim>
                                    <p:anim calcmode="lin" valueType="num">
                                      <p:cBhvr>
                                        <p:cTn id="72" dur="1000" fill="hold"/>
                                        <p:tgtEl>
                                          <p:spTgt spid="10"/>
                                        </p:tgtEl>
                                        <p:attrNameLst>
                                          <p:attrName>style.rotation</p:attrName>
                                        </p:attrNameLst>
                                      </p:cBhvr>
                                      <p:tavLst>
                                        <p:tav tm="0">
                                          <p:val>
                                            <p:fltVal val="90"/>
                                          </p:val>
                                        </p:tav>
                                        <p:tav tm="100000">
                                          <p:val>
                                            <p:fltVal val="0"/>
                                          </p:val>
                                        </p:tav>
                                      </p:tavLst>
                                    </p:anim>
                                    <p:animEffect transition="in" filter="fade">
                                      <p:cBhvr>
                                        <p:cTn id="73" dur="1000"/>
                                        <p:tgtEl>
                                          <p:spTgt spid="10"/>
                                        </p:tgtEl>
                                      </p:cBhvr>
                                    </p:animEffect>
                                  </p:childTnLst>
                                </p:cTn>
                              </p:par>
                            </p:childTnLst>
                          </p:cTn>
                        </p:par>
                      </p:childTnLst>
                    </p:cTn>
                  </p:par>
                  <p:par>
                    <p:cTn id="74" fill="hold">
                      <p:stCondLst>
                        <p:cond delay="indefinite"/>
                      </p:stCondLst>
                      <p:childTnLst>
                        <p:par>
                          <p:cTn id="75" fill="hold">
                            <p:stCondLst>
                              <p:cond delay="0"/>
                            </p:stCondLst>
                            <p:childTnLst>
                              <p:par>
                                <p:cTn id="76" presetID="14" presetClass="entr" presetSubtype="10" fill="hold" grpId="0" nodeType="clickEffect">
                                  <p:stCondLst>
                                    <p:cond delay="0"/>
                                  </p:stCondLst>
                                  <p:childTnLst>
                                    <p:set>
                                      <p:cBhvr>
                                        <p:cTn id="77" dur="1" fill="hold">
                                          <p:stCondLst>
                                            <p:cond delay="0"/>
                                          </p:stCondLst>
                                        </p:cTn>
                                        <p:tgtEl>
                                          <p:spTgt spid="13"/>
                                        </p:tgtEl>
                                        <p:attrNameLst>
                                          <p:attrName>style.visibility</p:attrName>
                                        </p:attrNameLst>
                                      </p:cBhvr>
                                      <p:to>
                                        <p:strVal val="visible"/>
                                      </p:to>
                                    </p:set>
                                    <p:animEffect transition="in" filter="randombar(horizontal)">
                                      <p:cBhvr>
                                        <p:cTn id="78" dur="500"/>
                                        <p:tgtEl>
                                          <p:spTgt spid="13"/>
                                        </p:tgtEl>
                                      </p:cBhvr>
                                    </p:animEffect>
                                  </p:childTnLst>
                                </p:cTn>
                              </p:par>
                            </p:childTnLst>
                          </p:cTn>
                        </p:par>
                      </p:childTnLst>
                    </p:cTn>
                  </p:par>
                  <p:par>
                    <p:cTn id="79" fill="hold">
                      <p:stCondLst>
                        <p:cond delay="indefinite"/>
                      </p:stCondLst>
                      <p:childTnLst>
                        <p:par>
                          <p:cTn id="80" fill="hold">
                            <p:stCondLst>
                              <p:cond delay="0"/>
                            </p:stCondLst>
                            <p:childTnLst>
                              <p:par>
                                <p:cTn id="81" presetID="31" presetClass="entr" presetSubtype="0" fill="hold" grpId="0" nodeType="clickEffect">
                                  <p:stCondLst>
                                    <p:cond delay="0"/>
                                  </p:stCondLst>
                                  <p:childTnLst>
                                    <p:set>
                                      <p:cBhvr>
                                        <p:cTn id="82" dur="1" fill="hold">
                                          <p:stCondLst>
                                            <p:cond delay="0"/>
                                          </p:stCondLst>
                                        </p:cTn>
                                        <p:tgtEl>
                                          <p:spTgt spid="17"/>
                                        </p:tgtEl>
                                        <p:attrNameLst>
                                          <p:attrName>style.visibility</p:attrName>
                                        </p:attrNameLst>
                                      </p:cBhvr>
                                      <p:to>
                                        <p:strVal val="visible"/>
                                      </p:to>
                                    </p:set>
                                    <p:anim calcmode="lin" valueType="num">
                                      <p:cBhvr>
                                        <p:cTn id="83" dur="1000" fill="hold"/>
                                        <p:tgtEl>
                                          <p:spTgt spid="17"/>
                                        </p:tgtEl>
                                        <p:attrNameLst>
                                          <p:attrName>ppt_w</p:attrName>
                                        </p:attrNameLst>
                                      </p:cBhvr>
                                      <p:tavLst>
                                        <p:tav tm="0">
                                          <p:val>
                                            <p:fltVal val="0"/>
                                          </p:val>
                                        </p:tav>
                                        <p:tav tm="100000">
                                          <p:val>
                                            <p:strVal val="#ppt_w"/>
                                          </p:val>
                                        </p:tav>
                                      </p:tavLst>
                                    </p:anim>
                                    <p:anim calcmode="lin" valueType="num">
                                      <p:cBhvr>
                                        <p:cTn id="84" dur="1000" fill="hold"/>
                                        <p:tgtEl>
                                          <p:spTgt spid="17"/>
                                        </p:tgtEl>
                                        <p:attrNameLst>
                                          <p:attrName>ppt_h</p:attrName>
                                        </p:attrNameLst>
                                      </p:cBhvr>
                                      <p:tavLst>
                                        <p:tav tm="0">
                                          <p:val>
                                            <p:fltVal val="0"/>
                                          </p:val>
                                        </p:tav>
                                        <p:tav tm="100000">
                                          <p:val>
                                            <p:strVal val="#ppt_h"/>
                                          </p:val>
                                        </p:tav>
                                      </p:tavLst>
                                    </p:anim>
                                    <p:anim calcmode="lin" valueType="num">
                                      <p:cBhvr>
                                        <p:cTn id="85" dur="1000" fill="hold"/>
                                        <p:tgtEl>
                                          <p:spTgt spid="17"/>
                                        </p:tgtEl>
                                        <p:attrNameLst>
                                          <p:attrName>style.rotation</p:attrName>
                                        </p:attrNameLst>
                                      </p:cBhvr>
                                      <p:tavLst>
                                        <p:tav tm="0">
                                          <p:val>
                                            <p:fltVal val="90"/>
                                          </p:val>
                                        </p:tav>
                                        <p:tav tm="100000">
                                          <p:val>
                                            <p:fltVal val="0"/>
                                          </p:val>
                                        </p:tav>
                                      </p:tavLst>
                                    </p:anim>
                                    <p:animEffect transition="in" filter="fade">
                                      <p:cBhvr>
                                        <p:cTn id="86" dur="1000"/>
                                        <p:tgtEl>
                                          <p:spTgt spid="17"/>
                                        </p:tgtEl>
                                      </p:cBhvr>
                                    </p:animEffect>
                                  </p:childTnLst>
                                </p:cTn>
                              </p:par>
                            </p:childTnLst>
                          </p:cTn>
                        </p:par>
                      </p:childTnLst>
                    </p:cTn>
                  </p:par>
                  <p:par>
                    <p:cTn id="87" fill="hold">
                      <p:stCondLst>
                        <p:cond delay="indefinite"/>
                      </p:stCondLst>
                      <p:childTnLst>
                        <p:par>
                          <p:cTn id="88" fill="hold">
                            <p:stCondLst>
                              <p:cond delay="0"/>
                            </p:stCondLst>
                            <p:childTnLst>
                              <p:par>
                                <p:cTn id="89" presetID="14" presetClass="entr" presetSubtype="10" fill="hold" grpId="0" nodeType="clickEffect">
                                  <p:stCondLst>
                                    <p:cond delay="0"/>
                                  </p:stCondLst>
                                  <p:childTnLst>
                                    <p:set>
                                      <p:cBhvr>
                                        <p:cTn id="90" dur="1" fill="hold">
                                          <p:stCondLst>
                                            <p:cond delay="0"/>
                                          </p:stCondLst>
                                        </p:cTn>
                                        <p:tgtEl>
                                          <p:spTgt spid="9"/>
                                        </p:tgtEl>
                                        <p:attrNameLst>
                                          <p:attrName>style.visibility</p:attrName>
                                        </p:attrNameLst>
                                      </p:cBhvr>
                                      <p:to>
                                        <p:strVal val="visible"/>
                                      </p:to>
                                    </p:set>
                                    <p:animEffect transition="in" filter="randombar(horizontal)">
                                      <p:cBhvr>
                                        <p:cTn id="91" dur="500"/>
                                        <p:tgtEl>
                                          <p:spTgt spid="9"/>
                                        </p:tgtEl>
                                      </p:cBhvr>
                                    </p:animEffect>
                                  </p:childTnLst>
                                </p:cTn>
                              </p:par>
                            </p:childTnLst>
                          </p:cTn>
                        </p:par>
                      </p:childTnLst>
                    </p:cTn>
                  </p:par>
                  <p:par>
                    <p:cTn id="92" fill="hold">
                      <p:stCondLst>
                        <p:cond delay="indefinite"/>
                      </p:stCondLst>
                      <p:childTnLst>
                        <p:par>
                          <p:cTn id="93" fill="hold">
                            <p:stCondLst>
                              <p:cond delay="0"/>
                            </p:stCondLst>
                            <p:childTnLst>
                              <p:par>
                                <p:cTn id="94" presetID="31" presetClass="entr" presetSubtype="0" fill="hold" grpId="0" nodeType="clickEffect">
                                  <p:stCondLst>
                                    <p:cond delay="0"/>
                                  </p:stCondLst>
                                  <p:childTnLst>
                                    <p:set>
                                      <p:cBhvr>
                                        <p:cTn id="95" dur="1" fill="hold">
                                          <p:stCondLst>
                                            <p:cond delay="0"/>
                                          </p:stCondLst>
                                        </p:cTn>
                                        <p:tgtEl>
                                          <p:spTgt spid="14"/>
                                        </p:tgtEl>
                                        <p:attrNameLst>
                                          <p:attrName>style.visibility</p:attrName>
                                        </p:attrNameLst>
                                      </p:cBhvr>
                                      <p:to>
                                        <p:strVal val="visible"/>
                                      </p:to>
                                    </p:set>
                                    <p:anim calcmode="lin" valueType="num">
                                      <p:cBhvr>
                                        <p:cTn id="96" dur="1000" fill="hold"/>
                                        <p:tgtEl>
                                          <p:spTgt spid="14"/>
                                        </p:tgtEl>
                                        <p:attrNameLst>
                                          <p:attrName>ppt_w</p:attrName>
                                        </p:attrNameLst>
                                      </p:cBhvr>
                                      <p:tavLst>
                                        <p:tav tm="0">
                                          <p:val>
                                            <p:fltVal val="0"/>
                                          </p:val>
                                        </p:tav>
                                        <p:tav tm="100000">
                                          <p:val>
                                            <p:strVal val="#ppt_w"/>
                                          </p:val>
                                        </p:tav>
                                      </p:tavLst>
                                    </p:anim>
                                    <p:anim calcmode="lin" valueType="num">
                                      <p:cBhvr>
                                        <p:cTn id="97" dur="1000" fill="hold"/>
                                        <p:tgtEl>
                                          <p:spTgt spid="14"/>
                                        </p:tgtEl>
                                        <p:attrNameLst>
                                          <p:attrName>ppt_h</p:attrName>
                                        </p:attrNameLst>
                                      </p:cBhvr>
                                      <p:tavLst>
                                        <p:tav tm="0">
                                          <p:val>
                                            <p:fltVal val="0"/>
                                          </p:val>
                                        </p:tav>
                                        <p:tav tm="100000">
                                          <p:val>
                                            <p:strVal val="#ppt_h"/>
                                          </p:val>
                                        </p:tav>
                                      </p:tavLst>
                                    </p:anim>
                                    <p:anim calcmode="lin" valueType="num">
                                      <p:cBhvr>
                                        <p:cTn id="98" dur="1000" fill="hold"/>
                                        <p:tgtEl>
                                          <p:spTgt spid="14"/>
                                        </p:tgtEl>
                                        <p:attrNameLst>
                                          <p:attrName>style.rotation</p:attrName>
                                        </p:attrNameLst>
                                      </p:cBhvr>
                                      <p:tavLst>
                                        <p:tav tm="0">
                                          <p:val>
                                            <p:fltVal val="90"/>
                                          </p:val>
                                        </p:tav>
                                        <p:tav tm="100000">
                                          <p:val>
                                            <p:fltVal val="0"/>
                                          </p:val>
                                        </p:tav>
                                      </p:tavLst>
                                    </p:anim>
                                    <p:animEffect transition="in" filter="fade">
                                      <p:cBhvr>
                                        <p:cTn id="99" dur="1000"/>
                                        <p:tgtEl>
                                          <p:spTgt spid="14"/>
                                        </p:tgtEl>
                                      </p:cBhvr>
                                    </p:animEffect>
                                  </p:childTnLst>
                                </p:cTn>
                              </p:par>
                            </p:childTnLst>
                          </p:cTn>
                        </p:par>
                      </p:childTnLst>
                    </p:cTn>
                  </p:par>
                  <p:par>
                    <p:cTn id="100" fill="hold">
                      <p:stCondLst>
                        <p:cond delay="indefinite"/>
                      </p:stCondLst>
                      <p:childTnLst>
                        <p:par>
                          <p:cTn id="101" fill="hold">
                            <p:stCondLst>
                              <p:cond delay="0"/>
                            </p:stCondLst>
                            <p:childTnLst>
                              <p:par>
                                <p:cTn id="102" presetID="31" presetClass="entr" presetSubtype="0" fill="hold" grpId="0" nodeType="clickEffect">
                                  <p:stCondLst>
                                    <p:cond delay="0"/>
                                  </p:stCondLst>
                                  <p:childTnLst>
                                    <p:set>
                                      <p:cBhvr>
                                        <p:cTn id="103" dur="1" fill="hold">
                                          <p:stCondLst>
                                            <p:cond delay="0"/>
                                          </p:stCondLst>
                                        </p:cTn>
                                        <p:tgtEl>
                                          <p:spTgt spid="16"/>
                                        </p:tgtEl>
                                        <p:attrNameLst>
                                          <p:attrName>style.visibility</p:attrName>
                                        </p:attrNameLst>
                                      </p:cBhvr>
                                      <p:to>
                                        <p:strVal val="visible"/>
                                      </p:to>
                                    </p:set>
                                    <p:anim calcmode="lin" valueType="num">
                                      <p:cBhvr>
                                        <p:cTn id="104" dur="1000" fill="hold"/>
                                        <p:tgtEl>
                                          <p:spTgt spid="16"/>
                                        </p:tgtEl>
                                        <p:attrNameLst>
                                          <p:attrName>ppt_w</p:attrName>
                                        </p:attrNameLst>
                                      </p:cBhvr>
                                      <p:tavLst>
                                        <p:tav tm="0">
                                          <p:val>
                                            <p:fltVal val="0"/>
                                          </p:val>
                                        </p:tav>
                                        <p:tav tm="100000">
                                          <p:val>
                                            <p:strVal val="#ppt_w"/>
                                          </p:val>
                                        </p:tav>
                                      </p:tavLst>
                                    </p:anim>
                                    <p:anim calcmode="lin" valueType="num">
                                      <p:cBhvr>
                                        <p:cTn id="105" dur="1000" fill="hold"/>
                                        <p:tgtEl>
                                          <p:spTgt spid="16"/>
                                        </p:tgtEl>
                                        <p:attrNameLst>
                                          <p:attrName>ppt_h</p:attrName>
                                        </p:attrNameLst>
                                      </p:cBhvr>
                                      <p:tavLst>
                                        <p:tav tm="0">
                                          <p:val>
                                            <p:fltVal val="0"/>
                                          </p:val>
                                        </p:tav>
                                        <p:tav tm="100000">
                                          <p:val>
                                            <p:strVal val="#ppt_h"/>
                                          </p:val>
                                        </p:tav>
                                      </p:tavLst>
                                    </p:anim>
                                    <p:anim calcmode="lin" valueType="num">
                                      <p:cBhvr>
                                        <p:cTn id="106" dur="1000" fill="hold"/>
                                        <p:tgtEl>
                                          <p:spTgt spid="16"/>
                                        </p:tgtEl>
                                        <p:attrNameLst>
                                          <p:attrName>style.rotation</p:attrName>
                                        </p:attrNameLst>
                                      </p:cBhvr>
                                      <p:tavLst>
                                        <p:tav tm="0">
                                          <p:val>
                                            <p:fltVal val="90"/>
                                          </p:val>
                                        </p:tav>
                                        <p:tav tm="100000">
                                          <p:val>
                                            <p:fltVal val="0"/>
                                          </p:val>
                                        </p:tav>
                                      </p:tavLst>
                                    </p:anim>
                                    <p:animEffect transition="in" filter="fade">
                                      <p:cBhvr>
                                        <p:cTn id="10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6" grpId="0" animBg="1"/>
      <p:bldP spid="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Terminator 1"/>
          <p:cNvSpPr/>
          <p:nvPr/>
        </p:nvSpPr>
        <p:spPr>
          <a:xfrm>
            <a:off x="2420144" y="332656"/>
            <a:ext cx="3880048" cy="432048"/>
          </a:xfrm>
          <a:prstGeom prst="flowChartTerminator">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ar-EG" dirty="0"/>
              <a:t>مظاهر الجمال </a:t>
            </a:r>
            <a:endParaRPr lang="en-US" dirty="0"/>
          </a:p>
        </p:txBody>
      </p:sp>
      <p:sp>
        <p:nvSpPr>
          <p:cNvPr id="3" name="Flowchart: Process 2"/>
          <p:cNvSpPr/>
          <p:nvPr/>
        </p:nvSpPr>
        <p:spPr>
          <a:xfrm>
            <a:off x="323528" y="1256609"/>
            <a:ext cx="3468216" cy="612648"/>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EG" dirty="0"/>
              <a:t>بين ( مشهورة  - معلومة ) إطناب بالترادف  يؤكد المعنى ويقويه </a:t>
            </a:r>
            <a:endParaRPr lang="en-US" dirty="0"/>
          </a:p>
        </p:txBody>
      </p:sp>
      <p:sp>
        <p:nvSpPr>
          <p:cNvPr id="4" name="Flowchart: Process 3"/>
          <p:cNvSpPr/>
          <p:nvPr/>
        </p:nvSpPr>
        <p:spPr>
          <a:xfrm>
            <a:off x="358602" y="2386314"/>
            <a:ext cx="2736304" cy="1537320"/>
          </a:xfrm>
          <a:prstGeom prst="flowChartProcess">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ar-EG" dirty="0"/>
              <a:t>فليس سواء عالم وجهول : أسلوب خبري منفي غرضه : الاستبعاد حيث يستبعد الشاعر تساوي العالم والجهول </a:t>
            </a:r>
            <a:endParaRPr lang="en-US" dirty="0"/>
          </a:p>
        </p:txBody>
      </p:sp>
      <p:sp>
        <p:nvSpPr>
          <p:cNvPr id="5" name="Flowchart: Process 4"/>
          <p:cNvSpPr/>
          <p:nvPr/>
        </p:nvSpPr>
        <p:spPr>
          <a:xfrm>
            <a:off x="501713" y="4380194"/>
            <a:ext cx="3456384" cy="612648"/>
          </a:xfrm>
          <a:prstGeom prst="flowChartProcess">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ar-EG" dirty="0"/>
              <a:t>( أيامنا ) : مجاز مرسل عن الحروب  علاقته الظرفية الزمانية </a:t>
            </a:r>
            <a:endParaRPr lang="en-US" dirty="0"/>
          </a:p>
        </p:txBody>
      </p:sp>
      <p:sp>
        <p:nvSpPr>
          <p:cNvPr id="6" name="Flowchart: Process 5"/>
          <p:cNvSpPr/>
          <p:nvPr/>
        </p:nvSpPr>
        <p:spPr>
          <a:xfrm>
            <a:off x="2229905" y="5229200"/>
            <a:ext cx="3300536" cy="1003934"/>
          </a:xfrm>
          <a:prstGeom prst="flowChart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EG" dirty="0"/>
              <a:t>جهول : صيغة مبالغة تدل على جهل الفتاة الشديد بمنزلة قومه التي يعلمها القاصي والداني  وجاءت نكرة للتحقير </a:t>
            </a:r>
            <a:endParaRPr lang="en-US" dirty="0"/>
          </a:p>
        </p:txBody>
      </p:sp>
      <p:sp>
        <p:nvSpPr>
          <p:cNvPr id="7" name="Flowchart: Process 6"/>
          <p:cNvSpPr/>
          <p:nvPr/>
        </p:nvSpPr>
        <p:spPr>
          <a:xfrm>
            <a:off x="5508104" y="4328613"/>
            <a:ext cx="2865276" cy="612648"/>
          </a:xfrm>
          <a:prstGeom prst="flowChartProcess">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ar-EG" dirty="0"/>
              <a:t>بين ( عالم – جهول ) طباق يوضح المعنى ويقويه بالتضاد </a:t>
            </a:r>
            <a:endParaRPr lang="en-US" dirty="0"/>
          </a:p>
        </p:txBody>
      </p:sp>
      <p:sp>
        <p:nvSpPr>
          <p:cNvPr id="8" name="Flowchart: Process 7"/>
          <p:cNvSpPr/>
          <p:nvPr/>
        </p:nvSpPr>
        <p:spPr>
          <a:xfrm>
            <a:off x="3991955" y="2427169"/>
            <a:ext cx="4816152" cy="1393304"/>
          </a:xfrm>
          <a:prstGeom prst="flowChartProcess">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ar-EG" dirty="0"/>
              <a:t>( أيامنا .... لها غرر وحجول ) : استعارة مكنية حيث شبه الشاعر الحروب والانتصارات المشهورة الواضحة بخيل غر ( أي بيضاء الجبهة ) ومحجلة أي بيضاء القوائم </a:t>
            </a:r>
            <a:endParaRPr lang="en-US" dirty="0"/>
          </a:p>
        </p:txBody>
      </p:sp>
      <p:sp>
        <p:nvSpPr>
          <p:cNvPr id="9" name="Flowchart: Process 8"/>
          <p:cNvSpPr/>
          <p:nvPr/>
        </p:nvSpPr>
        <p:spPr>
          <a:xfrm>
            <a:off x="5229411" y="1130885"/>
            <a:ext cx="3578696" cy="864096"/>
          </a:xfrm>
          <a:prstGeom prst="flowChartProcess">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EG" dirty="0"/>
              <a:t>أيامنا مشهورة : استعارة مكنية , حيث صور الشاعر الأيام بشخص مشهور , وسر الجمال التشخيص </a:t>
            </a:r>
            <a:endParaRPr lang="en-US" dirty="0"/>
          </a:p>
        </p:txBody>
      </p:sp>
    </p:spTree>
    <p:extLst>
      <p:ext uri="{BB962C8B-B14F-4D97-AF65-F5344CB8AC3E}">
        <p14:creationId xmlns:p14="http://schemas.microsoft.com/office/powerpoint/2010/main" val="255779694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fltVal val="0"/>
                                          </p:val>
                                        </p:tav>
                                        <p:tav tm="100000">
                                          <p:val>
                                            <p:strVal val="#ppt_w"/>
                                          </p:val>
                                        </p:tav>
                                      </p:tavLst>
                                    </p:anim>
                                    <p:anim calcmode="lin" valueType="num">
                                      <p:cBhvr>
                                        <p:cTn id="13" dur="1000" fill="hold"/>
                                        <p:tgtEl>
                                          <p:spTgt spid="9"/>
                                        </p:tgtEl>
                                        <p:attrNameLst>
                                          <p:attrName>ppt_h</p:attrName>
                                        </p:attrNameLst>
                                      </p:cBhvr>
                                      <p:tavLst>
                                        <p:tav tm="0">
                                          <p:val>
                                            <p:fltVal val="0"/>
                                          </p:val>
                                        </p:tav>
                                        <p:tav tm="100000">
                                          <p:val>
                                            <p:strVal val="#ppt_h"/>
                                          </p:val>
                                        </p:tav>
                                      </p:tavLst>
                                    </p:anim>
                                    <p:anim calcmode="lin" valueType="num">
                                      <p:cBhvr>
                                        <p:cTn id="14" dur="1000" fill="hold"/>
                                        <p:tgtEl>
                                          <p:spTgt spid="9"/>
                                        </p:tgtEl>
                                        <p:attrNameLst>
                                          <p:attrName>style.rotation</p:attrName>
                                        </p:attrNameLst>
                                      </p:cBhvr>
                                      <p:tavLst>
                                        <p:tav tm="0">
                                          <p:val>
                                            <p:fltVal val="90"/>
                                          </p:val>
                                        </p:tav>
                                        <p:tav tm="100000">
                                          <p:val>
                                            <p:fltVal val="0"/>
                                          </p:val>
                                        </p:tav>
                                      </p:tavLst>
                                    </p:anim>
                                    <p:animEffect transition="in" filter="fade">
                                      <p:cBhvr>
                                        <p:cTn id="15" dur="10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randombar(horizontal)">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heel(1)">
                                      <p:cBhvr>
                                        <p:cTn id="25" dur="20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21" presetClass="entr" presetSubtype="1"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heel(1)">
                                      <p:cBhvr>
                                        <p:cTn id="30" dur="2000"/>
                                        <p:tgtEl>
                                          <p:spTgt spid="4"/>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1000" fill="hold"/>
                                        <p:tgtEl>
                                          <p:spTgt spid="7"/>
                                        </p:tgtEl>
                                        <p:attrNameLst>
                                          <p:attrName>ppt_w</p:attrName>
                                        </p:attrNameLst>
                                      </p:cBhvr>
                                      <p:tavLst>
                                        <p:tav tm="0">
                                          <p:val>
                                            <p:fltVal val="0"/>
                                          </p:val>
                                        </p:tav>
                                        <p:tav tm="100000">
                                          <p:val>
                                            <p:strVal val="#ppt_w"/>
                                          </p:val>
                                        </p:tav>
                                      </p:tavLst>
                                    </p:anim>
                                    <p:anim calcmode="lin" valueType="num">
                                      <p:cBhvr>
                                        <p:cTn id="36" dur="1000" fill="hold"/>
                                        <p:tgtEl>
                                          <p:spTgt spid="7"/>
                                        </p:tgtEl>
                                        <p:attrNameLst>
                                          <p:attrName>ppt_h</p:attrName>
                                        </p:attrNameLst>
                                      </p:cBhvr>
                                      <p:tavLst>
                                        <p:tav tm="0">
                                          <p:val>
                                            <p:fltVal val="0"/>
                                          </p:val>
                                        </p:tav>
                                        <p:tav tm="100000">
                                          <p:val>
                                            <p:strVal val="#ppt_h"/>
                                          </p:val>
                                        </p:tav>
                                      </p:tavLst>
                                    </p:anim>
                                    <p:anim calcmode="lin" valueType="num">
                                      <p:cBhvr>
                                        <p:cTn id="37" dur="1000" fill="hold"/>
                                        <p:tgtEl>
                                          <p:spTgt spid="7"/>
                                        </p:tgtEl>
                                        <p:attrNameLst>
                                          <p:attrName>style.rotation</p:attrName>
                                        </p:attrNameLst>
                                      </p:cBhvr>
                                      <p:tavLst>
                                        <p:tav tm="0">
                                          <p:val>
                                            <p:fltVal val="90"/>
                                          </p:val>
                                        </p:tav>
                                        <p:tav tm="100000">
                                          <p:val>
                                            <p:fltVal val="0"/>
                                          </p:val>
                                        </p:tav>
                                      </p:tavLst>
                                    </p:anim>
                                    <p:animEffect transition="in" filter="fade">
                                      <p:cBhvr>
                                        <p:cTn id="38" dur="1000"/>
                                        <p:tgtEl>
                                          <p:spTgt spid="7"/>
                                        </p:tgtEl>
                                      </p:cBhvr>
                                    </p:animEffect>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p:cTn id="43" dur="1000" fill="hold"/>
                                        <p:tgtEl>
                                          <p:spTgt spid="5"/>
                                        </p:tgtEl>
                                        <p:attrNameLst>
                                          <p:attrName>ppt_w</p:attrName>
                                        </p:attrNameLst>
                                      </p:cBhvr>
                                      <p:tavLst>
                                        <p:tav tm="0">
                                          <p:val>
                                            <p:fltVal val="0"/>
                                          </p:val>
                                        </p:tav>
                                        <p:tav tm="100000">
                                          <p:val>
                                            <p:strVal val="#ppt_w"/>
                                          </p:val>
                                        </p:tav>
                                      </p:tavLst>
                                    </p:anim>
                                    <p:anim calcmode="lin" valueType="num">
                                      <p:cBhvr>
                                        <p:cTn id="44" dur="1000" fill="hold"/>
                                        <p:tgtEl>
                                          <p:spTgt spid="5"/>
                                        </p:tgtEl>
                                        <p:attrNameLst>
                                          <p:attrName>ppt_h</p:attrName>
                                        </p:attrNameLst>
                                      </p:cBhvr>
                                      <p:tavLst>
                                        <p:tav tm="0">
                                          <p:val>
                                            <p:fltVal val="0"/>
                                          </p:val>
                                        </p:tav>
                                        <p:tav tm="100000">
                                          <p:val>
                                            <p:strVal val="#ppt_h"/>
                                          </p:val>
                                        </p:tav>
                                      </p:tavLst>
                                    </p:anim>
                                    <p:anim calcmode="lin" valueType="num">
                                      <p:cBhvr>
                                        <p:cTn id="45" dur="1000" fill="hold"/>
                                        <p:tgtEl>
                                          <p:spTgt spid="5"/>
                                        </p:tgtEl>
                                        <p:attrNameLst>
                                          <p:attrName>style.rotation</p:attrName>
                                        </p:attrNameLst>
                                      </p:cBhvr>
                                      <p:tavLst>
                                        <p:tav tm="0">
                                          <p:val>
                                            <p:fltVal val="90"/>
                                          </p:val>
                                        </p:tav>
                                        <p:tav tm="100000">
                                          <p:val>
                                            <p:fltVal val="0"/>
                                          </p:val>
                                        </p:tav>
                                      </p:tavLst>
                                    </p:anim>
                                    <p:animEffect transition="in" filter="fade">
                                      <p:cBhvr>
                                        <p:cTn id="46" dur="1000"/>
                                        <p:tgtEl>
                                          <p:spTgt spid="5"/>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barn(inVertical)">
                                      <p:cBhvr>
                                        <p:cTn id="5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Process 2"/>
          <p:cNvSpPr/>
          <p:nvPr/>
        </p:nvSpPr>
        <p:spPr>
          <a:xfrm>
            <a:off x="5663133" y="952263"/>
            <a:ext cx="3261345" cy="612648"/>
          </a:xfrm>
          <a:prstGeom prst="flowChartProcess">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EG" dirty="0"/>
              <a:t>س1 : ما غرض الشاعر من نظم قصيدته </a:t>
            </a:r>
            <a:endParaRPr lang="en-US" dirty="0"/>
          </a:p>
        </p:txBody>
      </p:sp>
      <p:sp>
        <p:nvSpPr>
          <p:cNvPr id="4" name="Flowchart: Process 3"/>
          <p:cNvSpPr/>
          <p:nvPr/>
        </p:nvSpPr>
        <p:spPr>
          <a:xfrm>
            <a:off x="472412" y="826539"/>
            <a:ext cx="3925285" cy="864096"/>
          </a:xfrm>
          <a:prstGeom prst="flowChart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ar-EG" dirty="0"/>
              <a:t>ج1 : الغرض : الدفاع عن قبيلته , والفخر والاعتزاز بقيمها الرفيعة  , كالكرم والعزة  والطموح  وحماية الجار </a:t>
            </a:r>
            <a:endParaRPr lang="en-US" dirty="0"/>
          </a:p>
        </p:txBody>
      </p:sp>
      <p:sp>
        <p:nvSpPr>
          <p:cNvPr id="5" name="Flowchart: Process 4"/>
          <p:cNvSpPr/>
          <p:nvPr/>
        </p:nvSpPr>
        <p:spPr>
          <a:xfrm>
            <a:off x="250652" y="1777735"/>
            <a:ext cx="4147045" cy="1000100"/>
          </a:xfrm>
          <a:prstGeom prst="flowChart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EG" dirty="0"/>
              <a:t>ج2 : عاطفة الشاعر  الفخر والاعتزاز بنفسه وقومه الممتزجة  بالسخط على المرأة التي رفضت الزواج منه </a:t>
            </a:r>
            <a:endParaRPr lang="en-US" dirty="0"/>
          </a:p>
        </p:txBody>
      </p:sp>
      <p:sp>
        <p:nvSpPr>
          <p:cNvPr id="6" name="Flowchart: Process 5"/>
          <p:cNvSpPr/>
          <p:nvPr/>
        </p:nvSpPr>
        <p:spPr>
          <a:xfrm>
            <a:off x="5787156" y="2956947"/>
            <a:ext cx="3200003" cy="612648"/>
          </a:xfrm>
          <a:prstGeom prst="flowChartProcess">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EG" dirty="0"/>
              <a:t>س3 : ما دوافع فخر واعتزاز الشاعر بنفسه وقومه ؟ </a:t>
            </a:r>
            <a:endParaRPr lang="en-US" dirty="0"/>
          </a:p>
        </p:txBody>
      </p:sp>
      <p:sp>
        <p:nvSpPr>
          <p:cNvPr id="7" name="Flowchart: Process 6"/>
          <p:cNvSpPr/>
          <p:nvPr/>
        </p:nvSpPr>
        <p:spPr>
          <a:xfrm>
            <a:off x="5643487" y="1914541"/>
            <a:ext cx="3218656" cy="612648"/>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EG" dirty="0"/>
              <a:t>س2 : ما العاطفة المسيطرة على الشاعر في الأبيات ؟ </a:t>
            </a:r>
            <a:endParaRPr lang="en-US" dirty="0"/>
          </a:p>
        </p:txBody>
      </p:sp>
      <p:sp>
        <p:nvSpPr>
          <p:cNvPr id="11" name="Flowchart: Process 10"/>
          <p:cNvSpPr/>
          <p:nvPr/>
        </p:nvSpPr>
        <p:spPr>
          <a:xfrm>
            <a:off x="369107" y="2956947"/>
            <a:ext cx="4028590" cy="612648"/>
          </a:xfrm>
          <a:prstGeom prst="flowChartProcess">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ar-EG" dirty="0"/>
              <a:t>ج3 : السبب : أن الشاعر تقدم لخطبة فتاة  فرفضته لأنه ينتمي إلى قبيلة قليلة العدد</a:t>
            </a:r>
            <a:endParaRPr lang="en-US" dirty="0"/>
          </a:p>
        </p:txBody>
      </p:sp>
      <p:sp>
        <p:nvSpPr>
          <p:cNvPr id="12" name="Flowchart: Process 11"/>
          <p:cNvSpPr/>
          <p:nvPr/>
        </p:nvSpPr>
        <p:spPr>
          <a:xfrm>
            <a:off x="264369" y="4149080"/>
            <a:ext cx="4474062" cy="2158725"/>
          </a:xfrm>
          <a:prstGeom prst="flowChart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EG" dirty="0"/>
              <a:t>1 – وضوح المعنى والأفكار </a:t>
            </a:r>
          </a:p>
          <a:p>
            <a:pPr algn="ctr"/>
            <a:r>
              <a:rPr lang="ar-EG" dirty="0"/>
              <a:t>2 – سهولة الألفاظ , ومناسبتها للمعاني المقصودة </a:t>
            </a:r>
          </a:p>
          <a:p>
            <a:pPr algn="ctr"/>
            <a:r>
              <a:rPr lang="ar-EG" dirty="0"/>
              <a:t>3 – جمال التعبير وروعة التصوير </a:t>
            </a:r>
          </a:p>
          <a:p>
            <a:pPr algn="ctr"/>
            <a:r>
              <a:rPr lang="ar-EG" dirty="0"/>
              <a:t>4 – استخدام الحكمة باسلوب قوي رصين </a:t>
            </a:r>
          </a:p>
          <a:p>
            <a:pPr algn="ctr"/>
            <a:r>
              <a:rPr lang="ar-EG" dirty="0"/>
              <a:t>5 -  وضوح عاطفة الفخر  والاعتزاز بقبيلته </a:t>
            </a:r>
          </a:p>
          <a:p>
            <a:pPr algn="ctr"/>
            <a:r>
              <a:rPr lang="ar-EG" dirty="0"/>
              <a:t>6 – استخدام بعض المحسنات البديعية كالطباق  والمقابلة بدون تكلف </a:t>
            </a:r>
            <a:endParaRPr lang="en-US" dirty="0"/>
          </a:p>
        </p:txBody>
      </p:sp>
      <p:sp>
        <p:nvSpPr>
          <p:cNvPr id="13" name="Flowchart: Process 12"/>
          <p:cNvSpPr/>
          <p:nvPr/>
        </p:nvSpPr>
        <p:spPr>
          <a:xfrm>
            <a:off x="5849838" y="4797152"/>
            <a:ext cx="3074640" cy="612648"/>
          </a:xfrm>
          <a:prstGeom prst="flowChartProcess">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ar-EG" dirty="0"/>
              <a:t>س4 : ما أهم خصائص ( سمات ) أسلوب الشاعر </a:t>
            </a:r>
            <a:endParaRPr lang="en-US" dirty="0"/>
          </a:p>
        </p:txBody>
      </p:sp>
      <p:sp>
        <p:nvSpPr>
          <p:cNvPr id="14" name="Flowchart: Terminator 13"/>
          <p:cNvSpPr/>
          <p:nvPr/>
        </p:nvSpPr>
        <p:spPr>
          <a:xfrm>
            <a:off x="5394995" y="332657"/>
            <a:ext cx="3467148" cy="493882"/>
          </a:xfrm>
          <a:prstGeom prst="flowChartTerminator">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EG" dirty="0"/>
              <a:t>تعليق على النص </a:t>
            </a:r>
            <a:endParaRPr lang="en-US" dirty="0"/>
          </a:p>
        </p:txBody>
      </p:sp>
    </p:spTree>
    <p:extLst>
      <p:ext uri="{BB962C8B-B14F-4D97-AF65-F5344CB8AC3E}">
        <p14:creationId xmlns:p14="http://schemas.microsoft.com/office/powerpoint/2010/main" val="113643958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fltVal val="0"/>
                                          </p:val>
                                        </p:tav>
                                        <p:tav tm="100000">
                                          <p:val>
                                            <p:strVal val="#ppt_w"/>
                                          </p:val>
                                        </p:tav>
                                      </p:tavLst>
                                    </p:anim>
                                    <p:anim calcmode="lin" valueType="num">
                                      <p:cBhvr>
                                        <p:cTn id="16" dur="1000" fill="hold"/>
                                        <p:tgtEl>
                                          <p:spTgt spid="3"/>
                                        </p:tgtEl>
                                        <p:attrNameLst>
                                          <p:attrName>ppt_h</p:attrName>
                                        </p:attrNameLst>
                                      </p:cBhvr>
                                      <p:tavLst>
                                        <p:tav tm="0">
                                          <p:val>
                                            <p:fltVal val="0"/>
                                          </p:val>
                                        </p:tav>
                                        <p:tav tm="100000">
                                          <p:val>
                                            <p:strVal val="#ppt_h"/>
                                          </p:val>
                                        </p:tav>
                                      </p:tavLst>
                                    </p:anim>
                                    <p:anim calcmode="lin" valueType="num">
                                      <p:cBhvr>
                                        <p:cTn id="17" dur="1000" fill="hold"/>
                                        <p:tgtEl>
                                          <p:spTgt spid="3"/>
                                        </p:tgtEl>
                                        <p:attrNameLst>
                                          <p:attrName>style.rotation</p:attrName>
                                        </p:attrNameLst>
                                      </p:cBhvr>
                                      <p:tavLst>
                                        <p:tav tm="0">
                                          <p:val>
                                            <p:fltVal val="90"/>
                                          </p:val>
                                        </p:tav>
                                        <p:tav tm="100000">
                                          <p:val>
                                            <p:fltVal val="0"/>
                                          </p:val>
                                        </p:tav>
                                      </p:tavLst>
                                    </p:anim>
                                    <p:animEffect transition="in" filter="fade">
                                      <p:cBhvr>
                                        <p:cTn id="18" dur="10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randombar(horizontal)">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1000" fill="hold"/>
                                        <p:tgtEl>
                                          <p:spTgt spid="7"/>
                                        </p:tgtEl>
                                        <p:attrNameLst>
                                          <p:attrName>ppt_w</p:attrName>
                                        </p:attrNameLst>
                                      </p:cBhvr>
                                      <p:tavLst>
                                        <p:tav tm="0">
                                          <p:val>
                                            <p:fltVal val="0"/>
                                          </p:val>
                                        </p:tav>
                                        <p:tav tm="100000">
                                          <p:val>
                                            <p:strVal val="#ppt_w"/>
                                          </p:val>
                                        </p:tav>
                                      </p:tavLst>
                                    </p:anim>
                                    <p:anim calcmode="lin" valueType="num">
                                      <p:cBhvr>
                                        <p:cTn id="29" dur="1000" fill="hold"/>
                                        <p:tgtEl>
                                          <p:spTgt spid="7"/>
                                        </p:tgtEl>
                                        <p:attrNameLst>
                                          <p:attrName>ppt_h</p:attrName>
                                        </p:attrNameLst>
                                      </p:cBhvr>
                                      <p:tavLst>
                                        <p:tav tm="0">
                                          <p:val>
                                            <p:fltVal val="0"/>
                                          </p:val>
                                        </p:tav>
                                        <p:tav tm="100000">
                                          <p:val>
                                            <p:strVal val="#ppt_h"/>
                                          </p:val>
                                        </p:tav>
                                      </p:tavLst>
                                    </p:anim>
                                    <p:anim calcmode="lin" valueType="num">
                                      <p:cBhvr>
                                        <p:cTn id="30" dur="1000" fill="hold"/>
                                        <p:tgtEl>
                                          <p:spTgt spid="7"/>
                                        </p:tgtEl>
                                        <p:attrNameLst>
                                          <p:attrName>style.rotation</p:attrName>
                                        </p:attrNameLst>
                                      </p:cBhvr>
                                      <p:tavLst>
                                        <p:tav tm="0">
                                          <p:val>
                                            <p:fltVal val="90"/>
                                          </p:val>
                                        </p:tav>
                                        <p:tav tm="100000">
                                          <p:val>
                                            <p:fltVal val="0"/>
                                          </p:val>
                                        </p:tav>
                                      </p:tavLst>
                                    </p:anim>
                                    <p:animEffect transition="in" filter="fade">
                                      <p:cBhvr>
                                        <p:cTn id="31" dur="10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1000" fill="hold"/>
                                        <p:tgtEl>
                                          <p:spTgt spid="5"/>
                                        </p:tgtEl>
                                        <p:attrNameLst>
                                          <p:attrName>ppt_w</p:attrName>
                                        </p:attrNameLst>
                                      </p:cBhvr>
                                      <p:tavLst>
                                        <p:tav tm="0">
                                          <p:val>
                                            <p:fltVal val="0"/>
                                          </p:val>
                                        </p:tav>
                                        <p:tav tm="100000">
                                          <p:val>
                                            <p:strVal val="#ppt_w"/>
                                          </p:val>
                                        </p:tav>
                                      </p:tavLst>
                                    </p:anim>
                                    <p:anim calcmode="lin" valueType="num">
                                      <p:cBhvr>
                                        <p:cTn id="37" dur="1000" fill="hold"/>
                                        <p:tgtEl>
                                          <p:spTgt spid="5"/>
                                        </p:tgtEl>
                                        <p:attrNameLst>
                                          <p:attrName>ppt_h</p:attrName>
                                        </p:attrNameLst>
                                      </p:cBhvr>
                                      <p:tavLst>
                                        <p:tav tm="0">
                                          <p:val>
                                            <p:fltVal val="0"/>
                                          </p:val>
                                        </p:tav>
                                        <p:tav tm="100000">
                                          <p:val>
                                            <p:strVal val="#ppt_h"/>
                                          </p:val>
                                        </p:tav>
                                      </p:tavLst>
                                    </p:anim>
                                    <p:anim calcmode="lin" valueType="num">
                                      <p:cBhvr>
                                        <p:cTn id="38" dur="1000" fill="hold"/>
                                        <p:tgtEl>
                                          <p:spTgt spid="5"/>
                                        </p:tgtEl>
                                        <p:attrNameLst>
                                          <p:attrName>style.rotation</p:attrName>
                                        </p:attrNameLst>
                                      </p:cBhvr>
                                      <p:tavLst>
                                        <p:tav tm="0">
                                          <p:val>
                                            <p:fltVal val="90"/>
                                          </p:val>
                                        </p:tav>
                                        <p:tav tm="100000">
                                          <p:val>
                                            <p:fltVal val="0"/>
                                          </p:val>
                                        </p:tav>
                                      </p:tavLst>
                                    </p:anim>
                                    <p:animEffect transition="in" filter="fade">
                                      <p:cBhvr>
                                        <p:cTn id="39" dur="1000"/>
                                        <p:tgtEl>
                                          <p:spTgt spid="5"/>
                                        </p:tgtEl>
                                      </p:cBhvr>
                                    </p:animEffect>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p:cTn id="44" dur="1000" fill="hold"/>
                                        <p:tgtEl>
                                          <p:spTgt spid="6"/>
                                        </p:tgtEl>
                                        <p:attrNameLst>
                                          <p:attrName>ppt_w</p:attrName>
                                        </p:attrNameLst>
                                      </p:cBhvr>
                                      <p:tavLst>
                                        <p:tav tm="0">
                                          <p:val>
                                            <p:fltVal val="0"/>
                                          </p:val>
                                        </p:tav>
                                        <p:tav tm="100000">
                                          <p:val>
                                            <p:strVal val="#ppt_w"/>
                                          </p:val>
                                        </p:tav>
                                      </p:tavLst>
                                    </p:anim>
                                    <p:anim calcmode="lin" valueType="num">
                                      <p:cBhvr>
                                        <p:cTn id="45" dur="1000" fill="hold"/>
                                        <p:tgtEl>
                                          <p:spTgt spid="6"/>
                                        </p:tgtEl>
                                        <p:attrNameLst>
                                          <p:attrName>ppt_h</p:attrName>
                                        </p:attrNameLst>
                                      </p:cBhvr>
                                      <p:tavLst>
                                        <p:tav tm="0">
                                          <p:val>
                                            <p:fltVal val="0"/>
                                          </p:val>
                                        </p:tav>
                                        <p:tav tm="100000">
                                          <p:val>
                                            <p:strVal val="#ppt_h"/>
                                          </p:val>
                                        </p:tav>
                                      </p:tavLst>
                                    </p:anim>
                                    <p:anim calcmode="lin" valueType="num">
                                      <p:cBhvr>
                                        <p:cTn id="46" dur="1000" fill="hold"/>
                                        <p:tgtEl>
                                          <p:spTgt spid="6"/>
                                        </p:tgtEl>
                                        <p:attrNameLst>
                                          <p:attrName>style.rotation</p:attrName>
                                        </p:attrNameLst>
                                      </p:cBhvr>
                                      <p:tavLst>
                                        <p:tav tm="0">
                                          <p:val>
                                            <p:fltVal val="90"/>
                                          </p:val>
                                        </p:tav>
                                        <p:tav tm="100000">
                                          <p:val>
                                            <p:fltVal val="0"/>
                                          </p:val>
                                        </p:tav>
                                      </p:tavLst>
                                    </p:anim>
                                    <p:animEffect transition="in" filter="fade">
                                      <p:cBhvr>
                                        <p:cTn id="47" dur="1000"/>
                                        <p:tgtEl>
                                          <p:spTgt spid="6"/>
                                        </p:tgtEl>
                                      </p:cBhvr>
                                    </p:animEffect>
                                  </p:childTnLst>
                                </p:cTn>
                              </p:par>
                            </p:childTnLst>
                          </p:cTn>
                        </p:par>
                      </p:childTnLst>
                    </p:cTn>
                  </p:par>
                  <p:par>
                    <p:cTn id="48" fill="hold">
                      <p:stCondLst>
                        <p:cond delay="indefinite"/>
                      </p:stCondLst>
                      <p:childTnLst>
                        <p:par>
                          <p:cTn id="49" fill="hold">
                            <p:stCondLst>
                              <p:cond delay="0"/>
                            </p:stCondLst>
                            <p:childTnLst>
                              <p:par>
                                <p:cTn id="50" presetID="31" presetClass="entr" presetSubtype="0"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1000" fill="hold"/>
                                        <p:tgtEl>
                                          <p:spTgt spid="11"/>
                                        </p:tgtEl>
                                        <p:attrNameLst>
                                          <p:attrName>ppt_w</p:attrName>
                                        </p:attrNameLst>
                                      </p:cBhvr>
                                      <p:tavLst>
                                        <p:tav tm="0">
                                          <p:val>
                                            <p:fltVal val="0"/>
                                          </p:val>
                                        </p:tav>
                                        <p:tav tm="100000">
                                          <p:val>
                                            <p:strVal val="#ppt_w"/>
                                          </p:val>
                                        </p:tav>
                                      </p:tavLst>
                                    </p:anim>
                                    <p:anim calcmode="lin" valueType="num">
                                      <p:cBhvr>
                                        <p:cTn id="53" dur="1000" fill="hold"/>
                                        <p:tgtEl>
                                          <p:spTgt spid="11"/>
                                        </p:tgtEl>
                                        <p:attrNameLst>
                                          <p:attrName>ppt_h</p:attrName>
                                        </p:attrNameLst>
                                      </p:cBhvr>
                                      <p:tavLst>
                                        <p:tav tm="0">
                                          <p:val>
                                            <p:fltVal val="0"/>
                                          </p:val>
                                        </p:tav>
                                        <p:tav tm="100000">
                                          <p:val>
                                            <p:strVal val="#ppt_h"/>
                                          </p:val>
                                        </p:tav>
                                      </p:tavLst>
                                    </p:anim>
                                    <p:anim calcmode="lin" valueType="num">
                                      <p:cBhvr>
                                        <p:cTn id="54" dur="1000" fill="hold"/>
                                        <p:tgtEl>
                                          <p:spTgt spid="11"/>
                                        </p:tgtEl>
                                        <p:attrNameLst>
                                          <p:attrName>style.rotation</p:attrName>
                                        </p:attrNameLst>
                                      </p:cBhvr>
                                      <p:tavLst>
                                        <p:tav tm="0">
                                          <p:val>
                                            <p:fltVal val="90"/>
                                          </p:val>
                                        </p:tav>
                                        <p:tav tm="100000">
                                          <p:val>
                                            <p:fltVal val="0"/>
                                          </p:val>
                                        </p:tav>
                                      </p:tavLst>
                                    </p:anim>
                                    <p:animEffect transition="in" filter="fade">
                                      <p:cBhvr>
                                        <p:cTn id="55" dur="1000"/>
                                        <p:tgtEl>
                                          <p:spTgt spid="11"/>
                                        </p:tgtEl>
                                      </p:cBhvr>
                                    </p:animEffect>
                                  </p:childTnLst>
                                </p:cTn>
                              </p:par>
                            </p:childTnLst>
                          </p:cTn>
                        </p:par>
                      </p:childTnLst>
                    </p:cTn>
                  </p:par>
                  <p:par>
                    <p:cTn id="56" fill="hold">
                      <p:stCondLst>
                        <p:cond delay="indefinite"/>
                      </p:stCondLst>
                      <p:childTnLst>
                        <p:par>
                          <p:cTn id="57" fill="hold">
                            <p:stCondLst>
                              <p:cond delay="0"/>
                            </p:stCondLst>
                            <p:childTnLst>
                              <p:par>
                                <p:cTn id="58" presetID="31" presetClass="entr" presetSubtype="0" fill="hold" grpId="0" nodeType="clickEffect">
                                  <p:stCondLst>
                                    <p:cond delay="0"/>
                                  </p:stCondLst>
                                  <p:childTnLst>
                                    <p:set>
                                      <p:cBhvr>
                                        <p:cTn id="59" dur="1" fill="hold">
                                          <p:stCondLst>
                                            <p:cond delay="0"/>
                                          </p:stCondLst>
                                        </p:cTn>
                                        <p:tgtEl>
                                          <p:spTgt spid="13"/>
                                        </p:tgtEl>
                                        <p:attrNameLst>
                                          <p:attrName>style.visibility</p:attrName>
                                        </p:attrNameLst>
                                      </p:cBhvr>
                                      <p:to>
                                        <p:strVal val="visible"/>
                                      </p:to>
                                    </p:set>
                                    <p:anim calcmode="lin" valueType="num">
                                      <p:cBhvr>
                                        <p:cTn id="60" dur="1000" fill="hold"/>
                                        <p:tgtEl>
                                          <p:spTgt spid="13"/>
                                        </p:tgtEl>
                                        <p:attrNameLst>
                                          <p:attrName>ppt_w</p:attrName>
                                        </p:attrNameLst>
                                      </p:cBhvr>
                                      <p:tavLst>
                                        <p:tav tm="0">
                                          <p:val>
                                            <p:fltVal val="0"/>
                                          </p:val>
                                        </p:tav>
                                        <p:tav tm="100000">
                                          <p:val>
                                            <p:strVal val="#ppt_w"/>
                                          </p:val>
                                        </p:tav>
                                      </p:tavLst>
                                    </p:anim>
                                    <p:anim calcmode="lin" valueType="num">
                                      <p:cBhvr>
                                        <p:cTn id="61" dur="1000" fill="hold"/>
                                        <p:tgtEl>
                                          <p:spTgt spid="13"/>
                                        </p:tgtEl>
                                        <p:attrNameLst>
                                          <p:attrName>ppt_h</p:attrName>
                                        </p:attrNameLst>
                                      </p:cBhvr>
                                      <p:tavLst>
                                        <p:tav tm="0">
                                          <p:val>
                                            <p:fltVal val="0"/>
                                          </p:val>
                                        </p:tav>
                                        <p:tav tm="100000">
                                          <p:val>
                                            <p:strVal val="#ppt_h"/>
                                          </p:val>
                                        </p:tav>
                                      </p:tavLst>
                                    </p:anim>
                                    <p:anim calcmode="lin" valueType="num">
                                      <p:cBhvr>
                                        <p:cTn id="62" dur="1000" fill="hold"/>
                                        <p:tgtEl>
                                          <p:spTgt spid="13"/>
                                        </p:tgtEl>
                                        <p:attrNameLst>
                                          <p:attrName>style.rotation</p:attrName>
                                        </p:attrNameLst>
                                      </p:cBhvr>
                                      <p:tavLst>
                                        <p:tav tm="0">
                                          <p:val>
                                            <p:fltVal val="90"/>
                                          </p:val>
                                        </p:tav>
                                        <p:tav tm="100000">
                                          <p:val>
                                            <p:fltVal val="0"/>
                                          </p:val>
                                        </p:tav>
                                      </p:tavLst>
                                    </p:anim>
                                    <p:animEffect transition="in" filter="fade">
                                      <p:cBhvr>
                                        <p:cTn id="63" dur="1000"/>
                                        <p:tgtEl>
                                          <p:spTgt spid="13"/>
                                        </p:tgtEl>
                                      </p:cBhvr>
                                    </p:animEffect>
                                  </p:childTnLst>
                                </p:cTn>
                              </p:par>
                            </p:childTnLst>
                          </p:cTn>
                        </p:par>
                      </p:childTnLst>
                    </p:cTn>
                  </p:par>
                  <p:par>
                    <p:cTn id="64" fill="hold">
                      <p:stCondLst>
                        <p:cond delay="indefinite"/>
                      </p:stCondLst>
                      <p:childTnLst>
                        <p:par>
                          <p:cTn id="65" fill="hold">
                            <p:stCondLst>
                              <p:cond delay="0"/>
                            </p:stCondLst>
                            <p:childTnLst>
                              <p:par>
                                <p:cTn id="66" presetID="31" presetClass="entr" presetSubtype="0" fill="hold" grpId="0" nodeType="click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p:cTn id="68" dur="1000" fill="hold"/>
                                        <p:tgtEl>
                                          <p:spTgt spid="12"/>
                                        </p:tgtEl>
                                        <p:attrNameLst>
                                          <p:attrName>ppt_w</p:attrName>
                                        </p:attrNameLst>
                                      </p:cBhvr>
                                      <p:tavLst>
                                        <p:tav tm="0">
                                          <p:val>
                                            <p:fltVal val="0"/>
                                          </p:val>
                                        </p:tav>
                                        <p:tav tm="100000">
                                          <p:val>
                                            <p:strVal val="#ppt_w"/>
                                          </p:val>
                                        </p:tav>
                                      </p:tavLst>
                                    </p:anim>
                                    <p:anim calcmode="lin" valueType="num">
                                      <p:cBhvr>
                                        <p:cTn id="69" dur="1000" fill="hold"/>
                                        <p:tgtEl>
                                          <p:spTgt spid="12"/>
                                        </p:tgtEl>
                                        <p:attrNameLst>
                                          <p:attrName>ppt_h</p:attrName>
                                        </p:attrNameLst>
                                      </p:cBhvr>
                                      <p:tavLst>
                                        <p:tav tm="0">
                                          <p:val>
                                            <p:fltVal val="0"/>
                                          </p:val>
                                        </p:tav>
                                        <p:tav tm="100000">
                                          <p:val>
                                            <p:strVal val="#ppt_h"/>
                                          </p:val>
                                        </p:tav>
                                      </p:tavLst>
                                    </p:anim>
                                    <p:anim calcmode="lin" valueType="num">
                                      <p:cBhvr>
                                        <p:cTn id="70" dur="1000" fill="hold"/>
                                        <p:tgtEl>
                                          <p:spTgt spid="12"/>
                                        </p:tgtEl>
                                        <p:attrNameLst>
                                          <p:attrName>style.rotation</p:attrName>
                                        </p:attrNameLst>
                                      </p:cBhvr>
                                      <p:tavLst>
                                        <p:tav tm="0">
                                          <p:val>
                                            <p:fltVal val="90"/>
                                          </p:val>
                                        </p:tav>
                                        <p:tav tm="100000">
                                          <p:val>
                                            <p:fltVal val="0"/>
                                          </p:val>
                                        </p:tav>
                                      </p:tavLst>
                                    </p:anim>
                                    <p:animEffect transition="in" filter="fade">
                                      <p:cBhvr>
                                        <p:cTn id="71"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11" grpId="0" animBg="1"/>
      <p:bldP spid="12" grpId="0" animBg="1"/>
      <p:bldP spid="13" grpId="0" animBg="1"/>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Process 2"/>
          <p:cNvSpPr/>
          <p:nvPr/>
        </p:nvSpPr>
        <p:spPr>
          <a:xfrm>
            <a:off x="5364088" y="908720"/>
            <a:ext cx="3626507" cy="1026404"/>
          </a:xfrm>
          <a:prstGeom prst="flowChartProcess">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EG" sz="2400" dirty="0"/>
              <a:t>س5 : للقصيدة الجاهلية نظام في بنائها . وضحه .</a:t>
            </a:r>
            <a:endParaRPr lang="en-US" sz="2400" dirty="0"/>
          </a:p>
        </p:txBody>
      </p:sp>
      <p:sp>
        <p:nvSpPr>
          <p:cNvPr id="4" name="Flowchart: Process 3"/>
          <p:cNvSpPr/>
          <p:nvPr/>
        </p:nvSpPr>
        <p:spPr>
          <a:xfrm>
            <a:off x="425203" y="2943087"/>
            <a:ext cx="3528392" cy="1645979"/>
          </a:xfrm>
          <a:prstGeom prst="flowChartProcess">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EG" sz="2400" dirty="0"/>
              <a:t>ج6 :بالفعل . لأنه بدأ القصيدة بالحكمة وهو أمر غير مألوف في الشعر العربي , لأن الحكمة غالبا ما تكون  ختاما للقصيدة </a:t>
            </a:r>
            <a:endParaRPr lang="en-US" sz="2400" dirty="0"/>
          </a:p>
        </p:txBody>
      </p:sp>
      <p:sp>
        <p:nvSpPr>
          <p:cNvPr id="6" name="Flowchart: Process 5"/>
          <p:cNvSpPr/>
          <p:nvPr/>
        </p:nvSpPr>
        <p:spPr>
          <a:xfrm>
            <a:off x="261740" y="409194"/>
            <a:ext cx="4958332" cy="2237921"/>
          </a:xfrm>
          <a:prstGeom prst="flowChart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ar-EG" sz="2400" dirty="0"/>
              <a:t>ج5 : تبدأ القصيدة الجاهلية بالغزل وبكاء الأطلال  ( بقايا ديار المحبوبة ) , ويليها الوصف  ( وصف الرحلة  ومعالم الطريق </a:t>
            </a:r>
          </a:p>
          <a:p>
            <a:pPr algn="ctr"/>
            <a:r>
              <a:rPr lang="ar-EG" sz="2400" dirty="0"/>
              <a:t> وحيوانات الصحراء  ) ثم الغرض الاساسي للقصيدة من مدح أو هجاء أو فخر وقد تختم القصيدة بالحكم </a:t>
            </a:r>
            <a:endParaRPr lang="en-US" sz="2400" dirty="0"/>
          </a:p>
        </p:txBody>
      </p:sp>
      <p:sp>
        <p:nvSpPr>
          <p:cNvPr id="7" name="Flowchart: Process 6"/>
          <p:cNvSpPr/>
          <p:nvPr/>
        </p:nvSpPr>
        <p:spPr>
          <a:xfrm>
            <a:off x="5062711" y="3060872"/>
            <a:ext cx="3927884" cy="1232223"/>
          </a:xfrm>
          <a:prstGeom prst="flowChartProcess">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ar-EG" sz="2400" dirty="0"/>
              <a:t>س6 : بناء القيدة مختلف عن غيرها من القصائد الجاهلية وضح . </a:t>
            </a:r>
            <a:endParaRPr lang="en-US" sz="2400" dirty="0"/>
          </a:p>
        </p:txBody>
      </p:sp>
      <p:sp>
        <p:nvSpPr>
          <p:cNvPr id="10" name="Flowchart: Process 9"/>
          <p:cNvSpPr/>
          <p:nvPr/>
        </p:nvSpPr>
        <p:spPr>
          <a:xfrm>
            <a:off x="392427" y="4885038"/>
            <a:ext cx="4341365" cy="1368152"/>
          </a:xfrm>
          <a:prstGeom prst="flowChartProcess">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EG" sz="2400" dirty="0"/>
              <a:t>ج7 : 1 – ذو شمم وإباء , ونفس أبية </a:t>
            </a:r>
          </a:p>
          <a:p>
            <a:pPr algn="ctr"/>
            <a:r>
              <a:rPr lang="ar-EG" sz="2400" dirty="0"/>
              <a:t>2 – دائم الاعتزاز بنفسه وقومه </a:t>
            </a:r>
          </a:p>
          <a:p>
            <a:pPr algn="ctr"/>
            <a:r>
              <a:rPr lang="ar-EG" sz="2400" dirty="0"/>
              <a:t>3 – ضرب به المثل في الوفاء </a:t>
            </a:r>
            <a:endParaRPr lang="en-US" sz="2400" dirty="0"/>
          </a:p>
        </p:txBody>
      </p:sp>
      <p:sp>
        <p:nvSpPr>
          <p:cNvPr id="11" name="Flowchart: Process 10"/>
          <p:cNvSpPr/>
          <p:nvPr/>
        </p:nvSpPr>
        <p:spPr>
          <a:xfrm>
            <a:off x="5306600" y="5069486"/>
            <a:ext cx="3440106" cy="999256"/>
          </a:xfrm>
          <a:prstGeom prst="flowChartProcess">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EG" sz="2400" dirty="0"/>
              <a:t>س7 : السمات الشخصية للشاعر من خلال النص : </a:t>
            </a:r>
            <a:endParaRPr lang="en-US" sz="2400" dirty="0"/>
          </a:p>
        </p:txBody>
      </p:sp>
    </p:spTree>
    <p:extLst>
      <p:ext uri="{BB962C8B-B14F-4D97-AF65-F5344CB8AC3E}">
        <p14:creationId xmlns:p14="http://schemas.microsoft.com/office/powerpoint/2010/main" val="271371703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heel(1)">
                                      <p:cBhvr>
                                        <p:cTn id="15" dur="20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heel(1)">
                                      <p:cBhvr>
                                        <p:cTn id="20" dur="20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1000" fill="hold"/>
                                        <p:tgtEl>
                                          <p:spTgt spid="4"/>
                                        </p:tgtEl>
                                        <p:attrNameLst>
                                          <p:attrName>ppt_w</p:attrName>
                                        </p:attrNameLst>
                                      </p:cBhvr>
                                      <p:tavLst>
                                        <p:tav tm="0">
                                          <p:val>
                                            <p:fltVal val="0"/>
                                          </p:val>
                                        </p:tav>
                                        <p:tav tm="100000">
                                          <p:val>
                                            <p:strVal val="#ppt_w"/>
                                          </p:val>
                                        </p:tav>
                                      </p:tavLst>
                                    </p:anim>
                                    <p:anim calcmode="lin" valueType="num">
                                      <p:cBhvr>
                                        <p:cTn id="26" dur="1000" fill="hold"/>
                                        <p:tgtEl>
                                          <p:spTgt spid="4"/>
                                        </p:tgtEl>
                                        <p:attrNameLst>
                                          <p:attrName>ppt_h</p:attrName>
                                        </p:attrNameLst>
                                      </p:cBhvr>
                                      <p:tavLst>
                                        <p:tav tm="0">
                                          <p:val>
                                            <p:fltVal val="0"/>
                                          </p:val>
                                        </p:tav>
                                        <p:tav tm="100000">
                                          <p:val>
                                            <p:strVal val="#ppt_h"/>
                                          </p:val>
                                        </p:tav>
                                      </p:tavLst>
                                    </p:anim>
                                    <p:anim calcmode="lin" valueType="num">
                                      <p:cBhvr>
                                        <p:cTn id="27" dur="1000" fill="hold"/>
                                        <p:tgtEl>
                                          <p:spTgt spid="4"/>
                                        </p:tgtEl>
                                        <p:attrNameLst>
                                          <p:attrName>style.rotation</p:attrName>
                                        </p:attrNameLst>
                                      </p:cBhvr>
                                      <p:tavLst>
                                        <p:tav tm="0">
                                          <p:val>
                                            <p:fltVal val="90"/>
                                          </p:val>
                                        </p:tav>
                                        <p:tav tm="100000">
                                          <p:val>
                                            <p:fltVal val="0"/>
                                          </p:val>
                                        </p:tav>
                                      </p:tavLst>
                                    </p:anim>
                                    <p:animEffect transition="in" filter="fade">
                                      <p:cBhvr>
                                        <p:cTn id="28" dur="10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1000" fill="hold"/>
                                        <p:tgtEl>
                                          <p:spTgt spid="11"/>
                                        </p:tgtEl>
                                        <p:attrNameLst>
                                          <p:attrName>ppt_w</p:attrName>
                                        </p:attrNameLst>
                                      </p:cBhvr>
                                      <p:tavLst>
                                        <p:tav tm="0">
                                          <p:val>
                                            <p:fltVal val="0"/>
                                          </p:val>
                                        </p:tav>
                                        <p:tav tm="100000">
                                          <p:val>
                                            <p:strVal val="#ppt_w"/>
                                          </p:val>
                                        </p:tav>
                                      </p:tavLst>
                                    </p:anim>
                                    <p:anim calcmode="lin" valueType="num">
                                      <p:cBhvr>
                                        <p:cTn id="34" dur="1000" fill="hold"/>
                                        <p:tgtEl>
                                          <p:spTgt spid="11"/>
                                        </p:tgtEl>
                                        <p:attrNameLst>
                                          <p:attrName>ppt_h</p:attrName>
                                        </p:attrNameLst>
                                      </p:cBhvr>
                                      <p:tavLst>
                                        <p:tav tm="0">
                                          <p:val>
                                            <p:fltVal val="0"/>
                                          </p:val>
                                        </p:tav>
                                        <p:tav tm="100000">
                                          <p:val>
                                            <p:strVal val="#ppt_h"/>
                                          </p:val>
                                        </p:tav>
                                      </p:tavLst>
                                    </p:anim>
                                    <p:anim calcmode="lin" valueType="num">
                                      <p:cBhvr>
                                        <p:cTn id="35" dur="1000" fill="hold"/>
                                        <p:tgtEl>
                                          <p:spTgt spid="11"/>
                                        </p:tgtEl>
                                        <p:attrNameLst>
                                          <p:attrName>style.rotation</p:attrName>
                                        </p:attrNameLst>
                                      </p:cBhvr>
                                      <p:tavLst>
                                        <p:tav tm="0">
                                          <p:val>
                                            <p:fltVal val="90"/>
                                          </p:val>
                                        </p:tav>
                                        <p:tav tm="100000">
                                          <p:val>
                                            <p:fltVal val="0"/>
                                          </p:val>
                                        </p:tav>
                                      </p:tavLst>
                                    </p:anim>
                                    <p:animEffect transition="in" filter="fade">
                                      <p:cBhvr>
                                        <p:cTn id="36" dur="100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21" presetClass="entr" presetSubtype="1"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heel(1)">
                                      <p:cBhvr>
                                        <p:cTn id="41"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10" grpId="0" animBg="1"/>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12447" y="930943"/>
            <a:ext cx="4128170" cy="72008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EG" sz="2400" dirty="0"/>
              <a:t>س : ما العاطفة المسيطرة على الشاعر </a:t>
            </a:r>
            <a:endParaRPr lang="en-US" sz="2400" dirty="0"/>
          </a:p>
        </p:txBody>
      </p:sp>
      <p:sp>
        <p:nvSpPr>
          <p:cNvPr id="3" name="Rectangle 2"/>
          <p:cNvSpPr/>
          <p:nvPr/>
        </p:nvSpPr>
        <p:spPr>
          <a:xfrm>
            <a:off x="299017" y="945079"/>
            <a:ext cx="3649422" cy="699743"/>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EG" sz="2400" dirty="0"/>
              <a:t>ج : عاطفة مدح وفخر بقبيلته </a:t>
            </a:r>
            <a:endParaRPr lang="en-US" sz="2400" dirty="0"/>
          </a:p>
        </p:txBody>
      </p:sp>
      <p:sp>
        <p:nvSpPr>
          <p:cNvPr id="4" name="Rectangle 3"/>
          <p:cNvSpPr/>
          <p:nvPr/>
        </p:nvSpPr>
        <p:spPr>
          <a:xfrm>
            <a:off x="1497379" y="1813576"/>
            <a:ext cx="5977669" cy="9144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ar-EG" sz="2400" dirty="0"/>
              <a:t>س : ما غرض الشاعر من النص ؟ كيف استنتجت هذا الغرض ؟</a:t>
            </a:r>
            <a:endParaRPr lang="en-US" sz="2400" dirty="0"/>
          </a:p>
        </p:txBody>
      </p:sp>
      <p:sp>
        <p:nvSpPr>
          <p:cNvPr id="5" name="Rectangle 4"/>
          <p:cNvSpPr/>
          <p:nvPr/>
        </p:nvSpPr>
        <p:spPr>
          <a:xfrm>
            <a:off x="2195736" y="184628"/>
            <a:ext cx="4104456" cy="60765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EG" sz="2400" dirty="0"/>
              <a:t>أنشطة ما بعد النص </a:t>
            </a:r>
            <a:endParaRPr lang="en-US" sz="2400" dirty="0"/>
          </a:p>
        </p:txBody>
      </p:sp>
      <p:sp>
        <p:nvSpPr>
          <p:cNvPr id="6" name="Rectangle 5"/>
          <p:cNvSpPr/>
          <p:nvPr/>
        </p:nvSpPr>
        <p:spPr>
          <a:xfrm>
            <a:off x="2123728" y="5373216"/>
            <a:ext cx="5616624" cy="9144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EG" sz="2400" dirty="0"/>
              <a:t> ج : تسيل على حد الظبات نفوسنا .... كناية عن الشجاعة </a:t>
            </a:r>
            <a:endParaRPr lang="en-US" sz="2400" dirty="0"/>
          </a:p>
        </p:txBody>
      </p:sp>
      <p:sp>
        <p:nvSpPr>
          <p:cNvPr id="7" name="Rectangle 6"/>
          <p:cNvSpPr/>
          <p:nvPr/>
        </p:nvSpPr>
        <p:spPr>
          <a:xfrm>
            <a:off x="673815" y="4195936"/>
            <a:ext cx="8016602" cy="9144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EG" sz="2400" dirty="0"/>
              <a:t>س : وصف الشاعر قومه بالشجاعة في البيت التاسع  مستخدما صورة فنية رائعة . قف عند هذه الصورة ثم بين رأيك فيها . </a:t>
            </a:r>
            <a:endParaRPr lang="en-US" sz="2400" dirty="0"/>
          </a:p>
        </p:txBody>
      </p:sp>
      <p:sp>
        <p:nvSpPr>
          <p:cNvPr id="8" name="Rectangle 7"/>
          <p:cNvSpPr/>
          <p:nvPr/>
        </p:nvSpPr>
        <p:spPr>
          <a:xfrm>
            <a:off x="1209850" y="3036949"/>
            <a:ext cx="6552728" cy="914400"/>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ar-EG" sz="2400" dirty="0"/>
              <a:t> الفخر بقبيلته  : تعيرنا .. ثم دفاعه عن قبيلته  وذكر مأثرها </a:t>
            </a:r>
            <a:endParaRPr lang="en-US" sz="2400" dirty="0"/>
          </a:p>
        </p:txBody>
      </p:sp>
    </p:spTree>
    <p:extLst>
      <p:ext uri="{BB962C8B-B14F-4D97-AF65-F5344CB8AC3E}">
        <p14:creationId xmlns:p14="http://schemas.microsoft.com/office/powerpoint/2010/main" val="196777303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heel(1)">
                                      <p:cBhvr>
                                        <p:cTn id="17" dur="2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1000" fill="hold"/>
                                        <p:tgtEl>
                                          <p:spTgt spid="4"/>
                                        </p:tgtEl>
                                        <p:attrNameLst>
                                          <p:attrName>ppt_w</p:attrName>
                                        </p:attrNameLst>
                                      </p:cBhvr>
                                      <p:tavLst>
                                        <p:tav tm="0">
                                          <p:val>
                                            <p:fltVal val="0"/>
                                          </p:val>
                                        </p:tav>
                                        <p:tav tm="100000">
                                          <p:val>
                                            <p:strVal val="#ppt_w"/>
                                          </p:val>
                                        </p:tav>
                                      </p:tavLst>
                                    </p:anim>
                                    <p:anim calcmode="lin" valueType="num">
                                      <p:cBhvr>
                                        <p:cTn id="23" dur="1000" fill="hold"/>
                                        <p:tgtEl>
                                          <p:spTgt spid="4"/>
                                        </p:tgtEl>
                                        <p:attrNameLst>
                                          <p:attrName>ppt_h</p:attrName>
                                        </p:attrNameLst>
                                      </p:cBhvr>
                                      <p:tavLst>
                                        <p:tav tm="0">
                                          <p:val>
                                            <p:fltVal val="0"/>
                                          </p:val>
                                        </p:tav>
                                        <p:tav tm="100000">
                                          <p:val>
                                            <p:strVal val="#ppt_h"/>
                                          </p:val>
                                        </p:tav>
                                      </p:tavLst>
                                    </p:anim>
                                    <p:anim calcmode="lin" valueType="num">
                                      <p:cBhvr>
                                        <p:cTn id="24" dur="1000" fill="hold"/>
                                        <p:tgtEl>
                                          <p:spTgt spid="4"/>
                                        </p:tgtEl>
                                        <p:attrNameLst>
                                          <p:attrName>style.rotation</p:attrName>
                                        </p:attrNameLst>
                                      </p:cBhvr>
                                      <p:tavLst>
                                        <p:tav tm="0">
                                          <p:val>
                                            <p:fltVal val="90"/>
                                          </p:val>
                                        </p:tav>
                                        <p:tav tm="100000">
                                          <p:val>
                                            <p:fltVal val="0"/>
                                          </p:val>
                                        </p:tav>
                                      </p:tavLst>
                                    </p:anim>
                                    <p:animEffect transition="in" filter="fade">
                                      <p:cBhvr>
                                        <p:cTn id="25" dur="10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21" presetClass="entr" presetSubtype="1"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heel(1)">
                                      <p:cBhvr>
                                        <p:cTn id="30" dur="20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21" presetClass="entr" presetSubtype="1"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heel(1)">
                                      <p:cBhvr>
                                        <p:cTn id="35" dur="20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grpId="0"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randombar(horizontal)">
                                      <p:cBhvr>
                                        <p:cTn id="4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Process 1"/>
          <p:cNvSpPr/>
          <p:nvPr/>
        </p:nvSpPr>
        <p:spPr>
          <a:xfrm>
            <a:off x="251520" y="260648"/>
            <a:ext cx="8496944" cy="1008112"/>
          </a:xfrm>
          <a:prstGeom prst="flowChart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EG" sz="2000" dirty="0"/>
              <a:t>س : ربط الشاعر معرفة المرأة  التي يتحدث عنها به وبقبيلته بالعلم والجهل  فمن عرفهم فهو عالم ومن لا يعرفهم فهو جاهل . ما رأيك في هذا الحكم ؟ وإلى أي مدى تتفق معه على ضوء النص وغرضه ؟</a:t>
            </a:r>
            <a:endParaRPr lang="en-US" sz="2000" dirty="0"/>
          </a:p>
        </p:txBody>
      </p:sp>
      <p:sp>
        <p:nvSpPr>
          <p:cNvPr id="3" name="Flowchart: Process 2"/>
          <p:cNvSpPr/>
          <p:nvPr/>
        </p:nvSpPr>
        <p:spPr>
          <a:xfrm>
            <a:off x="1259632" y="3212976"/>
            <a:ext cx="6840760" cy="1080120"/>
          </a:xfrm>
          <a:prstGeom prst="flowChartProcess">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EG" sz="2400" dirty="0"/>
              <a:t>س : كيف وظف الشاعر الجبل لخدمة غرضه الأساسي ؟  </a:t>
            </a:r>
            <a:endParaRPr lang="en-US" sz="2400" dirty="0"/>
          </a:p>
        </p:txBody>
      </p:sp>
      <p:sp>
        <p:nvSpPr>
          <p:cNvPr id="4" name="Flowchart: Process 3"/>
          <p:cNvSpPr/>
          <p:nvPr/>
        </p:nvSpPr>
        <p:spPr>
          <a:xfrm>
            <a:off x="468588" y="5157192"/>
            <a:ext cx="8424936" cy="900680"/>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ar-EG" sz="2400" dirty="0"/>
              <a:t>ج : الجبل يدل على الثبات والقوة  وهذا ما يقصده الشاعر لأنه يريد أن يقول أن قبيلته لها جذور ثابتة وعريقة </a:t>
            </a:r>
            <a:endParaRPr lang="en-US" sz="2400" dirty="0"/>
          </a:p>
        </p:txBody>
      </p:sp>
      <p:sp>
        <p:nvSpPr>
          <p:cNvPr id="5" name="Flowchart: Process 4"/>
          <p:cNvSpPr/>
          <p:nvPr/>
        </p:nvSpPr>
        <p:spPr>
          <a:xfrm>
            <a:off x="390948" y="1906734"/>
            <a:ext cx="8496944" cy="900680"/>
          </a:xfrm>
          <a:prstGeom prst="flowChartProcess">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ar-EG" sz="2400" dirty="0"/>
              <a:t>ج :هذا الحكم فيه مبالغة ولكن لجأ الشاعر إليه لأنه يفخر بقبيلته  . وأتفق مع الشاعر لأن ذلك يتناسب مع الفخر </a:t>
            </a:r>
            <a:endParaRPr lang="en-US" sz="2400" dirty="0"/>
          </a:p>
        </p:txBody>
      </p:sp>
    </p:spTree>
    <p:extLst>
      <p:ext uri="{BB962C8B-B14F-4D97-AF65-F5344CB8AC3E}">
        <p14:creationId xmlns:p14="http://schemas.microsoft.com/office/powerpoint/2010/main" val="382596156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heel(1)">
                                      <p:cBhvr>
                                        <p:cTn id="20" dur="20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circle(in)">
                                      <p:cBhvr>
                                        <p:cTn id="2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Process 2"/>
          <p:cNvSpPr/>
          <p:nvPr/>
        </p:nvSpPr>
        <p:spPr>
          <a:xfrm>
            <a:off x="179512" y="188640"/>
            <a:ext cx="8784976" cy="900680"/>
          </a:xfrm>
          <a:prstGeom prst="flowChartProcess">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ar-EG" sz="2800" dirty="0"/>
              <a:t>س :املأ الجدول الآتي بما يناسب على غرار النموذج الأول . ثم أجب عن الأسئلة التي تليه ؟ </a:t>
            </a:r>
            <a:endParaRPr lang="en-US" sz="2800" dirty="0"/>
          </a:p>
        </p:txBody>
      </p:sp>
      <p:sp>
        <p:nvSpPr>
          <p:cNvPr id="4" name="Flowchart: Process 3"/>
          <p:cNvSpPr/>
          <p:nvPr/>
        </p:nvSpPr>
        <p:spPr>
          <a:xfrm>
            <a:off x="7899065" y="1123645"/>
            <a:ext cx="914400" cy="612648"/>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ar-EG" sz="2400" dirty="0"/>
              <a:t>الكلمة </a:t>
            </a:r>
            <a:endParaRPr lang="en-US" dirty="0"/>
          </a:p>
        </p:txBody>
      </p:sp>
      <p:sp>
        <p:nvSpPr>
          <p:cNvPr id="5" name="Flowchart: Process 4"/>
          <p:cNvSpPr/>
          <p:nvPr/>
        </p:nvSpPr>
        <p:spPr>
          <a:xfrm>
            <a:off x="6905473" y="1138758"/>
            <a:ext cx="914400" cy="612648"/>
          </a:xfrm>
          <a:prstGeom prst="flowChartProcess">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ar-EG" sz="2400" dirty="0"/>
              <a:t>شباب </a:t>
            </a:r>
            <a:endParaRPr lang="en-US" dirty="0"/>
          </a:p>
        </p:txBody>
      </p:sp>
      <p:sp>
        <p:nvSpPr>
          <p:cNvPr id="6" name="Flowchart: Process 5"/>
          <p:cNvSpPr/>
          <p:nvPr/>
        </p:nvSpPr>
        <p:spPr>
          <a:xfrm>
            <a:off x="5895014" y="1149839"/>
            <a:ext cx="914400" cy="612648"/>
          </a:xfrm>
          <a:prstGeom prst="flowChartProcess">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ar-EG" sz="2400" dirty="0"/>
              <a:t>قليل </a:t>
            </a:r>
            <a:endParaRPr lang="en-US" dirty="0"/>
          </a:p>
        </p:txBody>
      </p:sp>
      <p:sp>
        <p:nvSpPr>
          <p:cNvPr id="7" name="Flowchart: Process 6"/>
          <p:cNvSpPr/>
          <p:nvPr/>
        </p:nvSpPr>
        <p:spPr>
          <a:xfrm>
            <a:off x="4850705" y="1135122"/>
            <a:ext cx="914400" cy="612648"/>
          </a:xfrm>
          <a:prstGeom prst="flowChartProcess">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ar-EG" sz="2400" dirty="0"/>
              <a:t>عزيز </a:t>
            </a:r>
            <a:endParaRPr lang="en-US" sz="2400" dirty="0"/>
          </a:p>
        </p:txBody>
      </p:sp>
      <p:sp>
        <p:nvSpPr>
          <p:cNvPr id="8" name="Flowchart: Process 7"/>
          <p:cNvSpPr/>
          <p:nvPr/>
        </p:nvSpPr>
        <p:spPr>
          <a:xfrm>
            <a:off x="2679847" y="2242802"/>
            <a:ext cx="914400" cy="612648"/>
          </a:xfrm>
          <a:prstGeom prst="flowChartProcess">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EG" sz="2400" dirty="0"/>
              <a:t>نكدر</a:t>
            </a:r>
            <a:endParaRPr lang="en-US" sz="2400" dirty="0"/>
          </a:p>
        </p:txBody>
      </p:sp>
      <p:sp>
        <p:nvSpPr>
          <p:cNvPr id="10" name="Flowchart: Process 9"/>
          <p:cNvSpPr/>
          <p:nvPr/>
        </p:nvSpPr>
        <p:spPr>
          <a:xfrm>
            <a:off x="454737" y="1135122"/>
            <a:ext cx="914400" cy="612648"/>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EG" sz="2400" dirty="0"/>
              <a:t>عالم</a:t>
            </a:r>
            <a:endParaRPr lang="en-US" sz="2400" dirty="0"/>
          </a:p>
        </p:txBody>
      </p:sp>
      <p:sp>
        <p:nvSpPr>
          <p:cNvPr id="11" name="Flowchart: Process 10"/>
          <p:cNvSpPr/>
          <p:nvPr/>
        </p:nvSpPr>
        <p:spPr>
          <a:xfrm>
            <a:off x="1615696" y="1137620"/>
            <a:ext cx="914400" cy="612648"/>
          </a:xfrm>
          <a:prstGeom prst="flowChartProcess">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EG" sz="2400" dirty="0"/>
              <a:t>البطون</a:t>
            </a:r>
            <a:endParaRPr lang="en-US" sz="2400" dirty="0"/>
          </a:p>
        </p:txBody>
      </p:sp>
      <p:sp>
        <p:nvSpPr>
          <p:cNvPr id="12" name="Flowchart: Process 11"/>
          <p:cNvSpPr/>
          <p:nvPr/>
        </p:nvSpPr>
        <p:spPr>
          <a:xfrm>
            <a:off x="2672327" y="1142567"/>
            <a:ext cx="914400" cy="612648"/>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EG" sz="2400" dirty="0"/>
              <a:t>صفونا</a:t>
            </a:r>
            <a:endParaRPr lang="en-US" sz="2400" dirty="0"/>
          </a:p>
        </p:txBody>
      </p:sp>
      <p:sp>
        <p:nvSpPr>
          <p:cNvPr id="13" name="Flowchart: Process 12"/>
          <p:cNvSpPr/>
          <p:nvPr/>
        </p:nvSpPr>
        <p:spPr>
          <a:xfrm>
            <a:off x="3794074" y="1149839"/>
            <a:ext cx="914400" cy="612648"/>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EG" sz="2400" dirty="0"/>
              <a:t>رسا</a:t>
            </a:r>
            <a:endParaRPr lang="en-US" sz="2400" dirty="0"/>
          </a:p>
        </p:txBody>
      </p:sp>
      <p:sp>
        <p:nvSpPr>
          <p:cNvPr id="14" name="Flowchart: Process 13"/>
          <p:cNvSpPr/>
          <p:nvPr/>
        </p:nvSpPr>
        <p:spPr>
          <a:xfrm>
            <a:off x="3788499" y="2247561"/>
            <a:ext cx="914400" cy="612648"/>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ar-EG" sz="2400" dirty="0"/>
              <a:t>سما </a:t>
            </a:r>
            <a:endParaRPr lang="en-US" sz="2400" dirty="0"/>
          </a:p>
        </p:txBody>
      </p:sp>
      <p:sp>
        <p:nvSpPr>
          <p:cNvPr id="15" name="Flowchart: Process 14"/>
          <p:cNvSpPr/>
          <p:nvPr/>
        </p:nvSpPr>
        <p:spPr>
          <a:xfrm>
            <a:off x="4850705" y="2267243"/>
            <a:ext cx="914400" cy="612648"/>
          </a:xfrm>
          <a:prstGeom prst="flowChartProcess">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ar-EG" sz="2400" dirty="0"/>
              <a:t>ذليل</a:t>
            </a:r>
            <a:endParaRPr lang="en-US" sz="2400" dirty="0"/>
          </a:p>
        </p:txBody>
      </p:sp>
      <p:sp>
        <p:nvSpPr>
          <p:cNvPr id="16" name="Flowchart: Process 15"/>
          <p:cNvSpPr/>
          <p:nvPr/>
        </p:nvSpPr>
        <p:spPr>
          <a:xfrm>
            <a:off x="5880809" y="2274430"/>
            <a:ext cx="914400" cy="612648"/>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ar-EG" sz="2400" dirty="0"/>
              <a:t>كثير</a:t>
            </a:r>
            <a:endParaRPr lang="en-US" sz="2400" dirty="0"/>
          </a:p>
        </p:txBody>
      </p:sp>
      <p:sp>
        <p:nvSpPr>
          <p:cNvPr id="17" name="Flowchart: Process 16"/>
          <p:cNvSpPr/>
          <p:nvPr/>
        </p:nvSpPr>
        <p:spPr>
          <a:xfrm>
            <a:off x="6905473" y="2257468"/>
            <a:ext cx="914400" cy="612648"/>
          </a:xfrm>
          <a:prstGeom prst="flowChartProcess">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ar-EG" sz="2400" dirty="0"/>
              <a:t>كهول </a:t>
            </a:r>
            <a:endParaRPr lang="en-US" sz="2400" dirty="0"/>
          </a:p>
        </p:txBody>
      </p:sp>
      <p:sp>
        <p:nvSpPr>
          <p:cNvPr id="18" name="Flowchart: Process 17"/>
          <p:cNvSpPr/>
          <p:nvPr/>
        </p:nvSpPr>
        <p:spPr>
          <a:xfrm>
            <a:off x="7899065" y="2281826"/>
            <a:ext cx="914400" cy="612648"/>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EG" sz="2400" dirty="0"/>
              <a:t>ضدها </a:t>
            </a:r>
            <a:endParaRPr lang="en-US" sz="2400" dirty="0"/>
          </a:p>
        </p:txBody>
      </p:sp>
      <p:sp>
        <p:nvSpPr>
          <p:cNvPr id="20" name="Flowchart: Process 19"/>
          <p:cNvSpPr/>
          <p:nvPr/>
        </p:nvSpPr>
        <p:spPr>
          <a:xfrm>
            <a:off x="497468" y="2257468"/>
            <a:ext cx="914400" cy="612648"/>
          </a:xfrm>
          <a:prstGeom prst="flowChart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ar-EG" sz="2400" dirty="0"/>
              <a:t>جاهل </a:t>
            </a:r>
            <a:endParaRPr lang="en-US" sz="2400" dirty="0"/>
          </a:p>
        </p:txBody>
      </p:sp>
      <p:sp>
        <p:nvSpPr>
          <p:cNvPr id="21" name="Flowchart: Process 20"/>
          <p:cNvSpPr/>
          <p:nvPr/>
        </p:nvSpPr>
        <p:spPr>
          <a:xfrm>
            <a:off x="1582897" y="2242802"/>
            <a:ext cx="914400" cy="612648"/>
          </a:xfrm>
          <a:prstGeom prst="flowChartProcess">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EG" sz="2400" dirty="0"/>
              <a:t>الظهور</a:t>
            </a:r>
            <a:endParaRPr lang="en-US" sz="2400" dirty="0"/>
          </a:p>
        </p:txBody>
      </p:sp>
      <p:sp>
        <p:nvSpPr>
          <p:cNvPr id="22" name="Flowchart: Process 21"/>
          <p:cNvSpPr/>
          <p:nvPr/>
        </p:nvSpPr>
        <p:spPr>
          <a:xfrm>
            <a:off x="234588" y="3176734"/>
            <a:ext cx="8640960" cy="1760445"/>
          </a:xfrm>
          <a:prstGeom prst="flowChartProcess">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EG" sz="2400" dirty="0"/>
              <a:t> - من الواضح أن الشاعر استخدم هذه الكلمات وغيرها أيضا مع أضدادها , قد أنشأ هذا إحساسا بتفوق أحد الطرفين لأنه كان يذكر الصفات الحسنة دائما له , وينسب الصفات السيئة لغيره . ابحث في النص </a:t>
            </a:r>
            <a:r>
              <a:rPr lang="ar-EG" sz="3200" dirty="0"/>
              <a:t>عن </a:t>
            </a:r>
            <a:r>
              <a:rPr lang="ar-EG" sz="2400" dirty="0"/>
              <a:t>كلمات أخرى متقابلة ( متضادة في المعنى ) ودونها هنا </a:t>
            </a:r>
            <a:endParaRPr lang="en-US" sz="2400" dirty="0"/>
          </a:p>
        </p:txBody>
      </p:sp>
      <p:sp>
        <p:nvSpPr>
          <p:cNvPr id="23" name="Flowchart: Process 22"/>
          <p:cNvSpPr/>
          <p:nvPr/>
        </p:nvSpPr>
        <p:spPr>
          <a:xfrm>
            <a:off x="954668" y="5157192"/>
            <a:ext cx="7200801" cy="1162400"/>
          </a:xfrm>
          <a:prstGeom prst="flowChart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EG" sz="2400" dirty="0"/>
              <a:t>هذه الكلمات هي : ( منيع -  كليل ) ( إناث -  فحول  ) ( علونا  - نزول )</a:t>
            </a:r>
            <a:endParaRPr lang="en-US" sz="2400" dirty="0"/>
          </a:p>
        </p:txBody>
      </p:sp>
      <p:sp>
        <p:nvSpPr>
          <p:cNvPr id="24" name="Down Arrow 23"/>
          <p:cNvSpPr/>
          <p:nvPr/>
        </p:nvSpPr>
        <p:spPr>
          <a:xfrm>
            <a:off x="8155469" y="1844943"/>
            <a:ext cx="484632" cy="309245"/>
          </a:xfrm>
          <a:prstGeom prst="down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25" name="Down Arrow 24"/>
          <p:cNvSpPr/>
          <p:nvPr/>
        </p:nvSpPr>
        <p:spPr>
          <a:xfrm>
            <a:off x="5065589" y="1844942"/>
            <a:ext cx="484632" cy="309245"/>
          </a:xfrm>
          <a:prstGeom prst="down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26" name="Down Arrow 25"/>
          <p:cNvSpPr/>
          <p:nvPr/>
        </p:nvSpPr>
        <p:spPr>
          <a:xfrm>
            <a:off x="6140369" y="1863836"/>
            <a:ext cx="484632" cy="309245"/>
          </a:xfrm>
          <a:prstGeom prst="down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7" name="Down Arrow 26"/>
          <p:cNvSpPr/>
          <p:nvPr/>
        </p:nvSpPr>
        <p:spPr>
          <a:xfrm>
            <a:off x="7147919" y="1849173"/>
            <a:ext cx="484632" cy="309245"/>
          </a:xfrm>
          <a:prstGeom prst="down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8" name="Down Arrow 27"/>
          <p:cNvSpPr/>
          <p:nvPr/>
        </p:nvSpPr>
        <p:spPr>
          <a:xfrm>
            <a:off x="669621" y="1863836"/>
            <a:ext cx="484632" cy="309245"/>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9" name="Down Arrow 28"/>
          <p:cNvSpPr/>
          <p:nvPr/>
        </p:nvSpPr>
        <p:spPr>
          <a:xfrm>
            <a:off x="1869106" y="1875242"/>
            <a:ext cx="484632" cy="309245"/>
          </a:xfrm>
          <a:prstGeom prst="down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30" name="Down Arrow 29"/>
          <p:cNvSpPr/>
          <p:nvPr/>
        </p:nvSpPr>
        <p:spPr>
          <a:xfrm>
            <a:off x="2942438" y="1875243"/>
            <a:ext cx="484632" cy="30924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31" name="Down Arrow 30"/>
          <p:cNvSpPr/>
          <p:nvPr/>
        </p:nvSpPr>
        <p:spPr>
          <a:xfrm>
            <a:off x="4061567" y="1870078"/>
            <a:ext cx="484632" cy="309245"/>
          </a:xfrm>
          <a:prstGeom prst="down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54007551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1000" fill="hold"/>
                                        <p:tgtEl>
                                          <p:spTgt spid="18"/>
                                        </p:tgtEl>
                                        <p:attrNameLst>
                                          <p:attrName>ppt_w</p:attrName>
                                        </p:attrNameLst>
                                      </p:cBhvr>
                                      <p:tavLst>
                                        <p:tav tm="0">
                                          <p:val>
                                            <p:fltVal val="0"/>
                                          </p:val>
                                        </p:tav>
                                        <p:tav tm="100000">
                                          <p:val>
                                            <p:strVal val="#ppt_w"/>
                                          </p:val>
                                        </p:tav>
                                      </p:tavLst>
                                    </p:anim>
                                    <p:anim calcmode="lin" valueType="num">
                                      <p:cBhvr>
                                        <p:cTn id="26" dur="1000" fill="hold"/>
                                        <p:tgtEl>
                                          <p:spTgt spid="18"/>
                                        </p:tgtEl>
                                        <p:attrNameLst>
                                          <p:attrName>ppt_h</p:attrName>
                                        </p:attrNameLst>
                                      </p:cBhvr>
                                      <p:tavLst>
                                        <p:tav tm="0">
                                          <p:val>
                                            <p:fltVal val="0"/>
                                          </p:val>
                                        </p:tav>
                                        <p:tav tm="100000">
                                          <p:val>
                                            <p:strVal val="#ppt_h"/>
                                          </p:val>
                                        </p:tav>
                                      </p:tavLst>
                                    </p:anim>
                                    <p:anim calcmode="lin" valueType="num">
                                      <p:cBhvr>
                                        <p:cTn id="27" dur="1000" fill="hold"/>
                                        <p:tgtEl>
                                          <p:spTgt spid="18"/>
                                        </p:tgtEl>
                                        <p:attrNameLst>
                                          <p:attrName>style.rotation</p:attrName>
                                        </p:attrNameLst>
                                      </p:cBhvr>
                                      <p:tavLst>
                                        <p:tav tm="0">
                                          <p:val>
                                            <p:fltVal val="90"/>
                                          </p:val>
                                        </p:tav>
                                        <p:tav tm="100000">
                                          <p:val>
                                            <p:fltVal val="0"/>
                                          </p:val>
                                        </p:tav>
                                      </p:tavLst>
                                    </p:anim>
                                    <p:animEffect transition="in" filter="fade">
                                      <p:cBhvr>
                                        <p:cTn id="28" dur="1000"/>
                                        <p:tgtEl>
                                          <p:spTgt spid="18"/>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1000" fill="hold"/>
                                        <p:tgtEl>
                                          <p:spTgt spid="5"/>
                                        </p:tgtEl>
                                        <p:attrNameLst>
                                          <p:attrName>ppt_w</p:attrName>
                                        </p:attrNameLst>
                                      </p:cBhvr>
                                      <p:tavLst>
                                        <p:tav tm="0">
                                          <p:val>
                                            <p:fltVal val="0"/>
                                          </p:val>
                                        </p:tav>
                                        <p:tav tm="100000">
                                          <p:val>
                                            <p:strVal val="#ppt_w"/>
                                          </p:val>
                                        </p:tav>
                                      </p:tavLst>
                                    </p:anim>
                                    <p:anim calcmode="lin" valueType="num">
                                      <p:cBhvr>
                                        <p:cTn id="34" dur="1000" fill="hold"/>
                                        <p:tgtEl>
                                          <p:spTgt spid="5"/>
                                        </p:tgtEl>
                                        <p:attrNameLst>
                                          <p:attrName>ppt_h</p:attrName>
                                        </p:attrNameLst>
                                      </p:cBhvr>
                                      <p:tavLst>
                                        <p:tav tm="0">
                                          <p:val>
                                            <p:fltVal val="0"/>
                                          </p:val>
                                        </p:tav>
                                        <p:tav tm="100000">
                                          <p:val>
                                            <p:strVal val="#ppt_h"/>
                                          </p:val>
                                        </p:tav>
                                      </p:tavLst>
                                    </p:anim>
                                    <p:anim calcmode="lin" valueType="num">
                                      <p:cBhvr>
                                        <p:cTn id="35" dur="1000" fill="hold"/>
                                        <p:tgtEl>
                                          <p:spTgt spid="5"/>
                                        </p:tgtEl>
                                        <p:attrNameLst>
                                          <p:attrName>style.rotation</p:attrName>
                                        </p:attrNameLst>
                                      </p:cBhvr>
                                      <p:tavLst>
                                        <p:tav tm="0">
                                          <p:val>
                                            <p:fltVal val="90"/>
                                          </p:val>
                                        </p:tav>
                                        <p:tav tm="100000">
                                          <p:val>
                                            <p:fltVal val="0"/>
                                          </p:val>
                                        </p:tav>
                                      </p:tavLst>
                                    </p:anim>
                                    <p:animEffect transition="in" filter="fade">
                                      <p:cBhvr>
                                        <p:cTn id="36" dur="10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randombar(horizontal)">
                                      <p:cBhvr>
                                        <p:cTn id="41" dur="500"/>
                                        <p:tgtEl>
                                          <p:spTgt spid="27"/>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heel(1)">
                                      <p:cBhvr>
                                        <p:cTn id="46" dur="2000"/>
                                        <p:tgtEl>
                                          <p:spTgt spid="17"/>
                                        </p:tgtEl>
                                      </p:cBhvr>
                                    </p:animEffect>
                                  </p:childTnLst>
                                </p:cTn>
                              </p:par>
                            </p:childTnLst>
                          </p:cTn>
                        </p:par>
                      </p:childTnLst>
                    </p:cTn>
                  </p:par>
                  <p:par>
                    <p:cTn id="47" fill="hold">
                      <p:stCondLst>
                        <p:cond delay="indefinite"/>
                      </p:stCondLst>
                      <p:childTnLst>
                        <p:par>
                          <p:cTn id="48" fill="hold">
                            <p:stCondLst>
                              <p:cond delay="0"/>
                            </p:stCondLst>
                            <p:childTnLst>
                              <p:par>
                                <p:cTn id="49" presetID="31" presetClass="entr" presetSubtype="0" fill="hold" grpId="0" nodeType="click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p:cTn id="51" dur="1000" fill="hold"/>
                                        <p:tgtEl>
                                          <p:spTgt spid="6"/>
                                        </p:tgtEl>
                                        <p:attrNameLst>
                                          <p:attrName>ppt_w</p:attrName>
                                        </p:attrNameLst>
                                      </p:cBhvr>
                                      <p:tavLst>
                                        <p:tav tm="0">
                                          <p:val>
                                            <p:fltVal val="0"/>
                                          </p:val>
                                        </p:tav>
                                        <p:tav tm="100000">
                                          <p:val>
                                            <p:strVal val="#ppt_w"/>
                                          </p:val>
                                        </p:tav>
                                      </p:tavLst>
                                    </p:anim>
                                    <p:anim calcmode="lin" valueType="num">
                                      <p:cBhvr>
                                        <p:cTn id="52" dur="1000" fill="hold"/>
                                        <p:tgtEl>
                                          <p:spTgt spid="6"/>
                                        </p:tgtEl>
                                        <p:attrNameLst>
                                          <p:attrName>ppt_h</p:attrName>
                                        </p:attrNameLst>
                                      </p:cBhvr>
                                      <p:tavLst>
                                        <p:tav tm="0">
                                          <p:val>
                                            <p:fltVal val="0"/>
                                          </p:val>
                                        </p:tav>
                                        <p:tav tm="100000">
                                          <p:val>
                                            <p:strVal val="#ppt_h"/>
                                          </p:val>
                                        </p:tav>
                                      </p:tavLst>
                                    </p:anim>
                                    <p:anim calcmode="lin" valueType="num">
                                      <p:cBhvr>
                                        <p:cTn id="53" dur="1000" fill="hold"/>
                                        <p:tgtEl>
                                          <p:spTgt spid="6"/>
                                        </p:tgtEl>
                                        <p:attrNameLst>
                                          <p:attrName>style.rotation</p:attrName>
                                        </p:attrNameLst>
                                      </p:cBhvr>
                                      <p:tavLst>
                                        <p:tav tm="0">
                                          <p:val>
                                            <p:fltVal val="90"/>
                                          </p:val>
                                        </p:tav>
                                        <p:tav tm="100000">
                                          <p:val>
                                            <p:fltVal val="0"/>
                                          </p:val>
                                        </p:tav>
                                      </p:tavLst>
                                    </p:anim>
                                    <p:animEffect transition="in" filter="fade">
                                      <p:cBhvr>
                                        <p:cTn id="54" dur="1000"/>
                                        <p:tgtEl>
                                          <p:spTgt spid="6"/>
                                        </p:tgtEl>
                                      </p:cBhvr>
                                    </p:animEffect>
                                  </p:childTnLst>
                                </p:cTn>
                              </p:par>
                            </p:childTnLst>
                          </p:cTn>
                        </p:par>
                      </p:childTnLst>
                    </p:cTn>
                  </p:par>
                  <p:par>
                    <p:cTn id="55" fill="hold">
                      <p:stCondLst>
                        <p:cond delay="indefinite"/>
                      </p:stCondLst>
                      <p:childTnLst>
                        <p:par>
                          <p:cTn id="56" fill="hold">
                            <p:stCondLst>
                              <p:cond delay="0"/>
                            </p:stCondLst>
                            <p:childTnLst>
                              <p:par>
                                <p:cTn id="57" presetID="21" presetClass="entr" presetSubtype="1" fill="hold" grpId="0" nodeType="click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heel(1)">
                                      <p:cBhvr>
                                        <p:cTn id="59" dur="2000"/>
                                        <p:tgtEl>
                                          <p:spTgt spid="26"/>
                                        </p:tgtEl>
                                      </p:cBhvr>
                                    </p:animEffect>
                                  </p:childTnLst>
                                </p:cTn>
                              </p:par>
                            </p:childTnLst>
                          </p:cTn>
                        </p:par>
                      </p:childTnLst>
                    </p:cTn>
                  </p:par>
                  <p:par>
                    <p:cTn id="60" fill="hold">
                      <p:stCondLst>
                        <p:cond delay="indefinite"/>
                      </p:stCondLst>
                      <p:childTnLst>
                        <p:par>
                          <p:cTn id="61" fill="hold">
                            <p:stCondLst>
                              <p:cond delay="0"/>
                            </p:stCondLst>
                            <p:childTnLst>
                              <p:par>
                                <p:cTn id="62" presetID="31" presetClass="entr" presetSubtype="0" fill="hold" grpId="0" nodeType="clickEffect">
                                  <p:stCondLst>
                                    <p:cond delay="0"/>
                                  </p:stCondLst>
                                  <p:childTnLst>
                                    <p:set>
                                      <p:cBhvr>
                                        <p:cTn id="63" dur="1" fill="hold">
                                          <p:stCondLst>
                                            <p:cond delay="0"/>
                                          </p:stCondLst>
                                        </p:cTn>
                                        <p:tgtEl>
                                          <p:spTgt spid="16"/>
                                        </p:tgtEl>
                                        <p:attrNameLst>
                                          <p:attrName>style.visibility</p:attrName>
                                        </p:attrNameLst>
                                      </p:cBhvr>
                                      <p:to>
                                        <p:strVal val="visible"/>
                                      </p:to>
                                    </p:set>
                                    <p:anim calcmode="lin" valueType="num">
                                      <p:cBhvr>
                                        <p:cTn id="64" dur="1000" fill="hold"/>
                                        <p:tgtEl>
                                          <p:spTgt spid="16"/>
                                        </p:tgtEl>
                                        <p:attrNameLst>
                                          <p:attrName>ppt_w</p:attrName>
                                        </p:attrNameLst>
                                      </p:cBhvr>
                                      <p:tavLst>
                                        <p:tav tm="0">
                                          <p:val>
                                            <p:fltVal val="0"/>
                                          </p:val>
                                        </p:tav>
                                        <p:tav tm="100000">
                                          <p:val>
                                            <p:strVal val="#ppt_w"/>
                                          </p:val>
                                        </p:tav>
                                      </p:tavLst>
                                    </p:anim>
                                    <p:anim calcmode="lin" valueType="num">
                                      <p:cBhvr>
                                        <p:cTn id="65" dur="1000" fill="hold"/>
                                        <p:tgtEl>
                                          <p:spTgt spid="16"/>
                                        </p:tgtEl>
                                        <p:attrNameLst>
                                          <p:attrName>ppt_h</p:attrName>
                                        </p:attrNameLst>
                                      </p:cBhvr>
                                      <p:tavLst>
                                        <p:tav tm="0">
                                          <p:val>
                                            <p:fltVal val="0"/>
                                          </p:val>
                                        </p:tav>
                                        <p:tav tm="100000">
                                          <p:val>
                                            <p:strVal val="#ppt_h"/>
                                          </p:val>
                                        </p:tav>
                                      </p:tavLst>
                                    </p:anim>
                                    <p:anim calcmode="lin" valueType="num">
                                      <p:cBhvr>
                                        <p:cTn id="66" dur="1000" fill="hold"/>
                                        <p:tgtEl>
                                          <p:spTgt spid="16"/>
                                        </p:tgtEl>
                                        <p:attrNameLst>
                                          <p:attrName>style.rotation</p:attrName>
                                        </p:attrNameLst>
                                      </p:cBhvr>
                                      <p:tavLst>
                                        <p:tav tm="0">
                                          <p:val>
                                            <p:fltVal val="90"/>
                                          </p:val>
                                        </p:tav>
                                        <p:tav tm="100000">
                                          <p:val>
                                            <p:fltVal val="0"/>
                                          </p:val>
                                        </p:tav>
                                      </p:tavLst>
                                    </p:anim>
                                    <p:animEffect transition="in" filter="fade">
                                      <p:cBhvr>
                                        <p:cTn id="67" dur="1000"/>
                                        <p:tgtEl>
                                          <p:spTgt spid="16"/>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grpId="0" nodeType="clickEffect">
                                  <p:stCondLst>
                                    <p:cond delay="0"/>
                                  </p:stCondLst>
                                  <p:childTnLst>
                                    <p:set>
                                      <p:cBhvr>
                                        <p:cTn id="71" dur="1" fill="hold">
                                          <p:stCondLst>
                                            <p:cond delay="0"/>
                                          </p:stCondLst>
                                        </p:cTn>
                                        <p:tgtEl>
                                          <p:spTgt spid="7"/>
                                        </p:tgtEl>
                                        <p:attrNameLst>
                                          <p:attrName>style.visibility</p:attrName>
                                        </p:attrNameLst>
                                      </p:cBhvr>
                                      <p:to>
                                        <p:strVal val="visible"/>
                                      </p:to>
                                    </p:set>
                                    <p:animEffect transition="in" filter="wheel(1)">
                                      <p:cBhvr>
                                        <p:cTn id="72" dur="2000"/>
                                        <p:tgtEl>
                                          <p:spTgt spid="7"/>
                                        </p:tgtEl>
                                      </p:cBhvr>
                                    </p:animEffect>
                                  </p:childTnLst>
                                </p:cTn>
                              </p:par>
                            </p:childTnLst>
                          </p:cTn>
                        </p:par>
                      </p:childTnLst>
                    </p:cTn>
                  </p:par>
                  <p:par>
                    <p:cTn id="73" fill="hold">
                      <p:stCondLst>
                        <p:cond delay="indefinite"/>
                      </p:stCondLst>
                      <p:childTnLst>
                        <p:par>
                          <p:cTn id="74" fill="hold">
                            <p:stCondLst>
                              <p:cond delay="0"/>
                            </p:stCondLst>
                            <p:childTnLst>
                              <p:par>
                                <p:cTn id="75" presetID="14" presetClass="entr" presetSubtype="10" fill="hold" grpId="0" nodeType="click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randombar(horizontal)">
                                      <p:cBhvr>
                                        <p:cTn id="77" dur="500"/>
                                        <p:tgtEl>
                                          <p:spTgt spid="25"/>
                                        </p:tgtEl>
                                      </p:cBhvr>
                                    </p:animEffect>
                                  </p:childTnLst>
                                </p:cTn>
                              </p:par>
                            </p:childTnLst>
                          </p:cTn>
                        </p:par>
                      </p:childTnLst>
                    </p:cTn>
                  </p:par>
                  <p:par>
                    <p:cTn id="78" fill="hold">
                      <p:stCondLst>
                        <p:cond delay="indefinite"/>
                      </p:stCondLst>
                      <p:childTnLst>
                        <p:par>
                          <p:cTn id="79" fill="hold">
                            <p:stCondLst>
                              <p:cond delay="0"/>
                            </p:stCondLst>
                            <p:childTnLst>
                              <p:par>
                                <p:cTn id="80" presetID="31" presetClass="entr" presetSubtype="0" fill="hold" grpId="0" nodeType="clickEffect">
                                  <p:stCondLst>
                                    <p:cond delay="0"/>
                                  </p:stCondLst>
                                  <p:childTnLst>
                                    <p:set>
                                      <p:cBhvr>
                                        <p:cTn id="81" dur="1" fill="hold">
                                          <p:stCondLst>
                                            <p:cond delay="0"/>
                                          </p:stCondLst>
                                        </p:cTn>
                                        <p:tgtEl>
                                          <p:spTgt spid="15"/>
                                        </p:tgtEl>
                                        <p:attrNameLst>
                                          <p:attrName>style.visibility</p:attrName>
                                        </p:attrNameLst>
                                      </p:cBhvr>
                                      <p:to>
                                        <p:strVal val="visible"/>
                                      </p:to>
                                    </p:set>
                                    <p:anim calcmode="lin" valueType="num">
                                      <p:cBhvr>
                                        <p:cTn id="82" dur="1000" fill="hold"/>
                                        <p:tgtEl>
                                          <p:spTgt spid="15"/>
                                        </p:tgtEl>
                                        <p:attrNameLst>
                                          <p:attrName>ppt_w</p:attrName>
                                        </p:attrNameLst>
                                      </p:cBhvr>
                                      <p:tavLst>
                                        <p:tav tm="0">
                                          <p:val>
                                            <p:fltVal val="0"/>
                                          </p:val>
                                        </p:tav>
                                        <p:tav tm="100000">
                                          <p:val>
                                            <p:strVal val="#ppt_w"/>
                                          </p:val>
                                        </p:tav>
                                      </p:tavLst>
                                    </p:anim>
                                    <p:anim calcmode="lin" valueType="num">
                                      <p:cBhvr>
                                        <p:cTn id="83" dur="1000" fill="hold"/>
                                        <p:tgtEl>
                                          <p:spTgt spid="15"/>
                                        </p:tgtEl>
                                        <p:attrNameLst>
                                          <p:attrName>ppt_h</p:attrName>
                                        </p:attrNameLst>
                                      </p:cBhvr>
                                      <p:tavLst>
                                        <p:tav tm="0">
                                          <p:val>
                                            <p:fltVal val="0"/>
                                          </p:val>
                                        </p:tav>
                                        <p:tav tm="100000">
                                          <p:val>
                                            <p:strVal val="#ppt_h"/>
                                          </p:val>
                                        </p:tav>
                                      </p:tavLst>
                                    </p:anim>
                                    <p:anim calcmode="lin" valueType="num">
                                      <p:cBhvr>
                                        <p:cTn id="84" dur="1000" fill="hold"/>
                                        <p:tgtEl>
                                          <p:spTgt spid="15"/>
                                        </p:tgtEl>
                                        <p:attrNameLst>
                                          <p:attrName>style.rotation</p:attrName>
                                        </p:attrNameLst>
                                      </p:cBhvr>
                                      <p:tavLst>
                                        <p:tav tm="0">
                                          <p:val>
                                            <p:fltVal val="90"/>
                                          </p:val>
                                        </p:tav>
                                        <p:tav tm="100000">
                                          <p:val>
                                            <p:fltVal val="0"/>
                                          </p:val>
                                        </p:tav>
                                      </p:tavLst>
                                    </p:anim>
                                    <p:animEffect transition="in" filter="fade">
                                      <p:cBhvr>
                                        <p:cTn id="85" dur="1000"/>
                                        <p:tgtEl>
                                          <p:spTgt spid="15"/>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1" fill="hold" grpId="0" nodeType="clickEffect">
                                  <p:stCondLst>
                                    <p:cond delay="0"/>
                                  </p:stCondLst>
                                  <p:childTnLst>
                                    <p:set>
                                      <p:cBhvr>
                                        <p:cTn id="89" dur="1" fill="hold">
                                          <p:stCondLst>
                                            <p:cond delay="0"/>
                                          </p:stCondLst>
                                        </p:cTn>
                                        <p:tgtEl>
                                          <p:spTgt spid="13"/>
                                        </p:tgtEl>
                                        <p:attrNameLst>
                                          <p:attrName>style.visibility</p:attrName>
                                        </p:attrNameLst>
                                      </p:cBhvr>
                                      <p:to>
                                        <p:strVal val="visible"/>
                                      </p:to>
                                    </p:set>
                                    <p:animEffect transition="in" filter="wheel(1)">
                                      <p:cBhvr>
                                        <p:cTn id="90" dur="2000"/>
                                        <p:tgtEl>
                                          <p:spTgt spid="13"/>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4" fill="hold" grpId="0" nodeType="clickEffect">
                                  <p:stCondLst>
                                    <p:cond delay="0"/>
                                  </p:stCondLst>
                                  <p:childTnLst>
                                    <p:set>
                                      <p:cBhvr>
                                        <p:cTn id="94" dur="1" fill="hold">
                                          <p:stCondLst>
                                            <p:cond delay="0"/>
                                          </p:stCondLst>
                                        </p:cTn>
                                        <p:tgtEl>
                                          <p:spTgt spid="31"/>
                                        </p:tgtEl>
                                        <p:attrNameLst>
                                          <p:attrName>style.visibility</p:attrName>
                                        </p:attrNameLst>
                                      </p:cBhvr>
                                      <p:to>
                                        <p:strVal val="visible"/>
                                      </p:to>
                                    </p:set>
                                    <p:animEffect transition="in" filter="wipe(down)">
                                      <p:cBhvr>
                                        <p:cTn id="95" dur="500"/>
                                        <p:tgtEl>
                                          <p:spTgt spid="31"/>
                                        </p:tgtEl>
                                      </p:cBhvr>
                                    </p:animEffect>
                                  </p:childTnLst>
                                </p:cTn>
                              </p:par>
                            </p:childTnLst>
                          </p:cTn>
                        </p:par>
                      </p:childTnLst>
                    </p:cTn>
                  </p:par>
                  <p:par>
                    <p:cTn id="96" fill="hold">
                      <p:stCondLst>
                        <p:cond delay="indefinite"/>
                      </p:stCondLst>
                      <p:childTnLst>
                        <p:par>
                          <p:cTn id="97" fill="hold">
                            <p:stCondLst>
                              <p:cond delay="0"/>
                            </p:stCondLst>
                            <p:childTnLst>
                              <p:par>
                                <p:cTn id="98" presetID="31" presetClass="entr" presetSubtype="0" fill="hold" grpId="0" nodeType="clickEffect">
                                  <p:stCondLst>
                                    <p:cond delay="0"/>
                                  </p:stCondLst>
                                  <p:childTnLst>
                                    <p:set>
                                      <p:cBhvr>
                                        <p:cTn id="99" dur="1" fill="hold">
                                          <p:stCondLst>
                                            <p:cond delay="0"/>
                                          </p:stCondLst>
                                        </p:cTn>
                                        <p:tgtEl>
                                          <p:spTgt spid="14"/>
                                        </p:tgtEl>
                                        <p:attrNameLst>
                                          <p:attrName>style.visibility</p:attrName>
                                        </p:attrNameLst>
                                      </p:cBhvr>
                                      <p:to>
                                        <p:strVal val="visible"/>
                                      </p:to>
                                    </p:set>
                                    <p:anim calcmode="lin" valueType="num">
                                      <p:cBhvr>
                                        <p:cTn id="100" dur="1000" fill="hold"/>
                                        <p:tgtEl>
                                          <p:spTgt spid="14"/>
                                        </p:tgtEl>
                                        <p:attrNameLst>
                                          <p:attrName>ppt_w</p:attrName>
                                        </p:attrNameLst>
                                      </p:cBhvr>
                                      <p:tavLst>
                                        <p:tav tm="0">
                                          <p:val>
                                            <p:fltVal val="0"/>
                                          </p:val>
                                        </p:tav>
                                        <p:tav tm="100000">
                                          <p:val>
                                            <p:strVal val="#ppt_w"/>
                                          </p:val>
                                        </p:tav>
                                      </p:tavLst>
                                    </p:anim>
                                    <p:anim calcmode="lin" valueType="num">
                                      <p:cBhvr>
                                        <p:cTn id="101" dur="1000" fill="hold"/>
                                        <p:tgtEl>
                                          <p:spTgt spid="14"/>
                                        </p:tgtEl>
                                        <p:attrNameLst>
                                          <p:attrName>ppt_h</p:attrName>
                                        </p:attrNameLst>
                                      </p:cBhvr>
                                      <p:tavLst>
                                        <p:tav tm="0">
                                          <p:val>
                                            <p:fltVal val="0"/>
                                          </p:val>
                                        </p:tav>
                                        <p:tav tm="100000">
                                          <p:val>
                                            <p:strVal val="#ppt_h"/>
                                          </p:val>
                                        </p:tav>
                                      </p:tavLst>
                                    </p:anim>
                                    <p:anim calcmode="lin" valueType="num">
                                      <p:cBhvr>
                                        <p:cTn id="102" dur="1000" fill="hold"/>
                                        <p:tgtEl>
                                          <p:spTgt spid="14"/>
                                        </p:tgtEl>
                                        <p:attrNameLst>
                                          <p:attrName>style.rotation</p:attrName>
                                        </p:attrNameLst>
                                      </p:cBhvr>
                                      <p:tavLst>
                                        <p:tav tm="0">
                                          <p:val>
                                            <p:fltVal val="90"/>
                                          </p:val>
                                        </p:tav>
                                        <p:tav tm="100000">
                                          <p:val>
                                            <p:fltVal val="0"/>
                                          </p:val>
                                        </p:tav>
                                      </p:tavLst>
                                    </p:anim>
                                    <p:animEffect transition="in" filter="fade">
                                      <p:cBhvr>
                                        <p:cTn id="103" dur="1000"/>
                                        <p:tgtEl>
                                          <p:spTgt spid="14"/>
                                        </p:tgtEl>
                                      </p:cBhvr>
                                    </p:animEffect>
                                  </p:childTnLst>
                                </p:cTn>
                              </p:par>
                            </p:childTnLst>
                          </p:cTn>
                        </p:par>
                      </p:childTnLst>
                    </p:cTn>
                  </p:par>
                  <p:par>
                    <p:cTn id="104" fill="hold">
                      <p:stCondLst>
                        <p:cond delay="indefinite"/>
                      </p:stCondLst>
                      <p:childTnLst>
                        <p:par>
                          <p:cTn id="105" fill="hold">
                            <p:stCondLst>
                              <p:cond delay="0"/>
                            </p:stCondLst>
                            <p:childTnLst>
                              <p:par>
                                <p:cTn id="106" presetID="14" presetClass="entr" presetSubtype="10" fill="hold" grpId="0" nodeType="clickEffect">
                                  <p:stCondLst>
                                    <p:cond delay="0"/>
                                  </p:stCondLst>
                                  <p:childTnLst>
                                    <p:set>
                                      <p:cBhvr>
                                        <p:cTn id="107" dur="1" fill="hold">
                                          <p:stCondLst>
                                            <p:cond delay="0"/>
                                          </p:stCondLst>
                                        </p:cTn>
                                        <p:tgtEl>
                                          <p:spTgt spid="12"/>
                                        </p:tgtEl>
                                        <p:attrNameLst>
                                          <p:attrName>style.visibility</p:attrName>
                                        </p:attrNameLst>
                                      </p:cBhvr>
                                      <p:to>
                                        <p:strVal val="visible"/>
                                      </p:to>
                                    </p:set>
                                    <p:animEffect transition="in" filter="randombar(horizontal)">
                                      <p:cBhvr>
                                        <p:cTn id="108" dur="500"/>
                                        <p:tgtEl>
                                          <p:spTgt spid="12"/>
                                        </p:tgtEl>
                                      </p:cBhvr>
                                    </p:animEffect>
                                  </p:childTnLst>
                                </p:cTn>
                              </p:par>
                            </p:childTnLst>
                          </p:cTn>
                        </p:par>
                      </p:childTnLst>
                    </p:cTn>
                  </p:par>
                  <p:par>
                    <p:cTn id="109" fill="hold">
                      <p:stCondLst>
                        <p:cond delay="indefinite"/>
                      </p:stCondLst>
                      <p:childTnLst>
                        <p:par>
                          <p:cTn id="110" fill="hold">
                            <p:stCondLst>
                              <p:cond delay="0"/>
                            </p:stCondLst>
                            <p:childTnLst>
                              <p:par>
                                <p:cTn id="111" presetID="31" presetClass="entr" presetSubtype="0" fill="hold" grpId="0" nodeType="clickEffect">
                                  <p:stCondLst>
                                    <p:cond delay="0"/>
                                  </p:stCondLst>
                                  <p:childTnLst>
                                    <p:set>
                                      <p:cBhvr>
                                        <p:cTn id="112" dur="1" fill="hold">
                                          <p:stCondLst>
                                            <p:cond delay="0"/>
                                          </p:stCondLst>
                                        </p:cTn>
                                        <p:tgtEl>
                                          <p:spTgt spid="30"/>
                                        </p:tgtEl>
                                        <p:attrNameLst>
                                          <p:attrName>style.visibility</p:attrName>
                                        </p:attrNameLst>
                                      </p:cBhvr>
                                      <p:to>
                                        <p:strVal val="visible"/>
                                      </p:to>
                                    </p:set>
                                    <p:anim calcmode="lin" valueType="num">
                                      <p:cBhvr>
                                        <p:cTn id="113" dur="1000" fill="hold"/>
                                        <p:tgtEl>
                                          <p:spTgt spid="30"/>
                                        </p:tgtEl>
                                        <p:attrNameLst>
                                          <p:attrName>ppt_w</p:attrName>
                                        </p:attrNameLst>
                                      </p:cBhvr>
                                      <p:tavLst>
                                        <p:tav tm="0">
                                          <p:val>
                                            <p:fltVal val="0"/>
                                          </p:val>
                                        </p:tav>
                                        <p:tav tm="100000">
                                          <p:val>
                                            <p:strVal val="#ppt_w"/>
                                          </p:val>
                                        </p:tav>
                                      </p:tavLst>
                                    </p:anim>
                                    <p:anim calcmode="lin" valueType="num">
                                      <p:cBhvr>
                                        <p:cTn id="114" dur="1000" fill="hold"/>
                                        <p:tgtEl>
                                          <p:spTgt spid="30"/>
                                        </p:tgtEl>
                                        <p:attrNameLst>
                                          <p:attrName>ppt_h</p:attrName>
                                        </p:attrNameLst>
                                      </p:cBhvr>
                                      <p:tavLst>
                                        <p:tav tm="0">
                                          <p:val>
                                            <p:fltVal val="0"/>
                                          </p:val>
                                        </p:tav>
                                        <p:tav tm="100000">
                                          <p:val>
                                            <p:strVal val="#ppt_h"/>
                                          </p:val>
                                        </p:tav>
                                      </p:tavLst>
                                    </p:anim>
                                    <p:anim calcmode="lin" valueType="num">
                                      <p:cBhvr>
                                        <p:cTn id="115" dur="1000" fill="hold"/>
                                        <p:tgtEl>
                                          <p:spTgt spid="30"/>
                                        </p:tgtEl>
                                        <p:attrNameLst>
                                          <p:attrName>style.rotation</p:attrName>
                                        </p:attrNameLst>
                                      </p:cBhvr>
                                      <p:tavLst>
                                        <p:tav tm="0">
                                          <p:val>
                                            <p:fltVal val="90"/>
                                          </p:val>
                                        </p:tav>
                                        <p:tav tm="100000">
                                          <p:val>
                                            <p:fltVal val="0"/>
                                          </p:val>
                                        </p:tav>
                                      </p:tavLst>
                                    </p:anim>
                                    <p:animEffect transition="in" filter="fade">
                                      <p:cBhvr>
                                        <p:cTn id="116" dur="1000"/>
                                        <p:tgtEl>
                                          <p:spTgt spid="30"/>
                                        </p:tgtEl>
                                      </p:cBhvr>
                                    </p:animEffect>
                                  </p:childTnLst>
                                </p:cTn>
                              </p:par>
                            </p:childTnLst>
                          </p:cTn>
                        </p:par>
                      </p:childTnLst>
                    </p:cTn>
                  </p:par>
                  <p:par>
                    <p:cTn id="117" fill="hold">
                      <p:stCondLst>
                        <p:cond delay="indefinite"/>
                      </p:stCondLst>
                      <p:childTnLst>
                        <p:par>
                          <p:cTn id="118" fill="hold">
                            <p:stCondLst>
                              <p:cond delay="0"/>
                            </p:stCondLst>
                            <p:childTnLst>
                              <p:par>
                                <p:cTn id="119" presetID="21" presetClass="entr" presetSubtype="1" fill="hold" grpId="0" nodeType="clickEffect">
                                  <p:stCondLst>
                                    <p:cond delay="0"/>
                                  </p:stCondLst>
                                  <p:childTnLst>
                                    <p:set>
                                      <p:cBhvr>
                                        <p:cTn id="120" dur="1" fill="hold">
                                          <p:stCondLst>
                                            <p:cond delay="0"/>
                                          </p:stCondLst>
                                        </p:cTn>
                                        <p:tgtEl>
                                          <p:spTgt spid="8"/>
                                        </p:tgtEl>
                                        <p:attrNameLst>
                                          <p:attrName>style.visibility</p:attrName>
                                        </p:attrNameLst>
                                      </p:cBhvr>
                                      <p:to>
                                        <p:strVal val="visible"/>
                                      </p:to>
                                    </p:set>
                                    <p:animEffect transition="in" filter="wheel(1)">
                                      <p:cBhvr>
                                        <p:cTn id="121" dur="2000"/>
                                        <p:tgtEl>
                                          <p:spTgt spid="8"/>
                                        </p:tgtEl>
                                      </p:cBhvr>
                                    </p:animEffect>
                                  </p:childTnLst>
                                </p:cTn>
                              </p:par>
                            </p:childTnLst>
                          </p:cTn>
                        </p:par>
                      </p:childTnLst>
                    </p:cTn>
                  </p:par>
                  <p:par>
                    <p:cTn id="122" fill="hold">
                      <p:stCondLst>
                        <p:cond delay="indefinite"/>
                      </p:stCondLst>
                      <p:childTnLst>
                        <p:par>
                          <p:cTn id="123" fill="hold">
                            <p:stCondLst>
                              <p:cond delay="0"/>
                            </p:stCondLst>
                            <p:childTnLst>
                              <p:par>
                                <p:cTn id="124" presetID="31" presetClass="entr" presetSubtype="0" fill="hold" grpId="0" nodeType="clickEffect">
                                  <p:stCondLst>
                                    <p:cond delay="0"/>
                                  </p:stCondLst>
                                  <p:childTnLst>
                                    <p:set>
                                      <p:cBhvr>
                                        <p:cTn id="125" dur="1" fill="hold">
                                          <p:stCondLst>
                                            <p:cond delay="0"/>
                                          </p:stCondLst>
                                        </p:cTn>
                                        <p:tgtEl>
                                          <p:spTgt spid="11"/>
                                        </p:tgtEl>
                                        <p:attrNameLst>
                                          <p:attrName>style.visibility</p:attrName>
                                        </p:attrNameLst>
                                      </p:cBhvr>
                                      <p:to>
                                        <p:strVal val="visible"/>
                                      </p:to>
                                    </p:set>
                                    <p:anim calcmode="lin" valueType="num">
                                      <p:cBhvr>
                                        <p:cTn id="126" dur="1000" fill="hold"/>
                                        <p:tgtEl>
                                          <p:spTgt spid="11"/>
                                        </p:tgtEl>
                                        <p:attrNameLst>
                                          <p:attrName>ppt_w</p:attrName>
                                        </p:attrNameLst>
                                      </p:cBhvr>
                                      <p:tavLst>
                                        <p:tav tm="0">
                                          <p:val>
                                            <p:fltVal val="0"/>
                                          </p:val>
                                        </p:tav>
                                        <p:tav tm="100000">
                                          <p:val>
                                            <p:strVal val="#ppt_w"/>
                                          </p:val>
                                        </p:tav>
                                      </p:tavLst>
                                    </p:anim>
                                    <p:anim calcmode="lin" valueType="num">
                                      <p:cBhvr>
                                        <p:cTn id="127" dur="1000" fill="hold"/>
                                        <p:tgtEl>
                                          <p:spTgt spid="11"/>
                                        </p:tgtEl>
                                        <p:attrNameLst>
                                          <p:attrName>ppt_h</p:attrName>
                                        </p:attrNameLst>
                                      </p:cBhvr>
                                      <p:tavLst>
                                        <p:tav tm="0">
                                          <p:val>
                                            <p:fltVal val="0"/>
                                          </p:val>
                                        </p:tav>
                                        <p:tav tm="100000">
                                          <p:val>
                                            <p:strVal val="#ppt_h"/>
                                          </p:val>
                                        </p:tav>
                                      </p:tavLst>
                                    </p:anim>
                                    <p:anim calcmode="lin" valueType="num">
                                      <p:cBhvr>
                                        <p:cTn id="128" dur="1000" fill="hold"/>
                                        <p:tgtEl>
                                          <p:spTgt spid="11"/>
                                        </p:tgtEl>
                                        <p:attrNameLst>
                                          <p:attrName>style.rotation</p:attrName>
                                        </p:attrNameLst>
                                      </p:cBhvr>
                                      <p:tavLst>
                                        <p:tav tm="0">
                                          <p:val>
                                            <p:fltVal val="90"/>
                                          </p:val>
                                        </p:tav>
                                        <p:tav tm="100000">
                                          <p:val>
                                            <p:fltVal val="0"/>
                                          </p:val>
                                        </p:tav>
                                      </p:tavLst>
                                    </p:anim>
                                    <p:animEffect transition="in" filter="fade">
                                      <p:cBhvr>
                                        <p:cTn id="129" dur="1000"/>
                                        <p:tgtEl>
                                          <p:spTgt spid="11"/>
                                        </p:tgtEl>
                                      </p:cBhvr>
                                    </p:animEffect>
                                  </p:childTnLst>
                                </p:cTn>
                              </p:par>
                            </p:childTnLst>
                          </p:cTn>
                        </p:par>
                      </p:childTnLst>
                    </p:cTn>
                  </p:par>
                  <p:par>
                    <p:cTn id="130" fill="hold">
                      <p:stCondLst>
                        <p:cond delay="indefinite"/>
                      </p:stCondLst>
                      <p:childTnLst>
                        <p:par>
                          <p:cTn id="131" fill="hold">
                            <p:stCondLst>
                              <p:cond delay="0"/>
                            </p:stCondLst>
                            <p:childTnLst>
                              <p:par>
                                <p:cTn id="132" presetID="6" presetClass="entr" presetSubtype="16" fill="hold" grpId="0" nodeType="clickEffect">
                                  <p:stCondLst>
                                    <p:cond delay="0"/>
                                  </p:stCondLst>
                                  <p:childTnLst>
                                    <p:set>
                                      <p:cBhvr>
                                        <p:cTn id="133" dur="1" fill="hold">
                                          <p:stCondLst>
                                            <p:cond delay="0"/>
                                          </p:stCondLst>
                                        </p:cTn>
                                        <p:tgtEl>
                                          <p:spTgt spid="29"/>
                                        </p:tgtEl>
                                        <p:attrNameLst>
                                          <p:attrName>style.visibility</p:attrName>
                                        </p:attrNameLst>
                                      </p:cBhvr>
                                      <p:to>
                                        <p:strVal val="visible"/>
                                      </p:to>
                                    </p:set>
                                    <p:animEffect transition="in" filter="circle(in)">
                                      <p:cBhvr>
                                        <p:cTn id="134" dur="2000"/>
                                        <p:tgtEl>
                                          <p:spTgt spid="29"/>
                                        </p:tgtEl>
                                      </p:cBhvr>
                                    </p:animEffect>
                                  </p:childTnLst>
                                </p:cTn>
                              </p:par>
                            </p:childTnLst>
                          </p:cTn>
                        </p:par>
                      </p:childTnLst>
                    </p:cTn>
                  </p:par>
                  <p:par>
                    <p:cTn id="135" fill="hold">
                      <p:stCondLst>
                        <p:cond delay="indefinite"/>
                      </p:stCondLst>
                      <p:childTnLst>
                        <p:par>
                          <p:cTn id="136" fill="hold">
                            <p:stCondLst>
                              <p:cond delay="0"/>
                            </p:stCondLst>
                            <p:childTnLst>
                              <p:par>
                                <p:cTn id="137" presetID="31" presetClass="entr" presetSubtype="0" fill="hold" grpId="0" nodeType="clickEffect">
                                  <p:stCondLst>
                                    <p:cond delay="0"/>
                                  </p:stCondLst>
                                  <p:childTnLst>
                                    <p:set>
                                      <p:cBhvr>
                                        <p:cTn id="138" dur="1" fill="hold">
                                          <p:stCondLst>
                                            <p:cond delay="0"/>
                                          </p:stCondLst>
                                        </p:cTn>
                                        <p:tgtEl>
                                          <p:spTgt spid="21"/>
                                        </p:tgtEl>
                                        <p:attrNameLst>
                                          <p:attrName>style.visibility</p:attrName>
                                        </p:attrNameLst>
                                      </p:cBhvr>
                                      <p:to>
                                        <p:strVal val="visible"/>
                                      </p:to>
                                    </p:set>
                                    <p:anim calcmode="lin" valueType="num">
                                      <p:cBhvr>
                                        <p:cTn id="139" dur="1000" fill="hold"/>
                                        <p:tgtEl>
                                          <p:spTgt spid="21"/>
                                        </p:tgtEl>
                                        <p:attrNameLst>
                                          <p:attrName>ppt_w</p:attrName>
                                        </p:attrNameLst>
                                      </p:cBhvr>
                                      <p:tavLst>
                                        <p:tav tm="0">
                                          <p:val>
                                            <p:fltVal val="0"/>
                                          </p:val>
                                        </p:tav>
                                        <p:tav tm="100000">
                                          <p:val>
                                            <p:strVal val="#ppt_w"/>
                                          </p:val>
                                        </p:tav>
                                      </p:tavLst>
                                    </p:anim>
                                    <p:anim calcmode="lin" valueType="num">
                                      <p:cBhvr>
                                        <p:cTn id="140" dur="1000" fill="hold"/>
                                        <p:tgtEl>
                                          <p:spTgt spid="21"/>
                                        </p:tgtEl>
                                        <p:attrNameLst>
                                          <p:attrName>ppt_h</p:attrName>
                                        </p:attrNameLst>
                                      </p:cBhvr>
                                      <p:tavLst>
                                        <p:tav tm="0">
                                          <p:val>
                                            <p:fltVal val="0"/>
                                          </p:val>
                                        </p:tav>
                                        <p:tav tm="100000">
                                          <p:val>
                                            <p:strVal val="#ppt_h"/>
                                          </p:val>
                                        </p:tav>
                                      </p:tavLst>
                                    </p:anim>
                                    <p:anim calcmode="lin" valueType="num">
                                      <p:cBhvr>
                                        <p:cTn id="141" dur="1000" fill="hold"/>
                                        <p:tgtEl>
                                          <p:spTgt spid="21"/>
                                        </p:tgtEl>
                                        <p:attrNameLst>
                                          <p:attrName>style.rotation</p:attrName>
                                        </p:attrNameLst>
                                      </p:cBhvr>
                                      <p:tavLst>
                                        <p:tav tm="0">
                                          <p:val>
                                            <p:fltVal val="90"/>
                                          </p:val>
                                        </p:tav>
                                        <p:tav tm="100000">
                                          <p:val>
                                            <p:fltVal val="0"/>
                                          </p:val>
                                        </p:tav>
                                      </p:tavLst>
                                    </p:anim>
                                    <p:animEffect transition="in" filter="fade">
                                      <p:cBhvr>
                                        <p:cTn id="142" dur="1000"/>
                                        <p:tgtEl>
                                          <p:spTgt spid="21"/>
                                        </p:tgtEl>
                                      </p:cBhvr>
                                    </p:animEffect>
                                  </p:childTnLst>
                                </p:cTn>
                              </p:par>
                            </p:childTnLst>
                          </p:cTn>
                        </p:par>
                      </p:childTnLst>
                    </p:cTn>
                  </p:par>
                  <p:par>
                    <p:cTn id="143" fill="hold">
                      <p:stCondLst>
                        <p:cond delay="indefinite"/>
                      </p:stCondLst>
                      <p:childTnLst>
                        <p:par>
                          <p:cTn id="144" fill="hold">
                            <p:stCondLst>
                              <p:cond delay="0"/>
                            </p:stCondLst>
                            <p:childTnLst>
                              <p:par>
                                <p:cTn id="145" presetID="14" presetClass="entr" presetSubtype="10" fill="hold" grpId="0" nodeType="clickEffect">
                                  <p:stCondLst>
                                    <p:cond delay="0"/>
                                  </p:stCondLst>
                                  <p:childTnLst>
                                    <p:set>
                                      <p:cBhvr>
                                        <p:cTn id="146" dur="1" fill="hold">
                                          <p:stCondLst>
                                            <p:cond delay="0"/>
                                          </p:stCondLst>
                                        </p:cTn>
                                        <p:tgtEl>
                                          <p:spTgt spid="10"/>
                                        </p:tgtEl>
                                        <p:attrNameLst>
                                          <p:attrName>style.visibility</p:attrName>
                                        </p:attrNameLst>
                                      </p:cBhvr>
                                      <p:to>
                                        <p:strVal val="visible"/>
                                      </p:to>
                                    </p:set>
                                    <p:animEffect transition="in" filter="randombar(horizontal)">
                                      <p:cBhvr>
                                        <p:cTn id="147" dur="500"/>
                                        <p:tgtEl>
                                          <p:spTgt spid="10"/>
                                        </p:tgtEl>
                                      </p:cBhvr>
                                    </p:animEffect>
                                  </p:childTnLst>
                                </p:cTn>
                              </p:par>
                            </p:childTnLst>
                          </p:cTn>
                        </p:par>
                      </p:childTnLst>
                    </p:cTn>
                  </p:par>
                  <p:par>
                    <p:cTn id="148" fill="hold">
                      <p:stCondLst>
                        <p:cond delay="indefinite"/>
                      </p:stCondLst>
                      <p:childTnLst>
                        <p:par>
                          <p:cTn id="149" fill="hold">
                            <p:stCondLst>
                              <p:cond delay="0"/>
                            </p:stCondLst>
                            <p:childTnLst>
                              <p:par>
                                <p:cTn id="150" presetID="21" presetClass="entr" presetSubtype="1" fill="hold" grpId="0" nodeType="clickEffect">
                                  <p:stCondLst>
                                    <p:cond delay="0"/>
                                  </p:stCondLst>
                                  <p:childTnLst>
                                    <p:set>
                                      <p:cBhvr>
                                        <p:cTn id="151" dur="1" fill="hold">
                                          <p:stCondLst>
                                            <p:cond delay="0"/>
                                          </p:stCondLst>
                                        </p:cTn>
                                        <p:tgtEl>
                                          <p:spTgt spid="28"/>
                                        </p:tgtEl>
                                        <p:attrNameLst>
                                          <p:attrName>style.visibility</p:attrName>
                                        </p:attrNameLst>
                                      </p:cBhvr>
                                      <p:to>
                                        <p:strVal val="visible"/>
                                      </p:to>
                                    </p:set>
                                    <p:animEffect transition="in" filter="wheel(1)">
                                      <p:cBhvr>
                                        <p:cTn id="152" dur="2000"/>
                                        <p:tgtEl>
                                          <p:spTgt spid="28"/>
                                        </p:tgtEl>
                                      </p:cBhvr>
                                    </p:animEffect>
                                  </p:childTnLst>
                                </p:cTn>
                              </p:par>
                            </p:childTnLst>
                          </p:cTn>
                        </p:par>
                      </p:childTnLst>
                    </p:cTn>
                  </p:par>
                  <p:par>
                    <p:cTn id="153" fill="hold">
                      <p:stCondLst>
                        <p:cond delay="indefinite"/>
                      </p:stCondLst>
                      <p:childTnLst>
                        <p:par>
                          <p:cTn id="154" fill="hold">
                            <p:stCondLst>
                              <p:cond delay="0"/>
                            </p:stCondLst>
                            <p:childTnLst>
                              <p:par>
                                <p:cTn id="155" presetID="2" presetClass="entr" presetSubtype="4" fill="hold" grpId="0" nodeType="clickEffect">
                                  <p:stCondLst>
                                    <p:cond delay="0"/>
                                  </p:stCondLst>
                                  <p:childTnLst>
                                    <p:set>
                                      <p:cBhvr>
                                        <p:cTn id="156" dur="1" fill="hold">
                                          <p:stCondLst>
                                            <p:cond delay="0"/>
                                          </p:stCondLst>
                                        </p:cTn>
                                        <p:tgtEl>
                                          <p:spTgt spid="20"/>
                                        </p:tgtEl>
                                        <p:attrNameLst>
                                          <p:attrName>style.visibility</p:attrName>
                                        </p:attrNameLst>
                                      </p:cBhvr>
                                      <p:to>
                                        <p:strVal val="visible"/>
                                      </p:to>
                                    </p:set>
                                    <p:anim calcmode="lin" valueType="num">
                                      <p:cBhvr additive="base">
                                        <p:cTn id="157" dur="500" fill="hold"/>
                                        <p:tgtEl>
                                          <p:spTgt spid="20"/>
                                        </p:tgtEl>
                                        <p:attrNameLst>
                                          <p:attrName>ppt_x</p:attrName>
                                        </p:attrNameLst>
                                      </p:cBhvr>
                                      <p:tavLst>
                                        <p:tav tm="0">
                                          <p:val>
                                            <p:strVal val="#ppt_x"/>
                                          </p:val>
                                        </p:tav>
                                        <p:tav tm="100000">
                                          <p:val>
                                            <p:strVal val="#ppt_x"/>
                                          </p:val>
                                        </p:tav>
                                      </p:tavLst>
                                    </p:anim>
                                    <p:anim calcmode="lin" valueType="num">
                                      <p:cBhvr additive="base">
                                        <p:cTn id="15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59" fill="hold">
                      <p:stCondLst>
                        <p:cond delay="indefinite"/>
                      </p:stCondLst>
                      <p:childTnLst>
                        <p:par>
                          <p:cTn id="160" fill="hold">
                            <p:stCondLst>
                              <p:cond delay="0"/>
                            </p:stCondLst>
                            <p:childTnLst>
                              <p:par>
                                <p:cTn id="161" presetID="31" presetClass="entr" presetSubtype="0" fill="hold" grpId="0" nodeType="clickEffect">
                                  <p:stCondLst>
                                    <p:cond delay="0"/>
                                  </p:stCondLst>
                                  <p:childTnLst>
                                    <p:set>
                                      <p:cBhvr>
                                        <p:cTn id="162" dur="1" fill="hold">
                                          <p:stCondLst>
                                            <p:cond delay="0"/>
                                          </p:stCondLst>
                                        </p:cTn>
                                        <p:tgtEl>
                                          <p:spTgt spid="22"/>
                                        </p:tgtEl>
                                        <p:attrNameLst>
                                          <p:attrName>style.visibility</p:attrName>
                                        </p:attrNameLst>
                                      </p:cBhvr>
                                      <p:to>
                                        <p:strVal val="visible"/>
                                      </p:to>
                                    </p:set>
                                    <p:anim calcmode="lin" valueType="num">
                                      <p:cBhvr>
                                        <p:cTn id="163" dur="1000" fill="hold"/>
                                        <p:tgtEl>
                                          <p:spTgt spid="22"/>
                                        </p:tgtEl>
                                        <p:attrNameLst>
                                          <p:attrName>ppt_w</p:attrName>
                                        </p:attrNameLst>
                                      </p:cBhvr>
                                      <p:tavLst>
                                        <p:tav tm="0">
                                          <p:val>
                                            <p:fltVal val="0"/>
                                          </p:val>
                                        </p:tav>
                                        <p:tav tm="100000">
                                          <p:val>
                                            <p:strVal val="#ppt_w"/>
                                          </p:val>
                                        </p:tav>
                                      </p:tavLst>
                                    </p:anim>
                                    <p:anim calcmode="lin" valueType="num">
                                      <p:cBhvr>
                                        <p:cTn id="164" dur="1000" fill="hold"/>
                                        <p:tgtEl>
                                          <p:spTgt spid="22"/>
                                        </p:tgtEl>
                                        <p:attrNameLst>
                                          <p:attrName>ppt_h</p:attrName>
                                        </p:attrNameLst>
                                      </p:cBhvr>
                                      <p:tavLst>
                                        <p:tav tm="0">
                                          <p:val>
                                            <p:fltVal val="0"/>
                                          </p:val>
                                        </p:tav>
                                        <p:tav tm="100000">
                                          <p:val>
                                            <p:strVal val="#ppt_h"/>
                                          </p:val>
                                        </p:tav>
                                      </p:tavLst>
                                    </p:anim>
                                    <p:anim calcmode="lin" valueType="num">
                                      <p:cBhvr>
                                        <p:cTn id="165" dur="1000" fill="hold"/>
                                        <p:tgtEl>
                                          <p:spTgt spid="22"/>
                                        </p:tgtEl>
                                        <p:attrNameLst>
                                          <p:attrName>style.rotation</p:attrName>
                                        </p:attrNameLst>
                                      </p:cBhvr>
                                      <p:tavLst>
                                        <p:tav tm="0">
                                          <p:val>
                                            <p:fltVal val="90"/>
                                          </p:val>
                                        </p:tav>
                                        <p:tav tm="100000">
                                          <p:val>
                                            <p:fltVal val="0"/>
                                          </p:val>
                                        </p:tav>
                                      </p:tavLst>
                                    </p:anim>
                                    <p:animEffect transition="in" filter="fade">
                                      <p:cBhvr>
                                        <p:cTn id="166" dur="1000"/>
                                        <p:tgtEl>
                                          <p:spTgt spid="22"/>
                                        </p:tgtEl>
                                      </p:cBhvr>
                                    </p:animEffect>
                                  </p:childTnLst>
                                </p:cTn>
                              </p:par>
                            </p:childTnLst>
                          </p:cTn>
                        </p:par>
                      </p:childTnLst>
                    </p:cTn>
                  </p:par>
                  <p:par>
                    <p:cTn id="167" fill="hold">
                      <p:stCondLst>
                        <p:cond delay="indefinite"/>
                      </p:stCondLst>
                      <p:childTnLst>
                        <p:par>
                          <p:cTn id="168" fill="hold">
                            <p:stCondLst>
                              <p:cond delay="0"/>
                            </p:stCondLst>
                            <p:childTnLst>
                              <p:par>
                                <p:cTn id="169" presetID="31" presetClass="entr" presetSubtype="0" fill="hold" grpId="0" nodeType="clickEffect">
                                  <p:stCondLst>
                                    <p:cond delay="0"/>
                                  </p:stCondLst>
                                  <p:childTnLst>
                                    <p:set>
                                      <p:cBhvr>
                                        <p:cTn id="170" dur="1" fill="hold">
                                          <p:stCondLst>
                                            <p:cond delay="0"/>
                                          </p:stCondLst>
                                        </p:cTn>
                                        <p:tgtEl>
                                          <p:spTgt spid="23"/>
                                        </p:tgtEl>
                                        <p:attrNameLst>
                                          <p:attrName>style.visibility</p:attrName>
                                        </p:attrNameLst>
                                      </p:cBhvr>
                                      <p:to>
                                        <p:strVal val="visible"/>
                                      </p:to>
                                    </p:set>
                                    <p:anim calcmode="lin" valueType="num">
                                      <p:cBhvr>
                                        <p:cTn id="171" dur="1000" fill="hold"/>
                                        <p:tgtEl>
                                          <p:spTgt spid="23"/>
                                        </p:tgtEl>
                                        <p:attrNameLst>
                                          <p:attrName>ppt_w</p:attrName>
                                        </p:attrNameLst>
                                      </p:cBhvr>
                                      <p:tavLst>
                                        <p:tav tm="0">
                                          <p:val>
                                            <p:fltVal val="0"/>
                                          </p:val>
                                        </p:tav>
                                        <p:tav tm="100000">
                                          <p:val>
                                            <p:strVal val="#ppt_w"/>
                                          </p:val>
                                        </p:tav>
                                      </p:tavLst>
                                    </p:anim>
                                    <p:anim calcmode="lin" valueType="num">
                                      <p:cBhvr>
                                        <p:cTn id="172" dur="1000" fill="hold"/>
                                        <p:tgtEl>
                                          <p:spTgt spid="23"/>
                                        </p:tgtEl>
                                        <p:attrNameLst>
                                          <p:attrName>ppt_h</p:attrName>
                                        </p:attrNameLst>
                                      </p:cBhvr>
                                      <p:tavLst>
                                        <p:tav tm="0">
                                          <p:val>
                                            <p:fltVal val="0"/>
                                          </p:val>
                                        </p:tav>
                                        <p:tav tm="100000">
                                          <p:val>
                                            <p:strVal val="#ppt_h"/>
                                          </p:val>
                                        </p:tav>
                                      </p:tavLst>
                                    </p:anim>
                                    <p:anim calcmode="lin" valueType="num">
                                      <p:cBhvr>
                                        <p:cTn id="173" dur="1000" fill="hold"/>
                                        <p:tgtEl>
                                          <p:spTgt spid="23"/>
                                        </p:tgtEl>
                                        <p:attrNameLst>
                                          <p:attrName>style.rotation</p:attrName>
                                        </p:attrNameLst>
                                      </p:cBhvr>
                                      <p:tavLst>
                                        <p:tav tm="0">
                                          <p:val>
                                            <p:fltVal val="90"/>
                                          </p:val>
                                        </p:tav>
                                        <p:tav tm="100000">
                                          <p:val>
                                            <p:fltVal val="0"/>
                                          </p:val>
                                        </p:tav>
                                      </p:tavLst>
                                    </p:anim>
                                    <p:animEffect transition="in" filter="fade">
                                      <p:cBhvr>
                                        <p:cTn id="174"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10" grpId="0" animBg="1"/>
      <p:bldP spid="11" grpId="0" animBg="1"/>
      <p:bldP spid="12" grpId="0" animBg="1"/>
      <p:bldP spid="13" grpId="0" animBg="1"/>
      <p:bldP spid="14" grpId="0" animBg="1"/>
      <p:bldP spid="15" grpId="0" animBg="1"/>
      <p:bldP spid="16" grpId="0" animBg="1"/>
      <p:bldP spid="17" grpId="0" animBg="1"/>
      <p:bldP spid="18"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Process 1"/>
          <p:cNvSpPr/>
          <p:nvPr/>
        </p:nvSpPr>
        <p:spPr>
          <a:xfrm>
            <a:off x="323528" y="843556"/>
            <a:ext cx="8496944" cy="936104"/>
          </a:xfrm>
          <a:prstGeom prst="flowChart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EG" sz="2400" dirty="0"/>
              <a:t>س : لماذا – في رأيك – كثف الشاعر من استخدام المقابلة في الألفاظ والتراكيب ؟ وهل يتناسب هذا التكثيف مع غرضه من القصيدة ؟ وضح .</a:t>
            </a:r>
            <a:endParaRPr lang="en-US" sz="2400" dirty="0"/>
          </a:p>
        </p:txBody>
      </p:sp>
      <p:sp>
        <p:nvSpPr>
          <p:cNvPr id="3" name="Flowchart: Process 2"/>
          <p:cNvSpPr/>
          <p:nvPr/>
        </p:nvSpPr>
        <p:spPr>
          <a:xfrm>
            <a:off x="850807" y="2514272"/>
            <a:ext cx="7416824" cy="936104"/>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EG" sz="2400" dirty="0"/>
              <a:t>ج : ليقارن بين قومه والاخرين والمقابلة في الألفاظ  توضح المعنى  </a:t>
            </a:r>
          </a:p>
          <a:p>
            <a:pPr algn="ctr"/>
            <a:r>
              <a:rPr lang="ar-EG" sz="2400" dirty="0"/>
              <a:t>نعم يتناسب لأن القصيدة غرضها الفخر والمقابلة توضح الفرق </a:t>
            </a:r>
            <a:endParaRPr lang="en-US" sz="2400" dirty="0"/>
          </a:p>
        </p:txBody>
      </p:sp>
      <p:sp>
        <p:nvSpPr>
          <p:cNvPr id="4" name="Flowchart: Process 3"/>
          <p:cNvSpPr/>
          <p:nvPr/>
        </p:nvSpPr>
        <p:spPr>
          <a:xfrm>
            <a:off x="1547664" y="4149080"/>
            <a:ext cx="6048672" cy="612648"/>
          </a:xfrm>
          <a:prstGeom prst="flowChartProcess">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ar-EG" sz="2400" dirty="0"/>
              <a:t>هذا وبالله التوفيق  والسلام عليكم ورحمة الله وبركاته </a:t>
            </a:r>
            <a:endParaRPr lang="en-US" sz="2400" dirty="0"/>
          </a:p>
        </p:txBody>
      </p:sp>
      <p:sp>
        <p:nvSpPr>
          <p:cNvPr id="5" name="Flowchart: Terminator 4"/>
          <p:cNvSpPr/>
          <p:nvPr/>
        </p:nvSpPr>
        <p:spPr>
          <a:xfrm>
            <a:off x="1763688" y="5229200"/>
            <a:ext cx="5591062" cy="872183"/>
          </a:xfrm>
          <a:prstGeom prst="flowChartTerminator">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ar-EG" sz="2400" dirty="0"/>
              <a:t>مع تحيات  معلم اللغة العربية / أ : علي إبراهيم </a:t>
            </a:r>
          </a:p>
          <a:p>
            <a:pPr algn="ctr"/>
            <a:r>
              <a:rPr lang="ar-EG" sz="2400"/>
              <a:t>ت : 0543699606</a:t>
            </a:r>
            <a:endParaRPr lang="en-US" sz="2400" dirty="0"/>
          </a:p>
        </p:txBody>
      </p:sp>
    </p:spTree>
    <p:extLst>
      <p:ext uri="{BB962C8B-B14F-4D97-AF65-F5344CB8AC3E}">
        <p14:creationId xmlns:p14="http://schemas.microsoft.com/office/powerpoint/2010/main" val="4858488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anim calcmode="lin" valueType="num">
                                      <p:cBhvr>
                                        <p:cTn id="19" dur="1000" fill="hold"/>
                                        <p:tgtEl>
                                          <p:spTgt spid="4"/>
                                        </p:tgtEl>
                                        <p:attrNameLst>
                                          <p:attrName>style.rotation</p:attrName>
                                        </p:attrNameLst>
                                      </p:cBhvr>
                                      <p:tavLst>
                                        <p:tav tm="0">
                                          <p:val>
                                            <p:fltVal val="90"/>
                                          </p:val>
                                        </p:tav>
                                        <p:tav tm="100000">
                                          <p:val>
                                            <p:fltVal val="0"/>
                                          </p:val>
                                        </p:tav>
                                      </p:tavLst>
                                    </p:anim>
                                    <p:animEffect transition="in" filter="fade">
                                      <p:cBhvr>
                                        <p:cTn id="20" dur="10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circle(in)">
                                      <p:cBhvr>
                                        <p:cTn id="2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1527</TotalTime>
  <Words>2310</Words>
  <Application>Microsoft Office PowerPoint</Application>
  <PresentationFormat>On-screen Show (4:3)</PresentationFormat>
  <Paragraphs>231</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Constantia</vt:lpstr>
      <vt:lpstr>Wingdings 2</vt:lpstr>
      <vt:lpstr>Paper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 PC</dc:creator>
  <cp:lastModifiedBy>Ali Ibrahim Ali Ibrahim</cp:lastModifiedBy>
  <cp:revision>74</cp:revision>
  <dcterms:created xsi:type="dcterms:W3CDTF">2020-09-03T23:17:41Z</dcterms:created>
  <dcterms:modified xsi:type="dcterms:W3CDTF">2022-08-31T16:31:50Z</dcterms:modified>
</cp:coreProperties>
</file>