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8" r:id="rId3"/>
    <p:sldId id="279" r:id="rId4"/>
    <p:sldId id="257" r:id="rId5"/>
    <p:sldId id="258" r:id="rId6"/>
    <p:sldId id="259" r:id="rId7"/>
    <p:sldId id="260" r:id="rId8"/>
    <p:sldId id="261" r:id="rId9"/>
    <p:sldId id="262" r:id="rId10"/>
    <p:sldId id="263" r:id="rId11"/>
    <p:sldId id="264" r:id="rId12"/>
    <p:sldId id="265" r:id="rId13"/>
    <p:sldId id="266" r:id="rId14"/>
    <p:sldId id="267" r:id="rId15"/>
    <p:sldId id="268" r:id="rId16"/>
    <p:sldId id="270" r:id="rId17"/>
    <p:sldId id="271" r:id="rId18"/>
    <p:sldId id="272" r:id="rId19"/>
    <p:sldId id="273" r:id="rId20"/>
    <p:sldId id="274" r:id="rId21"/>
    <p:sldId id="275" r:id="rId22"/>
    <p:sldId id="276"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59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E23227-BE2B-4481-AAEB-1BA42851933C}" type="doc">
      <dgm:prSet loTypeId="urn:microsoft.com/office/officeart/2008/layout/NameandTitleOrganizationalChart" loCatId="hierarchy" qsTypeId="urn:microsoft.com/office/officeart/2005/8/quickstyle/simple1" qsCatId="simple" csTypeId="urn:microsoft.com/office/officeart/2005/8/colors/accent3_1" csCatId="accent3" phldr="1"/>
      <dgm:spPr/>
      <dgm:t>
        <a:bodyPr/>
        <a:lstStyle/>
        <a:p>
          <a:endParaRPr lang="en-US"/>
        </a:p>
      </dgm:t>
    </dgm:pt>
    <dgm:pt modelId="{47C44C54-EB0B-4C4E-A0CF-8DCF1164297E}">
      <dgm:prSet phldrT="[Text]"/>
      <dgm:spPr/>
      <dgm:t>
        <a:bodyPr/>
        <a:lstStyle/>
        <a:p>
          <a:r>
            <a:rPr lang="ar-AE" dirty="0" smtClean="0"/>
            <a:t>انواع الحقائق</a:t>
          </a:r>
          <a:endParaRPr lang="en-US" dirty="0"/>
        </a:p>
      </dgm:t>
    </dgm:pt>
    <dgm:pt modelId="{2BDFFA9E-74F2-4875-8A4E-DA0A70259D0E}" type="parTrans" cxnId="{51AE33E4-0043-487B-972D-62FD5983DA84}">
      <dgm:prSet/>
      <dgm:spPr/>
      <dgm:t>
        <a:bodyPr/>
        <a:lstStyle/>
        <a:p>
          <a:endParaRPr lang="en-US"/>
        </a:p>
      </dgm:t>
    </dgm:pt>
    <dgm:pt modelId="{AA035D7C-58AF-4BDF-B36C-D2605067388D}" type="sibTrans" cxnId="{51AE33E4-0043-487B-972D-62FD5983DA84}">
      <dgm:prSet/>
      <dgm:spPr/>
      <dgm:t>
        <a:bodyPr/>
        <a:lstStyle/>
        <a:p>
          <a:endParaRPr lang="en-US"/>
        </a:p>
      </dgm:t>
    </dgm:pt>
    <dgm:pt modelId="{05E6030E-F3D2-4575-B662-B9CC5DC43EDD}">
      <dgm:prSet phldrT="[Text]"/>
      <dgm:spPr/>
      <dgm:t>
        <a:bodyPr/>
        <a:lstStyle/>
        <a:p>
          <a:r>
            <a:rPr lang="ar-AE" dirty="0" smtClean="0"/>
            <a:t>حقيقة اقتصادية</a:t>
          </a:r>
          <a:endParaRPr lang="en-US" dirty="0"/>
        </a:p>
      </dgm:t>
    </dgm:pt>
    <dgm:pt modelId="{E4169EFE-8B06-4E42-86C9-73AEB7B4FA2F}" type="parTrans" cxnId="{754C2E1C-7AAD-4EB5-8C45-A5D51E776B0D}">
      <dgm:prSet/>
      <dgm:spPr/>
      <dgm:t>
        <a:bodyPr/>
        <a:lstStyle/>
        <a:p>
          <a:endParaRPr lang="en-US"/>
        </a:p>
      </dgm:t>
    </dgm:pt>
    <dgm:pt modelId="{E4E7A62E-CDFF-4CC2-8EF7-BD5E4A7D03C5}" type="sibTrans" cxnId="{754C2E1C-7AAD-4EB5-8C45-A5D51E776B0D}">
      <dgm:prSet/>
      <dgm:spPr/>
      <dgm:t>
        <a:bodyPr/>
        <a:lstStyle/>
        <a:p>
          <a:endParaRPr lang="en-US"/>
        </a:p>
      </dgm:t>
    </dgm:pt>
    <dgm:pt modelId="{F99C4153-51CE-44E9-A87E-4E586934B142}">
      <dgm:prSet phldrT="[Text]"/>
      <dgm:spPr/>
      <dgm:t>
        <a:bodyPr/>
        <a:lstStyle/>
        <a:p>
          <a:r>
            <a:rPr lang="ar-AE" dirty="0" smtClean="0"/>
            <a:t>حقيقة تاريخية</a:t>
          </a:r>
          <a:endParaRPr lang="en-US" dirty="0"/>
        </a:p>
      </dgm:t>
    </dgm:pt>
    <dgm:pt modelId="{DCE84E30-2474-4529-867A-92752B47DB95}" type="parTrans" cxnId="{BD521162-94B7-4487-A14C-C6D00204D841}">
      <dgm:prSet/>
      <dgm:spPr/>
      <dgm:t>
        <a:bodyPr/>
        <a:lstStyle/>
        <a:p>
          <a:endParaRPr lang="en-US"/>
        </a:p>
      </dgm:t>
    </dgm:pt>
    <dgm:pt modelId="{B66D55E0-F27A-4411-BF52-ABACC34CE1C2}" type="sibTrans" cxnId="{BD521162-94B7-4487-A14C-C6D00204D841}">
      <dgm:prSet/>
      <dgm:spPr/>
      <dgm:t>
        <a:bodyPr/>
        <a:lstStyle/>
        <a:p>
          <a:endParaRPr lang="en-US"/>
        </a:p>
      </dgm:t>
    </dgm:pt>
    <dgm:pt modelId="{C911C9FD-773C-4FA2-B5DE-E3B57F67ABB4}">
      <dgm:prSet phldrT="[Text]"/>
      <dgm:spPr/>
      <dgm:t>
        <a:bodyPr/>
        <a:lstStyle/>
        <a:p>
          <a:r>
            <a:rPr lang="ar-AE" dirty="0" smtClean="0"/>
            <a:t>حقيقة جغرافية</a:t>
          </a:r>
          <a:endParaRPr lang="en-US" dirty="0"/>
        </a:p>
      </dgm:t>
    </dgm:pt>
    <dgm:pt modelId="{01FE290B-DED7-4C4F-8B90-346F0D69D752}" type="parTrans" cxnId="{95059A85-79D6-41E2-B778-D2AB0D6187E7}">
      <dgm:prSet/>
      <dgm:spPr/>
      <dgm:t>
        <a:bodyPr/>
        <a:lstStyle/>
        <a:p>
          <a:endParaRPr lang="en-US"/>
        </a:p>
      </dgm:t>
    </dgm:pt>
    <dgm:pt modelId="{FD490145-AA66-450F-B70B-256CBAEB249C}" type="sibTrans" cxnId="{95059A85-79D6-41E2-B778-D2AB0D6187E7}">
      <dgm:prSet/>
      <dgm:spPr/>
      <dgm:t>
        <a:bodyPr/>
        <a:lstStyle/>
        <a:p>
          <a:endParaRPr lang="en-US"/>
        </a:p>
      </dgm:t>
    </dgm:pt>
    <dgm:pt modelId="{2DCD396C-ED4A-4A98-A228-C1027AA9B8EE}">
      <dgm:prSet/>
      <dgm:spPr/>
      <dgm:t>
        <a:bodyPr/>
        <a:lstStyle/>
        <a:p>
          <a:r>
            <a:rPr lang="ar-AE" dirty="0" smtClean="0"/>
            <a:t>حقيقة وطنية</a:t>
          </a:r>
          <a:endParaRPr lang="en-US" dirty="0"/>
        </a:p>
      </dgm:t>
    </dgm:pt>
    <dgm:pt modelId="{F209D129-C7EA-469C-8097-08DC472A7174}" type="parTrans" cxnId="{6BBF3E0E-CE43-4C73-9F4E-72FD936CF14E}">
      <dgm:prSet/>
      <dgm:spPr/>
      <dgm:t>
        <a:bodyPr/>
        <a:lstStyle/>
        <a:p>
          <a:endParaRPr lang="en-US"/>
        </a:p>
      </dgm:t>
    </dgm:pt>
    <dgm:pt modelId="{717E9AAE-8891-4113-AB25-A48C07C0841F}" type="sibTrans" cxnId="{6BBF3E0E-CE43-4C73-9F4E-72FD936CF14E}">
      <dgm:prSet/>
      <dgm:spPr/>
      <dgm:t>
        <a:bodyPr/>
        <a:lstStyle/>
        <a:p>
          <a:endParaRPr lang="en-US"/>
        </a:p>
      </dgm:t>
    </dgm:pt>
    <dgm:pt modelId="{9DBD9874-DEF0-4AD5-A109-66E8789D5343}" type="pres">
      <dgm:prSet presAssocID="{5CE23227-BE2B-4481-AAEB-1BA42851933C}" presName="hierChild1" presStyleCnt="0">
        <dgm:presLayoutVars>
          <dgm:orgChart val="1"/>
          <dgm:chPref val="1"/>
          <dgm:dir/>
          <dgm:animOne val="branch"/>
          <dgm:animLvl val="lvl"/>
          <dgm:resizeHandles/>
        </dgm:presLayoutVars>
      </dgm:prSet>
      <dgm:spPr/>
      <dgm:t>
        <a:bodyPr/>
        <a:lstStyle/>
        <a:p>
          <a:endParaRPr lang="en-US"/>
        </a:p>
      </dgm:t>
    </dgm:pt>
    <dgm:pt modelId="{15B178CF-56DE-4000-8422-8DAB5AC14212}" type="pres">
      <dgm:prSet presAssocID="{47C44C54-EB0B-4C4E-A0CF-8DCF1164297E}" presName="hierRoot1" presStyleCnt="0">
        <dgm:presLayoutVars>
          <dgm:hierBranch val="init"/>
        </dgm:presLayoutVars>
      </dgm:prSet>
      <dgm:spPr/>
    </dgm:pt>
    <dgm:pt modelId="{534CF576-61F9-4C6F-9D07-E4135404D0FA}" type="pres">
      <dgm:prSet presAssocID="{47C44C54-EB0B-4C4E-A0CF-8DCF1164297E}" presName="rootComposite1" presStyleCnt="0"/>
      <dgm:spPr/>
    </dgm:pt>
    <dgm:pt modelId="{CED39017-3167-44A4-8228-7A300F0B5C19}" type="pres">
      <dgm:prSet presAssocID="{47C44C54-EB0B-4C4E-A0CF-8DCF1164297E}" presName="rootText1" presStyleLbl="node0" presStyleIdx="0" presStyleCnt="1">
        <dgm:presLayoutVars>
          <dgm:chMax/>
          <dgm:chPref val="3"/>
        </dgm:presLayoutVars>
      </dgm:prSet>
      <dgm:spPr/>
      <dgm:t>
        <a:bodyPr/>
        <a:lstStyle/>
        <a:p>
          <a:endParaRPr lang="en-US"/>
        </a:p>
      </dgm:t>
    </dgm:pt>
    <dgm:pt modelId="{B47E0A19-2DE7-4BE0-9B07-560BC552F877}" type="pres">
      <dgm:prSet presAssocID="{47C44C54-EB0B-4C4E-A0CF-8DCF1164297E}" presName="titleText1" presStyleLbl="fgAcc0" presStyleIdx="0" presStyleCnt="1">
        <dgm:presLayoutVars>
          <dgm:chMax val="0"/>
          <dgm:chPref val="0"/>
        </dgm:presLayoutVars>
      </dgm:prSet>
      <dgm:spPr/>
      <dgm:t>
        <a:bodyPr/>
        <a:lstStyle/>
        <a:p>
          <a:endParaRPr lang="en-US"/>
        </a:p>
      </dgm:t>
    </dgm:pt>
    <dgm:pt modelId="{FD56F589-860B-4B2D-A909-33975AD89546}" type="pres">
      <dgm:prSet presAssocID="{47C44C54-EB0B-4C4E-A0CF-8DCF1164297E}" presName="rootConnector1" presStyleLbl="node1" presStyleIdx="0" presStyleCnt="4"/>
      <dgm:spPr/>
      <dgm:t>
        <a:bodyPr/>
        <a:lstStyle/>
        <a:p>
          <a:endParaRPr lang="en-US"/>
        </a:p>
      </dgm:t>
    </dgm:pt>
    <dgm:pt modelId="{1EFF5031-E31C-4CCC-B117-664810922DFE}" type="pres">
      <dgm:prSet presAssocID="{47C44C54-EB0B-4C4E-A0CF-8DCF1164297E}" presName="hierChild2" presStyleCnt="0"/>
      <dgm:spPr/>
    </dgm:pt>
    <dgm:pt modelId="{CCEF66A5-A32B-4069-8023-0E39236A73BF}" type="pres">
      <dgm:prSet presAssocID="{E4169EFE-8B06-4E42-86C9-73AEB7B4FA2F}" presName="Name37" presStyleLbl="parChTrans1D2" presStyleIdx="0" presStyleCnt="4"/>
      <dgm:spPr/>
      <dgm:t>
        <a:bodyPr/>
        <a:lstStyle/>
        <a:p>
          <a:endParaRPr lang="en-US"/>
        </a:p>
      </dgm:t>
    </dgm:pt>
    <dgm:pt modelId="{C799B172-278F-462F-941E-8DB026781FE3}" type="pres">
      <dgm:prSet presAssocID="{05E6030E-F3D2-4575-B662-B9CC5DC43EDD}" presName="hierRoot2" presStyleCnt="0">
        <dgm:presLayoutVars>
          <dgm:hierBranch val="init"/>
        </dgm:presLayoutVars>
      </dgm:prSet>
      <dgm:spPr/>
    </dgm:pt>
    <dgm:pt modelId="{5F013E8C-4B01-489D-93B7-D53373B2475D}" type="pres">
      <dgm:prSet presAssocID="{05E6030E-F3D2-4575-B662-B9CC5DC43EDD}" presName="rootComposite" presStyleCnt="0"/>
      <dgm:spPr/>
    </dgm:pt>
    <dgm:pt modelId="{081B943A-F9E9-4E7E-AA65-61E96F9369A1}" type="pres">
      <dgm:prSet presAssocID="{05E6030E-F3D2-4575-B662-B9CC5DC43EDD}" presName="rootText" presStyleLbl="node1" presStyleIdx="0" presStyleCnt="4">
        <dgm:presLayoutVars>
          <dgm:chMax/>
          <dgm:chPref val="3"/>
        </dgm:presLayoutVars>
      </dgm:prSet>
      <dgm:spPr/>
      <dgm:t>
        <a:bodyPr/>
        <a:lstStyle/>
        <a:p>
          <a:endParaRPr lang="en-US"/>
        </a:p>
      </dgm:t>
    </dgm:pt>
    <dgm:pt modelId="{87B8F6B3-7316-4142-B78C-388F6A69BA05}" type="pres">
      <dgm:prSet presAssocID="{05E6030E-F3D2-4575-B662-B9CC5DC43EDD}" presName="titleText2" presStyleLbl="fgAcc1" presStyleIdx="0" presStyleCnt="4">
        <dgm:presLayoutVars>
          <dgm:chMax val="0"/>
          <dgm:chPref val="0"/>
        </dgm:presLayoutVars>
      </dgm:prSet>
      <dgm:spPr/>
      <dgm:t>
        <a:bodyPr/>
        <a:lstStyle/>
        <a:p>
          <a:endParaRPr lang="en-US"/>
        </a:p>
      </dgm:t>
    </dgm:pt>
    <dgm:pt modelId="{CBE34534-D091-4015-92E8-41C2931BAC56}" type="pres">
      <dgm:prSet presAssocID="{05E6030E-F3D2-4575-B662-B9CC5DC43EDD}" presName="rootConnector" presStyleLbl="node2" presStyleIdx="0" presStyleCnt="0"/>
      <dgm:spPr/>
      <dgm:t>
        <a:bodyPr/>
        <a:lstStyle/>
        <a:p>
          <a:endParaRPr lang="en-US"/>
        </a:p>
      </dgm:t>
    </dgm:pt>
    <dgm:pt modelId="{63B28F83-E8AF-43F0-BFB0-90200B300AB5}" type="pres">
      <dgm:prSet presAssocID="{05E6030E-F3D2-4575-B662-B9CC5DC43EDD}" presName="hierChild4" presStyleCnt="0"/>
      <dgm:spPr/>
    </dgm:pt>
    <dgm:pt modelId="{51720D6F-7BDF-470E-9556-F9A1F4AC27F1}" type="pres">
      <dgm:prSet presAssocID="{05E6030E-F3D2-4575-B662-B9CC5DC43EDD}" presName="hierChild5" presStyleCnt="0"/>
      <dgm:spPr/>
    </dgm:pt>
    <dgm:pt modelId="{F6AD857F-0EE1-4A11-89D4-204A4999E06F}" type="pres">
      <dgm:prSet presAssocID="{DCE84E30-2474-4529-867A-92752B47DB95}" presName="Name37" presStyleLbl="parChTrans1D2" presStyleIdx="1" presStyleCnt="4"/>
      <dgm:spPr/>
      <dgm:t>
        <a:bodyPr/>
        <a:lstStyle/>
        <a:p>
          <a:endParaRPr lang="en-US"/>
        </a:p>
      </dgm:t>
    </dgm:pt>
    <dgm:pt modelId="{82A72FD7-0D27-409A-A4FC-4797F1C44C0A}" type="pres">
      <dgm:prSet presAssocID="{F99C4153-51CE-44E9-A87E-4E586934B142}" presName="hierRoot2" presStyleCnt="0">
        <dgm:presLayoutVars>
          <dgm:hierBranch val="init"/>
        </dgm:presLayoutVars>
      </dgm:prSet>
      <dgm:spPr/>
    </dgm:pt>
    <dgm:pt modelId="{385DEF93-4A0A-4E2E-8BA9-BC4838E42C02}" type="pres">
      <dgm:prSet presAssocID="{F99C4153-51CE-44E9-A87E-4E586934B142}" presName="rootComposite" presStyleCnt="0"/>
      <dgm:spPr/>
    </dgm:pt>
    <dgm:pt modelId="{F957466D-2AE7-4DB0-BC23-3CCBF0CFC948}" type="pres">
      <dgm:prSet presAssocID="{F99C4153-51CE-44E9-A87E-4E586934B142}" presName="rootText" presStyleLbl="node1" presStyleIdx="1" presStyleCnt="4">
        <dgm:presLayoutVars>
          <dgm:chMax/>
          <dgm:chPref val="3"/>
        </dgm:presLayoutVars>
      </dgm:prSet>
      <dgm:spPr/>
      <dgm:t>
        <a:bodyPr/>
        <a:lstStyle/>
        <a:p>
          <a:endParaRPr lang="en-US"/>
        </a:p>
      </dgm:t>
    </dgm:pt>
    <dgm:pt modelId="{EE8D60CB-34A1-40AC-A82F-DCDA73F33393}" type="pres">
      <dgm:prSet presAssocID="{F99C4153-51CE-44E9-A87E-4E586934B142}" presName="titleText2" presStyleLbl="fgAcc1" presStyleIdx="1" presStyleCnt="4">
        <dgm:presLayoutVars>
          <dgm:chMax val="0"/>
          <dgm:chPref val="0"/>
        </dgm:presLayoutVars>
      </dgm:prSet>
      <dgm:spPr/>
      <dgm:t>
        <a:bodyPr/>
        <a:lstStyle/>
        <a:p>
          <a:endParaRPr lang="en-US"/>
        </a:p>
      </dgm:t>
    </dgm:pt>
    <dgm:pt modelId="{0853F1B9-00B5-49E1-AB13-6128F5A9BC31}" type="pres">
      <dgm:prSet presAssocID="{F99C4153-51CE-44E9-A87E-4E586934B142}" presName="rootConnector" presStyleLbl="node2" presStyleIdx="0" presStyleCnt="0"/>
      <dgm:spPr/>
      <dgm:t>
        <a:bodyPr/>
        <a:lstStyle/>
        <a:p>
          <a:endParaRPr lang="en-US"/>
        </a:p>
      </dgm:t>
    </dgm:pt>
    <dgm:pt modelId="{5186092C-CF07-4934-B82E-8DA9E0C8F4B0}" type="pres">
      <dgm:prSet presAssocID="{F99C4153-51CE-44E9-A87E-4E586934B142}" presName="hierChild4" presStyleCnt="0"/>
      <dgm:spPr/>
    </dgm:pt>
    <dgm:pt modelId="{F9C4C1EA-14F5-4C8C-A949-60053EA18AA0}" type="pres">
      <dgm:prSet presAssocID="{F99C4153-51CE-44E9-A87E-4E586934B142}" presName="hierChild5" presStyleCnt="0"/>
      <dgm:spPr/>
    </dgm:pt>
    <dgm:pt modelId="{7B5E8247-AC75-4602-942B-6AA41E907FAB}" type="pres">
      <dgm:prSet presAssocID="{01FE290B-DED7-4C4F-8B90-346F0D69D752}" presName="Name37" presStyleLbl="parChTrans1D2" presStyleIdx="2" presStyleCnt="4"/>
      <dgm:spPr/>
      <dgm:t>
        <a:bodyPr/>
        <a:lstStyle/>
        <a:p>
          <a:endParaRPr lang="en-US"/>
        </a:p>
      </dgm:t>
    </dgm:pt>
    <dgm:pt modelId="{9BF45470-3DA3-4088-BC01-65979267F954}" type="pres">
      <dgm:prSet presAssocID="{C911C9FD-773C-4FA2-B5DE-E3B57F67ABB4}" presName="hierRoot2" presStyleCnt="0">
        <dgm:presLayoutVars>
          <dgm:hierBranch val="init"/>
        </dgm:presLayoutVars>
      </dgm:prSet>
      <dgm:spPr/>
    </dgm:pt>
    <dgm:pt modelId="{F83B0348-6AC2-4896-ADF7-7784220EF411}" type="pres">
      <dgm:prSet presAssocID="{C911C9FD-773C-4FA2-B5DE-E3B57F67ABB4}" presName="rootComposite" presStyleCnt="0"/>
      <dgm:spPr/>
    </dgm:pt>
    <dgm:pt modelId="{FD161473-834C-4053-AE30-32918BA19949}" type="pres">
      <dgm:prSet presAssocID="{C911C9FD-773C-4FA2-B5DE-E3B57F67ABB4}" presName="rootText" presStyleLbl="node1" presStyleIdx="2" presStyleCnt="4">
        <dgm:presLayoutVars>
          <dgm:chMax/>
          <dgm:chPref val="3"/>
        </dgm:presLayoutVars>
      </dgm:prSet>
      <dgm:spPr/>
      <dgm:t>
        <a:bodyPr/>
        <a:lstStyle/>
        <a:p>
          <a:endParaRPr lang="en-US"/>
        </a:p>
      </dgm:t>
    </dgm:pt>
    <dgm:pt modelId="{1C56617D-CB6E-4AA9-8609-498BA4B6EB9F}" type="pres">
      <dgm:prSet presAssocID="{C911C9FD-773C-4FA2-B5DE-E3B57F67ABB4}" presName="titleText2" presStyleLbl="fgAcc1" presStyleIdx="2" presStyleCnt="4">
        <dgm:presLayoutVars>
          <dgm:chMax val="0"/>
          <dgm:chPref val="0"/>
        </dgm:presLayoutVars>
      </dgm:prSet>
      <dgm:spPr/>
      <dgm:t>
        <a:bodyPr/>
        <a:lstStyle/>
        <a:p>
          <a:endParaRPr lang="en-US"/>
        </a:p>
      </dgm:t>
    </dgm:pt>
    <dgm:pt modelId="{B4A344C5-F0A7-439F-83AC-13E21BD8310E}" type="pres">
      <dgm:prSet presAssocID="{C911C9FD-773C-4FA2-B5DE-E3B57F67ABB4}" presName="rootConnector" presStyleLbl="node2" presStyleIdx="0" presStyleCnt="0"/>
      <dgm:spPr/>
      <dgm:t>
        <a:bodyPr/>
        <a:lstStyle/>
        <a:p>
          <a:endParaRPr lang="en-US"/>
        </a:p>
      </dgm:t>
    </dgm:pt>
    <dgm:pt modelId="{78B56044-6162-466A-914C-56632C01A7F4}" type="pres">
      <dgm:prSet presAssocID="{C911C9FD-773C-4FA2-B5DE-E3B57F67ABB4}" presName="hierChild4" presStyleCnt="0"/>
      <dgm:spPr/>
    </dgm:pt>
    <dgm:pt modelId="{8AFD1A96-4537-42FC-8E9E-EC21D02A9E25}" type="pres">
      <dgm:prSet presAssocID="{C911C9FD-773C-4FA2-B5DE-E3B57F67ABB4}" presName="hierChild5" presStyleCnt="0"/>
      <dgm:spPr/>
    </dgm:pt>
    <dgm:pt modelId="{43686FCA-2A26-465F-88EE-4C18D75965F3}" type="pres">
      <dgm:prSet presAssocID="{F209D129-C7EA-469C-8097-08DC472A7174}" presName="Name37" presStyleLbl="parChTrans1D2" presStyleIdx="3" presStyleCnt="4"/>
      <dgm:spPr/>
      <dgm:t>
        <a:bodyPr/>
        <a:lstStyle/>
        <a:p>
          <a:endParaRPr lang="en-US"/>
        </a:p>
      </dgm:t>
    </dgm:pt>
    <dgm:pt modelId="{649510DE-0CE3-4BCD-96C9-7E543CB35BF6}" type="pres">
      <dgm:prSet presAssocID="{2DCD396C-ED4A-4A98-A228-C1027AA9B8EE}" presName="hierRoot2" presStyleCnt="0">
        <dgm:presLayoutVars>
          <dgm:hierBranch val="init"/>
        </dgm:presLayoutVars>
      </dgm:prSet>
      <dgm:spPr/>
    </dgm:pt>
    <dgm:pt modelId="{ED91D1C8-11CE-43CC-AEE2-FC02348E1449}" type="pres">
      <dgm:prSet presAssocID="{2DCD396C-ED4A-4A98-A228-C1027AA9B8EE}" presName="rootComposite" presStyleCnt="0"/>
      <dgm:spPr/>
    </dgm:pt>
    <dgm:pt modelId="{06A47CD7-6763-4163-B362-7B851E951814}" type="pres">
      <dgm:prSet presAssocID="{2DCD396C-ED4A-4A98-A228-C1027AA9B8EE}" presName="rootText" presStyleLbl="node1" presStyleIdx="3" presStyleCnt="4">
        <dgm:presLayoutVars>
          <dgm:chMax/>
          <dgm:chPref val="3"/>
        </dgm:presLayoutVars>
      </dgm:prSet>
      <dgm:spPr/>
      <dgm:t>
        <a:bodyPr/>
        <a:lstStyle/>
        <a:p>
          <a:endParaRPr lang="en-US"/>
        </a:p>
      </dgm:t>
    </dgm:pt>
    <dgm:pt modelId="{52788569-B6C3-4DCE-B44F-0EC5DB2BFC5E}" type="pres">
      <dgm:prSet presAssocID="{2DCD396C-ED4A-4A98-A228-C1027AA9B8EE}" presName="titleText2" presStyleLbl="fgAcc1" presStyleIdx="3" presStyleCnt="4">
        <dgm:presLayoutVars>
          <dgm:chMax val="0"/>
          <dgm:chPref val="0"/>
        </dgm:presLayoutVars>
      </dgm:prSet>
      <dgm:spPr/>
      <dgm:t>
        <a:bodyPr/>
        <a:lstStyle/>
        <a:p>
          <a:endParaRPr lang="en-US"/>
        </a:p>
      </dgm:t>
    </dgm:pt>
    <dgm:pt modelId="{82CD22E2-D45F-49DB-8837-96DFB8160D4A}" type="pres">
      <dgm:prSet presAssocID="{2DCD396C-ED4A-4A98-A228-C1027AA9B8EE}" presName="rootConnector" presStyleLbl="node2" presStyleIdx="0" presStyleCnt="0"/>
      <dgm:spPr/>
      <dgm:t>
        <a:bodyPr/>
        <a:lstStyle/>
        <a:p>
          <a:endParaRPr lang="en-US"/>
        </a:p>
      </dgm:t>
    </dgm:pt>
    <dgm:pt modelId="{74B32D2D-D99C-41A3-862F-5A2DCF15D86C}" type="pres">
      <dgm:prSet presAssocID="{2DCD396C-ED4A-4A98-A228-C1027AA9B8EE}" presName="hierChild4" presStyleCnt="0"/>
      <dgm:spPr/>
    </dgm:pt>
    <dgm:pt modelId="{9A0EC484-B78D-43F4-A350-9E233809056C}" type="pres">
      <dgm:prSet presAssocID="{2DCD396C-ED4A-4A98-A228-C1027AA9B8EE}" presName="hierChild5" presStyleCnt="0"/>
      <dgm:spPr/>
    </dgm:pt>
    <dgm:pt modelId="{F4054DC9-92CA-4846-98B0-232CB5EEA8A0}" type="pres">
      <dgm:prSet presAssocID="{47C44C54-EB0B-4C4E-A0CF-8DCF1164297E}" presName="hierChild3" presStyleCnt="0"/>
      <dgm:spPr/>
    </dgm:pt>
  </dgm:ptLst>
  <dgm:cxnLst>
    <dgm:cxn modelId="{DA136106-17AD-418A-89AA-9452FC9D003D}" type="presOf" srcId="{47C44C54-EB0B-4C4E-A0CF-8DCF1164297E}" destId="{CED39017-3167-44A4-8228-7A300F0B5C19}" srcOrd="0" destOrd="0" presId="urn:microsoft.com/office/officeart/2008/layout/NameandTitleOrganizationalChart"/>
    <dgm:cxn modelId="{51AE33E4-0043-487B-972D-62FD5983DA84}" srcId="{5CE23227-BE2B-4481-AAEB-1BA42851933C}" destId="{47C44C54-EB0B-4C4E-A0CF-8DCF1164297E}" srcOrd="0" destOrd="0" parTransId="{2BDFFA9E-74F2-4875-8A4E-DA0A70259D0E}" sibTransId="{AA035D7C-58AF-4BDF-B36C-D2605067388D}"/>
    <dgm:cxn modelId="{6CDD0CA1-8B6C-4524-A64F-1B195E73A9D0}" type="presOf" srcId="{AA035D7C-58AF-4BDF-B36C-D2605067388D}" destId="{B47E0A19-2DE7-4BE0-9B07-560BC552F877}" srcOrd="0" destOrd="0" presId="urn:microsoft.com/office/officeart/2008/layout/NameandTitleOrganizationalChart"/>
    <dgm:cxn modelId="{90E05255-7331-438C-AE11-B68422FA6AB9}" type="presOf" srcId="{F99C4153-51CE-44E9-A87E-4E586934B142}" destId="{0853F1B9-00B5-49E1-AB13-6128F5A9BC31}" srcOrd="1" destOrd="0" presId="urn:microsoft.com/office/officeart/2008/layout/NameandTitleOrganizationalChart"/>
    <dgm:cxn modelId="{BD521162-94B7-4487-A14C-C6D00204D841}" srcId="{47C44C54-EB0B-4C4E-A0CF-8DCF1164297E}" destId="{F99C4153-51CE-44E9-A87E-4E586934B142}" srcOrd="1" destOrd="0" parTransId="{DCE84E30-2474-4529-867A-92752B47DB95}" sibTransId="{B66D55E0-F27A-4411-BF52-ABACC34CE1C2}"/>
    <dgm:cxn modelId="{527D116F-E43E-4CFB-9AFB-8A2ABC26DA83}" type="presOf" srcId="{717E9AAE-8891-4113-AB25-A48C07C0841F}" destId="{52788569-B6C3-4DCE-B44F-0EC5DB2BFC5E}" srcOrd="0" destOrd="0" presId="urn:microsoft.com/office/officeart/2008/layout/NameandTitleOrganizationalChart"/>
    <dgm:cxn modelId="{D605657E-81BD-4A1B-8C7A-DE5C2790E612}" type="presOf" srcId="{47C44C54-EB0B-4C4E-A0CF-8DCF1164297E}" destId="{FD56F589-860B-4B2D-A909-33975AD89546}" srcOrd="1" destOrd="0" presId="urn:microsoft.com/office/officeart/2008/layout/NameandTitleOrganizationalChart"/>
    <dgm:cxn modelId="{6BBF3E0E-CE43-4C73-9F4E-72FD936CF14E}" srcId="{47C44C54-EB0B-4C4E-A0CF-8DCF1164297E}" destId="{2DCD396C-ED4A-4A98-A228-C1027AA9B8EE}" srcOrd="3" destOrd="0" parTransId="{F209D129-C7EA-469C-8097-08DC472A7174}" sibTransId="{717E9AAE-8891-4113-AB25-A48C07C0841F}"/>
    <dgm:cxn modelId="{B82AFBB5-56D5-4385-ACF5-7682BEE2153B}" type="presOf" srcId="{5CE23227-BE2B-4481-AAEB-1BA42851933C}" destId="{9DBD9874-DEF0-4AD5-A109-66E8789D5343}" srcOrd="0" destOrd="0" presId="urn:microsoft.com/office/officeart/2008/layout/NameandTitleOrganizationalChart"/>
    <dgm:cxn modelId="{7691FBBF-12DF-4571-B926-27C275F80BE9}" type="presOf" srcId="{F209D129-C7EA-469C-8097-08DC472A7174}" destId="{43686FCA-2A26-465F-88EE-4C18D75965F3}" srcOrd="0" destOrd="0" presId="urn:microsoft.com/office/officeart/2008/layout/NameandTitleOrganizationalChart"/>
    <dgm:cxn modelId="{F8C64D5D-9FE3-47E4-8D65-E289CB647BC4}" type="presOf" srcId="{C911C9FD-773C-4FA2-B5DE-E3B57F67ABB4}" destId="{B4A344C5-F0A7-439F-83AC-13E21BD8310E}" srcOrd="1" destOrd="0" presId="urn:microsoft.com/office/officeart/2008/layout/NameandTitleOrganizationalChart"/>
    <dgm:cxn modelId="{A7CA2B42-71ED-4A92-8720-BE2FD4F13387}" type="presOf" srcId="{2DCD396C-ED4A-4A98-A228-C1027AA9B8EE}" destId="{06A47CD7-6763-4163-B362-7B851E951814}" srcOrd="0" destOrd="0" presId="urn:microsoft.com/office/officeart/2008/layout/NameandTitleOrganizationalChart"/>
    <dgm:cxn modelId="{754C2E1C-7AAD-4EB5-8C45-A5D51E776B0D}" srcId="{47C44C54-EB0B-4C4E-A0CF-8DCF1164297E}" destId="{05E6030E-F3D2-4575-B662-B9CC5DC43EDD}" srcOrd="0" destOrd="0" parTransId="{E4169EFE-8B06-4E42-86C9-73AEB7B4FA2F}" sibTransId="{E4E7A62E-CDFF-4CC2-8EF7-BD5E4A7D03C5}"/>
    <dgm:cxn modelId="{95059A85-79D6-41E2-B778-D2AB0D6187E7}" srcId="{47C44C54-EB0B-4C4E-A0CF-8DCF1164297E}" destId="{C911C9FD-773C-4FA2-B5DE-E3B57F67ABB4}" srcOrd="2" destOrd="0" parTransId="{01FE290B-DED7-4C4F-8B90-346F0D69D752}" sibTransId="{FD490145-AA66-450F-B70B-256CBAEB249C}"/>
    <dgm:cxn modelId="{BD55FC32-51EB-4DF4-B5E5-C95E7926BFC2}" type="presOf" srcId="{01FE290B-DED7-4C4F-8B90-346F0D69D752}" destId="{7B5E8247-AC75-4602-942B-6AA41E907FAB}" srcOrd="0" destOrd="0" presId="urn:microsoft.com/office/officeart/2008/layout/NameandTitleOrganizationalChart"/>
    <dgm:cxn modelId="{B3481F46-C19C-4338-97A8-53F3A89B0475}" type="presOf" srcId="{E4E7A62E-CDFF-4CC2-8EF7-BD5E4A7D03C5}" destId="{87B8F6B3-7316-4142-B78C-388F6A69BA05}" srcOrd="0" destOrd="0" presId="urn:microsoft.com/office/officeart/2008/layout/NameandTitleOrganizationalChart"/>
    <dgm:cxn modelId="{2FA86D59-E72B-4A2F-BE8F-BC56A953C4A6}" type="presOf" srcId="{05E6030E-F3D2-4575-B662-B9CC5DC43EDD}" destId="{CBE34534-D091-4015-92E8-41C2931BAC56}" srcOrd="1" destOrd="0" presId="urn:microsoft.com/office/officeart/2008/layout/NameandTitleOrganizationalChart"/>
    <dgm:cxn modelId="{620F47EA-1836-4E16-9D0F-A8B4EAF64047}" type="presOf" srcId="{05E6030E-F3D2-4575-B662-B9CC5DC43EDD}" destId="{081B943A-F9E9-4E7E-AA65-61E96F9369A1}" srcOrd="0" destOrd="0" presId="urn:microsoft.com/office/officeart/2008/layout/NameandTitleOrganizationalChart"/>
    <dgm:cxn modelId="{5DB8DDEF-5137-463B-9130-9CBB86E5AF99}" type="presOf" srcId="{C911C9FD-773C-4FA2-B5DE-E3B57F67ABB4}" destId="{FD161473-834C-4053-AE30-32918BA19949}" srcOrd="0" destOrd="0" presId="urn:microsoft.com/office/officeart/2008/layout/NameandTitleOrganizationalChart"/>
    <dgm:cxn modelId="{47BECC05-460A-4917-9874-B0CD78B8AC83}" type="presOf" srcId="{F99C4153-51CE-44E9-A87E-4E586934B142}" destId="{F957466D-2AE7-4DB0-BC23-3CCBF0CFC948}" srcOrd="0" destOrd="0" presId="urn:microsoft.com/office/officeart/2008/layout/NameandTitleOrganizationalChart"/>
    <dgm:cxn modelId="{AB97CF4E-25D5-4B80-85AE-F96A4D3E5D58}" type="presOf" srcId="{B66D55E0-F27A-4411-BF52-ABACC34CE1C2}" destId="{EE8D60CB-34A1-40AC-A82F-DCDA73F33393}" srcOrd="0" destOrd="0" presId="urn:microsoft.com/office/officeart/2008/layout/NameandTitleOrganizationalChart"/>
    <dgm:cxn modelId="{6954C4D5-ABD9-4DBA-B105-9D9B05C61144}" type="presOf" srcId="{E4169EFE-8B06-4E42-86C9-73AEB7B4FA2F}" destId="{CCEF66A5-A32B-4069-8023-0E39236A73BF}" srcOrd="0" destOrd="0" presId="urn:microsoft.com/office/officeart/2008/layout/NameandTitleOrganizationalChart"/>
    <dgm:cxn modelId="{418E5770-9D15-4FB7-A5B9-BAA0F4FE4924}" type="presOf" srcId="{DCE84E30-2474-4529-867A-92752B47DB95}" destId="{F6AD857F-0EE1-4A11-89D4-204A4999E06F}" srcOrd="0" destOrd="0" presId="urn:microsoft.com/office/officeart/2008/layout/NameandTitleOrganizationalChart"/>
    <dgm:cxn modelId="{40A7C4A6-0862-4210-9018-AB66B4515D25}" type="presOf" srcId="{2DCD396C-ED4A-4A98-A228-C1027AA9B8EE}" destId="{82CD22E2-D45F-49DB-8837-96DFB8160D4A}" srcOrd="1" destOrd="0" presId="urn:microsoft.com/office/officeart/2008/layout/NameandTitleOrganizationalChart"/>
    <dgm:cxn modelId="{FB26D68C-8851-4CF3-96E0-05E26B4092AD}" type="presOf" srcId="{FD490145-AA66-450F-B70B-256CBAEB249C}" destId="{1C56617D-CB6E-4AA9-8609-498BA4B6EB9F}" srcOrd="0" destOrd="0" presId="urn:microsoft.com/office/officeart/2008/layout/NameandTitleOrganizationalChart"/>
    <dgm:cxn modelId="{886BB37F-3C5B-4436-ADF7-F4EF400EF208}" type="presParOf" srcId="{9DBD9874-DEF0-4AD5-A109-66E8789D5343}" destId="{15B178CF-56DE-4000-8422-8DAB5AC14212}" srcOrd="0" destOrd="0" presId="urn:microsoft.com/office/officeart/2008/layout/NameandTitleOrganizationalChart"/>
    <dgm:cxn modelId="{8BB12EDB-316E-4D33-9A33-0614BA8F4168}" type="presParOf" srcId="{15B178CF-56DE-4000-8422-8DAB5AC14212}" destId="{534CF576-61F9-4C6F-9D07-E4135404D0FA}" srcOrd="0" destOrd="0" presId="urn:microsoft.com/office/officeart/2008/layout/NameandTitleOrganizationalChart"/>
    <dgm:cxn modelId="{7171ACB8-AE75-4A1E-95C7-C42629EA34C3}" type="presParOf" srcId="{534CF576-61F9-4C6F-9D07-E4135404D0FA}" destId="{CED39017-3167-44A4-8228-7A300F0B5C19}" srcOrd="0" destOrd="0" presId="urn:microsoft.com/office/officeart/2008/layout/NameandTitleOrganizationalChart"/>
    <dgm:cxn modelId="{564B963F-3B01-480A-B424-ADD734729E3A}" type="presParOf" srcId="{534CF576-61F9-4C6F-9D07-E4135404D0FA}" destId="{B47E0A19-2DE7-4BE0-9B07-560BC552F877}" srcOrd="1" destOrd="0" presId="urn:microsoft.com/office/officeart/2008/layout/NameandTitleOrganizationalChart"/>
    <dgm:cxn modelId="{B73839EA-1C1C-4521-BD1F-51602BFB825A}" type="presParOf" srcId="{534CF576-61F9-4C6F-9D07-E4135404D0FA}" destId="{FD56F589-860B-4B2D-A909-33975AD89546}" srcOrd="2" destOrd="0" presId="urn:microsoft.com/office/officeart/2008/layout/NameandTitleOrganizationalChart"/>
    <dgm:cxn modelId="{E6B2B603-0289-4002-8B2D-E387F346A476}" type="presParOf" srcId="{15B178CF-56DE-4000-8422-8DAB5AC14212}" destId="{1EFF5031-E31C-4CCC-B117-664810922DFE}" srcOrd="1" destOrd="0" presId="urn:microsoft.com/office/officeart/2008/layout/NameandTitleOrganizationalChart"/>
    <dgm:cxn modelId="{8AAF6A78-C1AE-4579-A269-C569F6B210A1}" type="presParOf" srcId="{1EFF5031-E31C-4CCC-B117-664810922DFE}" destId="{CCEF66A5-A32B-4069-8023-0E39236A73BF}" srcOrd="0" destOrd="0" presId="urn:microsoft.com/office/officeart/2008/layout/NameandTitleOrganizationalChart"/>
    <dgm:cxn modelId="{B843CBD9-C404-4DE8-ADA1-94C3D88FD73A}" type="presParOf" srcId="{1EFF5031-E31C-4CCC-B117-664810922DFE}" destId="{C799B172-278F-462F-941E-8DB026781FE3}" srcOrd="1" destOrd="0" presId="urn:microsoft.com/office/officeart/2008/layout/NameandTitleOrganizationalChart"/>
    <dgm:cxn modelId="{968BB0AC-2BB0-4EAD-AD77-2C66541F039B}" type="presParOf" srcId="{C799B172-278F-462F-941E-8DB026781FE3}" destId="{5F013E8C-4B01-489D-93B7-D53373B2475D}" srcOrd="0" destOrd="0" presId="urn:microsoft.com/office/officeart/2008/layout/NameandTitleOrganizationalChart"/>
    <dgm:cxn modelId="{6CAD1CC5-700C-4D14-9647-89337FE48255}" type="presParOf" srcId="{5F013E8C-4B01-489D-93B7-D53373B2475D}" destId="{081B943A-F9E9-4E7E-AA65-61E96F9369A1}" srcOrd="0" destOrd="0" presId="urn:microsoft.com/office/officeart/2008/layout/NameandTitleOrganizationalChart"/>
    <dgm:cxn modelId="{E0C72E38-FAE0-4DB3-86C1-25C5EC348B83}" type="presParOf" srcId="{5F013E8C-4B01-489D-93B7-D53373B2475D}" destId="{87B8F6B3-7316-4142-B78C-388F6A69BA05}" srcOrd="1" destOrd="0" presId="urn:microsoft.com/office/officeart/2008/layout/NameandTitleOrganizationalChart"/>
    <dgm:cxn modelId="{623505EA-18BE-4F6D-B174-5B4086825C58}" type="presParOf" srcId="{5F013E8C-4B01-489D-93B7-D53373B2475D}" destId="{CBE34534-D091-4015-92E8-41C2931BAC56}" srcOrd="2" destOrd="0" presId="urn:microsoft.com/office/officeart/2008/layout/NameandTitleOrganizationalChart"/>
    <dgm:cxn modelId="{63CE324F-E954-4938-8C8F-01A9A6BE803C}" type="presParOf" srcId="{C799B172-278F-462F-941E-8DB026781FE3}" destId="{63B28F83-E8AF-43F0-BFB0-90200B300AB5}" srcOrd="1" destOrd="0" presId="urn:microsoft.com/office/officeart/2008/layout/NameandTitleOrganizationalChart"/>
    <dgm:cxn modelId="{E3D5C38E-00A0-4A2C-9447-0C033BC52B8B}" type="presParOf" srcId="{C799B172-278F-462F-941E-8DB026781FE3}" destId="{51720D6F-7BDF-470E-9556-F9A1F4AC27F1}" srcOrd="2" destOrd="0" presId="urn:microsoft.com/office/officeart/2008/layout/NameandTitleOrganizationalChart"/>
    <dgm:cxn modelId="{06C0374B-9A48-48B4-B78A-A31EF763F470}" type="presParOf" srcId="{1EFF5031-E31C-4CCC-B117-664810922DFE}" destId="{F6AD857F-0EE1-4A11-89D4-204A4999E06F}" srcOrd="2" destOrd="0" presId="urn:microsoft.com/office/officeart/2008/layout/NameandTitleOrganizationalChart"/>
    <dgm:cxn modelId="{A8F89DF2-1ABD-4448-B206-04091FA7CFA9}" type="presParOf" srcId="{1EFF5031-E31C-4CCC-B117-664810922DFE}" destId="{82A72FD7-0D27-409A-A4FC-4797F1C44C0A}" srcOrd="3" destOrd="0" presId="urn:microsoft.com/office/officeart/2008/layout/NameandTitleOrganizationalChart"/>
    <dgm:cxn modelId="{14586624-277E-4345-B282-2D84A9BF9373}" type="presParOf" srcId="{82A72FD7-0D27-409A-A4FC-4797F1C44C0A}" destId="{385DEF93-4A0A-4E2E-8BA9-BC4838E42C02}" srcOrd="0" destOrd="0" presId="urn:microsoft.com/office/officeart/2008/layout/NameandTitleOrganizationalChart"/>
    <dgm:cxn modelId="{DFE99498-D899-46EB-AA24-04E353D6604A}" type="presParOf" srcId="{385DEF93-4A0A-4E2E-8BA9-BC4838E42C02}" destId="{F957466D-2AE7-4DB0-BC23-3CCBF0CFC948}" srcOrd="0" destOrd="0" presId="urn:microsoft.com/office/officeart/2008/layout/NameandTitleOrganizationalChart"/>
    <dgm:cxn modelId="{7C57B0F1-98AE-4936-A3A0-7C92FAB88F11}" type="presParOf" srcId="{385DEF93-4A0A-4E2E-8BA9-BC4838E42C02}" destId="{EE8D60CB-34A1-40AC-A82F-DCDA73F33393}" srcOrd="1" destOrd="0" presId="urn:microsoft.com/office/officeart/2008/layout/NameandTitleOrganizationalChart"/>
    <dgm:cxn modelId="{D086A289-1009-4924-8BF7-4655FFD603E6}" type="presParOf" srcId="{385DEF93-4A0A-4E2E-8BA9-BC4838E42C02}" destId="{0853F1B9-00B5-49E1-AB13-6128F5A9BC31}" srcOrd="2" destOrd="0" presId="urn:microsoft.com/office/officeart/2008/layout/NameandTitleOrganizationalChart"/>
    <dgm:cxn modelId="{CDB50682-57B5-4B0A-99D3-D3ED16E05C4D}" type="presParOf" srcId="{82A72FD7-0D27-409A-A4FC-4797F1C44C0A}" destId="{5186092C-CF07-4934-B82E-8DA9E0C8F4B0}" srcOrd="1" destOrd="0" presId="urn:microsoft.com/office/officeart/2008/layout/NameandTitleOrganizationalChart"/>
    <dgm:cxn modelId="{31BB68DB-847F-4DAA-A449-537869021C4A}" type="presParOf" srcId="{82A72FD7-0D27-409A-A4FC-4797F1C44C0A}" destId="{F9C4C1EA-14F5-4C8C-A949-60053EA18AA0}" srcOrd="2" destOrd="0" presId="urn:microsoft.com/office/officeart/2008/layout/NameandTitleOrganizationalChart"/>
    <dgm:cxn modelId="{F22F82CB-858D-4A60-AEB2-851C496446B0}" type="presParOf" srcId="{1EFF5031-E31C-4CCC-B117-664810922DFE}" destId="{7B5E8247-AC75-4602-942B-6AA41E907FAB}" srcOrd="4" destOrd="0" presId="urn:microsoft.com/office/officeart/2008/layout/NameandTitleOrganizationalChart"/>
    <dgm:cxn modelId="{43233533-D4D9-4E4D-BCA9-D721D3D4F2E3}" type="presParOf" srcId="{1EFF5031-E31C-4CCC-B117-664810922DFE}" destId="{9BF45470-3DA3-4088-BC01-65979267F954}" srcOrd="5" destOrd="0" presId="urn:microsoft.com/office/officeart/2008/layout/NameandTitleOrganizationalChart"/>
    <dgm:cxn modelId="{439FFA56-A942-4494-AF21-6AED5DAB016C}" type="presParOf" srcId="{9BF45470-3DA3-4088-BC01-65979267F954}" destId="{F83B0348-6AC2-4896-ADF7-7784220EF411}" srcOrd="0" destOrd="0" presId="urn:microsoft.com/office/officeart/2008/layout/NameandTitleOrganizationalChart"/>
    <dgm:cxn modelId="{4A22C65D-262F-441F-8CAC-E68E13682423}" type="presParOf" srcId="{F83B0348-6AC2-4896-ADF7-7784220EF411}" destId="{FD161473-834C-4053-AE30-32918BA19949}" srcOrd="0" destOrd="0" presId="urn:microsoft.com/office/officeart/2008/layout/NameandTitleOrganizationalChart"/>
    <dgm:cxn modelId="{09995DDB-2BD5-471C-A800-CE8F837711AF}" type="presParOf" srcId="{F83B0348-6AC2-4896-ADF7-7784220EF411}" destId="{1C56617D-CB6E-4AA9-8609-498BA4B6EB9F}" srcOrd="1" destOrd="0" presId="urn:microsoft.com/office/officeart/2008/layout/NameandTitleOrganizationalChart"/>
    <dgm:cxn modelId="{3F1336E7-598B-4700-95B9-60D3A5B85713}" type="presParOf" srcId="{F83B0348-6AC2-4896-ADF7-7784220EF411}" destId="{B4A344C5-F0A7-439F-83AC-13E21BD8310E}" srcOrd="2" destOrd="0" presId="urn:microsoft.com/office/officeart/2008/layout/NameandTitleOrganizationalChart"/>
    <dgm:cxn modelId="{74950E6C-4F27-48C4-8FC9-65585F7EAD6C}" type="presParOf" srcId="{9BF45470-3DA3-4088-BC01-65979267F954}" destId="{78B56044-6162-466A-914C-56632C01A7F4}" srcOrd="1" destOrd="0" presId="urn:microsoft.com/office/officeart/2008/layout/NameandTitleOrganizationalChart"/>
    <dgm:cxn modelId="{C2C4A3AF-B2A0-4DBF-A776-B8F9775B3A63}" type="presParOf" srcId="{9BF45470-3DA3-4088-BC01-65979267F954}" destId="{8AFD1A96-4537-42FC-8E9E-EC21D02A9E25}" srcOrd="2" destOrd="0" presId="urn:microsoft.com/office/officeart/2008/layout/NameandTitleOrganizationalChart"/>
    <dgm:cxn modelId="{E016F400-F05E-4062-8C40-C2BEC763EB89}" type="presParOf" srcId="{1EFF5031-E31C-4CCC-B117-664810922DFE}" destId="{43686FCA-2A26-465F-88EE-4C18D75965F3}" srcOrd="6" destOrd="0" presId="urn:microsoft.com/office/officeart/2008/layout/NameandTitleOrganizationalChart"/>
    <dgm:cxn modelId="{0D0C644D-C448-4279-98EC-8B5DD4124B26}" type="presParOf" srcId="{1EFF5031-E31C-4CCC-B117-664810922DFE}" destId="{649510DE-0CE3-4BCD-96C9-7E543CB35BF6}" srcOrd="7" destOrd="0" presId="urn:microsoft.com/office/officeart/2008/layout/NameandTitleOrganizationalChart"/>
    <dgm:cxn modelId="{AF694236-6AD8-4EF9-A1CD-96BE4B441B9C}" type="presParOf" srcId="{649510DE-0CE3-4BCD-96C9-7E543CB35BF6}" destId="{ED91D1C8-11CE-43CC-AEE2-FC02348E1449}" srcOrd="0" destOrd="0" presId="urn:microsoft.com/office/officeart/2008/layout/NameandTitleOrganizationalChart"/>
    <dgm:cxn modelId="{6BAC3A63-7FE2-4974-B322-D63B7D632D96}" type="presParOf" srcId="{ED91D1C8-11CE-43CC-AEE2-FC02348E1449}" destId="{06A47CD7-6763-4163-B362-7B851E951814}" srcOrd="0" destOrd="0" presId="urn:microsoft.com/office/officeart/2008/layout/NameandTitleOrganizationalChart"/>
    <dgm:cxn modelId="{F5F3C6F1-DD1A-4EED-AE90-16E53CC3E1B1}" type="presParOf" srcId="{ED91D1C8-11CE-43CC-AEE2-FC02348E1449}" destId="{52788569-B6C3-4DCE-B44F-0EC5DB2BFC5E}" srcOrd="1" destOrd="0" presId="urn:microsoft.com/office/officeart/2008/layout/NameandTitleOrganizationalChart"/>
    <dgm:cxn modelId="{892329AB-730D-46BB-8838-B5E9C61F4A19}" type="presParOf" srcId="{ED91D1C8-11CE-43CC-AEE2-FC02348E1449}" destId="{82CD22E2-D45F-49DB-8837-96DFB8160D4A}" srcOrd="2" destOrd="0" presId="urn:microsoft.com/office/officeart/2008/layout/NameandTitleOrganizationalChart"/>
    <dgm:cxn modelId="{E0F7CE36-DACC-4F5E-BE63-885125ED1805}" type="presParOf" srcId="{649510DE-0CE3-4BCD-96C9-7E543CB35BF6}" destId="{74B32D2D-D99C-41A3-862F-5A2DCF15D86C}" srcOrd="1" destOrd="0" presId="urn:microsoft.com/office/officeart/2008/layout/NameandTitleOrganizationalChart"/>
    <dgm:cxn modelId="{2CA945DA-4556-4EC3-8E72-4EC8D3D80D27}" type="presParOf" srcId="{649510DE-0CE3-4BCD-96C9-7E543CB35BF6}" destId="{9A0EC484-B78D-43F4-A350-9E233809056C}" srcOrd="2" destOrd="0" presId="urn:microsoft.com/office/officeart/2008/layout/NameandTitleOrganizationalChart"/>
    <dgm:cxn modelId="{BF2B6573-967B-45C1-B48D-F67FEEB3AB6D}" type="presParOf" srcId="{15B178CF-56DE-4000-8422-8DAB5AC14212}" destId="{F4054DC9-92CA-4846-98B0-232CB5EEA8A0}"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86FCA-2A26-465F-88EE-4C18D75965F3}">
      <dsp:nvSpPr>
        <dsp:cNvPr id="0" name=""/>
        <dsp:cNvSpPr/>
      </dsp:nvSpPr>
      <dsp:spPr>
        <a:xfrm>
          <a:off x="2989710" y="1557396"/>
          <a:ext cx="2346056" cy="348741"/>
        </a:xfrm>
        <a:custGeom>
          <a:avLst/>
          <a:gdLst/>
          <a:ahLst/>
          <a:cxnLst/>
          <a:rect l="0" t="0" r="0" b="0"/>
          <a:pathLst>
            <a:path>
              <a:moveTo>
                <a:pt x="0" y="0"/>
              </a:moveTo>
              <a:lnTo>
                <a:pt x="0" y="207903"/>
              </a:lnTo>
              <a:lnTo>
                <a:pt x="2346056" y="207903"/>
              </a:lnTo>
              <a:lnTo>
                <a:pt x="2346056" y="348741"/>
              </a:lnTo>
            </a:path>
          </a:pathLst>
        </a:custGeom>
        <a:noFill/>
        <a:ln w="285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5E8247-AC75-4602-942B-6AA41E907FAB}">
      <dsp:nvSpPr>
        <dsp:cNvPr id="0" name=""/>
        <dsp:cNvSpPr/>
      </dsp:nvSpPr>
      <dsp:spPr>
        <a:xfrm>
          <a:off x="2989710" y="1557396"/>
          <a:ext cx="782018" cy="348741"/>
        </a:xfrm>
        <a:custGeom>
          <a:avLst/>
          <a:gdLst/>
          <a:ahLst/>
          <a:cxnLst/>
          <a:rect l="0" t="0" r="0" b="0"/>
          <a:pathLst>
            <a:path>
              <a:moveTo>
                <a:pt x="0" y="0"/>
              </a:moveTo>
              <a:lnTo>
                <a:pt x="0" y="207903"/>
              </a:lnTo>
              <a:lnTo>
                <a:pt x="782018" y="207903"/>
              </a:lnTo>
              <a:lnTo>
                <a:pt x="782018" y="348741"/>
              </a:lnTo>
            </a:path>
          </a:pathLst>
        </a:custGeom>
        <a:noFill/>
        <a:ln w="285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AD857F-0EE1-4A11-89D4-204A4999E06F}">
      <dsp:nvSpPr>
        <dsp:cNvPr id="0" name=""/>
        <dsp:cNvSpPr/>
      </dsp:nvSpPr>
      <dsp:spPr>
        <a:xfrm>
          <a:off x="2207691" y="1557396"/>
          <a:ext cx="782018" cy="348741"/>
        </a:xfrm>
        <a:custGeom>
          <a:avLst/>
          <a:gdLst/>
          <a:ahLst/>
          <a:cxnLst/>
          <a:rect l="0" t="0" r="0" b="0"/>
          <a:pathLst>
            <a:path>
              <a:moveTo>
                <a:pt x="782018" y="0"/>
              </a:moveTo>
              <a:lnTo>
                <a:pt x="782018" y="207903"/>
              </a:lnTo>
              <a:lnTo>
                <a:pt x="0" y="207903"/>
              </a:lnTo>
              <a:lnTo>
                <a:pt x="0" y="348741"/>
              </a:lnTo>
            </a:path>
          </a:pathLst>
        </a:custGeom>
        <a:noFill/>
        <a:ln w="285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EF66A5-A32B-4069-8023-0E39236A73BF}">
      <dsp:nvSpPr>
        <dsp:cNvPr id="0" name=""/>
        <dsp:cNvSpPr/>
      </dsp:nvSpPr>
      <dsp:spPr>
        <a:xfrm>
          <a:off x="643654" y="1557396"/>
          <a:ext cx="2346056" cy="348741"/>
        </a:xfrm>
        <a:custGeom>
          <a:avLst/>
          <a:gdLst/>
          <a:ahLst/>
          <a:cxnLst/>
          <a:rect l="0" t="0" r="0" b="0"/>
          <a:pathLst>
            <a:path>
              <a:moveTo>
                <a:pt x="2346056" y="0"/>
              </a:moveTo>
              <a:lnTo>
                <a:pt x="2346056" y="207903"/>
              </a:lnTo>
              <a:lnTo>
                <a:pt x="0" y="207903"/>
              </a:lnTo>
              <a:lnTo>
                <a:pt x="0" y="348741"/>
              </a:lnTo>
            </a:path>
          </a:pathLst>
        </a:custGeom>
        <a:noFill/>
        <a:ln w="285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D39017-3167-44A4-8228-7A300F0B5C19}">
      <dsp:nvSpPr>
        <dsp:cNvPr id="0" name=""/>
        <dsp:cNvSpPr/>
      </dsp:nvSpPr>
      <dsp:spPr>
        <a:xfrm>
          <a:off x="2406819" y="953805"/>
          <a:ext cx="1165783" cy="603591"/>
        </a:xfrm>
        <a:prstGeom prst="rect">
          <a:avLst/>
        </a:prstGeom>
        <a:solidFill>
          <a:schemeClr val="lt1">
            <a:hueOff val="0"/>
            <a:satOff val="0"/>
            <a:lumOff val="0"/>
            <a:alphaOff val="0"/>
          </a:schemeClr>
        </a:solidFill>
        <a:ln w="285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85173" numCol="1" spcCol="1270" anchor="ctr" anchorCtr="0">
          <a:noAutofit/>
        </a:bodyPr>
        <a:lstStyle/>
        <a:p>
          <a:pPr lvl="0" algn="ctr" defTabSz="844550">
            <a:lnSpc>
              <a:spcPct val="90000"/>
            </a:lnSpc>
            <a:spcBef>
              <a:spcPct val="0"/>
            </a:spcBef>
            <a:spcAft>
              <a:spcPct val="35000"/>
            </a:spcAft>
          </a:pPr>
          <a:r>
            <a:rPr lang="ar-AE" sz="1900" kern="1200" dirty="0" smtClean="0"/>
            <a:t>انواع الحقائق</a:t>
          </a:r>
          <a:endParaRPr lang="en-US" sz="1900" kern="1200" dirty="0"/>
        </a:p>
      </dsp:txBody>
      <dsp:txXfrm>
        <a:off x="2406819" y="953805"/>
        <a:ext cx="1165783" cy="603591"/>
      </dsp:txXfrm>
    </dsp:sp>
    <dsp:sp modelId="{B47E0A19-2DE7-4BE0-9B07-560BC552F877}">
      <dsp:nvSpPr>
        <dsp:cNvPr id="0" name=""/>
        <dsp:cNvSpPr/>
      </dsp:nvSpPr>
      <dsp:spPr>
        <a:xfrm>
          <a:off x="2639975" y="1423265"/>
          <a:ext cx="1049205" cy="201197"/>
        </a:xfrm>
        <a:prstGeom prst="rect">
          <a:avLst/>
        </a:prstGeom>
        <a:solidFill>
          <a:schemeClr val="accent3">
            <a:alpha val="90000"/>
            <a:tint val="40000"/>
            <a:hueOff val="0"/>
            <a:satOff val="0"/>
            <a:lumOff val="0"/>
            <a:alphaOff val="0"/>
          </a:schemeClr>
        </a:solidFill>
        <a:ln w="285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endParaRPr lang="en-US" sz="1200" kern="1200"/>
        </a:p>
      </dsp:txBody>
      <dsp:txXfrm>
        <a:off x="2639975" y="1423265"/>
        <a:ext cx="1049205" cy="201197"/>
      </dsp:txXfrm>
    </dsp:sp>
    <dsp:sp modelId="{081B943A-F9E9-4E7E-AA65-61E96F9369A1}">
      <dsp:nvSpPr>
        <dsp:cNvPr id="0" name=""/>
        <dsp:cNvSpPr/>
      </dsp:nvSpPr>
      <dsp:spPr>
        <a:xfrm>
          <a:off x="60762" y="1906137"/>
          <a:ext cx="1165783" cy="603591"/>
        </a:xfrm>
        <a:prstGeom prst="rect">
          <a:avLst/>
        </a:prstGeom>
        <a:solidFill>
          <a:schemeClr val="lt1">
            <a:hueOff val="0"/>
            <a:satOff val="0"/>
            <a:lumOff val="0"/>
            <a:alphaOff val="0"/>
          </a:schemeClr>
        </a:solidFill>
        <a:ln w="285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85173" numCol="1" spcCol="1270" anchor="ctr" anchorCtr="0">
          <a:noAutofit/>
        </a:bodyPr>
        <a:lstStyle/>
        <a:p>
          <a:pPr lvl="0" algn="ctr" defTabSz="844550">
            <a:lnSpc>
              <a:spcPct val="90000"/>
            </a:lnSpc>
            <a:spcBef>
              <a:spcPct val="0"/>
            </a:spcBef>
            <a:spcAft>
              <a:spcPct val="35000"/>
            </a:spcAft>
          </a:pPr>
          <a:r>
            <a:rPr lang="ar-AE" sz="1900" kern="1200" dirty="0" smtClean="0"/>
            <a:t>حقيقة اقتصادية</a:t>
          </a:r>
          <a:endParaRPr lang="en-US" sz="1900" kern="1200" dirty="0"/>
        </a:p>
      </dsp:txBody>
      <dsp:txXfrm>
        <a:off x="60762" y="1906137"/>
        <a:ext cx="1165783" cy="603591"/>
      </dsp:txXfrm>
    </dsp:sp>
    <dsp:sp modelId="{87B8F6B3-7316-4142-B78C-388F6A69BA05}">
      <dsp:nvSpPr>
        <dsp:cNvPr id="0" name=""/>
        <dsp:cNvSpPr/>
      </dsp:nvSpPr>
      <dsp:spPr>
        <a:xfrm>
          <a:off x="293919" y="2375597"/>
          <a:ext cx="1049205" cy="201197"/>
        </a:xfrm>
        <a:prstGeom prst="rect">
          <a:avLst/>
        </a:prstGeom>
        <a:solidFill>
          <a:schemeClr val="accent3">
            <a:alpha val="90000"/>
            <a:tint val="40000"/>
            <a:hueOff val="0"/>
            <a:satOff val="0"/>
            <a:lumOff val="0"/>
            <a:alphaOff val="0"/>
          </a:schemeClr>
        </a:solidFill>
        <a:ln w="285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endParaRPr lang="en-US" sz="1200" kern="1200"/>
        </a:p>
      </dsp:txBody>
      <dsp:txXfrm>
        <a:off x="293919" y="2375597"/>
        <a:ext cx="1049205" cy="201197"/>
      </dsp:txXfrm>
    </dsp:sp>
    <dsp:sp modelId="{F957466D-2AE7-4DB0-BC23-3CCBF0CFC948}">
      <dsp:nvSpPr>
        <dsp:cNvPr id="0" name=""/>
        <dsp:cNvSpPr/>
      </dsp:nvSpPr>
      <dsp:spPr>
        <a:xfrm>
          <a:off x="1624800" y="1906137"/>
          <a:ext cx="1165783" cy="603591"/>
        </a:xfrm>
        <a:prstGeom prst="rect">
          <a:avLst/>
        </a:prstGeom>
        <a:solidFill>
          <a:schemeClr val="lt1">
            <a:hueOff val="0"/>
            <a:satOff val="0"/>
            <a:lumOff val="0"/>
            <a:alphaOff val="0"/>
          </a:schemeClr>
        </a:solidFill>
        <a:ln w="285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85173" numCol="1" spcCol="1270" anchor="ctr" anchorCtr="0">
          <a:noAutofit/>
        </a:bodyPr>
        <a:lstStyle/>
        <a:p>
          <a:pPr lvl="0" algn="ctr" defTabSz="844550">
            <a:lnSpc>
              <a:spcPct val="90000"/>
            </a:lnSpc>
            <a:spcBef>
              <a:spcPct val="0"/>
            </a:spcBef>
            <a:spcAft>
              <a:spcPct val="35000"/>
            </a:spcAft>
          </a:pPr>
          <a:r>
            <a:rPr lang="ar-AE" sz="1900" kern="1200" dirty="0" smtClean="0"/>
            <a:t>حقيقة تاريخية</a:t>
          </a:r>
          <a:endParaRPr lang="en-US" sz="1900" kern="1200" dirty="0"/>
        </a:p>
      </dsp:txBody>
      <dsp:txXfrm>
        <a:off x="1624800" y="1906137"/>
        <a:ext cx="1165783" cy="603591"/>
      </dsp:txXfrm>
    </dsp:sp>
    <dsp:sp modelId="{EE8D60CB-34A1-40AC-A82F-DCDA73F33393}">
      <dsp:nvSpPr>
        <dsp:cNvPr id="0" name=""/>
        <dsp:cNvSpPr/>
      </dsp:nvSpPr>
      <dsp:spPr>
        <a:xfrm>
          <a:off x="1857956" y="2375597"/>
          <a:ext cx="1049205" cy="201197"/>
        </a:xfrm>
        <a:prstGeom prst="rect">
          <a:avLst/>
        </a:prstGeom>
        <a:solidFill>
          <a:schemeClr val="accent3">
            <a:alpha val="90000"/>
            <a:tint val="40000"/>
            <a:hueOff val="0"/>
            <a:satOff val="0"/>
            <a:lumOff val="0"/>
            <a:alphaOff val="0"/>
          </a:schemeClr>
        </a:solidFill>
        <a:ln w="285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endParaRPr lang="en-US" sz="1200" kern="1200"/>
        </a:p>
      </dsp:txBody>
      <dsp:txXfrm>
        <a:off x="1857956" y="2375597"/>
        <a:ext cx="1049205" cy="201197"/>
      </dsp:txXfrm>
    </dsp:sp>
    <dsp:sp modelId="{FD161473-834C-4053-AE30-32918BA19949}">
      <dsp:nvSpPr>
        <dsp:cNvPr id="0" name=""/>
        <dsp:cNvSpPr/>
      </dsp:nvSpPr>
      <dsp:spPr>
        <a:xfrm>
          <a:off x="3188837" y="1906137"/>
          <a:ext cx="1165783" cy="603591"/>
        </a:xfrm>
        <a:prstGeom prst="rect">
          <a:avLst/>
        </a:prstGeom>
        <a:solidFill>
          <a:schemeClr val="lt1">
            <a:hueOff val="0"/>
            <a:satOff val="0"/>
            <a:lumOff val="0"/>
            <a:alphaOff val="0"/>
          </a:schemeClr>
        </a:solidFill>
        <a:ln w="285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85173" numCol="1" spcCol="1270" anchor="ctr" anchorCtr="0">
          <a:noAutofit/>
        </a:bodyPr>
        <a:lstStyle/>
        <a:p>
          <a:pPr lvl="0" algn="ctr" defTabSz="844550">
            <a:lnSpc>
              <a:spcPct val="90000"/>
            </a:lnSpc>
            <a:spcBef>
              <a:spcPct val="0"/>
            </a:spcBef>
            <a:spcAft>
              <a:spcPct val="35000"/>
            </a:spcAft>
          </a:pPr>
          <a:r>
            <a:rPr lang="ar-AE" sz="1900" kern="1200" dirty="0" smtClean="0"/>
            <a:t>حقيقة جغرافية</a:t>
          </a:r>
          <a:endParaRPr lang="en-US" sz="1900" kern="1200" dirty="0"/>
        </a:p>
      </dsp:txBody>
      <dsp:txXfrm>
        <a:off x="3188837" y="1906137"/>
        <a:ext cx="1165783" cy="603591"/>
      </dsp:txXfrm>
    </dsp:sp>
    <dsp:sp modelId="{1C56617D-CB6E-4AA9-8609-498BA4B6EB9F}">
      <dsp:nvSpPr>
        <dsp:cNvPr id="0" name=""/>
        <dsp:cNvSpPr/>
      </dsp:nvSpPr>
      <dsp:spPr>
        <a:xfrm>
          <a:off x="3421994" y="2375597"/>
          <a:ext cx="1049205" cy="201197"/>
        </a:xfrm>
        <a:prstGeom prst="rect">
          <a:avLst/>
        </a:prstGeom>
        <a:solidFill>
          <a:schemeClr val="accent3">
            <a:alpha val="90000"/>
            <a:tint val="40000"/>
            <a:hueOff val="0"/>
            <a:satOff val="0"/>
            <a:lumOff val="0"/>
            <a:alphaOff val="0"/>
          </a:schemeClr>
        </a:solidFill>
        <a:ln w="285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endParaRPr lang="en-US" sz="1200" kern="1200"/>
        </a:p>
      </dsp:txBody>
      <dsp:txXfrm>
        <a:off x="3421994" y="2375597"/>
        <a:ext cx="1049205" cy="201197"/>
      </dsp:txXfrm>
    </dsp:sp>
    <dsp:sp modelId="{06A47CD7-6763-4163-B362-7B851E951814}">
      <dsp:nvSpPr>
        <dsp:cNvPr id="0" name=""/>
        <dsp:cNvSpPr/>
      </dsp:nvSpPr>
      <dsp:spPr>
        <a:xfrm>
          <a:off x="4752875" y="1906137"/>
          <a:ext cx="1165783" cy="603591"/>
        </a:xfrm>
        <a:prstGeom prst="rect">
          <a:avLst/>
        </a:prstGeom>
        <a:solidFill>
          <a:schemeClr val="lt1">
            <a:hueOff val="0"/>
            <a:satOff val="0"/>
            <a:lumOff val="0"/>
            <a:alphaOff val="0"/>
          </a:schemeClr>
        </a:solidFill>
        <a:ln w="285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85173" numCol="1" spcCol="1270" anchor="ctr" anchorCtr="0">
          <a:noAutofit/>
        </a:bodyPr>
        <a:lstStyle/>
        <a:p>
          <a:pPr lvl="0" algn="ctr" defTabSz="844550">
            <a:lnSpc>
              <a:spcPct val="90000"/>
            </a:lnSpc>
            <a:spcBef>
              <a:spcPct val="0"/>
            </a:spcBef>
            <a:spcAft>
              <a:spcPct val="35000"/>
            </a:spcAft>
          </a:pPr>
          <a:r>
            <a:rPr lang="ar-AE" sz="1900" kern="1200" dirty="0" smtClean="0"/>
            <a:t>حقيقة وطنية</a:t>
          </a:r>
          <a:endParaRPr lang="en-US" sz="1900" kern="1200" dirty="0"/>
        </a:p>
      </dsp:txBody>
      <dsp:txXfrm>
        <a:off x="4752875" y="1906137"/>
        <a:ext cx="1165783" cy="603591"/>
      </dsp:txXfrm>
    </dsp:sp>
    <dsp:sp modelId="{52788569-B6C3-4DCE-B44F-0EC5DB2BFC5E}">
      <dsp:nvSpPr>
        <dsp:cNvPr id="0" name=""/>
        <dsp:cNvSpPr/>
      </dsp:nvSpPr>
      <dsp:spPr>
        <a:xfrm>
          <a:off x="4986032" y="2375597"/>
          <a:ext cx="1049205" cy="201197"/>
        </a:xfrm>
        <a:prstGeom prst="rect">
          <a:avLst/>
        </a:prstGeom>
        <a:solidFill>
          <a:schemeClr val="accent3">
            <a:alpha val="90000"/>
            <a:tint val="40000"/>
            <a:hueOff val="0"/>
            <a:satOff val="0"/>
            <a:lumOff val="0"/>
            <a:alphaOff val="0"/>
          </a:schemeClr>
        </a:solidFill>
        <a:ln w="285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endParaRPr lang="en-US" sz="1200" kern="1200"/>
        </a:p>
      </dsp:txBody>
      <dsp:txXfrm>
        <a:off x="4986032" y="2375597"/>
        <a:ext cx="1049205" cy="201197"/>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5D767523-8DA2-47F6-9099-9CBF3D4F0071}" type="datetimeFigureOut">
              <a:rPr lang="en-US" smtClean="0"/>
              <a:t>3/30/2020</a:t>
            </a:fld>
            <a:endParaRPr lang="en-US"/>
          </a:p>
        </p:txBody>
      </p:sp>
      <p:sp>
        <p:nvSpPr>
          <p:cNvPr id="8" name="Slide Number Placeholder 7"/>
          <p:cNvSpPr>
            <a:spLocks noGrp="1"/>
          </p:cNvSpPr>
          <p:nvPr>
            <p:ph type="sldNum" sz="quarter" idx="11"/>
          </p:nvPr>
        </p:nvSpPr>
        <p:spPr/>
        <p:txBody>
          <a:bodyPr/>
          <a:lstStyle/>
          <a:p>
            <a:fld id="{1F28BE2C-94CE-4783-A5C8-7DBD18B31671}"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5D767523-8DA2-47F6-9099-9CBF3D4F0071}"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8BE2C-94CE-4783-A5C8-7DBD18B3167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767523-8DA2-47F6-9099-9CBF3D4F0071}"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8BE2C-94CE-4783-A5C8-7DBD18B31671}"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5D767523-8DA2-47F6-9099-9CBF3D4F0071}"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28BE2C-94CE-4783-A5C8-7DBD18B31671}"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5D767523-8DA2-47F6-9099-9CBF3D4F0071}" type="datetimeFigureOut">
              <a:rPr lang="en-US" smtClean="0"/>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28BE2C-94CE-4783-A5C8-7DBD18B31671}"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767523-8DA2-47F6-9099-9CBF3D4F0071}" type="datetimeFigureOut">
              <a:rPr lang="en-US" smtClean="0"/>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28BE2C-94CE-4783-A5C8-7DBD18B3167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767523-8DA2-47F6-9099-9CBF3D4F0071}" type="datetimeFigureOut">
              <a:rPr lang="en-US" smtClean="0"/>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28BE2C-94CE-4783-A5C8-7DBD18B3167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767523-8DA2-47F6-9099-9CBF3D4F0071}"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28BE2C-94CE-4783-A5C8-7DBD18B3167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767523-8DA2-47F6-9099-9CBF3D4F0071}"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28BE2C-94CE-4783-A5C8-7DBD18B3167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767523-8DA2-47F6-9099-9CBF3D4F0071}"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8BE2C-94CE-4783-A5C8-7DBD18B3167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767523-8DA2-47F6-9099-9CBF3D4F0071}"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8BE2C-94CE-4783-A5C8-7DBD18B3167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5D767523-8DA2-47F6-9099-9CBF3D4F0071}" type="datetimeFigureOut">
              <a:rPr lang="en-US" smtClean="0"/>
              <a:t>3/30/2020</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F28BE2C-94CE-4783-A5C8-7DBD18B31671}"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371600" y="167640"/>
            <a:ext cx="6172200"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AE" sz="2400" b="1" dirty="0" smtClean="0">
                <a:solidFill>
                  <a:srgbClr val="FF0000"/>
                </a:solidFill>
              </a:rPr>
              <a:t>عرض لبعض المهارات لمادة الدراسات الاجتماعية</a:t>
            </a:r>
            <a:endParaRPr lang="en-US" sz="2400" b="1" dirty="0">
              <a:solidFill>
                <a:srgbClr val="FF0000"/>
              </a:solidFill>
            </a:endParaRPr>
          </a:p>
        </p:txBody>
      </p:sp>
      <p:pic>
        <p:nvPicPr>
          <p:cNvPr id="1026" name="Picture 2" descr="C:\Users\Lenovo\Downloads\WhatsApp Image 2020-03-26 at 8.38.58 P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47800"/>
            <a:ext cx="6781800" cy="3390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Horizontal Scroll 4"/>
          <p:cNvSpPr/>
          <p:nvPr/>
        </p:nvSpPr>
        <p:spPr>
          <a:xfrm>
            <a:off x="2057400" y="5715000"/>
            <a:ext cx="5486400" cy="838200"/>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AE" b="1" dirty="0" smtClean="0">
                <a:solidFill>
                  <a:srgbClr val="7030A0"/>
                </a:solidFill>
              </a:rPr>
              <a:t>أرجو من جميع الطالبات تفعيل المبادرة لتعم الفائدة على الجميع</a:t>
            </a:r>
            <a:endParaRPr lang="en-US" b="1" dirty="0">
              <a:solidFill>
                <a:srgbClr val="7030A0"/>
              </a:solidFill>
            </a:endParaRPr>
          </a:p>
        </p:txBody>
      </p:sp>
    </p:spTree>
    <p:extLst>
      <p:ext uri="{BB962C8B-B14F-4D97-AF65-F5344CB8AC3E}">
        <p14:creationId xmlns:p14="http://schemas.microsoft.com/office/powerpoint/2010/main" val="3019767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فالصو | 10 معلومات عن هزاع المنصورى أول رائد فضاء إماراتى"/>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فالصو | 10 معلومات عن هزاع المنصورى أول رائد فضاء إماراتى"/>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يومان على المهمة التاريخية .. الموعد &quot;بايكونور&quot; والإنجاز إماراتي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685800"/>
            <a:ext cx="7467600" cy="560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629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إنفوجراف| الإمارات إلى الفضاء.. رحلة المنصوري من التسجيل إلى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5241"/>
            <a:ext cx="9144000" cy="6842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239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935480" y="304800"/>
            <a:ext cx="4953000" cy="7620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AE" sz="2000" b="1" dirty="0" smtClean="0">
                <a:solidFill>
                  <a:srgbClr val="C00000"/>
                </a:solidFill>
              </a:rPr>
              <a:t>1- مهارة قراءة النصوص وتحليلها</a:t>
            </a:r>
            <a:endParaRPr lang="en-US" sz="2000" b="1" dirty="0">
              <a:solidFill>
                <a:srgbClr val="C00000"/>
              </a:solidFill>
            </a:endParaRPr>
          </a:p>
        </p:txBody>
      </p:sp>
      <p:sp>
        <p:nvSpPr>
          <p:cNvPr id="5" name="Vertical Scroll 4"/>
          <p:cNvSpPr/>
          <p:nvPr/>
        </p:nvSpPr>
        <p:spPr>
          <a:xfrm>
            <a:off x="457200" y="1752600"/>
            <a:ext cx="3954780" cy="4572000"/>
          </a:xfrm>
          <a:prstGeom prst="vertic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AE" b="1" dirty="0" smtClean="0">
                <a:solidFill>
                  <a:schemeClr val="tx2">
                    <a:lumMod val="75000"/>
                  </a:schemeClr>
                </a:solidFill>
              </a:rPr>
              <a:t>تعتمد هذه المهارة علة القدرة على التركيز وتحليل النصوص والربط بين الأفكار الأساسية التي يعرضها النص</a:t>
            </a:r>
          </a:p>
          <a:p>
            <a:pPr algn="ctr"/>
            <a:endParaRPr lang="ar-AE" dirty="0"/>
          </a:p>
          <a:p>
            <a:pPr algn="ctr"/>
            <a:endParaRPr lang="ar-AE" dirty="0" smtClean="0"/>
          </a:p>
          <a:p>
            <a:pPr algn="ctr"/>
            <a:r>
              <a:rPr lang="ar-AE" sz="2000" b="1" u="sng" dirty="0" smtClean="0">
                <a:solidFill>
                  <a:srgbClr val="FF0000"/>
                </a:solidFill>
              </a:rPr>
              <a:t>ملاحظة</a:t>
            </a:r>
            <a:r>
              <a:rPr lang="ar-AE" sz="2000" b="1" dirty="0" smtClean="0"/>
              <a:t> </a:t>
            </a:r>
          </a:p>
          <a:p>
            <a:pPr algn="ctr"/>
            <a:r>
              <a:rPr lang="ar-AE" b="1" dirty="0" smtClean="0"/>
              <a:t>يجب على الطالب/ة قراءة الأسئلة أولا قبل قراءة النص ثم بعد ذلك يقرأ النص بتركيز نظرأ لكبر حجم النصوص التي تعرض وتحتوي كل عدة أفكار حتى لايتشتت انتباه الطالب فيعرف المطلوب منه</a:t>
            </a:r>
            <a:r>
              <a:rPr lang="ar-AE" dirty="0" smtClean="0"/>
              <a:t>.</a:t>
            </a:r>
            <a:endParaRPr lang="en-US" dirty="0"/>
          </a:p>
        </p:txBody>
      </p:sp>
      <p:sp>
        <p:nvSpPr>
          <p:cNvPr id="6" name="Rounded Rectangle 5"/>
          <p:cNvSpPr/>
          <p:nvPr/>
        </p:nvSpPr>
        <p:spPr>
          <a:xfrm>
            <a:off x="5257800" y="2819400"/>
            <a:ext cx="3048000" cy="16002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AE" sz="2000" b="1" dirty="0" smtClean="0">
                <a:solidFill>
                  <a:schemeClr val="bg1">
                    <a:lumMod val="50000"/>
                  </a:schemeClr>
                </a:solidFill>
              </a:rPr>
              <a:t>سيتم عرض مثال توضيحي للتطبيق على مهارة قراءة وتحليل النصوص</a:t>
            </a:r>
            <a:endParaRPr lang="en-US" sz="2000" b="1" dirty="0">
              <a:solidFill>
                <a:schemeClr val="bg1">
                  <a:lumMod val="50000"/>
                </a:schemeClr>
              </a:solidFill>
            </a:endParaRPr>
          </a:p>
        </p:txBody>
      </p:sp>
    </p:spTree>
    <p:extLst>
      <p:ext uri="{BB962C8B-B14F-4D97-AF65-F5344CB8AC3E}">
        <p14:creationId xmlns:p14="http://schemas.microsoft.com/office/powerpoint/2010/main" val="19364050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65960" y="76200"/>
            <a:ext cx="5715000" cy="457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ar-AE" sz="2400" b="1" u="sng" dirty="0" smtClean="0">
                <a:solidFill>
                  <a:srgbClr val="FF0000"/>
                </a:solidFill>
              </a:rPr>
              <a:t>أحلل النص التالي ثم أجب عما يليه من أسئلة:-</a:t>
            </a:r>
            <a:endParaRPr lang="en-US" sz="2400" b="1" u="sng" dirty="0">
              <a:solidFill>
                <a:srgbClr val="FF0000"/>
              </a:solidFill>
            </a:endParaRPr>
          </a:p>
        </p:txBody>
      </p:sp>
      <p:sp>
        <p:nvSpPr>
          <p:cNvPr id="5" name="Rectangle 4"/>
          <p:cNvSpPr/>
          <p:nvPr/>
        </p:nvSpPr>
        <p:spPr>
          <a:xfrm>
            <a:off x="152400" y="533400"/>
            <a:ext cx="8839200" cy="26212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r"/>
            <a:r>
              <a:rPr lang="ar-AE" b="1" dirty="0"/>
              <a:t>"أكد صاحب السمو الشيخ خليفة بن زايد آل نهيان رئيس الدولة –حفظه الله- أن مسيرة دولة الامارات العربية المتحدة وتوجهاتها المستقبلية نحو ضمان الحفاظ علي البيئة واستدامة مواردها الطبيعية تأتي امتدادا لارث أجدادنا وأبنائنا الذين تعاملوا مع هذه الموارد بحكمة بالغة وفي مقدمتهم القائد المؤسس رجل البيئة والانماء الشيخ زايد بن سلطان آل نهيان-طيب الله ثراه-الذي وجهنا بأن نأخد من بيئتنا قدر حاجتنا وأن نحافظ علي توازنها ونترك فيها ما تجد فيها الأجيال القادمة مصدرا للخير والعطاء.وقال سموه في كلمة بمناسبة (يوم البيئة الوطني الواحد والعشرون )الذي يصادف عام 2018 نجدد من خلالها التزامنا الوطني والأخلاقي بالمحافظة علي مواردنا الطبيعية ونؤكد عزمنا علي بذل المزيد من العمل والجهد لتطويرها من أجل تحقيق أهداف التنمية المستدامة وفق رؤية الامارات 2021 تسهم في توفير السعادة والرخاء لنا جميعا ولأجيالنا القادمة وقال سموه"لا يزال أمامنا مستقبل حافل بالعمل وكلنا أمل في أن نتوج جهودنا بتغيرات كبيرة وجوهرية"</a:t>
            </a:r>
            <a:endParaRPr lang="en-US" dirty="0"/>
          </a:p>
        </p:txBody>
      </p:sp>
      <p:sp>
        <p:nvSpPr>
          <p:cNvPr id="2" name="Rectangle 1"/>
          <p:cNvSpPr/>
          <p:nvPr/>
        </p:nvSpPr>
        <p:spPr>
          <a:xfrm>
            <a:off x="76200" y="3276600"/>
            <a:ext cx="8915400" cy="3429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r>
              <a:rPr lang="ar-AE" dirty="0"/>
              <a:t> </a:t>
            </a:r>
            <a:endParaRPr lang="en-US" dirty="0"/>
          </a:p>
          <a:p>
            <a:pPr algn="r"/>
            <a:r>
              <a:rPr lang="ar-AE" b="1" dirty="0">
                <a:solidFill>
                  <a:srgbClr val="FF0000"/>
                </a:solidFill>
              </a:rPr>
              <a:t>1-القيمة الأخلاقية التي عبر عنها صاحب السمو الشيخ خليفة بن زايد في كلمته(كلنا أمل في أن نتوج جهودنا بتغيرات كبيرة وجوهرية.</a:t>
            </a:r>
            <a:endParaRPr lang="en-US" dirty="0">
              <a:solidFill>
                <a:srgbClr val="FF0000"/>
              </a:solidFill>
            </a:endParaRPr>
          </a:p>
          <a:p>
            <a:pPr algn="r"/>
            <a:r>
              <a:rPr lang="ar-AE" b="1" dirty="0"/>
              <a:t>أ-الربح                               ب-التسامح                            ج-السعادة                                 د-التطوير</a:t>
            </a:r>
            <a:endParaRPr lang="en-US" dirty="0"/>
          </a:p>
          <a:p>
            <a:pPr algn="r"/>
            <a:r>
              <a:rPr lang="ar-AE" b="1" dirty="0">
                <a:solidFill>
                  <a:srgbClr val="FF0000"/>
                </a:solidFill>
              </a:rPr>
              <a:t>2-تحتفل دولة الامارات العربية المتحدة بيوم البيئة الوطني منذ العام.</a:t>
            </a:r>
            <a:endParaRPr lang="en-US" dirty="0">
              <a:solidFill>
                <a:srgbClr val="FF0000"/>
              </a:solidFill>
            </a:endParaRPr>
          </a:p>
          <a:p>
            <a:pPr algn="r"/>
            <a:r>
              <a:rPr lang="ar-AE" b="1" dirty="0"/>
              <a:t>أ</a:t>
            </a:r>
            <a:r>
              <a:rPr lang="ar-AE" dirty="0"/>
              <a:t>-</a:t>
            </a:r>
            <a:r>
              <a:rPr lang="ar-AE" b="1" dirty="0"/>
              <a:t>1971                            ب-1997                               ج-2007                                   د-2017</a:t>
            </a:r>
            <a:endParaRPr lang="en-US" dirty="0"/>
          </a:p>
          <a:p>
            <a:pPr algn="r"/>
            <a:r>
              <a:rPr lang="ar-AE" b="1" dirty="0">
                <a:solidFill>
                  <a:srgbClr val="FF0000"/>
                </a:solidFill>
              </a:rPr>
              <a:t>3-أوصي الشيخ زايد بن سلطان آل نهيان –رحمه الله- في مجال البيئة.</a:t>
            </a:r>
            <a:endParaRPr lang="en-US" dirty="0">
              <a:solidFill>
                <a:srgbClr val="FF0000"/>
              </a:solidFill>
            </a:endParaRPr>
          </a:p>
          <a:p>
            <a:pPr algn="r"/>
            <a:r>
              <a:rPr lang="ar-AE" b="1" dirty="0"/>
              <a:t>أ-أن نأخذ منها ما نشاء        ب-المحافظة علي توازنها          ج-نترك ما فيها        د-الاهتمام بها للاجيال القادمة فقط </a:t>
            </a:r>
            <a:endParaRPr lang="en-US" dirty="0"/>
          </a:p>
          <a:p>
            <a:pPr algn="r"/>
            <a:r>
              <a:rPr lang="ar-AE" b="1" dirty="0">
                <a:solidFill>
                  <a:srgbClr val="FF0000"/>
                </a:solidFill>
              </a:rPr>
              <a:t>4-تأتي توجهات دولة الامارات العربية المتحدة للمحافظة علي البيئة كما أوردها النص امتدادا.</a:t>
            </a:r>
            <a:endParaRPr lang="en-US" dirty="0">
              <a:solidFill>
                <a:srgbClr val="FF0000"/>
              </a:solidFill>
            </a:endParaRPr>
          </a:p>
          <a:p>
            <a:pPr algn="r"/>
            <a:r>
              <a:rPr lang="ar-AE" b="1" dirty="0"/>
              <a:t>أ-لارث زايد وأجدادنا         ب-لقوانين البيئة          ج-للمصالح الشخصية         د-لقوانين الاحتفال بيوم البيئة العالمي</a:t>
            </a:r>
            <a:endParaRPr lang="en-US" dirty="0"/>
          </a:p>
          <a:p>
            <a:pPr algn="r"/>
            <a:r>
              <a:rPr lang="ar-AE" b="1" dirty="0">
                <a:solidFill>
                  <a:srgbClr val="FF0000"/>
                </a:solidFill>
              </a:rPr>
              <a:t>5-لقب برجل "البيئة والانماء" الشيخ. </a:t>
            </a:r>
            <a:endParaRPr lang="en-US" dirty="0">
              <a:solidFill>
                <a:srgbClr val="FF0000"/>
              </a:solidFill>
            </a:endParaRPr>
          </a:p>
          <a:p>
            <a:pPr algn="r"/>
            <a:r>
              <a:rPr lang="ar-AE" b="1" dirty="0"/>
              <a:t> أ-خليفة بن زايد آل نهيان       ب-محمد بن زايد آل نهيان     ج-عبد الله بن زايد آل نهيان     د-زايد بن سلطان آل نهيان</a:t>
            </a:r>
            <a:endParaRPr lang="en-US" dirty="0"/>
          </a:p>
          <a:p>
            <a:pPr algn="r"/>
            <a:r>
              <a:rPr lang="ar-AE" dirty="0"/>
              <a:t> </a:t>
            </a:r>
            <a:endParaRPr lang="en-US" dirty="0"/>
          </a:p>
        </p:txBody>
      </p:sp>
    </p:spTree>
    <p:extLst>
      <p:ext uri="{BB962C8B-B14F-4D97-AF65-F5344CB8AC3E}">
        <p14:creationId xmlns:p14="http://schemas.microsoft.com/office/powerpoint/2010/main" val="36460605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7680" y="563880"/>
            <a:ext cx="8382000" cy="256032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r"/>
            <a:r>
              <a:rPr lang="ar-AE" b="1" dirty="0"/>
              <a:t>"المدن الذكية:هي المدن التي تستخدم حلولا تكنولوجية مبتكرة بهدف تحسين مستوي الحياة والخدمات التي يتلقاها السكان المقيمين والزوار فيها.وتعتمد المدن الذكية علي استخدام التكنولوجيا الخاصة بالانترنت من أجل ربط المكونات المختلفة ضمنها وتشكيل شبكة الكترونية خاصة بحيث أن كل مكون يكون مسؤولا عن تجميع مجموعة محددة من البيانات الخاصة به وبلك تصبح هذه المدن قادرة علي جمع البيانات المختلفة الخاصة بها من هذه الشبكة لجميع أنحاء المدينة وتشكل هذه البيانات الأساس الذي يتم استخدامه لبناء حلول مبتكرة لادارة وخدمات المدن الذكية فالمدن الذكية هي الحل للعديد من المشاكل التي تواجهها المدن الحديثة المزدحمة وتساعد في الاستغلال الأمثل لمواردها مما ينعكس بدوره علي كافة مناح الحياة وتمثل رؤي حكومات الدول الجهة الأهم في دعم وتحقيق المبادرات التي تسهم في التحول الي مدن ذكية"</a:t>
            </a:r>
            <a:endParaRPr lang="en-US" dirty="0"/>
          </a:p>
        </p:txBody>
      </p:sp>
      <p:sp>
        <p:nvSpPr>
          <p:cNvPr id="5" name="Rectangle 4"/>
          <p:cNvSpPr/>
          <p:nvPr/>
        </p:nvSpPr>
        <p:spPr>
          <a:xfrm>
            <a:off x="1965960" y="76200"/>
            <a:ext cx="5715000" cy="457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ar-AE" sz="2400" b="1" u="sng" dirty="0" smtClean="0">
                <a:solidFill>
                  <a:srgbClr val="FF0000"/>
                </a:solidFill>
              </a:rPr>
              <a:t>أحلل النص التالي ثم أجب عما يليه من أسئلة:-</a:t>
            </a:r>
            <a:endParaRPr lang="en-US" sz="2400" b="1" u="sng" dirty="0">
              <a:solidFill>
                <a:srgbClr val="FF0000"/>
              </a:solidFill>
            </a:endParaRPr>
          </a:p>
        </p:txBody>
      </p:sp>
      <p:sp>
        <p:nvSpPr>
          <p:cNvPr id="6" name="Rectangle 5"/>
          <p:cNvSpPr/>
          <p:nvPr/>
        </p:nvSpPr>
        <p:spPr>
          <a:xfrm>
            <a:off x="487680" y="3429000"/>
            <a:ext cx="8382000" cy="3276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r>
              <a:rPr lang="ar-AE" b="1" dirty="0"/>
              <a:t> </a:t>
            </a:r>
            <a:endParaRPr lang="en-US" dirty="0"/>
          </a:p>
          <a:p>
            <a:r>
              <a:rPr lang="ar-AE" b="1" dirty="0"/>
              <a:t> </a:t>
            </a:r>
            <a:endParaRPr lang="en-US" dirty="0"/>
          </a:p>
          <a:p>
            <a:pPr algn="r"/>
            <a:r>
              <a:rPr lang="ar-AE" b="1" dirty="0">
                <a:solidFill>
                  <a:srgbClr val="FF0000"/>
                </a:solidFill>
              </a:rPr>
              <a:t>1-مفهوم المدن الذكية يعني مدنا:</a:t>
            </a:r>
            <a:endParaRPr lang="en-US" dirty="0">
              <a:solidFill>
                <a:srgbClr val="FF0000"/>
              </a:solidFill>
            </a:endParaRPr>
          </a:p>
          <a:p>
            <a:pPr algn="r"/>
            <a:r>
              <a:rPr lang="ar-AE" b="1" dirty="0"/>
              <a:t>أ-حديثة البناء    </a:t>
            </a:r>
            <a:r>
              <a:rPr lang="ar-AE" b="1" dirty="0" smtClean="0"/>
              <a:t>     </a:t>
            </a:r>
            <a:r>
              <a:rPr lang="ar-AE" b="1" dirty="0"/>
              <a:t>ب-يوجد فيها الأبراج العالية        </a:t>
            </a:r>
            <a:r>
              <a:rPr lang="ar-AE" b="1" dirty="0" smtClean="0"/>
              <a:t>   </a:t>
            </a:r>
            <a:r>
              <a:rPr lang="ar-AE" b="1" dirty="0"/>
              <a:t>ج-تعتمد علي التقانة المبتكرة             د-غنية بالحدائق</a:t>
            </a:r>
            <a:endParaRPr lang="en-US" dirty="0"/>
          </a:p>
          <a:p>
            <a:pPr algn="r"/>
            <a:r>
              <a:rPr lang="ar-AE" b="1" dirty="0">
                <a:solidFill>
                  <a:srgbClr val="FF0000"/>
                </a:solidFill>
              </a:rPr>
              <a:t>2-الجهة الرئيسية الداعمة في التحول الي المدن الذكية:</a:t>
            </a:r>
            <a:endParaRPr lang="en-US" dirty="0">
              <a:solidFill>
                <a:srgbClr val="FF0000"/>
              </a:solidFill>
            </a:endParaRPr>
          </a:p>
          <a:p>
            <a:pPr algn="r"/>
            <a:r>
              <a:rPr lang="ar-AE" b="1" dirty="0"/>
              <a:t>أ-رؤي الحكومات         ب-رجال الأعمال                     ج-الخاص                            د-المدارس والجامعات</a:t>
            </a:r>
            <a:endParaRPr lang="en-US" dirty="0"/>
          </a:p>
          <a:p>
            <a:pPr algn="r"/>
            <a:r>
              <a:rPr lang="ar-AE" b="1" dirty="0">
                <a:solidFill>
                  <a:srgbClr val="FF0000"/>
                </a:solidFill>
              </a:rPr>
              <a:t>3-المدن الذكية ترتبط بشبكة معلومات تعمل علي جمع البيانات الخاصة ذات الصلة ب:</a:t>
            </a:r>
            <a:endParaRPr lang="en-US" dirty="0">
              <a:solidFill>
                <a:srgbClr val="FF0000"/>
              </a:solidFill>
            </a:endParaRPr>
          </a:p>
          <a:p>
            <a:pPr algn="r"/>
            <a:r>
              <a:rPr lang="ar-AE" b="1" dirty="0"/>
              <a:t>أ-المدينة الذكية              ب-المدن المجاورة               ج-الأقاليم المجاورة                    د-الدول المجاورة</a:t>
            </a:r>
            <a:endParaRPr lang="en-US" dirty="0"/>
          </a:p>
          <a:p>
            <a:pPr algn="r"/>
            <a:r>
              <a:rPr lang="ar-AE" b="1" dirty="0">
                <a:solidFill>
                  <a:srgbClr val="FF0000"/>
                </a:solidFill>
              </a:rPr>
              <a:t>4-تمثل المدن الذكية تقدما ملموسا في مجال:</a:t>
            </a:r>
            <a:endParaRPr lang="en-US" dirty="0">
              <a:solidFill>
                <a:srgbClr val="FF0000"/>
              </a:solidFill>
            </a:endParaRPr>
          </a:p>
          <a:p>
            <a:pPr algn="r"/>
            <a:r>
              <a:rPr lang="ar-AE" b="1" dirty="0"/>
              <a:t>أ-التجارة                    ب-العمران       </a:t>
            </a:r>
            <a:r>
              <a:rPr lang="ar-AE" b="1" dirty="0" smtClean="0"/>
              <a:t>                  </a:t>
            </a:r>
            <a:r>
              <a:rPr lang="ar-AE" b="1" dirty="0"/>
              <a:t>ج-السياحة                             د-الأمن والسلامة</a:t>
            </a:r>
            <a:endParaRPr lang="en-US" dirty="0"/>
          </a:p>
          <a:p>
            <a:pPr algn="r"/>
            <a:r>
              <a:rPr lang="ar-AE" b="1" dirty="0">
                <a:solidFill>
                  <a:srgbClr val="FF0000"/>
                </a:solidFill>
              </a:rPr>
              <a:t>5-المدن الذكية تسهم بشكل فعال في :</a:t>
            </a:r>
            <a:endParaRPr lang="en-US" dirty="0">
              <a:solidFill>
                <a:srgbClr val="FF0000"/>
              </a:solidFill>
            </a:endParaRPr>
          </a:p>
          <a:p>
            <a:pPr algn="r"/>
            <a:r>
              <a:rPr lang="ar-AE" b="1" dirty="0"/>
              <a:t>أ-زيادة مشكلات المدن      ب-انتشار البطالة        ج-استثمار الموارد بشكل أمثل           د-زيادة عدد السكان</a:t>
            </a:r>
            <a:endParaRPr lang="en-US" dirty="0"/>
          </a:p>
          <a:p>
            <a:pPr algn="r"/>
            <a:r>
              <a:rPr lang="ar-AE" dirty="0"/>
              <a:t> </a:t>
            </a:r>
            <a:endParaRPr lang="en-US" dirty="0"/>
          </a:p>
          <a:p>
            <a:r>
              <a:rPr lang="ar-AE" dirty="0"/>
              <a:t> </a:t>
            </a:r>
            <a:endParaRPr lang="en-US" dirty="0"/>
          </a:p>
          <a:p>
            <a:r>
              <a:rPr lang="ar-AE" dirty="0"/>
              <a:t> </a:t>
            </a:r>
            <a:endParaRPr lang="en-US" dirty="0"/>
          </a:p>
        </p:txBody>
      </p:sp>
    </p:spTree>
    <p:extLst>
      <p:ext uri="{BB962C8B-B14F-4D97-AF65-F5344CB8AC3E}">
        <p14:creationId xmlns:p14="http://schemas.microsoft.com/office/powerpoint/2010/main" val="2316905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609600"/>
            <a:ext cx="8488680" cy="25908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r"/>
            <a:r>
              <a:rPr lang="ar-SA" b="1" dirty="0"/>
              <a:t>"نستلهم من مدرسة زايد في القيادة والادارة قيمة من أجل المستقبل فاذا كان الشيخ الشيخ زايد –رحمه الله-وضع اللبنات القوية لدولة الاتحاد التي ينعم الجميع بثمارها وحصادها الطيب الآن علي المستويات كافة فاننا نواصل نهجه الطيب ونتطلع بكل تفاؤل الي المستقبل ولهذا أطلقنا مئوية الامارات 2071التي تشكل برنامج عمل حكومتنا شاملا وموسعا يتضمن وضع استراتيجية وطنية لتعزيز سمعة الدولة وقوتها الناعمة وضمان وجود مصادر متنوعة للايرادات الحكومية بعيدا عن النفط اضافة الي الاستثمار في التعليم الذي يركز علي التكنولوجيا المتقدمة وبناء منظومة أخلاقية اماراتية في أجيال المستقبل ورفع مستوي الانتاجية في الاقتصاد الوطني وتقدير التماسك المجتمعي"</a:t>
            </a:r>
            <a:endParaRPr lang="en-US" dirty="0"/>
          </a:p>
        </p:txBody>
      </p:sp>
      <p:sp>
        <p:nvSpPr>
          <p:cNvPr id="5" name="Rectangle 4"/>
          <p:cNvSpPr/>
          <p:nvPr/>
        </p:nvSpPr>
        <p:spPr>
          <a:xfrm>
            <a:off x="1965960" y="76200"/>
            <a:ext cx="5715000" cy="457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ar-AE" sz="2400" b="1" u="sng" dirty="0" smtClean="0">
                <a:solidFill>
                  <a:srgbClr val="FF0000"/>
                </a:solidFill>
              </a:rPr>
              <a:t>اقرأمقولة الشيخ محمد بن راشد ثم أجب:-</a:t>
            </a:r>
            <a:endParaRPr lang="en-US" sz="2400" b="1" u="sng" dirty="0">
              <a:solidFill>
                <a:srgbClr val="FF0000"/>
              </a:solidFill>
            </a:endParaRPr>
          </a:p>
        </p:txBody>
      </p:sp>
      <p:sp>
        <p:nvSpPr>
          <p:cNvPr id="6" name="Rectangle 5"/>
          <p:cNvSpPr/>
          <p:nvPr/>
        </p:nvSpPr>
        <p:spPr>
          <a:xfrm>
            <a:off x="518160" y="3352800"/>
            <a:ext cx="8077200" cy="228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r"/>
            <a:r>
              <a:rPr lang="ar-AE" dirty="0"/>
              <a:t> </a:t>
            </a:r>
            <a:endParaRPr lang="en-US" dirty="0"/>
          </a:p>
          <a:p>
            <a:pPr algn="r"/>
            <a:r>
              <a:rPr lang="ar-AE" b="1" dirty="0">
                <a:solidFill>
                  <a:srgbClr val="FF0000"/>
                </a:solidFill>
              </a:rPr>
              <a:t>1-أطلق مئوية الامارات 2071صاحب السمو الشيخ </a:t>
            </a:r>
            <a:endParaRPr lang="en-US" dirty="0">
              <a:solidFill>
                <a:srgbClr val="FF0000"/>
              </a:solidFill>
            </a:endParaRPr>
          </a:p>
          <a:p>
            <a:pPr algn="r"/>
            <a:r>
              <a:rPr lang="ar-AE" b="1" dirty="0"/>
              <a:t>أ-زايد بن سلطان آل نهيان                   ب-محمد بن زايد آل نهيان               ج-محمد بن راشد آل مكتوم</a:t>
            </a:r>
            <a:endParaRPr lang="en-US" dirty="0"/>
          </a:p>
          <a:p>
            <a:pPr algn="r"/>
            <a:r>
              <a:rPr lang="ar-AE" b="1" dirty="0">
                <a:solidFill>
                  <a:srgbClr val="FF0000"/>
                </a:solidFill>
              </a:rPr>
              <a:t>2-تهدف مئوية الامارات 2071الي</a:t>
            </a:r>
            <a:endParaRPr lang="en-US" dirty="0">
              <a:solidFill>
                <a:srgbClr val="FF0000"/>
              </a:solidFill>
            </a:endParaRPr>
          </a:p>
          <a:p>
            <a:pPr algn="r"/>
            <a:r>
              <a:rPr lang="ar-AE" b="1" dirty="0"/>
              <a:t>أ-الاعتماد علي النفط                        ب-بناء منظومة قيم أخلاقية           ج-الاقتصاد التقليدي</a:t>
            </a:r>
            <a:endParaRPr lang="en-US" dirty="0"/>
          </a:p>
          <a:p>
            <a:pPr algn="r"/>
            <a:r>
              <a:rPr lang="ar-AE" b="1" dirty="0">
                <a:solidFill>
                  <a:srgbClr val="FF0000"/>
                </a:solidFill>
              </a:rPr>
              <a:t>3-تركز مئوية الامارات 2071علي التعليم الذي يعتمد علي</a:t>
            </a:r>
            <a:endParaRPr lang="en-US" dirty="0">
              <a:solidFill>
                <a:srgbClr val="FF0000"/>
              </a:solidFill>
            </a:endParaRPr>
          </a:p>
          <a:p>
            <a:pPr algn="r"/>
            <a:r>
              <a:rPr lang="ar-AE" b="1" dirty="0"/>
              <a:t>أ-التكنولوجيا                               ب-المعلم فقط                              ج-المتعلم فقط</a:t>
            </a:r>
            <a:endParaRPr lang="en-US" dirty="0"/>
          </a:p>
        </p:txBody>
      </p:sp>
      <p:sp>
        <p:nvSpPr>
          <p:cNvPr id="9" name="Rectangle 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902134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28800" y="304800"/>
            <a:ext cx="5181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AE" sz="2000" b="1" dirty="0" smtClean="0">
                <a:solidFill>
                  <a:srgbClr val="FF0000"/>
                </a:solidFill>
              </a:rPr>
              <a:t>مهارة تحليل الصور والأشكال</a:t>
            </a:r>
            <a:endParaRPr lang="en-US" sz="2000" b="1" dirty="0">
              <a:solidFill>
                <a:srgbClr val="FF0000"/>
              </a:solidFill>
            </a:endParaRPr>
          </a:p>
        </p:txBody>
      </p:sp>
      <p:sp>
        <p:nvSpPr>
          <p:cNvPr id="5" name="Cloud Callout 4"/>
          <p:cNvSpPr/>
          <p:nvPr/>
        </p:nvSpPr>
        <p:spPr>
          <a:xfrm>
            <a:off x="3886200" y="1295400"/>
            <a:ext cx="5029200" cy="2514600"/>
          </a:xfrm>
          <a:prstGeom prst="cloud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AE" b="1" dirty="0" smtClean="0"/>
              <a:t>تعرض الصور والأشكال مجموعة من المعلومات والبيانات المترابطة فيجب على الطالب الملاحظة والقراءة الجيدة والتحليل للشكل أوالصورة</a:t>
            </a:r>
            <a:endParaRPr lang="en-US" b="1" dirty="0"/>
          </a:p>
        </p:txBody>
      </p:sp>
      <p:pic>
        <p:nvPicPr>
          <p:cNvPr id="3074" name="Picture 2" descr="C:\Users\Lenovo\Desktop\top-3-thermal-energy-information-300x1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095750"/>
            <a:ext cx="4267200" cy="21336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553200" y="5116830"/>
            <a:ext cx="1981200" cy="10668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ar-AE" dirty="0" smtClean="0"/>
              <a:t>سيتم عرض أمثلة توضيحية مختلفة </a:t>
            </a:r>
            <a:endParaRPr lang="en-US" dirty="0"/>
          </a:p>
        </p:txBody>
      </p:sp>
    </p:spTree>
    <p:extLst>
      <p:ext uri="{BB962C8B-B14F-4D97-AF65-F5344CB8AC3E}">
        <p14:creationId xmlns:p14="http://schemas.microsoft.com/office/powerpoint/2010/main" val="3312030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164539" y="38100"/>
            <a:ext cx="5029200" cy="4191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2000" b="1" u="sng" dirty="0" smtClean="0">
                <a:solidFill>
                  <a:srgbClr val="FF0000"/>
                </a:solidFill>
              </a:rPr>
              <a:t>ألاحظ الشكل المقابل ثم أجب عما يليه من أسئلة:-</a:t>
            </a:r>
            <a:endParaRPr lang="en-US" sz="2000" b="1" u="sng" dirty="0">
              <a:solidFill>
                <a:srgbClr val="FF0000"/>
              </a:solidFill>
            </a:endParaRPr>
          </a:p>
        </p:txBody>
      </p:sp>
      <p:pic>
        <p:nvPicPr>
          <p:cNvPr id="4098" name="Picture 2" descr="الطاقة في حياتناEnergy in our liv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79320"/>
            <a:ext cx="3567077"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3733800" y="685800"/>
            <a:ext cx="5334000" cy="57150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r"/>
            <a:r>
              <a:rPr lang="ar-AE" sz="2000" b="1" dirty="0" smtClean="0">
                <a:solidFill>
                  <a:srgbClr val="FF0000"/>
                </a:solidFill>
              </a:rPr>
              <a:t>1-من أقل مصادر الطاقة التي يستخدمها الإنسان الطاقة:</a:t>
            </a:r>
          </a:p>
          <a:p>
            <a:pPr algn="r"/>
            <a:r>
              <a:rPr lang="ar-AE" dirty="0" smtClean="0"/>
              <a:t>أ-الحيوية       ب-البترول        ج-النووية        د-الفحم</a:t>
            </a:r>
          </a:p>
          <a:p>
            <a:pPr algn="r"/>
            <a:r>
              <a:rPr lang="ar-AE" sz="2000" b="1" dirty="0" smtClean="0">
                <a:solidFill>
                  <a:srgbClr val="FF0000"/>
                </a:solidFill>
              </a:rPr>
              <a:t>2-تصل نسبة استخدام الإنسان للطاقة النووية:             </a:t>
            </a:r>
          </a:p>
          <a:p>
            <a:pPr algn="r"/>
            <a:r>
              <a:rPr lang="ar-AE" dirty="0" smtClean="0"/>
              <a:t>أ-6.5%      ب-22.5%       ج-40%         د-35%</a:t>
            </a:r>
          </a:p>
          <a:p>
            <a:pPr algn="r"/>
            <a:r>
              <a:rPr lang="ar-AE" sz="2000" b="1" dirty="0" smtClean="0">
                <a:solidFill>
                  <a:srgbClr val="FF0000"/>
                </a:solidFill>
              </a:rPr>
              <a:t>3-تعد من مصادر الطاقة المتجددة:                         </a:t>
            </a:r>
          </a:p>
          <a:p>
            <a:pPr algn="r"/>
            <a:r>
              <a:rPr lang="ar-AE" dirty="0" smtClean="0"/>
              <a:t>أ-الفحم        ب-البترول      ج-الطاقة النووية      د-الرياح</a:t>
            </a:r>
          </a:p>
          <a:p>
            <a:pPr algn="r"/>
            <a:r>
              <a:rPr lang="ar-AE" sz="2000" b="1" dirty="0" smtClean="0">
                <a:solidFill>
                  <a:srgbClr val="FF0000"/>
                </a:solidFill>
              </a:rPr>
              <a:t>4-مصدرا الطاقة اللذان يمثلان نسبة استخدام تصل الى 47% هما:</a:t>
            </a:r>
          </a:p>
          <a:p>
            <a:pPr algn="r"/>
            <a:r>
              <a:rPr lang="ar-AE" dirty="0" smtClean="0"/>
              <a:t>أ-الطاقة النووية والكهرباء</a:t>
            </a:r>
          </a:p>
          <a:p>
            <a:pPr algn="r"/>
            <a:r>
              <a:rPr lang="ar-AE" dirty="0" smtClean="0"/>
              <a:t>ب-البترول والكهرباء       </a:t>
            </a:r>
          </a:p>
          <a:p>
            <a:pPr algn="r"/>
            <a:r>
              <a:rPr lang="ar-AE" dirty="0" smtClean="0"/>
              <a:t>ج-الفحم والبترول            </a:t>
            </a:r>
          </a:p>
          <a:p>
            <a:pPr algn="r"/>
            <a:r>
              <a:rPr lang="ar-AE" dirty="0" smtClean="0"/>
              <a:t>د-البترول والغاز الطبيعي  </a:t>
            </a:r>
          </a:p>
          <a:p>
            <a:pPr algn="r"/>
            <a:r>
              <a:rPr lang="ar-AE" sz="2000" b="1" dirty="0" smtClean="0">
                <a:solidFill>
                  <a:srgbClr val="FF0000"/>
                </a:solidFill>
              </a:rPr>
              <a:t>5-الاستخدام المتوازن وترشيد الاستهلاك لمصادر الطاقة يسهم في:</a:t>
            </a:r>
          </a:p>
          <a:p>
            <a:pPr algn="r"/>
            <a:r>
              <a:rPr lang="ar-AE" dirty="0" smtClean="0"/>
              <a:t>أ-زيادة التلوث    ب-قلة فرص العمل     ج-تحقيق الاستدامة                                د-هدر الموارد</a:t>
            </a:r>
            <a:endParaRPr lang="en-US" dirty="0"/>
          </a:p>
        </p:txBody>
      </p:sp>
    </p:spTree>
    <p:extLst>
      <p:ext uri="{BB962C8B-B14F-4D97-AF65-F5344CB8AC3E}">
        <p14:creationId xmlns:p14="http://schemas.microsoft.com/office/powerpoint/2010/main" val="594965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164539" y="38100"/>
            <a:ext cx="5029200" cy="4191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2000" b="1" u="sng" dirty="0" smtClean="0">
                <a:solidFill>
                  <a:srgbClr val="FF0000"/>
                </a:solidFill>
              </a:rPr>
              <a:t>ألاحظ الشكل المقابل ثم أجب عما يليه من أسئلة:-</a:t>
            </a:r>
            <a:endParaRPr lang="en-US" sz="2000" b="1" u="sng" dirty="0">
              <a:solidFill>
                <a:srgbClr val="FF0000"/>
              </a:solidFill>
            </a:endParaRPr>
          </a:p>
        </p:txBody>
      </p:sp>
      <p:pic>
        <p:nvPicPr>
          <p:cNvPr id="5122" name="Picture 2" descr="oursms رسائلنا on Twitter: &quot;دواعي استخدام شبكات التواصل الإجتماعي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5" y="685800"/>
            <a:ext cx="4501424"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4" name="Picture 4" descr="عادات استخدام وسائل التواصل الاجتماعي في العالم العربي - رصيف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140" y="685800"/>
            <a:ext cx="4369610"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00796" y="3992880"/>
            <a:ext cx="8356685" cy="28194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r"/>
            <a:r>
              <a:rPr lang="ar-AE" sz="2000" b="1" dirty="0" smtClean="0">
                <a:solidFill>
                  <a:srgbClr val="FF0000"/>
                </a:solidFill>
              </a:rPr>
              <a:t>1-يمكن الاستفادة من دراسة أنماط السلوك البشري في التعرف على:</a:t>
            </a:r>
          </a:p>
          <a:p>
            <a:pPr algn="r"/>
            <a:r>
              <a:rPr lang="ar-AE" dirty="0" smtClean="0"/>
              <a:t>أ-النظم الاقتصادية        ب-العلاقات الاجتماعية       ج-العلاقات السياسية         د-خطط التنمية المستدامة</a:t>
            </a:r>
          </a:p>
          <a:p>
            <a:pPr algn="r"/>
            <a:r>
              <a:rPr lang="ar-AE" sz="2000" b="1" dirty="0" smtClean="0">
                <a:solidFill>
                  <a:srgbClr val="FF0000"/>
                </a:solidFill>
              </a:rPr>
              <a:t>2-نستنتج من الشكل أن مواقع التواصل الاجتماعي تمثل لمستخدميها:</a:t>
            </a:r>
          </a:p>
          <a:p>
            <a:pPr algn="r"/>
            <a:r>
              <a:rPr lang="ar-AE" dirty="0" smtClean="0"/>
              <a:t>أ-مضيعة الوقت          ب-مصدر ازعاج              ج-تكلفة عالية                  د-مطلب هام</a:t>
            </a:r>
          </a:p>
          <a:p>
            <a:pPr algn="r"/>
            <a:r>
              <a:rPr lang="ar-AE" sz="2000" b="1" dirty="0" smtClean="0">
                <a:solidFill>
                  <a:srgbClr val="FF0000"/>
                </a:solidFill>
              </a:rPr>
              <a:t>3-يرجع السبب الرئيس لاستخدام شبكات التواصل الاجتماعي كما يوضحها الشكل:</a:t>
            </a:r>
          </a:p>
          <a:p>
            <a:pPr algn="r"/>
            <a:r>
              <a:rPr lang="ar-AE" dirty="0" smtClean="0"/>
              <a:t>أ-الخدمات المجانية     ب-الاستفادة من الوقت       ج-التواصل مع الآخريين           د-سماع الموسيقى</a:t>
            </a:r>
          </a:p>
          <a:p>
            <a:pPr algn="r"/>
            <a:r>
              <a:rPr lang="ar-AE" sz="2000" b="1" dirty="0" smtClean="0">
                <a:solidFill>
                  <a:srgbClr val="FF0000"/>
                </a:solidFill>
              </a:rPr>
              <a:t>4-تمثل نسبة مستخدمي وسائل التواصل الاجتماعي لمدة (4)ساعات في الجلسة الواحدة:</a:t>
            </a:r>
          </a:p>
          <a:p>
            <a:pPr algn="r"/>
            <a:r>
              <a:rPr lang="ar-AE" dirty="0" smtClean="0"/>
              <a:t>أ-5%                  ب-15%                         ج-23%                            د-20%</a:t>
            </a:r>
            <a:endParaRPr lang="en-US" dirty="0"/>
          </a:p>
        </p:txBody>
      </p:sp>
    </p:spTree>
    <p:extLst>
      <p:ext uri="{BB962C8B-B14F-4D97-AF65-F5344CB8AC3E}">
        <p14:creationId xmlns:p14="http://schemas.microsoft.com/office/powerpoint/2010/main" val="35379936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28800" y="304800"/>
            <a:ext cx="5181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AE" sz="2000" b="1" dirty="0" smtClean="0">
                <a:solidFill>
                  <a:srgbClr val="FF0000"/>
                </a:solidFill>
              </a:rPr>
              <a:t>مهارة قراءة الخرائط وتحليلها</a:t>
            </a:r>
            <a:endParaRPr lang="en-US" sz="2000" b="1" dirty="0">
              <a:solidFill>
                <a:srgbClr val="FF0000"/>
              </a:solidFill>
            </a:endParaRPr>
          </a:p>
        </p:txBody>
      </p:sp>
      <p:sp>
        <p:nvSpPr>
          <p:cNvPr id="5" name="Explosion 2 4"/>
          <p:cNvSpPr/>
          <p:nvPr/>
        </p:nvSpPr>
        <p:spPr>
          <a:xfrm>
            <a:off x="0" y="2590800"/>
            <a:ext cx="4419600" cy="3810000"/>
          </a:xfrm>
          <a:prstGeom prst="irregularSeal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AE" b="1" dirty="0" smtClean="0">
                <a:solidFill>
                  <a:srgbClr val="7030A0"/>
                </a:solidFill>
              </a:rPr>
              <a:t>خلال هذه المهارة يتم عرض الخرائط وعليها بيانات فيجب على الطالب ان يتمعن عند قراءة الخريطة ومعرفة الاتجاهات الأصلية والفرعية</a:t>
            </a:r>
            <a:endParaRPr lang="en-US" b="1" dirty="0">
              <a:solidFill>
                <a:srgbClr val="7030A0"/>
              </a:solidFill>
            </a:endParaRPr>
          </a:p>
        </p:txBody>
      </p:sp>
      <p:pic>
        <p:nvPicPr>
          <p:cNvPr id="6146" name="Picture 2" descr="طاقه الأتجاهات وتأثيرها علينا | منى الغضبان"/>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767840"/>
            <a:ext cx="4495800" cy="41469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6145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164539" y="38100"/>
            <a:ext cx="5029200" cy="4191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2000" b="1" u="sng" dirty="0" smtClean="0">
                <a:solidFill>
                  <a:srgbClr val="FF0000"/>
                </a:solidFill>
              </a:rPr>
              <a:t>ألاحظ الخريطة التي أمامك ثم أجب عما يليها من أسئلة:-</a:t>
            </a:r>
            <a:endParaRPr lang="en-US" sz="2000" b="1" u="sng" dirty="0">
              <a:solidFill>
                <a:srgbClr val="FF0000"/>
              </a:solidFill>
            </a:endParaRPr>
          </a:p>
        </p:txBody>
      </p:sp>
      <p:pic>
        <p:nvPicPr>
          <p:cNvPr id="7170" name="Picture 2" descr="الجزر الإماراتية المحتلة بين الحق الإماراتي والتعنت الإيراني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13704"/>
            <a:ext cx="5029200" cy="39418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Vertical Scroll 4"/>
          <p:cNvSpPr/>
          <p:nvPr/>
        </p:nvSpPr>
        <p:spPr>
          <a:xfrm>
            <a:off x="4800600" y="914400"/>
            <a:ext cx="4343400" cy="5562600"/>
          </a:xfrm>
          <a:prstGeom prst="vertic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b="1" dirty="0" smtClean="0">
                <a:solidFill>
                  <a:srgbClr val="FF0000"/>
                </a:solidFill>
              </a:rPr>
              <a:t>1-استخلص اثنين من الجز الاماراتية المحتلة؟</a:t>
            </a:r>
          </a:p>
          <a:p>
            <a:pPr algn="ctr"/>
            <a:r>
              <a:rPr lang="ar-AE" dirty="0" smtClean="0"/>
              <a:t>............................................................................</a:t>
            </a:r>
          </a:p>
          <a:p>
            <a:pPr algn="ctr"/>
            <a:endParaRPr lang="ar-AE" dirty="0"/>
          </a:p>
          <a:p>
            <a:pPr algn="ctr"/>
            <a:r>
              <a:rPr lang="ar-AE" b="1" dirty="0" smtClean="0">
                <a:solidFill>
                  <a:srgbClr val="FF0000"/>
                </a:solidFill>
              </a:rPr>
              <a:t>2-سجل أسماء اثنين من المدن الساحلية الواقعة على الساحل الغربي لدولة الامارات العربية المتحدة؟</a:t>
            </a:r>
          </a:p>
          <a:p>
            <a:pPr algn="ctr"/>
            <a:r>
              <a:rPr lang="ar-AE" dirty="0" smtClean="0"/>
              <a:t>..............................................................................</a:t>
            </a:r>
          </a:p>
          <a:p>
            <a:pPr algn="ctr"/>
            <a:endParaRPr lang="ar-AE" dirty="0"/>
          </a:p>
          <a:p>
            <a:pPr algn="ctr"/>
            <a:r>
              <a:rPr lang="ar-AE" b="1" dirty="0" smtClean="0">
                <a:solidFill>
                  <a:srgbClr val="FF0000"/>
                </a:solidFill>
              </a:rPr>
              <a:t>3-استنتج أهمية مضيق هرمز؟</a:t>
            </a:r>
          </a:p>
          <a:p>
            <a:pPr algn="ctr"/>
            <a:r>
              <a:rPr lang="ar-AE" dirty="0" smtClean="0"/>
              <a:t>.....................................................................................................................</a:t>
            </a:r>
            <a:endParaRPr lang="en-US" dirty="0"/>
          </a:p>
        </p:txBody>
      </p:sp>
    </p:spTree>
    <p:extLst>
      <p:ext uri="{BB962C8B-B14F-4D97-AF65-F5344CB8AC3E}">
        <p14:creationId xmlns:p14="http://schemas.microsoft.com/office/powerpoint/2010/main" val="3083386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2016 - الموارد المائية المتجددة(متر مكعب - بمليار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 y="30480"/>
            <a:ext cx="6781800" cy="39326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3148016589"/>
              </p:ext>
            </p:extLst>
          </p:nvPr>
        </p:nvGraphicFramePr>
        <p:xfrm>
          <a:off x="6865620" y="30480"/>
          <a:ext cx="2278380" cy="3550918"/>
        </p:xfrm>
        <a:graphic>
          <a:graphicData uri="http://schemas.openxmlformats.org/drawingml/2006/table">
            <a:tbl>
              <a:tblPr firstRow="1" bandRow="1">
                <a:tableStyleId>{BC89EF96-8CEA-46FF-86C4-4CE0E7609802}</a:tableStyleId>
              </a:tblPr>
              <a:tblGrid>
                <a:gridCol w="1139190"/>
                <a:gridCol w="1139190"/>
              </a:tblGrid>
              <a:tr h="507274">
                <a:tc>
                  <a:txBody>
                    <a:bodyPr/>
                    <a:lstStyle/>
                    <a:p>
                      <a:pPr algn="ctr"/>
                      <a:r>
                        <a:rPr lang="ar-AE" dirty="0" smtClean="0"/>
                        <a:t>موارد المياة</a:t>
                      </a:r>
                      <a:endParaRPr lang="en-US" dirty="0"/>
                    </a:p>
                  </a:txBody>
                  <a:tcPr/>
                </a:tc>
                <a:tc>
                  <a:txBody>
                    <a:bodyPr/>
                    <a:lstStyle/>
                    <a:p>
                      <a:pPr algn="ctr"/>
                      <a:r>
                        <a:rPr lang="ar-AE" dirty="0" smtClean="0"/>
                        <a:t>الدولة</a:t>
                      </a:r>
                      <a:endParaRPr lang="en-US" dirty="0"/>
                    </a:p>
                  </a:txBody>
                  <a:tcPr/>
                </a:tc>
              </a:tr>
              <a:tr h="507274">
                <a:tc>
                  <a:txBody>
                    <a:bodyPr/>
                    <a:lstStyle/>
                    <a:p>
                      <a:pPr algn="ctr"/>
                      <a:r>
                        <a:rPr lang="ar-AE" dirty="0" smtClean="0"/>
                        <a:t>0.50</a:t>
                      </a:r>
                      <a:endParaRPr lang="en-US" dirty="0"/>
                    </a:p>
                  </a:txBody>
                  <a:tcPr/>
                </a:tc>
                <a:tc>
                  <a:txBody>
                    <a:bodyPr/>
                    <a:lstStyle/>
                    <a:p>
                      <a:pPr algn="ctr"/>
                      <a:r>
                        <a:rPr lang="ar-AE" dirty="0" smtClean="0"/>
                        <a:t>الامارات</a:t>
                      </a:r>
                      <a:endParaRPr lang="en-US" dirty="0"/>
                    </a:p>
                  </a:txBody>
                  <a:tcPr/>
                </a:tc>
              </a:tr>
              <a:tr h="507274">
                <a:tc>
                  <a:txBody>
                    <a:bodyPr/>
                    <a:lstStyle/>
                    <a:p>
                      <a:pPr algn="ctr"/>
                      <a:r>
                        <a:rPr lang="ar-AE" dirty="0" smtClean="0"/>
                        <a:t>2.813.00</a:t>
                      </a:r>
                      <a:endParaRPr lang="en-US" dirty="0"/>
                    </a:p>
                  </a:txBody>
                  <a:tcPr/>
                </a:tc>
                <a:tc>
                  <a:txBody>
                    <a:bodyPr/>
                    <a:lstStyle/>
                    <a:p>
                      <a:pPr algn="ctr"/>
                      <a:r>
                        <a:rPr lang="ar-AE" dirty="0" smtClean="0"/>
                        <a:t>الصين</a:t>
                      </a:r>
                      <a:endParaRPr lang="en-US" dirty="0"/>
                    </a:p>
                  </a:txBody>
                  <a:tcPr/>
                </a:tc>
              </a:tr>
              <a:tr h="507274">
                <a:tc>
                  <a:txBody>
                    <a:bodyPr/>
                    <a:lstStyle/>
                    <a:p>
                      <a:pPr algn="ctr"/>
                      <a:r>
                        <a:rPr lang="ar-AE" dirty="0" smtClean="0"/>
                        <a:t>221.00</a:t>
                      </a:r>
                      <a:endParaRPr lang="en-US" dirty="0"/>
                    </a:p>
                  </a:txBody>
                  <a:tcPr/>
                </a:tc>
                <a:tc>
                  <a:txBody>
                    <a:bodyPr/>
                    <a:lstStyle/>
                    <a:p>
                      <a:pPr algn="ctr"/>
                      <a:r>
                        <a:rPr lang="ar-AE" dirty="0" smtClean="0"/>
                        <a:t>نيجريا</a:t>
                      </a:r>
                      <a:endParaRPr lang="en-US" dirty="0"/>
                    </a:p>
                  </a:txBody>
                  <a:tcPr/>
                </a:tc>
              </a:tr>
              <a:tr h="507274">
                <a:tc>
                  <a:txBody>
                    <a:bodyPr/>
                    <a:lstStyle/>
                    <a:p>
                      <a:pPr algn="ctr"/>
                      <a:r>
                        <a:rPr lang="ar-AE" dirty="0" smtClean="0"/>
                        <a:t>5.661.00</a:t>
                      </a:r>
                      <a:endParaRPr lang="en-US" dirty="0"/>
                    </a:p>
                  </a:txBody>
                  <a:tcPr/>
                </a:tc>
                <a:tc>
                  <a:txBody>
                    <a:bodyPr/>
                    <a:lstStyle/>
                    <a:p>
                      <a:pPr algn="ctr"/>
                      <a:r>
                        <a:rPr lang="ar-AE" dirty="0" smtClean="0"/>
                        <a:t>البرازيل</a:t>
                      </a:r>
                      <a:endParaRPr lang="en-US" dirty="0"/>
                    </a:p>
                  </a:txBody>
                  <a:tcPr/>
                </a:tc>
              </a:tr>
              <a:tr h="507274">
                <a:tc>
                  <a:txBody>
                    <a:bodyPr/>
                    <a:lstStyle/>
                    <a:p>
                      <a:pPr algn="ctr"/>
                      <a:r>
                        <a:rPr lang="ar-AE" dirty="0" smtClean="0"/>
                        <a:t>4.00</a:t>
                      </a:r>
                      <a:endParaRPr lang="en-US" dirty="0"/>
                    </a:p>
                  </a:txBody>
                  <a:tcPr/>
                </a:tc>
                <a:tc>
                  <a:txBody>
                    <a:bodyPr/>
                    <a:lstStyle/>
                    <a:p>
                      <a:pPr algn="ctr"/>
                      <a:r>
                        <a:rPr lang="ar-AE" dirty="0" smtClean="0"/>
                        <a:t>السودان</a:t>
                      </a:r>
                      <a:endParaRPr lang="en-US" dirty="0"/>
                    </a:p>
                  </a:txBody>
                  <a:tcPr/>
                </a:tc>
              </a:tr>
              <a:tr h="507274">
                <a:tc>
                  <a:txBody>
                    <a:bodyPr/>
                    <a:lstStyle/>
                    <a:p>
                      <a:pPr algn="ctr"/>
                      <a:r>
                        <a:rPr lang="ar-AE" dirty="0" smtClean="0"/>
                        <a:t>200.00</a:t>
                      </a:r>
                      <a:endParaRPr lang="en-US" dirty="0"/>
                    </a:p>
                  </a:txBody>
                  <a:tcPr/>
                </a:tc>
                <a:tc>
                  <a:txBody>
                    <a:bodyPr/>
                    <a:lstStyle/>
                    <a:p>
                      <a:pPr algn="ctr"/>
                      <a:r>
                        <a:rPr lang="ar-AE" dirty="0" smtClean="0"/>
                        <a:t>فرنسا</a:t>
                      </a:r>
                      <a:endParaRPr lang="en-US" dirty="0"/>
                    </a:p>
                  </a:txBody>
                  <a:tcPr/>
                </a:tc>
              </a:tr>
            </a:tbl>
          </a:graphicData>
        </a:graphic>
      </p:graphicFrame>
      <p:sp>
        <p:nvSpPr>
          <p:cNvPr id="5" name="Rectangle 4"/>
          <p:cNvSpPr/>
          <p:nvPr/>
        </p:nvSpPr>
        <p:spPr>
          <a:xfrm>
            <a:off x="83820" y="3733800"/>
            <a:ext cx="9060180" cy="3124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r"/>
            <a:r>
              <a:rPr lang="ar-AE" sz="2000" b="1" dirty="0" smtClean="0">
                <a:solidFill>
                  <a:srgbClr val="FF0000"/>
                </a:solidFill>
              </a:rPr>
              <a:t>1-تتوزع الموارد المائية المتجددة في قارات العالم بشكل:</a:t>
            </a:r>
          </a:p>
          <a:p>
            <a:pPr algn="r"/>
            <a:r>
              <a:rPr lang="ar-AE" dirty="0" smtClean="0"/>
              <a:t>أ-متساوي                     ب-متكافيء                       ج-متفاوت                 د-متعادل</a:t>
            </a:r>
          </a:p>
          <a:p>
            <a:pPr algn="r"/>
            <a:r>
              <a:rPr lang="ar-AE" b="1" dirty="0" smtClean="0">
                <a:solidFill>
                  <a:srgbClr val="FF0000"/>
                </a:solidFill>
              </a:rPr>
              <a:t>2-أغنى قارات العالم بالموارد المائية المتجددة هي قارة:</a:t>
            </a:r>
          </a:p>
          <a:p>
            <a:pPr algn="r"/>
            <a:r>
              <a:rPr lang="ar-AE" dirty="0" smtClean="0"/>
              <a:t>أ-أمريكا الشمالية            ب-أوروبا                         ج-آسيا                    د-أمريكا الجنوبية</a:t>
            </a:r>
          </a:p>
          <a:p>
            <a:pPr algn="r"/>
            <a:r>
              <a:rPr lang="ar-AE" b="1" dirty="0" smtClean="0">
                <a:solidFill>
                  <a:srgbClr val="FF0000"/>
                </a:solidFill>
              </a:rPr>
              <a:t> 3-الترتيب التنازلي للدول الثلاث الأولى من حيث كميات انتاج الموارد المائية المتجددة:</a:t>
            </a:r>
          </a:p>
          <a:p>
            <a:pPr algn="r"/>
            <a:r>
              <a:rPr lang="ar-AE" dirty="0" smtClean="0"/>
              <a:t>أ-الامارات-فرنسا-البرازيل</a:t>
            </a:r>
          </a:p>
          <a:p>
            <a:pPr algn="r"/>
            <a:r>
              <a:rPr lang="ar-AE" dirty="0" smtClean="0"/>
              <a:t>ب-البرازيل –الصين-نيجريا</a:t>
            </a:r>
          </a:p>
          <a:p>
            <a:pPr algn="r"/>
            <a:r>
              <a:rPr lang="ar-AE" dirty="0" smtClean="0"/>
              <a:t>ج-الصين-السودان-البرازيل</a:t>
            </a:r>
          </a:p>
          <a:p>
            <a:pPr algn="r"/>
            <a:r>
              <a:rPr lang="ar-AE" dirty="0" smtClean="0"/>
              <a:t>د-نيجريا –الصين –البرازيل</a:t>
            </a:r>
          </a:p>
          <a:p>
            <a:pPr algn="r"/>
            <a:r>
              <a:rPr lang="ar-AE" b="1" dirty="0" smtClean="0">
                <a:solidFill>
                  <a:srgbClr val="FF0000"/>
                </a:solidFill>
              </a:rPr>
              <a:t>4-اذا علمت أن دول الوطن العربي تقع ضمن الاقليم الصحراوي الحار فان سبب الفقر بالموارد المائية يرجع الى:</a:t>
            </a:r>
          </a:p>
          <a:p>
            <a:pPr algn="r"/>
            <a:r>
              <a:rPr lang="ar-AE" dirty="0" smtClean="0"/>
              <a:t>أ-قلة الأمطار             ب-وجود الجبال               ج-كثرة السهول                  د-انخفاض الاشعاع الشمسي</a:t>
            </a:r>
            <a:endParaRPr lang="en-US" dirty="0"/>
          </a:p>
        </p:txBody>
      </p:sp>
    </p:spTree>
    <p:extLst>
      <p:ext uri="{BB962C8B-B14F-4D97-AF65-F5344CB8AC3E}">
        <p14:creationId xmlns:p14="http://schemas.microsoft.com/office/powerpoint/2010/main" val="3565974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مراجعة عامة لمادة الدراسات االجتماعية والتربية الوطنية للصف الرابع 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
            <a:ext cx="8305800" cy="42443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1689546052"/>
              </p:ext>
            </p:extLst>
          </p:nvPr>
        </p:nvGraphicFramePr>
        <p:xfrm>
          <a:off x="1752600" y="5181600"/>
          <a:ext cx="6096000" cy="1483360"/>
        </p:xfrm>
        <a:graphic>
          <a:graphicData uri="http://schemas.openxmlformats.org/drawingml/2006/table">
            <a:tbl>
              <a:tblPr firstRow="1" bandRow="1">
                <a:tableStyleId>{ED083AE6-46FA-4A59-8FB0-9F97EB10719F}</a:tableStyleId>
              </a:tblPr>
              <a:tblGrid>
                <a:gridCol w="3048000"/>
                <a:gridCol w="3048000"/>
              </a:tblGrid>
              <a:tr h="370840">
                <a:tc>
                  <a:txBody>
                    <a:bodyPr/>
                    <a:lstStyle/>
                    <a:p>
                      <a:pPr algn="ctr"/>
                      <a:r>
                        <a:rPr lang="ar-AE" dirty="0" smtClean="0">
                          <a:solidFill>
                            <a:srgbClr val="FF0000"/>
                          </a:solidFill>
                        </a:rPr>
                        <a:t>مدن الساحل الغربي</a:t>
                      </a:r>
                      <a:endParaRPr lang="en-US" dirty="0">
                        <a:solidFill>
                          <a:srgbClr val="FF0000"/>
                        </a:solidFill>
                      </a:endParaRPr>
                    </a:p>
                  </a:txBody>
                  <a:tcPr/>
                </a:tc>
                <a:tc>
                  <a:txBody>
                    <a:bodyPr/>
                    <a:lstStyle/>
                    <a:p>
                      <a:pPr algn="ctr"/>
                      <a:r>
                        <a:rPr lang="ar-AE" dirty="0" smtClean="0">
                          <a:solidFill>
                            <a:srgbClr val="FF0000"/>
                          </a:solidFill>
                        </a:rPr>
                        <a:t>مدن الساحل الشرقي</a:t>
                      </a:r>
                      <a:endParaRPr lang="en-US" dirty="0">
                        <a:solidFill>
                          <a:srgbClr val="FF0000"/>
                        </a:solidFill>
                      </a:endParaRPr>
                    </a:p>
                  </a:txBody>
                  <a:tcPr/>
                </a:tc>
              </a:tr>
              <a:tr h="370840">
                <a:tc>
                  <a:txBody>
                    <a:bodyPr/>
                    <a:lstStyle/>
                    <a:p>
                      <a:pPr algn="ctr"/>
                      <a:r>
                        <a:rPr lang="ar-AE" dirty="0" smtClean="0">
                          <a:solidFill>
                            <a:srgbClr val="FF0000"/>
                          </a:solidFill>
                        </a:rPr>
                        <a:t>.................................</a:t>
                      </a:r>
                      <a:endParaRPr lang="en-US" dirty="0">
                        <a:solidFill>
                          <a:srgbClr val="FF0000"/>
                        </a:solidFill>
                      </a:endParaRPr>
                    </a:p>
                  </a:txBody>
                  <a:tcPr/>
                </a:tc>
                <a:tc>
                  <a:txBody>
                    <a:bodyPr/>
                    <a:lstStyle/>
                    <a:p>
                      <a:pPr algn="ctr"/>
                      <a:r>
                        <a:rPr lang="ar-AE" dirty="0" smtClean="0">
                          <a:solidFill>
                            <a:srgbClr val="FF0000"/>
                          </a:solidFill>
                        </a:rPr>
                        <a:t>.................................</a:t>
                      </a:r>
                      <a:endParaRPr lang="en-US" dirty="0">
                        <a:solidFill>
                          <a:srgbClr val="FF0000"/>
                        </a:solidFill>
                      </a:endParaRPr>
                    </a:p>
                  </a:txBody>
                  <a:tcPr/>
                </a:tc>
              </a:tr>
              <a:tr h="370840">
                <a:tc>
                  <a:txBody>
                    <a:bodyPr/>
                    <a:lstStyle/>
                    <a:p>
                      <a:pPr algn="ctr"/>
                      <a:r>
                        <a:rPr lang="ar-AE" dirty="0" smtClean="0">
                          <a:solidFill>
                            <a:srgbClr val="FF0000"/>
                          </a:solidFill>
                        </a:rPr>
                        <a:t>.....................................</a:t>
                      </a:r>
                      <a:endParaRPr lang="en-US" dirty="0">
                        <a:solidFill>
                          <a:srgbClr val="FF0000"/>
                        </a:solidFill>
                      </a:endParaRPr>
                    </a:p>
                  </a:txBody>
                  <a:tcPr/>
                </a:tc>
                <a:tc>
                  <a:txBody>
                    <a:bodyPr/>
                    <a:lstStyle/>
                    <a:p>
                      <a:pPr algn="ctr"/>
                      <a:r>
                        <a:rPr lang="ar-AE" dirty="0" smtClean="0">
                          <a:solidFill>
                            <a:srgbClr val="FF0000"/>
                          </a:solidFill>
                        </a:rPr>
                        <a:t>..............................</a:t>
                      </a:r>
                      <a:endParaRPr lang="en-US" dirty="0">
                        <a:solidFill>
                          <a:srgbClr val="FF0000"/>
                        </a:solidFill>
                      </a:endParaRPr>
                    </a:p>
                  </a:txBody>
                  <a:tcPr/>
                </a:tc>
              </a:tr>
              <a:tr h="370840">
                <a:tc>
                  <a:txBody>
                    <a:bodyPr/>
                    <a:lstStyle/>
                    <a:p>
                      <a:pPr algn="ctr"/>
                      <a:r>
                        <a:rPr lang="ar-AE" dirty="0" smtClean="0">
                          <a:solidFill>
                            <a:srgbClr val="FF0000"/>
                          </a:solidFill>
                        </a:rPr>
                        <a:t>.......................................</a:t>
                      </a:r>
                      <a:endParaRPr lang="en-US" dirty="0">
                        <a:solidFill>
                          <a:srgbClr val="FF0000"/>
                        </a:solidFill>
                      </a:endParaRPr>
                    </a:p>
                  </a:txBody>
                  <a:tcPr/>
                </a:tc>
                <a:tc>
                  <a:txBody>
                    <a:bodyPr/>
                    <a:lstStyle/>
                    <a:p>
                      <a:pPr algn="ctr"/>
                      <a:r>
                        <a:rPr lang="ar-AE" dirty="0" smtClean="0">
                          <a:solidFill>
                            <a:srgbClr val="FF0000"/>
                          </a:solidFill>
                        </a:rPr>
                        <a:t>...................................</a:t>
                      </a:r>
                      <a:endParaRPr lang="en-US" dirty="0">
                        <a:solidFill>
                          <a:srgbClr val="FF0000"/>
                        </a:solidFill>
                      </a:endParaRPr>
                    </a:p>
                  </a:txBody>
                  <a:tcPr/>
                </a:tc>
              </a:tr>
            </a:tbl>
          </a:graphicData>
        </a:graphic>
      </p:graphicFrame>
    </p:spTree>
    <p:extLst>
      <p:ext uri="{BB962C8B-B14F-4D97-AF65-F5344CB8AC3E}">
        <p14:creationId xmlns:p14="http://schemas.microsoft.com/office/powerpoint/2010/main" val="460919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0"/>
            <a:ext cx="43434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AE" sz="2400" b="1" dirty="0" smtClean="0">
                <a:solidFill>
                  <a:srgbClr val="FF0000"/>
                </a:solidFill>
              </a:rPr>
              <a:t>مهارة استنتاج الحقائق والتعميمات</a:t>
            </a:r>
            <a:endParaRPr lang="en-US" sz="2400" b="1" dirty="0">
              <a:solidFill>
                <a:srgbClr val="FF0000"/>
              </a:solidFill>
            </a:endParaRPr>
          </a:p>
        </p:txBody>
      </p:sp>
      <p:sp>
        <p:nvSpPr>
          <p:cNvPr id="5" name="12-Point Star 4"/>
          <p:cNvSpPr/>
          <p:nvPr/>
        </p:nvSpPr>
        <p:spPr>
          <a:xfrm>
            <a:off x="4457700" y="1295400"/>
            <a:ext cx="4457700" cy="2209800"/>
          </a:xfrm>
          <a:prstGeom prst="star1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AE" sz="2000" b="1" u="sng" dirty="0" smtClean="0">
                <a:solidFill>
                  <a:srgbClr val="FF0000"/>
                </a:solidFill>
              </a:rPr>
              <a:t>الحقيقة </a:t>
            </a:r>
          </a:p>
          <a:p>
            <a:pPr algn="ctr"/>
            <a:r>
              <a:rPr lang="ar-AE" b="1" dirty="0" smtClean="0"/>
              <a:t>تكون أشياء ثابتة لا يمكن التغير فيها وتحتوي الجملة على تاريخ أو رقم أو اسم شخصية </a:t>
            </a:r>
            <a:endParaRPr lang="en-US" b="1" dirty="0"/>
          </a:p>
        </p:txBody>
      </p:sp>
      <p:sp>
        <p:nvSpPr>
          <p:cNvPr id="6" name="12-Point Star 5"/>
          <p:cNvSpPr/>
          <p:nvPr/>
        </p:nvSpPr>
        <p:spPr>
          <a:xfrm>
            <a:off x="533400" y="1143000"/>
            <a:ext cx="3505200" cy="2209800"/>
          </a:xfrm>
          <a:prstGeom prst="star1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AE" sz="2000" b="1" u="sng" dirty="0" smtClean="0">
                <a:solidFill>
                  <a:srgbClr val="FF0000"/>
                </a:solidFill>
              </a:rPr>
              <a:t>التعميم</a:t>
            </a:r>
            <a:r>
              <a:rPr lang="ar-AE" sz="2000" u="sng" dirty="0" smtClean="0"/>
              <a:t>  </a:t>
            </a:r>
            <a:endParaRPr lang="ar-AE" u="sng" dirty="0" smtClean="0"/>
          </a:p>
          <a:p>
            <a:pPr algn="ctr"/>
            <a:r>
              <a:rPr lang="ar-AE" dirty="0" smtClean="0"/>
              <a:t>توجد بالجملة سبب وتؤدي الى نتيجة</a:t>
            </a:r>
            <a:endParaRPr lang="en-US" dirty="0"/>
          </a:p>
        </p:txBody>
      </p:sp>
      <p:graphicFrame>
        <p:nvGraphicFramePr>
          <p:cNvPr id="7" name="Diagram 6"/>
          <p:cNvGraphicFramePr/>
          <p:nvPr>
            <p:extLst>
              <p:ext uri="{D42A27DB-BD31-4B8C-83A1-F6EECF244321}">
                <p14:modId xmlns:p14="http://schemas.microsoft.com/office/powerpoint/2010/main" val="1177220721"/>
              </p:ext>
            </p:extLst>
          </p:nvPr>
        </p:nvGraphicFramePr>
        <p:xfrm>
          <a:off x="2849880" y="3124200"/>
          <a:ext cx="6096000" cy="353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Vertical Scroll 7"/>
          <p:cNvSpPr/>
          <p:nvPr/>
        </p:nvSpPr>
        <p:spPr>
          <a:xfrm>
            <a:off x="304800" y="3962400"/>
            <a:ext cx="2209800" cy="2819400"/>
          </a:xfrm>
          <a:prstGeom prst="verticalScroll">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AE" b="1" u="sng" dirty="0" smtClean="0">
                <a:solidFill>
                  <a:srgbClr val="FF0000"/>
                </a:solidFill>
              </a:rPr>
              <a:t>ملاحظة</a:t>
            </a:r>
          </a:p>
          <a:p>
            <a:pPr algn="ctr"/>
            <a:r>
              <a:rPr lang="ar-AE" b="1" dirty="0" smtClean="0"/>
              <a:t>الحقائق والتعميمات قد تكون بالنصوص أو الصور أو الجمع بين كلمات في صورة حقيقة أو تعميم</a:t>
            </a:r>
            <a:endParaRPr lang="en-US" b="1" dirty="0"/>
          </a:p>
        </p:txBody>
      </p:sp>
    </p:spTree>
    <p:extLst>
      <p:ext uri="{BB962C8B-B14F-4D97-AF65-F5344CB8AC3E}">
        <p14:creationId xmlns:p14="http://schemas.microsoft.com/office/powerpoint/2010/main" val="38197280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2233668" y="304800"/>
            <a:ext cx="5257800" cy="1066800"/>
          </a:xfrm>
          <a:prstGeom prst="horizont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2000" b="1" u="sng" dirty="0">
                <a:solidFill>
                  <a:srgbClr val="FF0000"/>
                </a:solidFill>
              </a:rPr>
              <a:t>كون تعميما </a:t>
            </a:r>
            <a:r>
              <a:rPr lang="ar-AE" sz="2000" b="1" u="sng" dirty="0" smtClean="0">
                <a:solidFill>
                  <a:srgbClr val="FF0000"/>
                </a:solidFill>
              </a:rPr>
              <a:t>من خلال الصورأوالكلمات </a:t>
            </a:r>
            <a:r>
              <a:rPr lang="ar-AE" sz="2000" b="1" u="sng" dirty="0">
                <a:solidFill>
                  <a:srgbClr val="FF0000"/>
                </a:solidFill>
              </a:rPr>
              <a:t>الآتية</a:t>
            </a:r>
          </a:p>
        </p:txBody>
      </p:sp>
      <p:sp>
        <p:nvSpPr>
          <p:cNvPr id="3" name="Rectangle 2"/>
          <p:cNvSpPr/>
          <p:nvPr/>
        </p:nvSpPr>
        <p:spPr>
          <a:xfrm>
            <a:off x="152400" y="1859280"/>
            <a:ext cx="3657600" cy="1143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AE" dirty="0"/>
              <a:t>(المناخ – والنبات الطبيعي)</a:t>
            </a:r>
          </a:p>
          <a:p>
            <a:pPr algn="ctr"/>
            <a:endParaRPr lang="ar-AE" dirty="0"/>
          </a:p>
          <a:p>
            <a:pPr algn="ctr"/>
            <a:r>
              <a:rPr lang="ar-AE" dirty="0"/>
              <a:t>(المناخ – وتوزيع السكان)</a:t>
            </a:r>
            <a:endParaRPr lang="en-US" dirty="0"/>
          </a:p>
        </p:txBody>
      </p:sp>
      <p:pic>
        <p:nvPicPr>
          <p:cNvPr id="5122" name="Picture 2" descr="نتيجة بحث الصور عن المناخ"/>
          <p:cNvPicPr>
            <a:picLocks noChangeAspect="1" noChangeArrowheads="1"/>
          </p:cNvPicPr>
          <p:nvPr/>
        </p:nvPicPr>
        <p:blipFill rotWithShape="1">
          <a:blip r:embed="rId2">
            <a:extLst>
              <a:ext uri="{28A0092B-C50C-407E-A947-70E740481C1C}">
                <a14:useLocalDpi xmlns:a14="http://schemas.microsoft.com/office/drawing/2010/main" val="0"/>
              </a:ext>
            </a:extLst>
          </a:blip>
          <a:srcRect l="66286" t="36534"/>
          <a:stretch/>
        </p:blipFill>
        <p:spPr bwMode="auto">
          <a:xfrm>
            <a:off x="5865495" y="4166490"/>
            <a:ext cx="2442210" cy="1563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Left-Right Arrow Callout 3"/>
          <p:cNvSpPr/>
          <p:nvPr/>
        </p:nvSpPr>
        <p:spPr>
          <a:xfrm>
            <a:off x="4876800" y="4701540"/>
            <a:ext cx="952500" cy="533400"/>
          </a:xfrm>
          <a:prstGeom prst="leftRightArrowCallou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pic>
        <p:nvPicPr>
          <p:cNvPr id="5124" name="Picture 4" descr="نتيجة بحث الصور عن السكان"/>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5648" y="4068586"/>
            <a:ext cx="2906920" cy="16616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Cloud Callout 7"/>
          <p:cNvSpPr/>
          <p:nvPr/>
        </p:nvSpPr>
        <p:spPr>
          <a:xfrm>
            <a:off x="4419600" y="1981200"/>
            <a:ext cx="4419600" cy="1752600"/>
          </a:xfrm>
          <a:prstGeom prst="cloud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AE" dirty="0" smtClean="0"/>
              <a:t>........................................................................................................................</a:t>
            </a:r>
            <a:endParaRPr lang="en-US" dirty="0"/>
          </a:p>
        </p:txBody>
      </p:sp>
    </p:spTree>
    <p:extLst>
      <p:ext uri="{BB962C8B-B14F-4D97-AF65-F5344CB8AC3E}">
        <p14:creationId xmlns:p14="http://schemas.microsoft.com/office/powerpoint/2010/main" val="1935325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2233668" y="304800"/>
            <a:ext cx="5257800" cy="1066800"/>
          </a:xfrm>
          <a:prstGeom prst="horizont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2000" b="1" u="sng" dirty="0" smtClean="0">
                <a:solidFill>
                  <a:srgbClr val="FF0000"/>
                </a:solidFill>
              </a:rPr>
              <a:t>استنتاج الحقائق</a:t>
            </a:r>
            <a:endParaRPr lang="ar-AE" sz="2000" b="1" u="sng" dirty="0">
              <a:solidFill>
                <a:srgbClr val="FF0000"/>
              </a:solidFill>
            </a:endParaRPr>
          </a:p>
        </p:txBody>
      </p:sp>
      <p:pic>
        <p:nvPicPr>
          <p:cNvPr id="9" name="Picture 4" descr="مراجعة عامة لمادة الدراسات االجتماعية والتربية الوطنية للصف الرابع 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97232"/>
            <a:ext cx="3352800" cy="23413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Flowchart: Alternate Process 4"/>
          <p:cNvSpPr/>
          <p:nvPr/>
        </p:nvSpPr>
        <p:spPr>
          <a:xfrm>
            <a:off x="4062468" y="4191000"/>
            <a:ext cx="3429000" cy="1353144"/>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AE" sz="2000" b="1" dirty="0" smtClean="0"/>
              <a:t>استنتج حقائق جغرافية</a:t>
            </a:r>
          </a:p>
          <a:p>
            <a:pPr algn="ctr"/>
            <a:r>
              <a:rPr lang="ar-AE" sz="2000" b="1" dirty="0" smtClean="0"/>
              <a:t>كون تعميما جغرافيا </a:t>
            </a:r>
          </a:p>
          <a:p>
            <a:pPr algn="ctr"/>
            <a:r>
              <a:rPr lang="ar-AE" sz="2000" b="1" dirty="0" smtClean="0"/>
              <a:t>(من خلال الخريطة</a:t>
            </a:r>
            <a:r>
              <a:rPr lang="ar-AE" dirty="0" smtClean="0"/>
              <a:t>)</a:t>
            </a:r>
            <a:endParaRPr lang="en-US" dirty="0"/>
          </a:p>
        </p:txBody>
      </p:sp>
      <p:sp>
        <p:nvSpPr>
          <p:cNvPr id="6" name="Cloud Callout 5"/>
          <p:cNvSpPr/>
          <p:nvPr/>
        </p:nvSpPr>
        <p:spPr>
          <a:xfrm>
            <a:off x="4572000" y="1924644"/>
            <a:ext cx="3567168" cy="1886544"/>
          </a:xfrm>
          <a:prstGeom prst="cloud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AE" dirty="0" smtClean="0"/>
              <a:t>............................................................................................................</a:t>
            </a:r>
            <a:endParaRPr lang="en-US" dirty="0"/>
          </a:p>
        </p:txBody>
      </p:sp>
    </p:spTree>
    <p:extLst>
      <p:ext uri="{BB962C8B-B14F-4D97-AF65-F5344CB8AC3E}">
        <p14:creationId xmlns:p14="http://schemas.microsoft.com/office/powerpoint/2010/main" val="7489896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Alternate Process 3"/>
          <p:cNvSpPr/>
          <p:nvPr/>
        </p:nvSpPr>
        <p:spPr>
          <a:xfrm>
            <a:off x="2057400" y="243840"/>
            <a:ext cx="4800600" cy="7620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AE" sz="2400" b="1" dirty="0" smtClean="0">
                <a:solidFill>
                  <a:srgbClr val="FF0000"/>
                </a:solidFill>
              </a:rPr>
              <a:t>مهارة حل المشكلات</a:t>
            </a:r>
            <a:endParaRPr lang="en-US" sz="2400" b="1" dirty="0">
              <a:solidFill>
                <a:srgbClr val="FF0000"/>
              </a:solidFill>
            </a:endParaRPr>
          </a:p>
        </p:txBody>
      </p:sp>
      <p:sp>
        <p:nvSpPr>
          <p:cNvPr id="5" name="Vertical Scroll 4"/>
          <p:cNvSpPr/>
          <p:nvPr/>
        </p:nvSpPr>
        <p:spPr>
          <a:xfrm>
            <a:off x="457200" y="2209800"/>
            <a:ext cx="3733800" cy="4038600"/>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AE" b="1" u="sng" dirty="0" smtClean="0">
                <a:solidFill>
                  <a:srgbClr val="FF0000"/>
                </a:solidFill>
              </a:rPr>
              <a:t>تعتمد هذه المهارة على عدة خطوات:</a:t>
            </a:r>
          </a:p>
          <a:p>
            <a:pPr algn="r"/>
            <a:r>
              <a:rPr lang="ar-AE" b="1" dirty="0" smtClean="0"/>
              <a:t>  1-الشعور بالمشكلة</a:t>
            </a:r>
          </a:p>
          <a:p>
            <a:pPr algn="r"/>
            <a:r>
              <a:rPr lang="ar-AE" b="1" dirty="0" smtClean="0"/>
              <a:t>2-تحديد المشكلة    </a:t>
            </a:r>
          </a:p>
          <a:p>
            <a:pPr algn="r"/>
            <a:r>
              <a:rPr lang="ar-AE" b="1" dirty="0" smtClean="0"/>
              <a:t>3-تحديد أسباب المشكلة</a:t>
            </a:r>
          </a:p>
          <a:p>
            <a:pPr algn="r"/>
            <a:r>
              <a:rPr lang="ar-AE" b="1" dirty="0" smtClean="0"/>
              <a:t>4-استنتاج النتائج المترتبة على المشكلة</a:t>
            </a:r>
          </a:p>
          <a:p>
            <a:pPr algn="r"/>
            <a:r>
              <a:rPr lang="ar-AE" b="1" dirty="0" smtClean="0"/>
              <a:t>5-تقديم مقترحات للمشكلة وتكون واقعية وقابلة للتنفيذ</a:t>
            </a:r>
            <a:endParaRPr lang="en-US" b="1" dirty="0"/>
          </a:p>
        </p:txBody>
      </p:sp>
      <p:sp>
        <p:nvSpPr>
          <p:cNvPr id="6" name="Flowchart: Alternate Process 5"/>
          <p:cNvSpPr/>
          <p:nvPr/>
        </p:nvSpPr>
        <p:spPr>
          <a:xfrm>
            <a:off x="5242560" y="1828800"/>
            <a:ext cx="3810000" cy="2209800"/>
          </a:xfrm>
          <a:prstGeom prst="flowChartAlternateProcess">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AE" sz="2000" b="1" dirty="0" smtClean="0">
                <a:solidFill>
                  <a:srgbClr val="FF0000"/>
                </a:solidFill>
              </a:rPr>
              <a:t>ملاحظة </a:t>
            </a:r>
          </a:p>
          <a:p>
            <a:pPr algn="ctr"/>
            <a:endParaRPr lang="ar-AE" dirty="0"/>
          </a:p>
          <a:p>
            <a:pPr algn="ctr"/>
            <a:r>
              <a:rPr lang="ar-AE" b="1" dirty="0" smtClean="0"/>
              <a:t>قد تكون هذه المهارة في صورة نص أو صورأو جداول </a:t>
            </a:r>
            <a:endParaRPr lang="en-US" b="1" dirty="0"/>
          </a:p>
        </p:txBody>
      </p:sp>
    </p:spTree>
    <p:extLst>
      <p:ext uri="{BB962C8B-B14F-4D97-AF65-F5344CB8AC3E}">
        <p14:creationId xmlns:p14="http://schemas.microsoft.com/office/powerpoint/2010/main" val="338256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152400"/>
            <a:ext cx="5791200" cy="5334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AE" sz="2000" b="1" u="sng" dirty="0" smtClean="0">
                <a:solidFill>
                  <a:srgbClr val="FF0000"/>
                </a:solidFill>
              </a:rPr>
              <a:t>حلل المشكلة التالية باستخدام مهارة حل المشكلات</a:t>
            </a:r>
            <a:endParaRPr lang="en-US" sz="2000" b="1" u="sng" dirty="0">
              <a:solidFill>
                <a:srgbClr val="FF0000"/>
              </a:solidFill>
            </a:endParaRPr>
          </a:p>
        </p:txBody>
      </p:sp>
      <p:sp>
        <p:nvSpPr>
          <p:cNvPr id="5" name="Rectangle 4"/>
          <p:cNvSpPr/>
          <p:nvPr/>
        </p:nvSpPr>
        <p:spPr>
          <a:xfrm>
            <a:off x="609600" y="990600"/>
            <a:ext cx="8229600" cy="1524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r"/>
            <a:r>
              <a:rPr lang="ar-AE" b="1" dirty="0" smtClean="0"/>
              <a:t>يسعى العديد من الأفراد في المجتمع للحصول على عمل في مجال ما سواء أكان مرتبطا في دراستهم أو عن طريق الأعمال المهنية العامة ولكن يعاني الكثير منهم لايجاد العمل المناسب لهم بسبب عدم توافر الفرص الوظيفية المتاحة دائما أو لعدم توافق المؤهلات والخبرات الخاصة بهم مع الأعمال المطروحة في العمل وينتج عن ذلك زيادة في نسبة عدد العاطلين عن العمل ويطلق على هذه النسبة مسمى البطالة»</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207848458"/>
              </p:ext>
            </p:extLst>
          </p:nvPr>
        </p:nvGraphicFramePr>
        <p:xfrm>
          <a:off x="457200" y="2667000"/>
          <a:ext cx="8382000" cy="3429000"/>
        </p:xfrm>
        <a:graphic>
          <a:graphicData uri="http://schemas.openxmlformats.org/drawingml/2006/table">
            <a:tbl>
              <a:tblPr firstRow="1" bandRow="1">
                <a:tableStyleId>{ED083AE6-46FA-4A59-8FB0-9F97EB10719F}</a:tableStyleId>
              </a:tblPr>
              <a:tblGrid>
                <a:gridCol w="3667125"/>
                <a:gridCol w="3981450"/>
                <a:gridCol w="733425"/>
              </a:tblGrid>
              <a:tr h="685800">
                <a:tc>
                  <a:txBody>
                    <a:bodyPr/>
                    <a:lstStyle/>
                    <a:p>
                      <a:pPr algn="ctr"/>
                      <a:r>
                        <a:rPr lang="ar-AE" dirty="0" smtClean="0">
                          <a:solidFill>
                            <a:srgbClr val="FF0000"/>
                          </a:solidFill>
                        </a:rPr>
                        <a:t>الاجابة</a:t>
                      </a:r>
                      <a:endParaRPr lang="en-US" dirty="0">
                        <a:solidFill>
                          <a:srgbClr val="FF0000"/>
                        </a:solidFill>
                      </a:endParaRPr>
                    </a:p>
                  </a:txBody>
                  <a:tcPr/>
                </a:tc>
                <a:tc>
                  <a:txBody>
                    <a:bodyPr/>
                    <a:lstStyle/>
                    <a:p>
                      <a:pPr algn="ctr"/>
                      <a:r>
                        <a:rPr lang="ar-AE" dirty="0" smtClean="0">
                          <a:solidFill>
                            <a:srgbClr val="FF0000"/>
                          </a:solidFill>
                        </a:rPr>
                        <a:t>البيان</a:t>
                      </a:r>
                      <a:endParaRPr lang="en-US" dirty="0">
                        <a:solidFill>
                          <a:srgbClr val="FF0000"/>
                        </a:solidFill>
                      </a:endParaRPr>
                    </a:p>
                  </a:txBody>
                  <a:tcPr/>
                </a:tc>
                <a:tc>
                  <a:txBody>
                    <a:bodyPr/>
                    <a:lstStyle/>
                    <a:p>
                      <a:pPr algn="ctr"/>
                      <a:r>
                        <a:rPr lang="ar-AE" dirty="0" smtClean="0">
                          <a:solidFill>
                            <a:srgbClr val="FF0000"/>
                          </a:solidFill>
                        </a:rPr>
                        <a:t>م</a:t>
                      </a:r>
                      <a:endParaRPr lang="en-US" dirty="0">
                        <a:solidFill>
                          <a:srgbClr val="FF0000"/>
                        </a:solidFill>
                      </a:endParaRPr>
                    </a:p>
                  </a:txBody>
                  <a:tcPr/>
                </a:tc>
              </a:tr>
              <a:tr h="685800">
                <a:tc>
                  <a:txBody>
                    <a:bodyPr/>
                    <a:lstStyle/>
                    <a:p>
                      <a:r>
                        <a:rPr lang="ar-AE" dirty="0" smtClean="0"/>
                        <a:t>......................................................</a:t>
                      </a:r>
                      <a:endParaRPr lang="en-US" dirty="0"/>
                    </a:p>
                  </a:txBody>
                  <a:tcPr/>
                </a:tc>
                <a:tc>
                  <a:txBody>
                    <a:bodyPr/>
                    <a:lstStyle/>
                    <a:p>
                      <a:pPr algn="r"/>
                      <a:r>
                        <a:rPr lang="ar-AE" b="1" dirty="0" smtClean="0"/>
                        <a:t>حدد المشكلة التي تتحدث عنها الفقرة.</a:t>
                      </a:r>
                      <a:endParaRPr lang="en-US" b="1" dirty="0"/>
                    </a:p>
                  </a:txBody>
                  <a:tcPr/>
                </a:tc>
                <a:tc>
                  <a:txBody>
                    <a:bodyPr/>
                    <a:lstStyle/>
                    <a:p>
                      <a:pPr algn="ctr"/>
                      <a:r>
                        <a:rPr lang="ar-AE" b="1" dirty="0" smtClean="0">
                          <a:solidFill>
                            <a:srgbClr val="FF0000"/>
                          </a:solidFill>
                        </a:rPr>
                        <a:t>1</a:t>
                      </a:r>
                      <a:endParaRPr lang="en-US" b="1" dirty="0">
                        <a:solidFill>
                          <a:srgbClr val="FF0000"/>
                        </a:solidFill>
                      </a:endParaRPr>
                    </a:p>
                  </a:txBody>
                  <a:tcPr/>
                </a:tc>
              </a:tr>
              <a:tr h="685800">
                <a:tc>
                  <a:txBody>
                    <a:bodyPr/>
                    <a:lstStyle/>
                    <a:p>
                      <a:r>
                        <a:rPr lang="ar-AE" dirty="0" smtClean="0"/>
                        <a:t>........................................................</a:t>
                      </a:r>
                      <a:endParaRPr lang="en-US" dirty="0"/>
                    </a:p>
                  </a:txBody>
                  <a:tcPr/>
                </a:tc>
                <a:tc>
                  <a:txBody>
                    <a:bodyPr/>
                    <a:lstStyle/>
                    <a:p>
                      <a:pPr algn="r"/>
                      <a:r>
                        <a:rPr lang="ar-AE" b="1" dirty="0" smtClean="0"/>
                        <a:t>استخلص أسباب المشكلة</a:t>
                      </a:r>
                      <a:endParaRPr lang="en-US" b="1" dirty="0"/>
                    </a:p>
                  </a:txBody>
                  <a:tcPr/>
                </a:tc>
                <a:tc>
                  <a:txBody>
                    <a:bodyPr/>
                    <a:lstStyle/>
                    <a:p>
                      <a:pPr algn="ctr"/>
                      <a:r>
                        <a:rPr lang="ar-AE" b="1" dirty="0" smtClean="0">
                          <a:solidFill>
                            <a:srgbClr val="FF0000"/>
                          </a:solidFill>
                        </a:rPr>
                        <a:t>2</a:t>
                      </a:r>
                      <a:endParaRPr lang="en-US" b="1" dirty="0">
                        <a:solidFill>
                          <a:srgbClr val="FF0000"/>
                        </a:solidFill>
                      </a:endParaRPr>
                    </a:p>
                  </a:txBody>
                  <a:tcPr/>
                </a:tc>
              </a:tr>
              <a:tr h="685800">
                <a:tc>
                  <a:txBody>
                    <a:bodyPr/>
                    <a:lstStyle/>
                    <a:p>
                      <a:r>
                        <a:rPr lang="ar-AE" dirty="0" smtClean="0"/>
                        <a:t>.........................................................</a:t>
                      </a:r>
                      <a:endParaRPr lang="en-US" dirty="0"/>
                    </a:p>
                  </a:txBody>
                  <a:tcPr/>
                </a:tc>
                <a:tc>
                  <a:txBody>
                    <a:bodyPr/>
                    <a:lstStyle/>
                    <a:p>
                      <a:pPr algn="r"/>
                      <a:r>
                        <a:rPr lang="ar-AE" b="1" dirty="0" smtClean="0"/>
                        <a:t>استنتج</a:t>
                      </a:r>
                      <a:r>
                        <a:rPr lang="ar-AE" b="1" baseline="0" dirty="0" smtClean="0"/>
                        <a:t> اسباب المشكلة</a:t>
                      </a:r>
                      <a:endParaRPr lang="en-US" b="1" dirty="0"/>
                    </a:p>
                  </a:txBody>
                  <a:tcPr/>
                </a:tc>
                <a:tc>
                  <a:txBody>
                    <a:bodyPr/>
                    <a:lstStyle/>
                    <a:p>
                      <a:pPr algn="ctr"/>
                      <a:r>
                        <a:rPr lang="ar-AE" b="1" dirty="0" smtClean="0">
                          <a:solidFill>
                            <a:srgbClr val="FF0000"/>
                          </a:solidFill>
                        </a:rPr>
                        <a:t>3</a:t>
                      </a:r>
                      <a:endParaRPr lang="en-US" b="1" dirty="0">
                        <a:solidFill>
                          <a:srgbClr val="FF0000"/>
                        </a:solidFill>
                      </a:endParaRPr>
                    </a:p>
                  </a:txBody>
                  <a:tcPr/>
                </a:tc>
              </a:tr>
              <a:tr h="685800">
                <a:tc>
                  <a:txBody>
                    <a:bodyPr/>
                    <a:lstStyle/>
                    <a:p>
                      <a:r>
                        <a:rPr lang="ar-AE" dirty="0" smtClean="0"/>
                        <a:t>..........................................................</a:t>
                      </a:r>
                      <a:endParaRPr lang="en-US" dirty="0"/>
                    </a:p>
                  </a:txBody>
                  <a:tcPr/>
                </a:tc>
                <a:tc>
                  <a:txBody>
                    <a:bodyPr/>
                    <a:lstStyle/>
                    <a:p>
                      <a:pPr algn="r"/>
                      <a:r>
                        <a:rPr lang="ar-AE" b="1" dirty="0" smtClean="0"/>
                        <a:t>قدم حلا ابداعيا للمشكلة </a:t>
                      </a:r>
                      <a:endParaRPr lang="en-US" b="1" dirty="0"/>
                    </a:p>
                  </a:txBody>
                  <a:tcPr/>
                </a:tc>
                <a:tc>
                  <a:txBody>
                    <a:bodyPr/>
                    <a:lstStyle/>
                    <a:p>
                      <a:pPr algn="ctr"/>
                      <a:r>
                        <a:rPr lang="ar-AE" b="1" dirty="0" smtClean="0">
                          <a:solidFill>
                            <a:srgbClr val="FF0000"/>
                          </a:solidFill>
                        </a:rPr>
                        <a:t>4</a:t>
                      </a:r>
                      <a:endParaRPr lang="en-US" b="1" dirty="0">
                        <a:solidFill>
                          <a:srgbClr val="FF0000"/>
                        </a:solidFill>
                      </a:endParaRPr>
                    </a:p>
                  </a:txBody>
                  <a:tcPr/>
                </a:tc>
              </a:tr>
            </a:tbl>
          </a:graphicData>
        </a:graphic>
      </p:graphicFrame>
    </p:spTree>
    <p:extLst>
      <p:ext uri="{BB962C8B-B14F-4D97-AF65-F5344CB8AC3E}">
        <p14:creationId xmlns:p14="http://schemas.microsoft.com/office/powerpoint/2010/main" val="32500350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152400"/>
            <a:ext cx="5791200" cy="5334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AE" sz="2000" b="1" u="sng" dirty="0" smtClean="0">
                <a:solidFill>
                  <a:srgbClr val="FF0000"/>
                </a:solidFill>
              </a:rPr>
              <a:t>حلل المشكلة التالية باستخدام مهارة حل المشكلات</a:t>
            </a:r>
            <a:endParaRPr lang="en-US" sz="2000" b="1" u="sng" dirty="0">
              <a:solidFill>
                <a:srgbClr val="FF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505669362"/>
              </p:ext>
            </p:extLst>
          </p:nvPr>
        </p:nvGraphicFramePr>
        <p:xfrm>
          <a:off x="381000" y="3276600"/>
          <a:ext cx="8382000" cy="3429000"/>
        </p:xfrm>
        <a:graphic>
          <a:graphicData uri="http://schemas.openxmlformats.org/drawingml/2006/table">
            <a:tbl>
              <a:tblPr firstRow="1" bandRow="1">
                <a:tableStyleId>{ED083AE6-46FA-4A59-8FB0-9F97EB10719F}</a:tableStyleId>
              </a:tblPr>
              <a:tblGrid>
                <a:gridCol w="3667125"/>
                <a:gridCol w="3981450"/>
                <a:gridCol w="733425"/>
              </a:tblGrid>
              <a:tr h="685800">
                <a:tc>
                  <a:txBody>
                    <a:bodyPr/>
                    <a:lstStyle/>
                    <a:p>
                      <a:pPr algn="ctr"/>
                      <a:r>
                        <a:rPr lang="ar-AE" dirty="0" smtClean="0">
                          <a:solidFill>
                            <a:srgbClr val="FF0000"/>
                          </a:solidFill>
                        </a:rPr>
                        <a:t>الاجابة</a:t>
                      </a:r>
                      <a:endParaRPr lang="en-US" dirty="0">
                        <a:solidFill>
                          <a:srgbClr val="FF0000"/>
                        </a:solidFill>
                      </a:endParaRPr>
                    </a:p>
                  </a:txBody>
                  <a:tcPr/>
                </a:tc>
                <a:tc>
                  <a:txBody>
                    <a:bodyPr/>
                    <a:lstStyle/>
                    <a:p>
                      <a:pPr algn="ctr"/>
                      <a:r>
                        <a:rPr lang="ar-AE" dirty="0" smtClean="0">
                          <a:solidFill>
                            <a:srgbClr val="FF0000"/>
                          </a:solidFill>
                        </a:rPr>
                        <a:t>البيان</a:t>
                      </a:r>
                      <a:endParaRPr lang="en-US" dirty="0">
                        <a:solidFill>
                          <a:srgbClr val="FF0000"/>
                        </a:solidFill>
                      </a:endParaRPr>
                    </a:p>
                  </a:txBody>
                  <a:tcPr/>
                </a:tc>
                <a:tc>
                  <a:txBody>
                    <a:bodyPr/>
                    <a:lstStyle/>
                    <a:p>
                      <a:pPr algn="ctr"/>
                      <a:r>
                        <a:rPr lang="ar-AE" dirty="0" smtClean="0">
                          <a:solidFill>
                            <a:srgbClr val="FF0000"/>
                          </a:solidFill>
                        </a:rPr>
                        <a:t>م</a:t>
                      </a:r>
                      <a:endParaRPr lang="en-US" dirty="0">
                        <a:solidFill>
                          <a:srgbClr val="FF0000"/>
                        </a:solidFill>
                      </a:endParaRPr>
                    </a:p>
                  </a:txBody>
                  <a:tcPr/>
                </a:tc>
              </a:tr>
              <a:tr h="685800">
                <a:tc>
                  <a:txBody>
                    <a:bodyPr/>
                    <a:lstStyle/>
                    <a:p>
                      <a:r>
                        <a:rPr lang="ar-AE" dirty="0" smtClean="0"/>
                        <a:t>......................................................</a:t>
                      </a:r>
                      <a:endParaRPr lang="en-US" dirty="0"/>
                    </a:p>
                  </a:txBody>
                  <a:tcPr/>
                </a:tc>
                <a:tc>
                  <a:txBody>
                    <a:bodyPr/>
                    <a:lstStyle/>
                    <a:p>
                      <a:pPr algn="r"/>
                      <a:r>
                        <a:rPr lang="ar-AE" b="1" dirty="0" smtClean="0"/>
                        <a:t>حدد المشكلة التي تتحدث عنها الفقرة.</a:t>
                      </a:r>
                      <a:endParaRPr lang="en-US" b="1" dirty="0"/>
                    </a:p>
                  </a:txBody>
                  <a:tcPr/>
                </a:tc>
                <a:tc>
                  <a:txBody>
                    <a:bodyPr/>
                    <a:lstStyle/>
                    <a:p>
                      <a:pPr algn="ctr"/>
                      <a:r>
                        <a:rPr lang="ar-AE" b="1" dirty="0" smtClean="0">
                          <a:solidFill>
                            <a:srgbClr val="FF0000"/>
                          </a:solidFill>
                        </a:rPr>
                        <a:t>1</a:t>
                      </a:r>
                      <a:endParaRPr lang="en-US" b="1" dirty="0">
                        <a:solidFill>
                          <a:srgbClr val="FF0000"/>
                        </a:solidFill>
                      </a:endParaRPr>
                    </a:p>
                  </a:txBody>
                  <a:tcPr/>
                </a:tc>
              </a:tr>
              <a:tr h="685800">
                <a:tc>
                  <a:txBody>
                    <a:bodyPr/>
                    <a:lstStyle/>
                    <a:p>
                      <a:r>
                        <a:rPr lang="ar-AE" dirty="0" smtClean="0"/>
                        <a:t>........................................................</a:t>
                      </a:r>
                      <a:endParaRPr lang="en-US" dirty="0"/>
                    </a:p>
                  </a:txBody>
                  <a:tcPr/>
                </a:tc>
                <a:tc>
                  <a:txBody>
                    <a:bodyPr/>
                    <a:lstStyle/>
                    <a:p>
                      <a:pPr algn="r"/>
                      <a:r>
                        <a:rPr lang="ar-AE" b="1" dirty="0" smtClean="0"/>
                        <a:t>استخلص أسباب المشكلة</a:t>
                      </a:r>
                      <a:endParaRPr lang="en-US" b="1" dirty="0"/>
                    </a:p>
                  </a:txBody>
                  <a:tcPr/>
                </a:tc>
                <a:tc>
                  <a:txBody>
                    <a:bodyPr/>
                    <a:lstStyle/>
                    <a:p>
                      <a:pPr algn="ctr"/>
                      <a:r>
                        <a:rPr lang="ar-AE" b="1" dirty="0" smtClean="0">
                          <a:solidFill>
                            <a:srgbClr val="FF0000"/>
                          </a:solidFill>
                        </a:rPr>
                        <a:t>2</a:t>
                      </a:r>
                      <a:endParaRPr lang="en-US" b="1" dirty="0">
                        <a:solidFill>
                          <a:srgbClr val="FF0000"/>
                        </a:solidFill>
                      </a:endParaRPr>
                    </a:p>
                  </a:txBody>
                  <a:tcPr/>
                </a:tc>
              </a:tr>
              <a:tr h="685800">
                <a:tc>
                  <a:txBody>
                    <a:bodyPr/>
                    <a:lstStyle/>
                    <a:p>
                      <a:r>
                        <a:rPr lang="ar-AE" dirty="0" smtClean="0"/>
                        <a:t>.........................................................</a:t>
                      </a:r>
                      <a:endParaRPr lang="en-US" dirty="0"/>
                    </a:p>
                  </a:txBody>
                  <a:tcPr/>
                </a:tc>
                <a:tc>
                  <a:txBody>
                    <a:bodyPr/>
                    <a:lstStyle/>
                    <a:p>
                      <a:pPr algn="r"/>
                      <a:r>
                        <a:rPr lang="ar-AE" b="1" dirty="0" smtClean="0"/>
                        <a:t>استنتج</a:t>
                      </a:r>
                      <a:r>
                        <a:rPr lang="ar-AE" b="1" baseline="0" dirty="0" smtClean="0"/>
                        <a:t> اسباب المشكلة</a:t>
                      </a:r>
                      <a:endParaRPr lang="en-US" b="1" dirty="0"/>
                    </a:p>
                  </a:txBody>
                  <a:tcPr/>
                </a:tc>
                <a:tc>
                  <a:txBody>
                    <a:bodyPr/>
                    <a:lstStyle/>
                    <a:p>
                      <a:pPr algn="ctr"/>
                      <a:r>
                        <a:rPr lang="ar-AE" b="1" dirty="0" smtClean="0">
                          <a:solidFill>
                            <a:srgbClr val="FF0000"/>
                          </a:solidFill>
                        </a:rPr>
                        <a:t>3</a:t>
                      </a:r>
                      <a:endParaRPr lang="en-US" b="1" dirty="0">
                        <a:solidFill>
                          <a:srgbClr val="FF0000"/>
                        </a:solidFill>
                      </a:endParaRPr>
                    </a:p>
                  </a:txBody>
                  <a:tcPr/>
                </a:tc>
              </a:tr>
              <a:tr h="685800">
                <a:tc>
                  <a:txBody>
                    <a:bodyPr/>
                    <a:lstStyle/>
                    <a:p>
                      <a:r>
                        <a:rPr lang="ar-AE" dirty="0" smtClean="0"/>
                        <a:t>..........................................................</a:t>
                      </a:r>
                      <a:endParaRPr lang="en-US" dirty="0"/>
                    </a:p>
                  </a:txBody>
                  <a:tcPr/>
                </a:tc>
                <a:tc>
                  <a:txBody>
                    <a:bodyPr/>
                    <a:lstStyle/>
                    <a:p>
                      <a:pPr algn="r"/>
                      <a:r>
                        <a:rPr lang="ar-AE" b="1" dirty="0" smtClean="0"/>
                        <a:t>قدم حلا ابداعيا للمشكلة </a:t>
                      </a:r>
                      <a:endParaRPr lang="en-US" b="1" dirty="0"/>
                    </a:p>
                  </a:txBody>
                  <a:tcPr/>
                </a:tc>
                <a:tc>
                  <a:txBody>
                    <a:bodyPr/>
                    <a:lstStyle/>
                    <a:p>
                      <a:pPr algn="ctr"/>
                      <a:r>
                        <a:rPr lang="ar-AE" b="1" dirty="0" smtClean="0">
                          <a:solidFill>
                            <a:srgbClr val="FF0000"/>
                          </a:solidFill>
                        </a:rPr>
                        <a:t>4</a:t>
                      </a:r>
                      <a:endParaRPr lang="en-US" b="1" dirty="0">
                        <a:solidFill>
                          <a:srgbClr val="FF0000"/>
                        </a:solidFill>
                      </a:endParaRPr>
                    </a:p>
                  </a:txBody>
                  <a:tcPr/>
                </a:tc>
              </a:tr>
            </a:tbl>
          </a:graphicData>
        </a:graphic>
      </p:graphicFrame>
      <p:sp>
        <p:nvSpPr>
          <p:cNvPr id="2" name="AutoShape 2" descr="5 معلومات عن التلوث البيئي وأثره السلبي على البيئ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5 معلومات عن التلوث البيئي وأثره السلبي على البيئ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792479"/>
            <a:ext cx="3030434" cy="19732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أزمة التلوث البيئي - جريدة الديوان"/>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792478"/>
            <a:ext cx="2857500" cy="197326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تلوث نهر الفرات في الأنبار جراء رمي النفايات وتصريف مياه المجاري فيها"/>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792478"/>
            <a:ext cx="2649916" cy="1973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1262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228600"/>
            <a:ext cx="4419600" cy="762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AE" sz="2400" b="1" dirty="0" smtClean="0">
                <a:solidFill>
                  <a:srgbClr val="FF0000"/>
                </a:solidFill>
              </a:rPr>
              <a:t>مهارة التصنيف</a:t>
            </a:r>
            <a:endParaRPr lang="en-US" sz="2400" b="1" dirty="0">
              <a:solidFill>
                <a:srgbClr val="FF0000"/>
              </a:solidFill>
            </a:endParaRPr>
          </a:p>
        </p:txBody>
      </p:sp>
      <p:sp>
        <p:nvSpPr>
          <p:cNvPr id="5" name="Flowchart: Alternate Process 4"/>
          <p:cNvSpPr/>
          <p:nvPr/>
        </p:nvSpPr>
        <p:spPr>
          <a:xfrm>
            <a:off x="3276600" y="2133600"/>
            <a:ext cx="5562600" cy="22098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AE" sz="2000" b="1" dirty="0" smtClean="0"/>
              <a:t>تعتمد هذه المهارة على التصنيف بين الظاهرات المختلفة </a:t>
            </a:r>
          </a:p>
          <a:p>
            <a:pPr algn="ctr"/>
            <a:r>
              <a:rPr lang="ar-AE" sz="2000" b="1" dirty="0" smtClean="0"/>
              <a:t>مثال التصنيف بين مظاهر السطح(جبال –هضاب سهول)</a:t>
            </a:r>
          </a:p>
          <a:p>
            <a:pPr algn="ctr"/>
            <a:r>
              <a:rPr lang="ar-AE" sz="2000" b="1" dirty="0" smtClean="0"/>
              <a:t>التصنيف بين العوامل الطبيعية والبشرية</a:t>
            </a:r>
            <a:endParaRPr lang="en-US" sz="2000" b="1" dirty="0"/>
          </a:p>
        </p:txBody>
      </p:sp>
      <p:sp>
        <p:nvSpPr>
          <p:cNvPr id="6" name="Cloud Callout 5"/>
          <p:cNvSpPr/>
          <p:nvPr/>
        </p:nvSpPr>
        <p:spPr>
          <a:xfrm>
            <a:off x="457200" y="4038600"/>
            <a:ext cx="2057400" cy="1600200"/>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AE" dirty="0" smtClean="0"/>
              <a:t>مثال توضيحي على ذلك بالشريحة التالية</a:t>
            </a:r>
            <a:endParaRPr lang="en-US" dirty="0"/>
          </a:p>
        </p:txBody>
      </p:sp>
    </p:spTree>
    <p:extLst>
      <p:ext uri="{BB962C8B-B14F-4D97-AF65-F5344CB8AC3E}">
        <p14:creationId xmlns:p14="http://schemas.microsoft.com/office/powerpoint/2010/main" val="1407889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Alternate Process 3"/>
          <p:cNvSpPr/>
          <p:nvPr/>
        </p:nvSpPr>
        <p:spPr>
          <a:xfrm>
            <a:off x="1295400" y="228600"/>
            <a:ext cx="6629400" cy="10668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AE" sz="2000" b="1" u="sng" dirty="0" smtClean="0">
                <a:solidFill>
                  <a:srgbClr val="FF0000"/>
                </a:solidFill>
              </a:rPr>
              <a:t>من خلال مهارة التصنيف صنف العوالمل الطبيعية والبشرية خلال الجدول</a:t>
            </a:r>
            <a:endParaRPr lang="en-US" sz="2000" b="1" u="sng" dirty="0">
              <a:solidFill>
                <a:srgbClr val="FF0000"/>
              </a:solidFill>
            </a:endParaRPr>
          </a:p>
        </p:txBody>
      </p:sp>
      <p:sp>
        <p:nvSpPr>
          <p:cNvPr id="5" name="Rectangle 4"/>
          <p:cNvSpPr/>
          <p:nvPr/>
        </p:nvSpPr>
        <p:spPr>
          <a:xfrm>
            <a:off x="792480" y="1600200"/>
            <a:ext cx="7848600" cy="8382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AE" b="1" dirty="0" smtClean="0"/>
              <a:t>الأيدي العاملة – المناخ – التضاريس – المواصلات – المشكلات السياسية- المياة</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965028290"/>
              </p:ext>
            </p:extLst>
          </p:nvPr>
        </p:nvGraphicFramePr>
        <p:xfrm>
          <a:off x="1798320" y="3352800"/>
          <a:ext cx="6096000" cy="2209800"/>
        </p:xfrm>
        <a:graphic>
          <a:graphicData uri="http://schemas.openxmlformats.org/drawingml/2006/table">
            <a:tbl>
              <a:tblPr firstRow="1" bandRow="1">
                <a:tableStyleId>{BC89EF96-8CEA-46FF-86C4-4CE0E7609802}</a:tableStyleId>
              </a:tblPr>
              <a:tblGrid>
                <a:gridCol w="3048000"/>
                <a:gridCol w="3048000"/>
              </a:tblGrid>
              <a:tr h="552450">
                <a:tc>
                  <a:txBody>
                    <a:bodyPr/>
                    <a:lstStyle/>
                    <a:p>
                      <a:pPr algn="ctr"/>
                      <a:r>
                        <a:rPr lang="ar-AE" dirty="0" smtClean="0">
                          <a:solidFill>
                            <a:srgbClr val="FF0000"/>
                          </a:solidFill>
                        </a:rPr>
                        <a:t>العوامل البشرية</a:t>
                      </a:r>
                      <a:endParaRPr lang="en-US" dirty="0">
                        <a:solidFill>
                          <a:srgbClr val="FF0000"/>
                        </a:solidFill>
                      </a:endParaRPr>
                    </a:p>
                  </a:txBody>
                  <a:tcPr/>
                </a:tc>
                <a:tc>
                  <a:txBody>
                    <a:bodyPr/>
                    <a:lstStyle/>
                    <a:p>
                      <a:pPr algn="ctr"/>
                      <a:r>
                        <a:rPr lang="ar-AE" dirty="0" smtClean="0">
                          <a:solidFill>
                            <a:srgbClr val="FF0000"/>
                          </a:solidFill>
                        </a:rPr>
                        <a:t>العوامل الطبيعية</a:t>
                      </a:r>
                      <a:endParaRPr lang="en-US" dirty="0">
                        <a:solidFill>
                          <a:srgbClr val="FF0000"/>
                        </a:solidFill>
                      </a:endParaRPr>
                    </a:p>
                  </a:txBody>
                  <a:tcPr/>
                </a:tc>
              </a:tr>
              <a:tr h="552450">
                <a:tc>
                  <a:txBody>
                    <a:bodyPr/>
                    <a:lstStyle/>
                    <a:p>
                      <a:endParaRPr lang="en-US"/>
                    </a:p>
                  </a:txBody>
                  <a:tcPr/>
                </a:tc>
                <a:tc>
                  <a:txBody>
                    <a:bodyPr/>
                    <a:lstStyle/>
                    <a:p>
                      <a:endParaRPr lang="en-US" dirty="0"/>
                    </a:p>
                  </a:txBody>
                  <a:tcPr/>
                </a:tc>
              </a:tr>
              <a:tr h="552450">
                <a:tc>
                  <a:txBody>
                    <a:bodyPr/>
                    <a:lstStyle/>
                    <a:p>
                      <a:endParaRPr lang="en-US"/>
                    </a:p>
                  </a:txBody>
                  <a:tcPr/>
                </a:tc>
                <a:tc>
                  <a:txBody>
                    <a:bodyPr/>
                    <a:lstStyle/>
                    <a:p>
                      <a:endParaRPr lang="en-US"/>
                    </a:p>
                  </a:txBody>
                  <a:tcPr/>
                </a:tc>
              </a:tr>
              <a:tr h="552450">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8734821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98934480"/>
              </p:ext>
            </p:extLst>
          </p:nvPr>
        </p:nvGraphicFramePr>
        <p:xfrm>
          <a:off x="3886200" y="2613660"/>
          <a:ext cx="5081905" cy="2934655"/>
        </p:xfrm>
        <a:graphic>
          <a:graphicData uri="http://schemas.openxmlformats.org/drawingml/2006/table">
            <a:tbl>
              <a:tblPr rtl="1" firstRow="1" firstCol="1" bandRow="1">
                <a:tableStyleId>{616DA210-FB5B-4158-B5E0-FEB733F419BA}</a:tableStyleId>
              </a:tblPr>
              <a:tblGrid>
                <a:gridCol w="1823489"/>
                <a:gridCol w="1396621"/>
                <a:gridCol w="1861795"/>
              </a:tblGrid>
              <a:tr h="662940">
                <a:tc>
                  <a:txBody>
                    <a:bodyPr/>
                    <a:lstStyle/>
                    <a:p>
                      <a:pPr marL="0" marR="0" algn="ctr" rtl="1">
                        <a:spcBef>
                          <a:spcPts val="0"/>
                        </a:spcBef>
                        <a:spcAft>
                          <a:spcPts val="0"/>
                        </a:spcAft>
                      </a:pPr>
                      <a:r>
                        <a:rPr lang="ar-AE" sz="1600" dirty="0">
                          <a:solidFill>
                            <a:srgbClr val="FF0000"/>
                          </a:solidFill>
                          <a:effectLst/>
                        </a:rPr>
                        <a:t>المحصول</a:t>
                      </a:r>
                      <a:endParaRPr lang="en-US" sz="1400" dirty="0">
                        <a:solidFill>
                          <a:srgbClr val="FF0000"/>
                        </a:solidFill>
                        <a:effectLst/>
                        <a:latin typeface="Times New Roman"/>
                        <a:ea typeface="Times New Roman"/>
                      </a:endParaRPr>
                    </a:p>
                  </a:txBody>
                  <a:tcPr marL="68580" marR="68580" marT="0" marB="0"/>
                </a:tc>
                <a:tc>
                  <a:txBody>
                    <a:bodyPr/>
                    <a:lstStyle/>
                    <a:p>
                      <a:pPr marL="0" marR="0" algn="ctr" rtl="1">
                        <a:spcBef>
                          <a:spcPts val="0"/>
                        </a:spcBef>
                        <a:spcAft>
                          <a:spcPts val="0"/>
                        </a:spcAft>
                      </a:pPr>
                      <a:r>
                        <a:rPr lang="ar-AE" sz="1600" dirty="0">
                          <a:solidFill>
                            <a:srgbClr val="FF0000"/>
                          </a:solidFill>
                          <a:effectLst/>
                        </a:rPr>
                        <a:t>الإنتاج مليون طن </a:t>
                      </a:r>
                      <a:endParaRPr lang="en-US" sz="1400" dirty="0">
                        <a:solidFill>
                          <a:srgbClr val="FF0000"/>
                        </a:solidFill>
                        <a:effectLst/>
                        <a:latin typeface="Times New Roman"/>
                        <a:ea typeface="Times New Roman"/>
                      </a:endParaRPr>
                    </a:p>
                  </a:txBody>
                  <a:tcPr marL="68580" marR="68580" marT="0" marB="0"/>
                </a:tc>
                <a:tc>
                  <a:txBody>
                    <a:bodyPr/>
                    <a:lstStyle/>
                    <a:p>
                      <a:pPr marL="0" marR="0" algn="ctr" rtl="1">
                        <a:spcBef>
                          <a:spcPts val="0"/>
                        </a:spcBef>
                        <a:spcAft>
                          <a:spcPts val="0"/>
                        </a:spcAft>
                      </a:pPr>
                      <a:r>
                        <a:rPr lang="ar-AE" sz="1600" dirty="0">
                          <a:solidFill>
                            <a:srgbClr val="FF0000"/>
                          </a:solidFill>
                          <a:effectLst/>
                        </a:rPr>
                        <a:t>المساحة المحصولية مليون هكتار</a:t>
                      </a:r>
                      <a:endParaRPr lang="en-US" sz="1400" dirty="0">
                        <a:solidFill>
                          <a:srgbClr val="FF0000"/>
                        </a:solidFill>
                        <a:effectLst/>
                        <a:latin typeface="Times New Roman"/>
                        <a:ea typeface="Times New Roman"/>
                      </a:endParaRPr>
                    </a:p>
                  </a:txBody>
                  <a:tcPr marL="68580" marR="68580" marT="0" marB="0"/>
                </a:tc>
              </a:tr>
              <a:tr h="454343">
                <a:tc>
                  <a:txBody>
                    <a:bodyPr/>
                    <a:lstStyle/>
                    <a:p>
                      <a:pPr marL="0" marR="0" algn="ctr" rtl="1">
                        <a:spcBef>
                          <a:spcPts val="0"/>
                        </a:spcBef>
                        <a:spcAft>
                          <a:spcPts val="0"/>
                        </a:spcAft>
                      </a:pPr>
                      <a:r>
                        <a:rPr lang="ar-AE" sz="1800" b="1" dirty="0">
                          <a:solidFill>
                            <a:srgbClr val="FF0000"/>
                          </a:solidFill>
                          <a:effectLst/>
                        </a:rPr>
                        <a:t>الحبوب الغذائية</a:t>
                      </a:r>
                      <a:endParaRPr lang="en-US" sz="1600" b="1" dirty="0">
                        <a:solidFill>
                          <a:srgbClr val="FF0000"/>
                        </a:solidFill>
                        <a:effectLst/>
                        <a:latin typeface="Times New Roman"/>
                        <a:ea typeface="Times New Roman"/>
                      </a:endParaRPr>
                    </a:p>
                  </a:txBody>
                  <a:tcPr marL="68580" marR="68580" marT="0" marB="0"/>
                </a:tc>
                <a:tc>
                  <a:txBody>
                    <a:bodyPr/>
                    <a:lstStyle/>
                    <a:p>
                      <a:pPr marL="0" marR="0" algn="ctr" rtl="0">
                        <a:spcBef>
                          <a:spcPts val="0"/>
                        </a:spcBef>
                        <a:spcAft>
                          <a:spcPts val="0"/>
                        </a:spcAft>
                      </a:pPr>
                      <a:r>
                        <a:rPr lang="en-US" sz="1400" b="1">
                          <a:effectLst/>
                        </a:rPr>
                        <a:t>44.5</a:t>
                      </a:r>
                      <a:endParaRPr lang="en-US" sz="1200" b="1">
                        <a:effectLst/>
                        <a:latin typeface="Times New Roman"/>
                        <a:ea typeface="Times New Roman"/>
                      </a:endParaRPr>
                    </a:p>
                  </a:txBody>
                  <a:tcPr marL="68580" marR="68580" marT="0" marB="0"/>
                </a:tc>
                <a:tc>
                  <a:txBody>
                    <a:bodyPr/>
                    <a:lstStyle/>
                    <a:p>
                      <a:pPr marL="0" marR="0" algn="ctr" rtl="1">
                        <a:spcBef>
                          <a:spcPts val="0"/>
                        </a:spcBef>
                        <a:spcAft>
                          <a:spcPts val="0"/>
                        </a:spcAft>
                      </a:pPr>
                      <a:r>
                        <a:rPr lang="en-US" sz="1400" b="1" dirty="0">
                          <a:effectLst/>
                        </a:rPr>
                        <a:t>26.5</a:t>
                      </a:r>
                      <a:endParaRPr lang="en-US" sz="1200" b="1" dirty="0">
                        <a:effectLst/>
                        <a:latin typeface="Times New Roman"/>
                        <a:ea typeface="Times New Roman"/>
                      </a:endParaRPr>
                    </a:p>
                  </a:txBody>
                  <a:tcPr marL="68580" marR="68580" marT="0" marB="0"/>
                </a:tc>
              </a:tr>
              <a:tr h="454343">
                <a:tc>
                  <a:txBody>
                    <a:bodyPr/>
                    <a:lstStyle/>
                    <a:p>
                      <a:pPr marL="0" marR="0" algn="ctr" rtl="1">
                        <a:spcBef>
                          <a:spcPts val="0"/>
                        </a:spcBef>
                        <a:spcAft>
                          <a:spcPts val="0"/>
                        </a:spcAft>
                      </a:pPr>
                      <a:r>
                        <a:rPr lang="ar-AE" sz="1800" b="1" dirty="0">
                          <a:solidFill>
                            <a:srgbClr val="FF0000"/>
                          </a:solidFill>
                          <a:effectLst/>
                        </a:rPr>
                        <a:t>البقوليات </a:t>
                      </a:r>
                      <a:endParaRPr lang="en-US" sz="1600" b="1" dirty="0">
                        <a:solidFill>
                          <a:srgbClr val="FF0000"/>
                        </a:solidFill>
                        <a:effectLst/>
                        <a:latin typeface="Times New Roman"/>
                        <a:ea typeface="Times New Roman"/>
                      </a:endParaRPr>
                    </a:p>
                  </a:txBody>
                  <a:tcPr marL="68580" marR="68580" marT="0" marB="0"/>
                </a:tc>
                <a:tc>
                  <a:txBody>
                    <a:bodyPr/>
                    <a:lstStyle/>
                    <a:p>
                      <a:pPr marL="0" marR="0" algn="ctr" rtl="0">
                        <a:spcBef>
                          <a:spcPts val="0"/>
                        </a:spcBef>
                        <a:spcAft>
                          <a:spcPts val="0"/>
                        </a:spcAft>
                      </a:pPr>
                      <a:r>
                        <a:rPr lang="en-US" sz="1400" b="1" dirty="0">
                          <a:effectLst/>
                        </a:rPr>
                        <a:t>1.4</a:t>
                      </a:r>
                      <a:endParaRPr lang="en-US" sz="1200" b="1" dirty="0">
                        <a:effectLst/>
                        <a:latin typeface="Times New Roman"/>
                        <a:ea typeface="Times New Roman"/>
                      </a:endParaRPr>
                    </a:p>
                  </a:txBody>
                  <a:tcPr marL="68580" marR="68580" marT="0" marB="0"/>
                </a:tc>
                <a:tc>
                  <a:txBody>
                    <a:bodyPr/>
                    <a:lstStyle/>
                    <a:p>
                      <a:pPr marL="0" marR="0" algn="ctr" rtl="1">
                        <a:spcBef>
                          <a:spcPts val="0"/>
                        </a:spcBef>
                        <a:spcAft>
                          <a:spcPts val="0"/>
                        </a:spcAft>
                      </a:pPr>
                      <a:r>
                        <a:rPr lang="en-US" sz="1400" b="1" dirty="0">
                          <a:effectLst/>
                        </a:rPr>
                        <a:t>1.5</a:t>
                      </a:r>
                      <a:endParaRPr lang="en-US" sz="1200" b="1" dirty="0">
                        <a:effectLst/>
                        <a:latin typeface="Times New Roman"/>
                        <a:ea typeface="Times New Roman"/>
                      </a:endParaRPr>
                    </a:p>
                  </a:txBody>
                  <a:tcPr marL="68580" marR="68580" marT="0" marB="0"/>
                </a:tc>
              </a:tr>
              <a:tr h="454343">
                <a:tc>
                  <a:txBody>
                    <a:bodyPr/>
                    <a:lstStyle/>
                    <a:p>
                      <a:pPr marL="0" marR="0" algn="ctr" rtl="1">
                        <a:spcBef>
                          <a:spcPts val="0"/>
                        </a:spcBef>
                        <a:spcAft>
                          <a:spcPts val="0"/>
                        </a:spcAft>
                      </a:pPr>
                      <a:r>
                        <a:rPr lang="ar-AE" sz="1800" b="1" dirty="0">
                          <a:solidFill>
                            <a:srgbClr val="FF0000"/>
                          </a:solidFill>
                          <a:effectLst/>
                        </a:rPr>
                        <a:t>الخضروات </a:t>
                      </a:r>
                      <a:endParaRPr lang="en-US" sz="1600" b="1" dirty="0">
                        <a:solidFill>
                          <a:srgbClr val="FF0000"/>
                        </a:solidFill>
                        <a:effectLst/>
                        <a:latin typeface="Times New Roman"/>
                        <a:ea typeface="Times New Roman"/>
                      </a:endParaRPr>
                    </a:p>
                  </a:txBody>
                  <a:tcPr marL="68580" marR="68580" marT="0" marB="0"/>
                </a:tc>
                <a:tc>
                  <a:txBody>
                    <a:bodyPr/>
                    <a:lstStyle/>
                    <a:p>
                      <a:pPr marL="0" marR="0" algn="ctr" rtl="0">
                        <a:spcBef>
                          <a:spcPts val="0"/>
                        </a:spcBef>
                        <a:spcAft>
                          <a:spcPts val="0"/>
                        </a:spcAft>
                      </a:pPr>
                      <a:r>
                        <a:rPr lang="en-US" sz="1400" b="1" dirty="0">
                          <a:effectLst/>
                        </a:rPr>
                        <a:t>58.1</a:t>
                      </a:r>
                      <a:endParaRPr lang="en-US" sz="1200" b="1" dirty="0">
                        <a:effectLst/>
                        <a:latin typeface="Times New Roman"/>
                        <a:ea typeface="Times New Roman"/>
                      </a:endParaRPr>
                    </a:p>
                  </a:txBody>
                  <a:tcPr marL="68580" marR="68580" marT="0" marB="0"/>
                </a:tc>
                <a:tc>
                  <a:txBody>
                    <a:bodyPr/>
                    <a:lstStyle/>
                    <a:p>
                      <a:pPr marL="0" marR="0" algn="ctr" rtl="1">
                        <a:spcBef>
                          <a:spcPts val="0"/>
                        </a:spcBef>
                        <a:spcAft>
                          <a:spcPts val="0"/>
                        </a:spcAft>
                      </a:pPr>
                      <a:r>
                        <a:rPr lang="en-US" sz="1400" b="1" dirty="0">
                          <a:effectLst/>
                        </a:rPr>
                        <a:t>2.9</a:t>
                      </a:r>
                      <a:endParaRPr lang="en-US" sz="1200" b="1" dirty="0">
                        <a:effectLst/>
                        <a:latin typeface="Times New Roman"/>
                        <a:ea typeface="Times New Roman"/>
                      </a:endParaRPr>
                    </a:p>
                  </a:txBody>
                  <a:tcPr marL="68580" marR="68580" marT="0" marB="0"/>
                </a:tc>
              </a:tr>
              <a:tr h="454343">
                <a:tc>
                  <a:txBody>
                    <a:bodyPr/>
                    <a:lstStyle/>
                    <a:p>
                      <a:pPr marL="0" marR="0" algn="ctr" rtl="1">
                        <a:spcBef>
                          <a:spcPts val="0"/>
                        </a:spcBef>
                        <a:spcAft>
                          <a:spcPts val="0"/>
                        </a:spcAft>
                      </a:pPr>
                      <a:r>
                        <a:rPr lang="ar-AE" sz="1800" b="1" dirty="0">
                          <a:solidFill>
                            <a:srgbClr val="FF0000"/>
                          </a:solidFill>
                          <a:effectLst/>
                        </a:rPr>
                        <a:t>الفاكهة </a:t>
                      </a:r>
                      <a:endParaRPr lang="en-US" sz="1600" b="1" dirty="0">
                        <a:solidFill>
                          <a:srgbClr val="FF0000"/>
                        </a:solidFill>
                        <a:effectLst/>
                        <a:latin typeface="Times New Roman"/>
                        <a:ea typeface="Times New Roman"/>
                      </a:endParaRPr>
                    </a:p>
                  </a:txBody>
                  <a:tcPr marL="68580" marR="68580" marT="0" marB="0"/>
                </a:tc>
                <a:tc>
                  <a:txBody>
                    <a:bodyPr/>
                    <a:lstStyle/>
                    <a:p>
                      <a:pPr marL="0" marR="0" algn="ctr" rtl="0">
                        <a:spcBef>
                          <a:spcPts val="0"/>
                        </a:spcBef>
                        <a:spcAft>
                          <a:spcPts val="0"/>
                        </a:spcAft>
                      </a:pPr>
                      <a:r>
                        <a:rPr lang="en-US" sz="1400" b="1" dirty="0">
                          <a:effectLst/>
                        </a:rPr>
                        <a:t>37.0</a:t>
                      </a:r>
                      <a:endParaRPr lang="en-US" sz="1200" b="1" dirty="0">
                        <a:effectLst/>
                        <a:latin typeface="Times New Roman"/>
                        <a:ea typeface="Times New Roman"/>
                      </a:endParaRPr>
                    </a:p>
                  </a:txBody>
                  <a:tcPr marL="68580" marR="68580" marT="0" marB="0"/>
                </a:tc>
                <a:tc>
                  <a:txBody>
                    <a:bodyPr/>
                    <a:lstStyle/>
                    <a:p>
                      <a:pPr marL="0" marR="0" algn="ctr" rtl="1">
                        <a:spcBef>
                          <a:spcPts val="0"/>
                        </a:spcBef>
                        <a:spcAft>
                          <a:spcPts val="0"/>
                        </a:spcAft>
                      </a:pPr>
                      <a:r>
                        <a:rPr lang="en-US" sz="1400" b="1" dirty="0">
                          <a:effectLst/>
                        </a:rPr>
                        <a:t>4.3</a:t>
                      </a:r>
                      <a:endParaRPr lang="en-US" sz="1200" b="1" dirty="0">
                        <a:effectLst/>
                        <a:latin typeface="Times New Roman"/>
                        <a:ea typeface="Times New Roman"/>
                      </a:endParaRPr>
                    </a:p>
                  </a:txBody>
                  <a:tcPr marL="68580" marR="68580" marT="0" marB="0"/>
                </a:tc>
              </a:tr>
              <a:tr h="454343">
                <a:tc>
                  <a:txBody>
                    <a:bodyPr/>
                    <a:lstStyle/>
                    <a:p>
                      <a:pPr marL="0" marR="0" algn="ctr" rtl="1">
                        <a:spcBef>
                          <a:spcPts val="0"/>
                        </a:spcBef>
                        <a:spcAft>
                          <a:spcPts val="0"/>
                        </a:spcAft>
                      </a:pPr>
                      <a:r>
                        <a:rPr lang="ar-AE" sz="1800" b="1" dirty="0">
                          <a:solidFill>
                            <a:srgbClr val="FF0000"/>
                          </a:solidFill>
                          <a:effectLst/>
                        </a:rPr>
                        <a:t>قصب السكر </a:t>
                      </a:r>
                      <a:endParaRPr lang="en-US" sz="1600" b="1" dirty="0">
                        <a:solidFill>
                          <a:srgbClr val="FF0000"/>
                        </a:solidFill>
                        <a:effectLst/>
                        <a:latin typeface="Times New Roman"/>
                        <a:ea typeface="Times New Roman"/>
                      </a:endParaRPr>
                    </a:p>
                  </a:txBody>
                  <a:tcPr marL="68580" marR="68580" marT="0" marB="0"/>
                </a:tc>
                <a:tc>
                  <a:txBody>
                    <a:bodyPr/>
                    <a:lstStyle/>
                    <a:p>
                      <a:pPr marL="0" marR="0" algn="ctr" rtl="0">
                        <a:spcBef>
                          <a:spcPts val="0"/>
                        </a:spcBef>
                        <a:spcAft>
                          <a:spcPts val="0"/>
                        </a:spcAft>
                      </a:pPr>
                      <a:r>
                        <a:rPr lang="en-US" sz="1400" b="1">
                          <a:effectLst/>
                        </a:rPr>
                        <a:t>22.1</a:t>
                      </a:r>
                      <a:endParaRPr lang="en-US" sz="1200" b="1">
                        <a:effectLst/>
                        <a:latin typeface="Times New Roman"/>
                        <a:ea typeface="Times New Roman"/>
                      </a:endParaRPr>
                    </a:p>
                  </a:txBody>
                  <a:tcPr marL="68580" marR="68580" marT="0" marB="0"/>
                </a:tc>
                <a:tc>
                  <a:txBody>
                    <a:bodyPr/>
                    <a:lstStyle/>
                    <a:p>
                      <a:pPr marL="0" marR="0" algn="ctr" rtl="1">
                        <a:spcBef>
                          <a:spcPts val="0"/>
                        </a:spcBef>
                        <a:spcAft>
                          <a:spcPts val="0"/>
                        </a:spcAft>
                      </a:pPr>
                      <a:r>
                        <a:rPr lang="en-US" sz="1400" b="1" dirty="0">
                          <a:effectLst/>
                        </a:rPr>
                        <a:t>0.239</a:t>
                      </a:r>
                      <a:endParaRPr lang="en-US" sz="1200" b="1" dirty="0">
                        <a:effectLst/>
                        <a:latin typeface="Times New Roman"/>
                        <a:ea typeface="Times New Roman"/>
                      </a:endParaRPr>
                    </a:p>
                  </a:txBody>
                  <a:tcPr marL="68580" marR="68580" marT="0" marB="0"/>
                </a:tc>
              </a:tr>
            </a:tbl>
          </a:graphicData>
        </a:graphic>
      </p:graphicFrame>
      <p:sp>
        <p:nvSpPr>
          <p:cNvPr id="7" name="Rectangle 3"/>
          <p:cNvSpPr>
            <a:spLocks noChangeArrowheads="1"/>
          </p:cNvSpPr>
          <p:nvPr/>
        </p:nvSpPr>
        <p:spPr bwMode="auto">
          <a:xfrm>
            <a:off x="3097213" y="30099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Flowchart: Alternate Process 9"/>
          <p:cNvSpPr/>
          <p:nvPr/>
        </p:nvSpPr>
        <p:spPr>
          <a:xfrm>
            <a:off x="814388" y="1371600"/>
            <a:ext cx="7772400" cy="838200"/>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b="1" u="sng" dirty="0" smtClean="0">
                <a:solidFill>
                  <a:srgbClr val="FF0000"/>
                </a:solidFill>
              </a:rPr>
              <a:t>اقرأ الجدول الآتى وتعرف بعض المحاصيل الزراعية في الوطن العربي لعام 2017 ثم أجب:</a:t>
            </a:r>
            <a:endParaRPr lang="en-US" b="1" u="sng" dirty="0">
              <a:solidFill>
                <a:srgbClr val="FF0000"/>
              </a:solidFill>
            </a:endParaRPr>
          </a:p>
        </p:txBody>
      </p:sp>
      <p:sp>
        <p:nvSpPr>
          <p:cNvPr id="11" name="Rectangle 10"/>
          <p:cNvSpPr/>
          <p:nvPr/>
        </p:nvSpPr>
        <p:spPr>
          <a:xfrm>
            <a:off x="814388" y="304800"/>
            <a:ext cx="8177212" cy="6858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AE" sz="2000" b="1" u="sng" dirty="0">
                <a:solidFill>
                  <a:srgbClr val="FF0000"/>
                </a:solidFill>
              </a:rPr>
              <a:t>ـــ امثل بيانيا بطريقة الاعمدة إنتاج الوطن العربي من ( الحبوب الغذائية ـــ الفاكهة ــــ قصب السكر </a:t>
            </a:r>
            <a:endParaRPr lang="en-US" sz="2000" b="1" u="sng" dirty="0">
              <a:solidFill>
                <a:srgbClr val="FF0000"/>
              </a:solidFill>
            </a:endParaRPr>
          </a:p>
        </p:txBody>
      </p:sp>
      <p:pic>
        <p:nvPicPr>
          <p:cNvPr id="3079" name="Picture 7" descr="رسم بياني فارغ , رسم بيانى سهل احاسيس بريئة"/>
          <p:cNvPicPr>
            <a:picLocks noChangeAspect="1" noChangeArrowheads="1"/>
          </p:cNvPicPr>
          <p:nvPr/>
        </p:nvPicPr>
        <p:blipFill rotWithShape="1">
          <a:blip r:embed="rId2">
            <a:extLst>
              <a:ext uri="{28A0092B-C50C-407E-A947-70E740481C1C}">
                <a14:useLocalDpi xmlns:a14="http://schemas.microsoft.com/office/drawing/2010/main" val="0"/>
              </a:ext>
            </a:extLst>
          </a:blip>
          <a:srcRect l="18096" r="10951"/>
          <a:stretch/>
        </p:blipFill>
        <p:spPr bwMode="auto">
          <a:xfrm>
            <a:off x="152400" y="2362200"/>
            <a:ext cx="3657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4483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1163</TotalTime>
  <Words>1237</Words>
  <Application>Microsoft Office PowerPoint</Application>
  <PresentationFormat>On-screen Show (4:3)</PresentationFormat>
  <Paragraphs>213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Executive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34</cp:revision>
  <dcterms:created xsi:type="dcterms:W3CDTF">2020-03-26T14:16:11Z</dcterms:created>
  <dcterms:modified xsi:type="dcterms:W3CDTF">2020-03-30T04:33:15Z</dcterms:modified>
</cp:coreProperties>
</file>