
<file path=[Content_Types].xml><?xml version="1.0" encoding="utf-8"?>
<Types xmlns="http://schemas.openxmlformats.org/package/2006/content-types">
  <Default Extension="gif" ContentType="image/gif"/>
  <Default Extension="jpeg" ContentType="image/jpeg"/>
  <Default Extension="mp3" ContentType="audio/m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4"/>
  </p:sldMasterIdLst>
  <p:notesMasterIdLst>
    <p:notesMasterId r:id="rId27"/>
  </p:notesMasterIdLst>
  <p:sldIdLst>
    <p:sldId id="266" r:id="rId5"/>
    <p:sldId id="273" r:id="rId6"/>
    <p:sldId id="265" r:id="rId7"/>
    <p:sldId id="282" r:id="rId8"/>
    <p:sldId id="283" r:id="rId9"/>
    <p:sldId id="284" r:id="rId10"/>
    <p:sldId id="285" r:id="rId11"/>
    <p:sldId id="286" r:id="rId12"/>
    <p:sldId id="287" r:id="rId13"/>
    <p:sldId id="288" r:id="rId14"/>
    <p:sldId id="289" r:id="rId15"/>
    <p:sldId id="275" r:id="rId16"/>
    <p:sldId id="259" r:id="rId17"/>
    <p:sldId id="267" r:id="rId18"/>
    <p:sldId id="276" r:id="rId19"/>
    <p:sldId id="277" r:id="rId20"/>
    <p:sldId id="279" r:id="rId21"/>
    <p:sldId id="278" r:id="rId22"/>
    <p:sldId id="280" r:id="rId23"/>
    <p:sldId id="281" r:id="rId24"/>
    <p:sldId id="268" r:id="rId25"/>
    <p:sldId id="27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0599" autoAdjust="0"/>
  </p:normalViewPr>
  <p:slideViewPr>
    <p:cSldViewPr snapToGrid="0">
      <p:cViewPr varScale="1">
        <p:scale>
          <a:sx n="103" d="100"/>
          <a:sy n="103" d="100"/>
        </p:scale>
        <p:origin x="91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slide" Target="slides/slide9.xml" /><Relationship Id="rId18" Type="http://schemas.openxmlformats.org/officeDocument/2006/relationships/slide" Target="slides/slide14.xml" /><Relationship Id="rId26" Type="http://schemas.openxmlformats.org/officeDocument/2006/relationships/slide" Target="slides/slide22.xml" /><Relationship Id="rId3" Type="http://schemas.openxmlformats.org/officeDocument/2006/relationships/customXml" Target="../customXml/item3.xml" /><Relationship Id="rId21" Type="http://schemas.openxmlformats.org/officeDocument/2006/relationships/slide" Target="slides/slide17.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slide" Target="slides/slide13.xml" /><Relationship Id="rId25" Type="http://schemas.openxmlformats.org/officeDocument/2006/relationships/slide" Target="slides/slide21.xml" /><Relationship Id="rId2" Type="http://schemas.openxmlformats.org/officeDocument/2006/relationships/customXml" Target="../customXml/item2.xml" /><Relationship Id="rId16" Type="http://schemas.openxmlformats.org/officeDocument/2006/relationships/slide" Target="slides/slide12.xml" /><Relationship Id="rId20" Type="http://schemas.openxmlformats.org/officeDocument/2006/relationships/slide" Target="slides/slide16.xml" /><Relationship Id="rId29" Type="http://schemas.openxmlformats.org/officeDocument/2006/relationships/viewProps" Target="viewProps.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24" Type="http://schemas.openxmlformats.org/officeDocument/2006/relationships/slide" Target="slides/slide20.xml" /><Relationship Id="rId5" Type="http://schemas.openxmlformats.org/officeDocument/2006/relationships/slide" Target="slides/slide1.xml" /><Relationship Id="rId15" Type="http://schemas.openxmlformats.org/officeDocument/2006/relationships/slide" Target="slides/slide11.xml" /><Relationship Id="rId23" Type="http://schemas.openxmlformats.org/officeDocument/2006/relationships/slide" Target="slides/slide19.xml" /><Relationship Id="rId28" Type="http://schemas.openxmlformats.org/officeDocument/2006/relationships/presProps" Target="presProps.xml" /><Relationship Id="rId10" Type="http://schemas.openxmlformats.org/officeDocument/2006/relationships/slide" Target="slides/slide6.xml" /><Relationship Id="rId19" Type="http://schemas.openxmlformats.org/officeDocument/2006/relationships/slide" Target="slides/slide15.xml" /><Relationship Id="rId31" Type="http://schemas.openxmlformats.org/officeDocument/2006/relationships/tableStyles" Target="tableStyles.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 Id="rId22" Type="http://schemas.openxmlformats.org/officeDocument/2006/relationships/slide" Target="slides/slide18.xml" /><Relationship Id="rId27" Type="http://schemas.openxmlformats.org/officeDocument/2006/relationships/notesMaster" Target="notesMasters/notesMaster1.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BEAB69-D42E-4C8E-9C92-132E372CBE89}" type="datetimeFigureOut">
              <a:rPr lang="en-US" smtClean="0"/>
              <a:t>9/15/2024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DEFB4A-07B8-49D7-9F69-E0742874770B}" type="slidenum">
              <a:rPr lang="en-US" smtClean="0"/>
              <a:t>‹#›</a:t>
            </a:fld>
            <a:endParaRPr lang="en-US"/>
          </a:p>
        </p:txBody>
      </p:sp>
    </p:spTree>
    <p:extLst>
      <p:ext uri="{BB962C8B-B14F-4D97-AF65-F5344CB8AC3E}">
        <p14:creationId xmlns:p14="http://schemas.microsoft.com/office/powerpoint/2010/main" val="330007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Tell learners that the broadcast uses a number of multi-word verbs to describe trends. Provide an example on the board: to build up. Elicit that this verb describes an increase. Build up is formed with a verb and a preposition. 2. (Optional) Tell learners to complete the chart with other examples of multi-word verbs from the </a:t>
            </a:r>
            <a:r>
              <a:rPr lang="en-US" dirty="0" err="1"/>
              <a:t>audioscript</a:t>
            </a:r>
            <a:endParaRPr lang="en-US" dirty="0"/>
          </a:p>
          <a:p>
            <a:endParaRPr lang="en-US" dirty="0"/>
          </a:p>
        </p:txBody>
      </p:sp>
      <p:sp>
        <p:nvSpPr>
          <p:cNvPr id="4" name="Slide Number Placeholder 3"/>
          <p:cNvSpPr>
            <a:spLocks noGrp="1"/>
          </p:cNvSpPr>
          <p:nvPr>
            <p:ph type="sldNum" sz="quarter" idx="5"/>
          </p:nvPr>
        </p:nvSpPr>
        <p:spPr/>
        <p:txBody>
          <a:bodyPr/>
          <a:lstStyle/>
          <a:p>
            <a:fld id="{A7DEFB4A-07B8-49D7-9F69-E0742874770B}" type="slidenum">
              <a:rPr lang="en-US" smtClean="0"/>
              <a:t>15</a:t>
            </a:fld>
            <a:endParaRPr lang="en-US"/>
          </a:p>
        </p:txBody>
      </p:sp>
    </p:spTree>
    <p:extLst>
      <p:ext uri="{BB962C8B-B14F-4D97-AF65-F5344CB8AC3E}">
        <p14:creationId xmlns:p14="http://schemas.microsoft.com/office/powerpoint/2010/main" val="1151081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DEFB4A-07B8-49D7-9F69-E0742874770B}" type="slidenum">
              <a:rPr lang="en-US" smtClean="0"/>
              <a:t>19</a:t>
            </a:fld>
            <a:endParaRPr lang="en-US"/>
          </a:p>
        </p:txBody>
      </p:sp>
    </p:spTree>
    <p:extLst>
      <p:ext uri="{BB962C8B-B14F-4D97-AF65-F5344CB8AC3E}">
        <p14:creationId xmlns:p14="http://schemas.microsoft.com/office/powerpoint/2010/main" val="3895366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Ask learners if they know anything about The Dubai Financial Centre. (Answers: It opened in 2008, home to the Dubai Stock Exchange, it is a </a:t>
            </a:r>
            <a:r>
              <a:rPr lang="en-US" dirty="0" err="1"/>
              <a:t>centre</a:t>
            </a:r>
            <a:r>
              <a:rPr lang="en-US" dirty="0"/>
              <a:t> for international businesses looking to trade in the Middle East.) Remind learners that the graph they saw in the previous lesson was about the DIFC. 2. Tell learners to focus on the two questions and read the article to find out the answers.</a:t>
            </a:r>
          </a:p>
        </p:txBody>
      </p:sp>
      <p:sp>
        <p:nvSpPr>
          <p:cNvPr id="4" name="Slide Number Placeholder 3"/>
          <p:cNvSpPr>
            <a:spLocks noGrp="1"/>
          </p:cNvSpPr>
          <p:nvPr>
            <p:ph type="sldNum" sz="quarter" idx="5"/>
          </p:nvPr>
        </p:nvSpPr>
        <p:spPr/>
        <p:txBody>
          <a:bodyPr/>
          <a:lstStyle/>
          <a:p>
            <a:fld id="{A7DEFB4A-07B8-49D7-9F69-E0742874770B}" type="slidenum">
              <a:rPr lang="en-US" smtClean="0"/>
              <a:t>20</a:t>
            </a:fld>
            <a:endParaRPr lang="en-US"/>
          </a:p>
        </p:txBody>
      </p:sp>
    </p:spTree>
    <p:extLst>
      <p:ext uri="{BB962C8B-B14F-4D97-AF65-F5344CB8AC3E}">
        <p14:creationId xmlns:p14="http://schemas.microsoft.com/office/powerpoint/2010/main" val="3930316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09647-D5D4-467C-85A1-712C001B48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24B750A-0790-4177-9A50-CD6645B554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1E23D4-12FA-4407-AC58-53B91AB9B5A2}"/>
              </a:ext>
            </a:extLst>
          </p:cNvPr>
          <p:cNvSpPr>
            <a:spLocks noGrp="1"/>
          </p:cNvSpPr>
          <p:nvPr>
            <p:ph type="dt" sz="half" idx="10"/>
          </p:nvPr>
        </p:nvSpPr>
        <p:spPr/>
        <p:txBody>
          <a:bodyPr/>
          <a:lstStyle/>
          <a:p>
            <a:fld id="{48A87A34-81AB-432B-8DAE-1953F412C126}" type="datetimeFigureOut">
              <a:rPr lang="en-US" smtClean="0"/>
              <a:pPr/>
              <a:t>9/15/2024</a:t>
            </a:fld>
            <a:endParaRPr lang="en-US" dirty="0"/>
          </a:p>
        </p:txBody>
      </p:sp>
      <p:sp>
        <p:nvSpPr>
          <p:cNvPr id="5" name="Footer Placeholder 4">
            <a:extLst>
              <a:ext uri="{FF2B5EF4-FFF2-40B4-BE49-F238E27FC236}">
                <a16:creationId xmlns:a16="http://schemas.microsoft.com/office/drawing/2014/main" id="{2C25248B-5AB1-422E-B688-FE06360CAA3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5F7DCC2-5041-46CC-A4F5-6DF327B40BF3}"/>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49655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6687D-BBA1-4085-BA3C-9A8D912E77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FCAFCC-B84B-41A4-B866-446A45D2A8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07B025-B365-462D-933D-3ACB2F8BC7D1}"/>
              </a:ext>
            </a:extLst>
          </p:cNvPr>
          <p:cNvSpPr>
            <a:spLocks noGrp="1"/>
          </p:cNvSpPr>
          <p:nvPr>
            <p:ph type="dt" sz="half" idx="10"/>
          </p:nvPr>
        </p:nvSpPr>
        <p:spPr/>
        <p:txBody>
          <a:bodyPr/>
          <a:lstStyle/>
          <a:p>
            <a:fld id="{48A87A34-81AB-432B-8DAE-1953F412C126}" type="datetimeFigureOut">
              <a:rPr lang="en-US" smtClean="0"/>
              <a:t>9/15/2024</a:t>
            </a:fld>
            <a:endParaRPr lang="en-US" dirty="0"/>
          </a:p>
        </p:txBody>
      </p:sp>
      <p:sp>
        <p:nvSpPr>
          <p:cNvPr id="5" name="Footer Placeholder 4">
            <a:extLst>
              <a:ext uri="{FF2B5EF4-FFF2-40B4-BE49-F238E27FC236}">
                <a16:creationId xmlns:a16="http://schemas.microsoft.com/office/drawing/2014/main" id="{927CE56C-6EAF-4915-BEA2-93395E7A3C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F0B4038-A46A-47DC-A122-5B046092DF6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71569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B86E6-733B-4505-BDC9-5914425A93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5219AC-C954-4E47-AE95-3339A1FE17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9D3151-D2DD-4694-8471-78FEDDFF0F7B}"/>
              </a:ext>
            </a:extLst>
          </p:cNvPr>
          <p:cNvSpPr>
            <a:spLocks noGrp="1"/>
          </p:cNvSpPr>
          <p:nvPr>
            <p:ph type="dt" sz="half" idx="10"/>
          </p:nvPr>
        </p:nvSpPr>
        <p:spPr/>
        <p:txBody>
          <a:bodyPr/>
          <a:lstStyle/>
          <a:p>
            <a:fld id="{48A87A34-81AB-432B-8DAE-1953F412C126}" type="datetimeFigureOut">
              <a:rPr lang="en-US" smtClean="0"/>
              <a:t>9/15/2024</a:t>
            </a:fld>
            <a:endParaRPr lang="en-US" dirty="0"/>
          </a:p>
        </p:txBody>
      </p:sp>
      <p:sp>
        <p:nvSpPr>
          <p:cNvPr id="5" name="Footer Placeholder 4">
            <a:extLst>
              <a:ext uri="{FF2B5EF4-FFF2-40B4-BE49-F238E27FC236}">
                <a16:creationId xmlns:a16="http://schemas.microsoft.com/office/drawing/2014/main" id="{511B787B-17C4-406E-AE86-9C177A02BF2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D981186-195A-463D-8549-65E04F02C3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66732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FD04C-EEE8-4FDD-967A-8C886844B0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D9FFC-8382-4445-A764-E6259F75904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11A6A6-9A6E-44F8-95D0-DDC60A4DA1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3FDE71-71EB-40A0-BA47-B2650EAAEE45}"/>
              </a:ext>
            </a:extLst>
          </p:cNvPr>
          <p:cNvSpPr>
            <a:spLocks noGrp="1"/>
          </p:cNvSpPr>
          <p:nvPr>
            <p:ph type="dt" sz="half" idx="10"/>
          </p:nvPr>
        </p:nvSpPr>
        <p:spPr/>
        <p:txBody>
          <a:bodyPr/>
          <a:lstStyle/>
          <a:p>
            <a:fld id="{48A87A34-81AB-432B-8DAE-1953F412C126}" type="datetimeFigureOut">
              <a:rPr lang="en-US" smtClean="0"/>
              <a:t>9/15/2024</a:t>
            </a:fld>
            <a:endParaRPr lang="en-US" dirty="0"/>
          </a:p>
        </p:txBody>
      </p:sp>
      <p:sp>
        <p:nvSpPr>
          <p:cNvPr id="6" name="Footer Placeholder 5">
            <a:extLst>
              <a:ext uri="{FF2B5EF4-FFF2-40B4-BE49-F238E27FC236}">
                <a16:creationId xmlns:a16="http://schemas.microsoft.com/office/drawing/2014/main" id="{97E163B4-60B7-4D91-B9F2-FB1230C7ADA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F4BD9EB-EA5D-45AD-B441-1BA197DE1BFC}"/>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04265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99531-1497-4CE6-A248-20D78D3564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23960E-19C2-4F3A-9C6C-0D7EBF4DF9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512AB0-1A17-4239-A727-1F62FD2362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D658DEA-9BB7-4082-AB5C-D16DC32F90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613790-43BB-4BE5-B209-AA05CE2075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DBACADC-ABB2-40A8-99E1-E0D869836895}"/>
              </a:ext>
            </a:extLst>
          </p:cNvPr>
          <p:cNvSpPr>
            <a:spLocks noGrp="1"/>
          </p:cNvSpPr>
          <p:nvPr>
            <p:ph type="dt" sz="half" idx="10"/>
          </p:nvPr>
        </p:nvSpPr>
        <p:spPr/>
        <p:txBody>
          <a:bodyPr/>
          <a:lstStyle/>
          <a:p>
            <a:fld id="{48A87A34-81AB-432B-8DAE-1953F412C126}" type="datetimeFigureOut">
              <a:rPr lang="en-US" smtClean="0"/>
              <a:t>9/15/2024</a:t>
            </a:fld>
            <a:endParaRPr lang="en-US" dirty="0"/>
          </a:p>
        </p:txBody>
      </p:sp>
      <p:sp>
        <p:nvSpPr>
          <p:cNvPr id="8" name="Footer Placeholder 7">
            <a:extLst>
              <a:ext uri="{FF2B5EF4-FFF2-40B4-BE49-F238E27FC236}">
                <a16:creationId xmlns:a16="http://schemas.microsoft.com/office/drawing/2014/main" id="{F29DA9FA-7533-4DF1-A4A6-230F998F864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41158A8-B64F-4D69-982A-00ED4C58F56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06542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F96A6-9890-4C9E-A5E3-69614E09C96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AAC459-4740-421D-9987-A3F63936BC04}"/>
              </a:ext>
            </a:extLst>
          </p:cNvPr>
          <p:cNvSpPr>
            <a:spLocks noGrp="1"/>
          </p:cNvSpPr>
          <p:nvPr>
            <p:ph type="dt" sz="half" idx="10"/>
          </p:nvPr>
        </p:nvSpPr>
        <p:spPr/>
        <p:txBody>
          <a:bodyPr/>
          <a:lstStyle/>
          <a:p>
            <a:fld id="{48A87A34-81AB-432B-8DAE-1953F412C126}" type="datetimeFigureOut">
              <a:rPr lang="en-US" smtClean="0"/>
              <a:t>9/15/2024</a:t>
            </a:fld>
            <a:endParaRPr lang="en-US" dirty="0"/>
          </a:p>
        </p:txBody>
      </p:sp>
      <p:sp>
        <p:nvSpPr>
          <p:cNvPr id="4" name="Footer Placeholder 3">
            <a:extLst>
              <a:ext uri="{FF2B5EF4-FFF2-40B4-BE49-F238E27FC236}">
                <a16:creationId xmlns:a16="http://schemas.microsoft.com/office/drawing/2014/main" id="{4757D459-CBC6-4A3E-B26C-CC49CF01E57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DA1B15D-DF67-4D21-AFAD-3E31B9909FC7}"/>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76921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BA5C60-155A-41B7-A659-9490F3196A64}"/>
              </a:ext>
            </a:extLst>
          </p:cNvPr>
          <p:cNvSpPr>
            <a:spLocks noGrp="1"/>
          </p:cNvSpPr>
          <p:nvPr>
            <p:ph type="dt" sz="half" idx="10"/>
          </p:nvPr>
        </p:nvSpPr>
        <p:spPr/>
        <p:txBody>
          <a:bodyPr/>
          <a:lstStyle/>
          <a:p>
            <a:fld id="{48A87A34-81AB-432B-8DAE-1953F412C126}" type="datetimeFigureOut">
              <a:rPr lang="en-US" smtClean="0"/>
              <a:t>9/15/2024</a:t>
            </a:fld>
            <a:endParaRPr lang="en-US" dirty="0"/>
          </a:p>
        </p:txBody>
      </p:sp>
      <p:sp>
        <p:nvSpPr>
          <p:cNvPr id="3" name="Footer Placeholder 2">
            <a:extLst>
              <a:ext uri="{FF2B5EF4-FFF2-40B4-BE49-F238E27FC236}">
                <a16:creationId xmlns:a16="http://schemas.microsoft.com/office/drawing/2014/main" id="{A40DC78B-7162-4534-9E6E-AB629F1FB86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F15A26A-0669-4BC6-B712-72826B247B0F}"/>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1624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928C1-4AC9-40ED-80F2-1DA11C314B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B6A82A-9EF1-4671-81CF-6586591F09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D70AB2-D4B4-40DB-94C2-C82282C096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8AEDAB-BB59-4885-B25D-F9B046D01092}"/>
              </a:ext>
            </a:extLst>
          </p:cNvPr>
          <p:cNvSpPr>
            <a:spLocks noGrp="1"/>
          </p:cNvSpPr>
          <p:nvPr>
            <p:ph type="dt" sz="half" idx="10"/>
          </p:nvPr>
        </p:nvSpPr>
        <p:spPr/>
        <p:txBody>
          <a:bodyPr/>
          <a:lstStyle/>
          <a:p>
            <a:fld id="{48A87A34-81AB-432B-8DAE-1953F412C126}" type="datetimeFigureOut">
              <a:rPr lang="en-US" smtClean="0"/>
              <a:t>9/15/2024</a:t>
            </a:fld>
            <a:endParaRPr lang="en-US" dirty="0"/>
          </a:p>
        </p:txBody>
      </p:sp>
      <p:sp>
        <p:nvSpPr>
          <p:cNvPr id="6" name="Footer Placeholder 5">
            <a:extLst>
              <a:ext uri="{FF2B5EF4-FFF2-40B4-BE49-F238E27FC236}">
                <a16:creationId xmlns:a16="http://schemas.microsoft.com/office/drawing/2014/main" id="{30FB6878-9AD6-4D3E-8BD5-C198D654B31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D8B7261-07E4-49D7-80B2-81D8CD8EC069}"/>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25837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A418B-636C-48F9-B016-D5F5D8987F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26FA62F-59F1-4E7C-9A6D-A521794E0C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46983E9-8199-451E-B213-A4EDB5A169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1B60BB-DAD6-4FB9-8495-8D9E0B1884DF}"/>
              </a:ext>
            </a:extLst>
          </p:cNvPr>
          <p:cNvSpPr>
            <a:spLocks noGrp="1"/>
          </p:cNvSpPr>
          <p:nvPr>
            <p:ph type="dt" sz="half" idx="10"/>
          </p:nvPr>
        </p:nvSpPr>
        <p:spPr/>
        <p:txBody>
          <a:bodyPr/>
          <a:lstStyle/>
          <a:p>
            <a:fld id="{48A87A34-81AB-432B-8DAE-1953F412C126}" type="datetimeFigureOut">
              <a:rPr lang="en-US" smtClean="0"/>
              <a:t>9/15/2024</a:t>
            </a:fld>
            <a:endParaRPr lang="en-US" dirty="0"/>
          </a:p>
        </p:txBody>
      </p:sp>
      <p:sp>
        <p:nvSpPr>
          <p:cNvPr id="6" name="Footer Placeholder 5">
            <a:extLst>
              <a:ext uri="{FF2B5EF4-FFF2-40B4-BE49-F238E27FC236}">
                <a16:creationId xmlns:a16="http://schemas.microsoft.com/office/drawing/2014/main" id="{E4B59179-DAF8-49FA-8C70-FFAB358E1BE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57F6BE6-F392-451B-A497-AF8B22449A9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51988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7F3C3-A3EB-4881-B62E-0406B00855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43CC81D-A3EF-4665-BC86-FB33C546C4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2A585A-8C48-4E53-A44A-17C3B005E9E3}"/>
              </a:ext>
            </a:extLst>
          </p:cNvPr>
          <p:cNvSpPr>
            <a:spLocks noGrp="1"/>
          </p:cNvSpPr>
          <p:nvPr>
            <p:ph type="dt" sz="half" idx="10"/>
          </p:nvPr>
        </p:nvSpPr>
        <p:spPr/>
        <p:txBody>
          <a:bodyPr/>
          <a:lstStyle/>
          <a:p>
            <a:fld id="{48A87A34-81AB-432B-8DAE-1953F412C126}" type="datetimeFigureOut">
              <a:rPr lang="en-US" smtClean="0"/>
              <a:t>9/15/2024</a:t>
            </a:fld>
            <a:endParaRPr lang="en-US" dirty="0"/>
          </a:p>
        </p:txBody>
      </p:sp>
      <p:sp>
        <p:nvSpPr>
          <p:cNvPr id="5" name="Footer Placeholder 4">
            <a:extLst>
              <a:ext uri="{FF2B5EF4-FFF2-40B4-BE49-F238E27FC236}">
                <a16:creationId xmlns:a16="http://schemas.microsoft.com/office/drawing/2014/main" id="{9D123BEA-728D-498B-A6A4-C4A1149D591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49F64C5-B3B3-46E8-B511-17281E6F34A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65360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C41DF4-5811-4543-9FFF-DCA781ECEE5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202236-8688-45FB-990A-7EC87BF263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C9AC36-B2FE-468D-AA09-AD91FF43D528}"/>
              </a:ext>
            </a:extLst>
          </p:cNvPr>
          <p:cNvSpPr>
            <a:spLocks noGrp="1"/>
          </p:cNvSpPr>
          <p:nvPr>
            <p:ph type="dt" sz="half" idx="10"/>
          </p:nvPr>
        </p:nvSpPr>
        <p:spPr/>
        <p:txBody>
          <a:bodyPr/>
          <a:lstStyle/>
          <a:p>
            <a:fld id="{48A87A34-81AB-432B-8DAE-1953F412C126}" type="datetimeFigureOut">
              <a:rPr lang="en-US" smtClean="0"/>
              <a:t>9/15/2024</a:t>
            </a:fld>
            <a:endParaRPr lang="en-US" dirty="0"/>
          </a:p>
        </p:txBody>
      </p:sp>
      <p:sp>
        <p:nvSpPr>
          <p:cNvPr id="5" name="Footer Placeholder 4">
            <a:extLst>
              <a:ext uri="{FF2B5EF4-FFF2-40B4-BE49-F238E27FC236}">
                <a16:creationId xmlns:a16="http://schemas.microsoft.com/office/drawing/2014/main" id="{695C6820-D5A6-4336-8B50-2EC05B6074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53E82E4-7671-486A-94E1-53905173E67B}"/>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56822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58E5A8-A845-4D2E-965B-3B2B22E9F0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8FC71F8-B44E-40A2-9FB8-85664094EC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730150-2DB8-4809-958B-5A5C432358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9/15/2024</a:t>
            </a:fld>
            <a:endParaRPr lang="en-US" dirty="0"/>
          </a:p>
        </p:txBody>
      </p:sp>
      <p:sp>
        <p:nvSpPr>
          <p:cNvPr id="5" name="Footer Placeholder 4">
            <a:extLst>
              <a:ext uri="{FF2B5EF4-FFF2-40B4-BE49-F238E27FC236}">
                <a16:creationId xmlns:a16="http://schemas.microsoft.com/office/drawing/2014/main" id="{484003B8-F9FC-4932-8F97-5DF6DCD5E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41858DB1-D657-47B5-9C35-43A48528F7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996912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 /><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hyperlink" Target="https://www.liveworksheets.com/1-me2199504ns" TargetMode="External" /><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image" Target="../media/image10.png" /><Relationship Id="rId2" Type="http://schemas.openxmlformats.org/officeDocument/2006/relationships/image" Target="../media/image9.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11.jpe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12.jpe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hyperlink" Target="https://quizlet.com/637123859/currencies-around-the-world-flash-cards/" TargetMode="External"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13.jpe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1.mp3" /><Relationship Id="rId1" Type="http://schemas.microsoft.com/office/2007/relationships/media" Target="../media/media1.mp3" /><Relationship Id="rId6" Type="http://schemas.openxmlformats.org/officeDocument/2006/relationships/hyperlink" Target="https://www.liveworksheets.com/1-rj2199544pq" TargetMode="External" /><Relationship Id="rId5" Type="http://schemas.openxmlformats.org/officeDocument/2006/relationships/image" Target="../media/image15.png" /><Relationship Id="rId4" Type="http://schemas.openxmlformats.org/officeDocument/2006/relationships/image" Target="../media/image14.png" /></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 /><Relationship Id="rId7" Type="http://schemas.openxmlformats.org/officeDocument/2006/relationships/hyperlink" Target="https://www.liveworksheets.com/1-ie2199582ey" TargetMode="External" /><Relationship Id="rId2" Type="http://schemas.microsoft.com/office/2007/relationships/media" Target="../media/media1.mp3" /><Relationship Id="rId1" Type="http://schemas.openxmlformats.org/officeDocument/2006/relationships/audio" Target="NULL" TargetMode="External" /><Relationship Id="rId6" Type="http://schemas.openxmlformats.org/officeDocument/2006/relationships/image" Target="../media/image16.tmp" /><Relationship Id="rId5" Type="http://schemas.openxmlformats.org/officeDocument/2006/relationships/image" Target="../media/image15.png" /><Relationship Id="rId4" Type="http://schemas.openxmlformats.org/officeDocument/2006/relationships/notesSlide" Target="../notesSlides/notesSlide1.xml" /></Relationships>
</file>

<file path=ppt/slides/_rels/slide16.xml.rels><?xml version="1.0" encoding="UTF-8" standalone="yes"?>
<Relationships xmlns="http://schemas.openxmlformats.org/package/2006/relationships"><Relationship Id="rId3" Type="http://schemas.openxmlformats.org/officeDocument/2006/relationships/hyperlink" Target="https://www.liveworksheets.com/1-di2199605xz" TargetMode="External" /><Relationship Id="rId2" Type="http://schemas.openxmlformats.org/officeDocument/2006/relationships/image" Target="../media/image17.tmp"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3" Type="http://schemas.openxmlformats.org/officeDocument/2006/relationships/image" Target="../media/image19.jpeg" /><Relationship Id="rId2" Type="http://schemas.openxmlformats.org/officeDocument/2006/relationships/image" Target="../media/image18.jpe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hyperlink" Target="https://www.liveworksheets.com/1-if2199615nj" TargetMode="External"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3" Type="http://schemas.openxmlformats.org/officeDocument/2006/relationships/image" Target="../media/image20.tmp" /><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3" Type="http://schemas.openxmlformats.org/officeDocument/2006/relationships/image" Target="../media/image21.jpeg" /><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3" Type="http://schemas.openxmlformats.org/officeDocument/2006/relationships/image" Target="../media/image22.tmp" /><Relationship Id="rId2" Type="http://schemas.openxmlformats.org/officeDocument/2006/relationships/hyperlink" Target="https://www.liveworksheets.com/1-ik2199672pb" TargetMode="External"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3" Type="http://schemas.openxmlformats.org/officeDocument/2006/relationships/image" Target="../media/image23.tmp" /><Relationship Id="rId2" Type="http://schemas.openxmlformats.org/officeDocument/2006/relationships/hyperlink" Target="https://www.liveworksheets.com/1-qm2199716if" TargetMode="Externa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0" name="Rectangle 72">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8" name="Picture 4" descr="World currency GIF by Ortal Avraham on Dribbble">
            <a:extLst>
              <a:ext uri="{FF2B5EF4-FFF2-40B4-BE49-F238E27FC236}">
                <a16:creationId xmlns:a16="http://schemas.microsoft.com/office/drawing/2014/main" id="{42A99B9C-8C67-4673-AF82-71A52FB9E320}"/>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tretch>
            <a:fillRect/>
          </a:stretch>
        </p:blipFill>
        <p:spPr bwMode="auto">
          <a:xfrm>
            <a:off x="5513998" y="1782981"/>
            <a:ext cx="5815856" cy="4361892"/>
          </a:xfrm>
          <a:prstGeom prst="rect">
            <a:avLst/>
          </a:prstGeom>
          <a:noFill/>
          <a:extLst>
            <a:ext uri="{909E8E84-426E-40DD-AFC4-6F175D3DCCD1}">
              <a14:hiddenFill xmlns:a14="http://schemas.microsoft.com/office/drawing/2010/main">
                <a:solidFill>
                  <a:srgbClr val="FFFFFF"/>
                </a:solidFill>
              </a14:hiddenFill>
            </a:ext>
          </a:extLst>
        </p:spPr>
      </p:pic>
      <p:grpSp>
        <p:nvGrpSpPr>
          <p:cNvPr id="79" name="Group 78">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80" name="Rectangle 79">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Isosceles Triangle 80">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736BF552-4C06-48C6-8A9A-E13CCDCDA61A}"/>
              </a:ext>
            </a:extLst>
          </p:cNvPr>
          <p:cNvSpPr>
            <a:spLocks noGrp="1"/>
          </p:cNvSpPr>
          <p:nvPr>
            <p:ph type="title"/>
          </p:nvPr>
        </p:nvSpPr>
        <p:spPr>
          <a:xfrm>
            <a:off x="643467" y="321734"/>
            <a:ext cx="10905066" cy="1135737"/>
          </a:xfrm>
        </p:spPr>
        <p:txBody>
          <a:bodyPr vert="horz" lIns="91440" tIns="45720" rIns="91440" bIns="45720" rtlCol="0" anchor="ctr">
            <a:normAutofit/>
          </a:bodyPr>
          <a:lstStyle/>
          <a:p>
            <a:r>
              <a:rPr lang="en-US" sz="6000" b="1" kern="1200" dirty="0">
                <a:solidFill>
                  <a:schemeClr val="tx1"/>
                </a:solidFill>
                <a:latin typeface="Amasis MT Pro Black" panose="02040A04050005020304" pitchFamily="18" charset="0"/>
              </a:rPr>
              <a:t>Currencies of the World</a:t>
            </a:r>
          </a:p>
        </p:txBody>
      </p:sp>
      <p:grpSp>
        <p:nvGrpSpPr>
          <p:cNvPr id="1031" name="Group 74">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76" name="Isosceles Triangle 7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Box 22">
            <a:extLst>
              <a:ext uri="{FF2B5EF4-FFF2-40B4-BE49-F238E27FC236}">
                <a16:creationId xmlns:a16="http://schemas.microsoft.com/office/drawing/2014/main" id="{78A65A1F-E1AE-47E3-A0FE-CE24745AF7AD}"/>
              </a:ext>
            </a:extLst>
          </p:cNvPr>
          <p:cNvSpPr txBox="1"/>
          <p:nvPr/>
        </p:nvSpPr>
        <p:spPr>
          <a:xfrm>
            <a:off x="2199692" y="3761267"/>
            <a:ext cx="1504561" cy="840230"/>
          </a:xfrm>
          <a:prstGeom prst="rect">
            <a:avLst/>
          </a:prstGeom>
          <a:noFill/>
        </p:spPr>
        <p:txBody>
          <a:bodyPr wrap="square">
            <a:spAutoFit/>
          </a:bodyPr>
          <a:lstStyle/>
          <a:p>
            <a:pPr>
              <a:lnSpc>
                <a:spcPct val="90000"/>
              </a:lnSpc>
              <a:spcAft>
                <a:spcPts val="600"/>
              </a:spcAft>
            </a:pPr>
            <a:r>
              <a:rPr lang="en-US" sz="1800" b="1" dirty="0"/>
              <a:t>Unit 6 </a:t>
            </a:r>
            <a:br>
              <a:rPr lang="en-US" sz="1800" b="1" dirty="0"/>
            </a:br>
            <a:r>
              <a:rPr lang="en-US" sz="1800" b="1" dirty="0"/>
              <a:t>lessons 7-8</a:t>
            </a:r>
            <a:br>
              <a:rPr lang="en-US" sz="1800" b="1" dirty="0"/>
            </a:br>
            <a:r>
              <a:rPr lang="en-US" sz="1800" b="1" dirty="0"/>
              <a:t>C.B P 45</a:t>
            </a:r>
            <a:endParaRPr lang="en-US" sz="1800" dirty="0"/>
          </a:p>
        </p:txBody>
      </p:sp>
    </p:spTree>
    <p:extLst>
      <p:ext uri="{BB962C8B-B14F-4D97-AF65-F5344CB8AC3E}">
        <p14:creationId xmlns:p14="http://schemas.microsoft.com/office/powerpoint/2010/main" val="325705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04EE3-A558-4EF8-87BA-1E40921FE70F}"/>
              </a:ext>
            </a:extLst>
          </p:cNvPr>
          <p:cNvSpPr>
            <a:spLocks noGrp="1"/>
          </p:cNvSpPr>
          <p:nvPr>
            <p:ph type="title"/>
          </p:nvPr>
        </p:nvSpPr>
        <p:spPr/>
        <p:txBody>
          <a:bodyPr>
            <a:normAutofit/>
          </a:bodyPr>
          <a:lstStyle/>
          <a:p>
            <a:pPr algn="ctr"/>
            <a:r>
              <a:rPr lang="en-US" sz="6000" b="1" dirty="0">
                <a:latin typeface="Amasis MT Pro Black" panose="02040A04050005020304" pitchFamily="18" charset="0"/>
                <a:cs typeface="Aharoni" panose="02010803020104030203" pitchFamily="2" charset="-79"/>
              </a:rPr>
              <a:t>Learning Objectives</a:t>
            </a:r>
          </a:p>
        </p:txBody>
      </p:sp>
      <p:sp>
        <p:nvSpPr>
          <p:cNvPr id="3" name="Content Placeholder 2">
            <a:extLst>
              <a:ext uri="{FF2B5EF4-FFF2-40B4-BE49-F238E27FC236}">
                <a16:creationId xmlns:a16="http://schemas.microsoft.com/office/drawing/2014/main" id="{92D62BE8-E68D-43C7-AF2F-14861A240CC4}"/>
              </a:ext>
            </a:extLst>
          </p:cNvPr>
          <p:cNvSpPr>
            <a:spLocks noGrp="1"/>
          </p:cNvSpPr>
          <p:nvPr>
            <p:ph idx="1"/>
          </p:nvPr>
        </p:nvSpPr>
        <p:spPr>
          <a:xfrm>
            <a:off x="838200" y="1825625"/>
            <a:ext cx="8203163" cy="2886334"/>
          </a:xfrm>
          <a:ln w="38100">
            <a:noFill/>
          </a:ln>
        </p:spPr>
        <p:style>
          <a:lnRef idx="2">
            <a:schemeClr val="dk1"/>
          </a:lnRef>
          <a:fillRef idx="1">
            <a:schemeClr val="lt1"/>
          </a:fillRef>
          <a:effectRef idx="0">
            <a:schemeClr val="dk1"/>
          </a:effectRef>
          <a:fontRef idx="minor">
            <a:schemeClr val="dk1"/>
          </a:fontRef>
        </p:style>
        <p:txBody>
          <a:bodyPr>
            <a:normAutofit lnSpcReduction="10000"/>
          </a:bodyPr>
          <a:lstStyle/>
          <a:p>
            <a:pPr>
              <a:lnSpc>
                <a:spcPct val="150000"/>
              </a:lnSpc>
            </a:pPr>
            <a:r>
              <a:rPr lang="en-US" dirty="0"/>
              <a:t>Listen and identify the main points in texts</a:t>
            </a:r>
          </a:p>
          <a:p>
            <a:pPr marL="0" indent="0">
              <a:lnSpc>
                <a:spcPct val="150000"/>
              </a:lnSpc>
              <a:buNone/>
            </a:pPr>
            <a:r>
              <a:rPr lang="en-US" dirty="0"/>
              <a:t>• </a:t>
            </a:r>
            <a:r>
              <a:rPr lang="en-US" dirty="0" err="1"/>
              <a:t>Recognise</a:t>
            </a:r>
            <a:r>
              <a:rPr lang="en-US" dirty="0"/>
              <a:t>, transcribe and say numbers and figures</a:t>
            </a:r>
          </a:p>
          <a:p>
            <a:pPr>
              <a:lnSpc>
                <a:spcPct val="150000"/>
              </a:lnSpc>
            </a:pPr>
            <a:r>
              <a:rPr lang="en-US" dirty="0"/>
              <a:t>Read and identify specific information in texts </a:t>
            </a:r>
          </a:p>
          <a:p>
            <a:pPr>
              <a:lnSpc>
                <a:spcPct val="150000"/>
              </a:lnSpc>
            </a:pPr>
            <a:r>
              <a:rPr lang="en-US" dirty="0" err="1"/>
              <a:t>Recognise</a:t>
            </a:r>
            <a:r>
              <a:rPr lang="en-US" dirty="0"/>
              <a:t> new words related to economics</a:t>
            </a:r>
          </a:p>
          <a:p>
            <a:endParaRPr lang="en-US" dirty="0"/>
          </a:p>
        </p:txBody>
      </p:sp>
    </p:spTree>
    <p:extLst>
      <p:ext uri="{BB962C8B-B14F-4D97-AF65-F5344CB8AC3E}">
        <p14:creationId xmlns:p14="http://schemas.microsoft.com/office/powerpoint/2010/main" val="932154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0162BF2-CBAC-4961-BB4B-67BD41E8C4CE}"/>
              </a:ext>
            </a:extLst>
          </p:cNvPr>
          <p:cNvPicPr>
            <a:picLocks noGrp="1" noChangeAspect="1"/>
          </p:cNvPicPr>
          <p:nvPr>
            <p:ph idx="1"/>
          </p:nvPr>
        </p:nvPicPr>
        <p:blipFill rotWithShape="1">
          <a:blip r:embed="rId2"/>
          <a:srcRect l="26307" t="23430" r="24885" b="38263"/>
          <a:stretch/>
        </p:blipFill>
        <p:spPr>
          <a:xfrm>
            <a:off x="794805" y="1067048"/>
            <a:ext cx="10602391" cy="4680724"/>
          </a:xfrm>
          <a:prstGeom prst="rect">
            <a:avLst/>
          </a:prstGeom>
        </p:spPr>
      </p:pic>
      <p:sp>
        <p:nvSpPr>
          <p:cNvPr id="5" name="Rectangle 4">
            <a:extLst>
              <a:ext uri="{FF2B5EF4-FFF2-40B4-BE49-F238E27FC236}">
                <a16:creationId xmlns:a16="http://schemas.microsoft.com/office/drawing/2014/main" id="{C792CCB5-8747-4B4C-B50B-7B0CF24DCE8E}"/>
              </a:ext>
            </a:extLst>
          </p:cNvPr>
          <p:cNvSpPr/>
          <p:nvPr/>
        </p:nvSpPr>
        <p:spPr>
          <a:xfrm>
            <a:off x="7862592" y="2808235"/>
            <a:ext cx="723275" cy="369332"/>
          </a:xfrm>
          <a:prstGeom prst="rect">
            <a:avLst/>
          </a:prstGeom>
        </p:spPr>
        <p:txBody>
          <a:bodyPr wrap="none">
            <a:spAutoFit/>
          </a:bodyPr>
          <a:lstStyle/>
          <a:p>
            <a:pPr lvl="0"/>
            <a:r>
              <a:rPr lang="en-US" b="1" dirty="0">
                <a:solidFill>
                  <a:srgbClr val="FF0000"/>
                </a:solidFill>
              </a:rPr>
              <a:t>China</a:t>
            </a:r>
          </a:p>
        </p:txBody>
      </p:sp>
      <p:sp>
        <p:nvSpPr>
          <p:cNvPr id="6" name="Rectangle 5">
            <a:extLst>
              <a:ext uri="{FF2B5EF4-FFF2-40B4-BE49-F238E27FC236}">
                <a16:creationId xmlns:a16="http://schemas.microsoft.com/office/drawing/2014/main" id="{D4085812-FBC5-4D3F-9990-E3B65E5809EA}"/>
              </a:ext>
            </a:extLst>
          </p:cNvPr>
          <p:cNvSpPr/>
          <p:nvPr/>
        </p:nvSpPr>
        <p:spPr>
          <a:xfrm>
            <a:off x="7862592" y="3177567"/>
            <a:ext cx="1058944" cy="369332"/>
          </a:xfrm>
          <a:prstGeom prst="rect">
            <a:avLst/>
          </a:prstGeom>
        </p:spPr>
        <p:txBody>
          <a:bodyPr wrap="none">
            <a:spAutoFit/>
          </a:bodyPr>
          <a:lstStyle/>
          <a:p>
            <a:pPr lvl="0"/>
            <a:r>
              <a:rPr lang="en-US" b="1" dirty="0">
                <a:solidFill>
                  <a:srgbClr val="FF0000"/>
                </a:solidFill>
              </a:rPr>
              <a:t>Germany</a:t>
            </a:r>
          </a:p>
        </p:txBody>
      </p:sp>
      <p:sp>
        <p:nvSpPr>
          <p:cNvPr id="7" name="Rectangle 6">
            <a:extLst>
              <a:ext uri="{FF2B5EF4-FFF2-40B4-BE49-F238E27FC236}">
                <a16:creationId xmlns:a16="http://schemas.microsoft.com/office/drawing/2014/main" id="{49BCA0B2-2D60-4676-ABF6-48C6B2B04820}"/>
              </a:ext>
            </a:extLst>
          </p:cNvPr>
          <p:cNvSpPr/>
          <p:nvPr/>
        </p:nvSpPr>
        <p:spPr>
          <a:xfrm>
            <a:off x="8034434" y="3477683"/>
            <a:ext cx="715260" cy="369332"/>
          </a:xfrm>
          <a:prstGeom prst="rect">
            <a:avLst/>
          </a:prstGeom>
        </p:spPr>
        <p:txBody>
          <a:bodyPr wrap="none">
            <a:spAutoFit/>
          </a:bodyPr>
          <a:lstStyle/>
          <a:p>
            <a:pPr lvl="0"/>
            <a:r>
              <a:rPr lang="en-US" b="1" dirty="0">
                <a:solidFill>
                  <a:srgbClr val="FF0000"/>
                </a:solidFill>
              </a:rPr>
              <a:t>India </a:t>
            </a:r>
          </a:p>
        </p:txBody>
      </p:sp>
      <p:sp>
        <p:nvSpPr>
          <p:cNvPr id="8" name="Rectangle 7">
            <a:extLst>
              <a:ext uri="{FF2B5EF4-FFF2-40B4-BE49-F238E27FC236}">
                <a16:creationId xmlns:a16="http://schemas.microsoft.com/office/drawing/2014/main" id="{D58AF510-555D-466B-AB1A-68D44E8E744A}"/>
              </a:ext>
            </a:extLst>
          </p:cNvPr>
          <p:cNvSpPr/>
          <p:nvPr/>
        </p:nvSpPr>
        <p:spPr>
          <a:xfrm>
            <a:off x="7880641" y="3847015"/>
            <a:ext cx="1410451" cy="369332"/>
          </a:xfrm>
          <a:prstGeom prst="rect">
            <a:avLst/>
          </a:prstGeom>
        </p:spPr>
        <p:txBody>
          <a:bodyPr wrap="none">
            <a:spAutoFit/>
          </a:bodyPr>
          <a:lstStyle/>
          <a:p>
            <a:pPr lvl="0"/>
            <a:r>
              <a:rPr lang="en-US" b="1" dirty="0">
                <a:solidFill>
                  <a:srgbClr val="FF0000"/>
                </a:solidFill>
              </a:rPr>
              <a:t>Great Britain</a:t>
            </a:r>
          </a:p>
        </p:txBody>
      </p:sp>
      <p:sp>
        <p:nvSpPr>
          <p:cNvPr id="10" name="Rectangle 9">
            <a:extLst>
              <a:ext uri="{FF2B5EF4-FFF2-40B4-BE49-F238E27FC236}">
                <a16:creationId xmlns:a16="http://schemas.microsoft.com/office/drawing/2014/main" id="{345B4AD1-E384-40A2-B547-0C1A250E2C4A}"/>
              </a:ext>
            </a:extLst>
          </p:cNvPr>
          <p:cNvSpPr/>
          <p:nvPr/>
        </p:nvSpPr>
        <p:spPr>
          <a:xfrm>
            <a:off x="8185437" y="4216347"/>
            <a:ext cx="736099" cy="369332"/>
          </a:xfrm>
          <a:prstGeom prst="rect">
            <a:avLst/>
          </a:prstGeom>
        </p:spPr>
        <p:txBody>
          <a:bodyPr wrap="none">
            <a:spAutoFit/>
          </a:bodyPr>
          <a:lstStyle/>
          <a:p>
            <a:pPr lvl="0"/>
            <a:r>
              <a:rPr lang="en-US" b="1" dirty="0">
                <a:solidFill>
                  <a:srgbClr val="FF0000"/>
                </a:solidFill>
              </a:rPr>
              <a:t>Japan</a:t>
            </a:r>
          </a:p>
        </p:txBody>
      </p:sp>
      <p:sp>
        <p:nvSpPr>
          <p:cNvPr id="12" name="Rectangle 11">
            <a:extLst>
              <a:ext uri="{FF2B5EF4-FFF2-40B4-BE49-F238E27FC236}">
                <a16:creationId xmlns:a16="http://schemas.microsoft.com/office/drawing/2014/main" id="{3FD23F5D-C68A-433F-B87B-8AED0D2B8D9C}"/>
              </a:ext>
            </a:extLst>
          </p:cNvPr>
          <p:cNvSpPr/>
          <p:nvPr/>
        </p:nvSpPr>
        <p:spPr>
          <a:xfrm>
            <a:off x="8146451" y="4542968"/>
            <a:ext cx="878830" cy="369332"/>
          </a:xfrm>
          <a:prstGeom prst="rect">
            <a:avLst/>
          </a:prstGeom>
        </p:spPr>
        <p:txBody>
          <a:bodyPr wrap="none">
            <a:spAutoFit/>
          </a:bodyPr>
          <a:lstStyle/>
          <a:p>
            <a:pPr lvl="0"/>
            <a:r>
              <a:rPr lang="en-US" b="1" dirty="0">
                <a:solidFill>
                  <a:srgbClr val="FF0000"/>
                </a:solidFill>
              </a:rPr>
              <a:t>Mexico</a:t>
            </a:r>
          </a:p>
        </p:txBody>
      </p:sp>
      <p:sp>
        <p:nvSpPr>
          <p:cNvPr id="13" name="Rectangle 12">
            <a:extLst>
              <a:ext uri="{FF2B5EF4-FFF2-40B4-BE49-F238E27FC236}">
                <a16:creationId xmlns:a16="http://schemas.microsoft.com/office/drawing/2014/main" id="{52C49940-DDB8-424C-8118-E2EFDADEFFC5}"/>
              </a:ext>
            </a:extLst>
          </p:cNvPr>
          <p:cNvSpPr/>
          <p:nvPr/>
        </p:nvSpPr>
        <p:spPr>
          <a:xfrm>
            <a:off x="8176651" y="4849538"/>
            <a:ext cx="818429" cy="369332"/>
          </a:xfrm>
          <a:prstGeom prst="rect">
            <a:avLst/>
          </a:prstGeom>
        </p:spPr>
        <p:txBody>
          <a:bodyPr wrap="none">
            <a:spAutoFit/>
          </a:bodyPr>
          <a:lstStyle/>
          <a:p>
            <a:pPr lvl="0"/>
            <a:r>
              <a:rPr lang="en-US" b="1" dirty="0">
                <a:solidFill>
                  <a:srgbClr val="FF0000"/>
                </a:solidFill>
              </a:rPr>
              <a:t>Turkey</a:t>
            </a:r>
          </a:p>
        </p:txBody>
      </p:sp>
      <p:sp>
        <p:nvSpPr>
          <p:cNvPr id="14" name="Rectangle 13">
            <a:extLst>
              <a:ext uri="{FF2B5EF4-FFF2-40B4-BE49-F238E27FC236}">
                <a16:creationId xmlns:a16="http://schemas.microsoft.com/office/drawing/2014/main" id="{A80A8F15-845C-4A38-B2DD-9BFD026FC818}"/>
              </a:ext>
            </a:extLst>
          </p:cNvPr>
          <p:cNvSpPr/>
          <p:nvPr/>
        </p:nvSpPr>
        <p:spPr>
          <a:xfrm>
            <a:off x="7793694" y="5218870"/>
            <a:ext cx="1519583" cy="369332"/>
          </a:xfrm>
          <a:prstGeom prst="rect">
            <a:avLst/>
          </a:prstGeom>
        </p:spPr>
        <p:txBody>
          <a:bodyPr wrap="none">
            <a:spAutoFit/>
          </a:bodyPr>
          <a:lstStyle/>
          <a:p>
            <a:pPr lvl="0"/>
            <a:r>
              <a:rPr lang="en-US" b="1" dirty="0">
                <a:solidFill>
                  <a:srgbClr val="FF0000"/>
                </a:solidFill>
              </a:rPr>
              <a:t>United States </a:t>
            </a:r>
          </a:p>
        </p:txBody>
      </p:sp>
      <p:sp>
        <p:nvSpPr>
          <p:cNvPr id="15" name="Rectangle 14">
            <a:extLst>
              <a:ext uri="{FF2B5EF4-FFF2-40B4-BE49-F238E27FC236}">
                <a16:creationId xmlns:a16="http://schemas.microsoft.com/office/drawing/2014/main" id="{BEBB4FC7-416E-40DD-9A03-770D4DD200D9}"/>
              </a:ext>
            </a:extLst>
          </p:cNvPr>
          <p:cNvSpPr/>
          <p:nvPr/>
        </p:nvSpPr>
        <p:spPr>
          <a:xfrm>
            <a:off x="4045172" y="147549"/>
            <a:ext cx="4704522" cy="584775"/>
          </a:xfrm>
          <a:prstGeom prst="rect">
            <a:avLst/>
          </a:prstGeom>
        </p:spPr>
        <p:txBody>
          <a:bodyPr wrap="square">
            <a:spAutoFit/>
          </a:bodyPr>
          <a:lstStyle/>
          <a:p>
            <a:r>
              <a:rPr lang="en-US" sz="3200" b="1" dirty="0"/>
              <a:t>Coursebook ,page44</a:t>
            </a:r>
          </a:p>
        </p:txBody>
      </p:sp>
      <p:sp>
        <p:nvSpPr>
          <p:cNvPr id="16" name="TextBox 15">
            <a:extLst>
              <a:ext uri="{FF2B5EF4-FFF2-40B4-BE49-F238E27FC236}">
                <a16:creationId xmlns:a16="http://schemas.microsoft.com/office/drawing/2014/main" id="{D4155641-A3D6-4F76-A559-78BF4D0AC4E5}"/>
              </a:ext>
            </a:extLst>
          </p:cNvPr>
          <p:cNvSpPr txBox="1"/>
          <p:nvPr/>
        </p:nvSpPr>
        <p:spPr>
          <a:xfrm>
            <a:off x="8034434" y="1251714"/>
            <a:ext cx="3362761" cy="553998"/>
          </a:xfrm>
          <a:prstGeom prst="rect">
            <a:avLst/>
          </a:prstGeom>
          <a:noFill/>
        </p:spPr>
        <p:txBody>
          <a:bodyPr wrap="square">
            <a:spAutoFit/>
          </a:bodyPr>
          <a:lstStyle/>
          <a:p>
            <a:r>
              <a:rPr lang="en-US" sz="1100" dirty="0">
                <a:hlinkClick r:id="rId3"/>
              </a:rPr>
              <a:t>https://www.liveworksheets.com/1-me2199504ns</a:t>
            </a:r>
            <a:endParaRPr lang="en-US" sz="1100" dirty="0"/>
          </a:p>
          <a:p>
            <a:endParaRPr lang="en-US" dirty="0"/>
          </a:p>
        </p:txBody>
      </p:sp>
    </p:spTree>
    <p:extLst>
      <p:ext uri="{BB962C8B-B14F-4D97-AF65-F5344CB8AC3E}">
        <p14:creationId xmlns:p14="http://schemas.microsoft.com/office/powerpoint/2010/main" val="29306069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rrencies of the world">
            <a:extLst>
              <a:ext uri="{FF2B5EF4-FFF2-40B4-BE49-F238E27FC236}">
                <a16:creationId xmlns:a16="http://schemas.microsoft.com/office/drawing/2014/main" id="{917028E8-BA81-4154-85F2-952DADE361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730" y="2161994"/>
            <a:ext cx="11930540" cy="469600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226ADE5-28CA-4CE2-8D0C-94E1A42E122E}"/>
              </a:ext>
            </a:extLst>
          </p:cNvPr>
          <p:cNvSpPr>
            <a:spLocks noGrp="1"/>
          </p:cNvSpPr>
          <p:nvPr>
            <p:ph type="title"/>
          </p:nvPr>
        </p:nvSpPr>
        <p:spPr/>
        <p:txBody>
          <a:bodyPr>
            <a:normAutofit fontScale="90000"/>
          </a:bodyPr>
          <a:lstStyle/>
          <a:p>
            <a:r>
              <a:rPr lang="en-US" sz="7300" b="1" dirty="0">
                <a:latin typeface="Amasis MT Pro Black" panose="02040A04050005020304" pitchFamily="18" charset="0"/>
              </a:rPr>
              <a:t>Currency</a:t>
            </a:r>
            <a:br>
              <a:rPr lang="en-US" dirty="0"/>
            </a:br>
            <a:endParaRPr lang="en-US" dirty="0"/>
          </a:p>
        </p:txBody>
      </p:sp>
      <p:sp>
        <p:nvSpPr>
          <p:cNvPr id="3" name="Content Placeholder 2">
            <a:extLst>
              <a:ext uri="{FF2B5EF4-FFF2-40B4-BE49-F238E27FC236}">
                <a16:creationId xmlns:a16="http://schemas.microsoft.com/office/drawing/2014/main" id="{1D27B72B-C1A6-418E-8231-87F2D5AAC2CB}"/>
              </a:ext>
            </a:extLst>
          </p:cNvPr>
          <p:cNvSpPr>
            <a:spLocks noGrp="1"/>
          </p:cNvSpPr>
          <p:nvPr>
            <p:ph idx="1"/>
          </p:nvPr>
        </p:nvSpPr>
        <p:spPr/>
        <p:txBody>
          <a:bodyPr/>
          <a:lstStyle/>
          <a:p>
            <a:pPr marL="0" indent="0">
              <a:buNone/>
            </a:pPr>
            <a:r>
              <a:rPr lang="en-US" sz="2800" dirty="0"/>
              <a:t>the money that is used in a particular country at a particular time</a:t>
            </a:r>
            <a:endParaRPr lang="en-US" dirty="0"/>
          </a:p>
        </p:txBody>
      </p:sp>
    </p:spTree>
    <p:extLst>
      <p:ext uri="{BB962C8B-B14F-4D97-AF65-F5344CB8AC3E}">
        <p14:creationId xmlns:p14="http://schemas.microsoft.com/office/powerpoint/2010/main" val="889610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1E39B-3842-4B2D-AF79-D41FF12B718D}"/>
              </a:ext>
            </a:extLst>
          </p:cNvPr>
          <p:cNvSpPr>
            <a:spLocks noGrp="1"/>
          </p:cNvSpPr>
          <p:nvPr>
            <p:ph type="title"/>
          </p:nvPr>
        </p:nvSpPr>
        <p:spPr>
          <a:xfrm>
            <a:off x="838199" y="365125"/>
            <a:ext cx="12551229" cy="2200793"/>
          </a:xfrm>
        </p:spPr>
        <p:txBody>
          <a:bodyPr>
            <a:normAutofit/>
          </a:bodyPr>
          <a:lstStyle/>
          <a:p>
            <a:r>
              <a:rPr lang="en-US" sz="7200" b="1" dirty="0">
                <a:latin typeface="Amasis MT Pro Black" panose="02040A04050005020304" pitchFamily="18" charset="0"/>
              </a:rPr>
              <a:t>Figure</a:t>
            </a:r>
            <a:br>
              <a:rPr lang="en-US" b="1" dirty="0">
                <a:latin typeface="Amasis MT Pro Black" panose="02040A04050005020304" pitchFamily="18" charset="0"/>
              </a:rPr>
            </a:br>
            <a:endParaRPr lang="en-US" b="1" dirty="0">
              <a:latin typeface="Amasis MT Pro Black" panose="02040A04050005020304" pitchFamily="18" charset="0"/>
            </a:endParaRPr>
          </a:p>
        </p:txBody>
      </p:sp>
      <p:sp>
        <p:nvSpPr>
          <p:cNvPr id="3" name="Content Placeholder 2">
            <a:extLst>
              <a:ext uri="{FF2B5EF4-FFF2-40B4-BE49-F238E27FC236}">
                <a16:creationId xmlns:a16="http://schemas.microsoft.com/office/drawing/2014/main" id="{D9DABAD1-E155-4060-9CC3-9D9021530206}"/>
              </a:ext>
            </a:extLst>
          </p:cNvPr>
          <p:cNvSpPr>
            <a:spLocks noGrp="1"/>
          </p:cNvSpPr>
          <p:nvPr>
            <p:ph idx="1"/>
          </p:nvPr>
        </p:nvSpPr>
        <p:spPr>
          <a:xfrm>
            <a:off x="838200" y="1825625"/>
            <a:ext cx="10515600" cy="1178832"/>
          </a:xfrm>
        </p:spPr>
        <p:txBody>
          <a:bodyPr/>
          <a:lstStyle/>
          <a:p>
            <a:pPr marL="0" indent="0">
              <a:buNone/>
            </a:pPr>
            <a:r>
              <a:rPr lang="en-US" sz="2800" dirty="0"/>
              <a:t>the symbol for a number or an amount expressed in numbers</a:t>
            </a:r>
            <a:endParaRPr lang="en-US" dirty="0"/>
          </a:p>
        </p:txBody>
      </p:sp>
      <p:pic>
        <p:nvPicPr>
          <p:cNvPr id="3076" name="Picture 4" descr="How much is 6 figures? (7, 8 &amp;amp; 9 Figures Explained + Jobs You Can Do To  Make This)">
            <a:extLst>
              <a:ext uri="{FF2B5EF4-FFF2-40B4-BE49-F238E27FC236}">
                <a16:creationId xmlns:a16="http://schemas.microsoft.com/office/drawing/2014/main" id="{638DF347-C9AA-4A51-96C8-2C500EB928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3036207"/>
            <a:ext cx="5715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872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1E39B-3842-4B2D-AF79-D41FF12B718D}"/>
              </a:ext>
            </a:extLst>
          </p:cNvPr>
          <p:cNvSpPr>
            <a:spLocks noGrp="1"/>
          </p:cNvSpPr>
          <p:nvPr>
            <p:ph type="title"/>
          </p:nvPr>
        </p:nvSpPr>
        <p:spPr>
          <a:xfrm>
            <a:off x="838199" y="365125"/>
            <a:ext cx="12551229" cy="2200793"/>
          </a:xfrm>
        </p:spPr>
        <p:txBody>
          <a:bodyPr>
            <a:normAutofit/>
          </a:bodyPr>
          <a:lstStyle/>
          <a:p>
            <a:r>
              <a:rPr lang="en-US" sz="7200" b="1" dirty="0">
                <a:latin typeface="Amasis MT Pro Black" panose="02040A04050005020304" pitchFamily="18" charset="0"/>
              </a:rPr>
              <a:t>Quantity</a:t>
            </a:r>
            <a:br>
              <a:rPr lang="en-US" b="1" dirty="0">
                <a:latin typeface="Amasis MT Pro Black" panose="02040A04050005020304" pitchFamily="18" charset="0"/>
              </a:rPr>
            </a:br>
            <a:endParaRPr lang="en-US" b="1" dirty="0">
              <a:latin typeface="Amasis MT Pro Black" panose="02040A04050005020304" pitchFamily="18" charset="0"/>
            </a:endParaRPr>
          </a:p>
        </p:txBody>
      </p:sp>
      <p:sp>
        <p:nvSpPr>
          <p:cNvPr id="3" name="Content Placeholder 2">
            <a:extLst>
              <a:ext uri="{FF2B5EF4-FFF2-40B4-BE49-F238E27FC236}">
                <a16:creationId xmlns:a16="http://schemas.microsoft.com/office/drawing/2014/main" id="{D9DABAD1-E155-4060-9CC3-9D9021530206}"/>
              </a:ext>
            </a:extLst>
          </p:cNvPr>
          <p:cNvSpPr>
            <a:spLocks noGrp="1"/>
          </p:cNvSpPr>
          <p:nvPr>
            <p:ph idx="1"/>
          </p:nvPr>
        </p:nvSpPr>
        <p:spPr>
          <a:xfrm>
            <a:off x="838200" y="1825625"/>
            <a:ext cx="10515600" cy="1178832"/>
          </a:xfrm>
        </p:spPr>
        <p:txBody>
          <a:bodyPr/>
          <a:lstStyle/>
          <a:p>
            <a:pPr marL="0" indent="0">
              <a:buNone/>
            </a:pPr>
            <a:r>
              <a:rPr lang="en-US" sz="2800" dirty="0"/>
              <a:t>the amount or number of something, especially that can be measured</a:t>
            </a:r>
            <a:endParaRPr lang="en-US" dirty="0"/>
          </a:p>
        </p:txBody>
      </p:sp>
      <p:pic>
        <p:nvPicPr>
          <p:cNvPr id="4098" name="Picture 2" descr="1,829 Quality Quantity Illustrations &amp;amp; Clip Art - iStock">
            <a:extLst>
              <a:ext uri="{FF2B5EF4-FFF2-40B4-BE49-F238E27FC236}">
                <a16:creationId xmlns:a16="http://schemas.microsoft.com/office/drawing/2014/main" id="{092F7EAF-2758-4A9C-A53A-680F6CF56F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4656" y="2809972"/>
            <a:ext cx="5829300" cy="3514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84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1E39B-3842-4B2D-AF79-D41FF12B718D}"/>
              </a:ext>
            </a:extLst>
          </p:cNvPr>
          <p:cNvSpPr>
            <a:spLocks noGrp="1"/>
          </p:cNvSpPr>
          <p:nvPr>
            <p:ph type="title"/>
          </p:nvPr>
        </p:nvSpPr>
        <p:spPr>
          <a:xfrm>
            <a:off x="838199" y="365125"/>
            <a:ext cx="12551229" cy="2200793"/>
          </a:xfrm>
        </p:spPr>
        <p:txBody>
          <a:bodyPr>
            <a:normAutofit/>
          </a:bodyPr>
          <a:lstStyle/>
          <a:p>
            <a:r>
              <a:rPr lang="en-US" sz="7200" b="1" dirty="0">
                <a:latin typeface="Amasis MT Pro Black" panose="02040A04050005020304" pitchFamily="18" charset="0"/>
              </a:rPr>
              <a:t>Boost </a:t>
            </a:r>
            <a:endParaRPr lang="en-US" b="1" dirty="0">
              <a:latin typeface="Amasis MT Pro Black" panose="02040A04050005020304" pitchFamily="18" charset="0"/>
            </a:endParaRPr>
          </a:p>
        </p:txBody>
      </p:sp>
      <p:sp>
        <p:nvSpPr>
          <p:cNvPr id="3" name="Content Placeholder 2">
            <a:extLst>
              <a:ext uri="{FF2B5EF4-FFF2-40B4-BE49-F238E27FC236}">
                <a16:creationId xmlns:a16="http://schemas.microsoft.com/office/drawing/2014/main" id="{D9DABAD1-E155-4060-9CC3-9D9021530206}"/>
              </a:ext>
            </a:extLst>
          </p:cNvPr>
          <p:cNvSpPr>
            <a:spLocks noGrp="1"/>
          </p:cNvSpPr>
          <p:nvPr>
            <p:ph idx="1"/>
          </p:nvPr>
        </p:nvSpPr>
        <p:spPr>
          <a:xfrm>
            <a:off x="838200" y="1976502"/>
            <a:ext cx="10515600" cy="1178832"/>
          </a:xfrm>
        </p:spPr>
        <p:txBody>
          <a:bodyPr/>
          <a:lstStyle/>
          <a:p>
            <a:pPr marL="0" indent="0">
              <a:buNone/>
            </a:pPr>
            <a:r>
              <a:rPr lang="en-US" sz="2800" dirty="0"/>
              <a:t>to improve or increase something</a:t>
            </a:r>
            <a:endParaRPr lang="en-US" dirty="0"/>
          </a:p>
        </p:txBody>
      </p:sp>
      <p:pic>
        <p:nvPicPr>
          <p:cNvPr id="5122" name="Picture 2" descr="What is credit score: CIBIL score check &amp;amp; its impact on home loan  eligibility">
            <a:extLst>
              <a:ext uri="{FF2B5EF4-FFF2-40B4-BE49-F238E27FC236}">
                <a16:creationId xmlns:a16="http://schemas.microsoft.com/office/drawing/2014/main" id="{D3027D06-2F69-4059-9CD3-9F47222341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0084" y="3041034"/>
            <a:ext cx="4719540" cy="275191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andwriting text Boost Your Income. Concept meaning Increase your money...  - License, download or print for £3.72 | Photos | Picfair">
            <a:extLst>
              <a:ext uri="{FF2B5EF4-FFF2-40B4-BE49-F238E27FC236}">
                <a16:creationId xmlns:a16="http://schemas.microsoft.com/office/drawing/2014/main" id="{D8C1B315-2FA4-47AD-A525-5E63C55F20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876" y="2991761"/>
            <a:ext cx="4648200" cy="2751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539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7BBB0-D18F-4F56-A26F-7D42E72DB337}"/>
              </a:ext>
            </a:extLst>
          </p:cNvPr>
          <p:cNvSpPr>
            <a:spLocks noGrp="1"/>
          </p:cNvSpPr>
          <p:nvPr>
            <p:ph type="title"/>
          </p:nvPr>
        </p:nvSpPr>
        <p:spPr/>
        <p:txBody>
          <a:bodyPr>
            <a:normAutofit/>
          </a:bodyPr>
          <a:lstStyle/>
          <a:p>
            <a:r>
              <a:rPr lang="en-US" sz="8000" b="1" dirty="0">
                <a:latin typeface="Amasis MT Pro Black" panose="02040A04050005020304" pitchFamily="18" charset="0"/>
              </a:rPr>
              <a:t>Peak</a:t>
            </a:r>
          </a:p>
        </p:txBody>
      </p:sp>
      <p:sp>
        <p:nvSpPr>
          <p:cNvPr id="3" name="Content Placeholder 2">
            <a:extLst>
              <a:ext uri="{FF2B5EF4-FFF2-40B4-BE49-F238E27FC236}">
                <a16:creationId xmlns:a16="http://schemas.microsoft.com/office/drawing/2014/main" id="{215726E4-3AAC-4F16-A56E-811FAD5E3F7E}"/>
              </a:ext>
            </a:extLst>
          </p:cNvPr>
          <p:cNvSpPr>
            <a:spLocks noGrp="1"/>
          </p:cNvSpPr>
          <p:nvPr>
            <p:ph idx="1"/>
          </p:nvPr>
        </p:nvSpPr>
        <p:spPr>
          <a:xfrm>
            <a:off x="838200" y="1825625"/>
            <a:ext cx="10515600" cy="768285"/>
          </a:xfrm>
        </p:spPr>
        <p:txBody>
          <a:bodyPr/>
          <a:lstStyle/>
          <a:p>
            <a:pPr marL="0" indent="0">
              <a:buNone/>
            </a:pPr>
            <a:r>
              <a:rPr lang="en-US" dirty="0"/>
              <a:t> </a:t>
            </a:r>
            <a:r>
              <a:rPr lang="en-US" sz="2800" dirty="0"/>
              <a:t>the highest, strongest, or best point, value, or level of skill</a:t>
            </a:r>
            <a:endParaRPr lang="en-US" dirty="0"/>
          </a:p>
          <a:p>
            <a:endParaRPr lang="en-US" dirty="0"/>
          </a:p>
        </p:txBody>
      </p:sp>
      <p:pic>
        <p:nvPicPr>
          <p:cNvPr id="6146" name="Picture 2" descr="Lionel Milgrom | New Scientist">
            <a:extLst>
              <a:ext uri="{FF2B5EF4-FFF2-40B4-BE49-F238E27FC236}">
                <a16:creationId xmlns:a16="http://schemas.microsoft.com/office/drawing/2014/main" id="{62F245AC-443B-4F04-9179-DC98594113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427"/>
          <a:stretch/>
        </p:blipFill>
        <p:spPr bwMode="auto">
          <a:xfrm>
            <a:off x="3427639" y="2939142"/>
            <a:ext cx="4923259" cy="3049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39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7BBB0-D18F-4F56-A26F-7D42E72DB337}"/>
              </a:ext>
            </a:extLst>
          </p:cNvPr>
          <p:cNvSpPr>
            <a:spLocks noGrp="1"/>
          </p:cNvSpPr>
          <p:nvPr>
            <p:ph type="title"/>
          </p:nvPr>
        </p:nvSpPr>
        <p:spPr/>
        <p:txBody>
          <a:bodyPr>
            <a:normAutofit/>
          </a:bodyPr>
          <a:lstStyle/>
          <a:p>
            <a:r>
              <a:rPr lang="en-US" sz="8000" b="1" dirty="0">
                <a:latin typeface="Amasis MT Pro Black" panose="02040A04050005020304" pitchFamily="18" charset="0"/>
              </a:rPr>
              <a:t>Decline</a:t>
            </a:r>
          </a:p>
        </p:txBody>
      </p:sp>
      <p:sp>
        <p:nvSpPr>
          <p:cNvPr id="3" name="Content Placeholder 2">
            <a:extLst>
              <a:ext uri="{FF2B5EF4-FFF2-40B4-BE49-F238E27FC236}">
                <a16:creationId xmlns:a16="http://schemas.microsoft.com/office/drawing/2014/main" id="{215726E4-3AAC-4F16-A56E-811FAD5E3F7E}"/>
              </a:ext>
            </a:extLst>
          </p:cNvPr>
          <p:cNvSpPr>
            <a:spLocks noGrp="1"/>
          </p:cNvSpPr>
          <p:nvPr>
            <p:ph idx="1"/>
          </p:nvPr>
        </p:nvSpPr>
        <p:spPr>
          <a:xfrm>
            <a:off x="838200" y="1825625"/>
            <a:ext cx="10515600" cy="768285"/>
          </a:xfrm>
        </p:spPr>
        <p:txBody>
          <a:bodyPr/>
          <a:lstStyle/>
          <a:p>
            <a:pPr marL="0" indent="0">
              <a:buNone/>
            </a:pPr>
            <a:r>
              <a:rPr lang="en-US" dirty="0"/>
              <a:t> </a:t>
            </a:r>
            <a:r>
              <a:rPr lang="en-US" sz="2800" dirty="0"/>
              <a:t>to gradually become less, worse, or lower</a:t>
            </a:r>
            <a:endParaRPr lang="en-US" dirty="0"/>
          </a:p>
          <a:p>
            <a:endParaRPr lang="en-US" dirty="0"/>
          </a:p>
        </p:txBody>
      </p:sp>
      <p:pic>
        <p:nvPicPr>
          <p:cNvPr id="7170" name="Picture 2" descr="Decline analysis theory">
            <a:extLst>
              <a:ext uri="{FF2B5EF4-FFF2-40B4-BE49-F238E27FC236}">
                <a16:creationId xmlns:a16="http://schemas.microsoft.com/office/drawing/2014/main" id="{50C390F5-61FE-4A64-9DAD-518B687D97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7217" y="2961108"/>
            <a:ext cx="3000375" cy="287655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t's That Time Again: 'The Decline of American… | Poetry Foundation">
            <a:extLst>
              <a:ext uri="{FF2B5EF4-FFF2-40B4-BE49-F238E27FC236}">
                <a16:creationId xmlns:a16="http://schemas.microsoft.com/office/drawing/2014/main" id="{D2D0DAB9-46F7-429D-BD11-4ACD15F252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9481" y="3273491"/>
            <a:ext cx="2314575"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6954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7BBB0-D18F-4F56-A26F-7D42E72DB337}"/>
              </a:ext>
            </a:extLst>
          </p:cNvPr>
          <p:cNvSpPr>
            <a:spLocks noGrp="1"/>
          </p:cNvSpPr>
          <p:nvPr>
            <p:ph type="title"/>
          </p:nvPr>
        </p:nvSpPr>
        <p:spPr/>
        <p:txBody>
          <a:bodyPr>
            <a:normAutofit/>
          </a:bodyPr>
          <a:lstStyle/>
          <a:p>
            <a:r>
              <a:rPr lang="en-US" sz="8000" b="1" dirty="0">
                <a:latin typeface="Amasis MT Pro Black" panose="02040A04050005020304" pitchFamily="18" charset="0"/>
              </a:rPr>
              <a:t>Sharp rise</a:t>
            </a:r>
          </a:p>
        </p:txBody>
      </p:sp>
      <p:sp>
        <p:nvSpPr>
          <p:cNvPr id="3" name="Content Placeholder 2">
            <a:extLst>
              <a:ext uri="{FF2B5EF4-FFF2-40B4-BE49-F238E27FC236}">
                <a16:creationId xmlns:a16="http://schemas.microsoft.com/office/drawing/2014/main" id="{215726E4-3AAC-4F16-A56E-811FAD5E3F7E}"/>
              </a:ext>
            </a:extLst>
          </p:cNvPr>
          <p:cNvSpPr>
            <a:spLocks noGrp="1"/>
          </p:cNvSpPr>
          <p:nvPr>
            <p:ph idx="1"/>
          </p:nvPr>
        </p:nvSpPr>
        <p:spPr>
          <a:xfrm>
            <a:off x="838200" y="1825625"/>
            <a:ext cx="10515600" cy="768285"/>
          </a:xfrm>
        </p:spPr>
        <p:txBody>
          <a:bodyPr/>
          <a:lstStyle/>
          <a:p>
            <a:pPr marL="0" indent="0">
              <a:buNone/>
            </a:pPr>
            <a:r>
              <a:rPr lang="en-US" sz="2800" dirty="0"/>
              <a:t>an increase that is sudden and quick</a:t>
            </a:r>
            <a:endParaRPr lang="en-US" dirty="0"/>
          </a:p>
          <a:p>
            <a:endParaRPr lang="en-US" dirty="0"/>
          </a:p>
        </p:txBody>
      </p:sp>
      <p:pic>
        <p:nvPicPr>
          <p:cNvPr id="8194" name="Picture 2" descr="View Image">
            <a:extLst>
              <a:ext uri="{FF2B5EF4-FFF2-40B4-BE49-F238E27FC236}">
                <a16:creationId xmlns:a16="http://schemas.microsoft.com/office/drawing/2014/main" id="{F1615DBA-E699-4608-B907-211C99A1B9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0639" y="2593910"/>
            <a:ext cx="3789589" cy="3570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7209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7BBB0-D18F-4F56-A26F-7D42E72DB337}"/>
              </a:ext>
            </a:extLst>
          </p:cNvPr>
          <p:cNvSpPr>
            <a:spLocks noGrp="1"/>
          </p:cNvSpPr>
          <p:nvPr>
            <p:ph type="title"/>
          </p:nvPr>
        </p:nvSpPr>
        <p:spPr/>
        <p:txBody>
          <a:bodyPr>
            <a:normAutofit/>
          </a:bodyPr>
          <a:lstStyle/>
          <a:p>
            <a:r>
              <a:rPr lang="en-US" sz="8000" b="1" dirty="0">
                <a:latin typeface="Amasis MT Pro Black" panose="02040A04050005020304" pitchFamily="18" charset="0"/>
              </a:rPr>
              <a:t>Market</a:t>
            </a:r>
          </a:p>
        </p:txBody>
      </p:sp>
      <p:sp>
        <p:nvSpPr>
          <p:cNvPr id="3" name="Content Placeholder 2">
            <a:extLst>
              <a:ext uri="{FF2B5EF4-FFF2-40B4-BE49-F238E27FC236}">
                <a16:creationId xmlns:a16="http://schemas.microsoft.com/office/drawing/2014/main" id="{215726E4-3AAC-4F16-A56E-811FAD5E3F7E}"/>
              </a:ext>
            </a:extLst>
          </p:cNvPr>
          <p:cNvSpPr>
            <a:spLocks noGrp="1"/>
          </p:cNvSpPr>
          <p:nvPr>
            <p:ph idx="1"/>
          </p:nvPr>
        </p:nvSpPr>
        <p:spPr>
          <a:xfrm>
            <a:off x="838200" y="1825625"/>
            <a:ext cx="10515600" cy="768285"/>
          </a:xfrm>
        </p:spPr>
        <p:txBody>
          <a:bodyPr/>
          <a:lstStyle/>
          <a:p>
            <a:pPr marL="0" indent="0">
              <a:buNone/>
            </a:pPr>
            <a:r>
              <a:rPr lang="en-US" sz="2800" dirty="0"/>
              <a:t>a group of buyers and sellers of a particular good or service</a:t>
            </a:r>
            <a:endParaRPr lang="en-US" dirty="0"/>
          </a:p>
          <a:p>
            <a:endParaRPr lang="en-US" dirty="0"/>
          </a:p>
        </p:txBody>
      </p:sp>
      <p:pic>
        <p:nvPicPr>
          <p:cNvPr id="9218" name="Picture 2" descr="Marketing Definition">
            <a:extLst>
              <a:ext uri="{FF2B5EF4-FFF2-40B4-BE49-F238E27FC236}">
                <a16:creationId xmlns:a16="http://schemas.microsoft.com/office/drawing/2014/main" id="{BB11DE08-709B-40B7-A2D9-FAAE395B6D5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544" b="15739"/>
          <a:stretch/>
        </p:blipFill>
        <p:spPr bwMode="auto">
          <a:xfrm>
            <a:off x="2667000" y="2593910"/>
            <a:ext cx="6858000" cy="3900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3514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F4033-8939-4E9B-A6E1-21E3F0471964}"/>
              </a:ext>
            </a:extLst>
          </p:cNvPr>
          <p:cNvSpPr>
            <a:spLocks noGrp="1"/>
          </p:cNvSpPr>
          <p:nvPr>
            <p:ph type="title"/>
          </p:nvPr>
        </p:nvSpPr>
        <p:spPr/>
        <p:txBody>
          <a:bodyPr>
            <a:normAutofit/>
          </a:bodyPr>
          <a:lstStyle/>
          <a:p>
            <a:pPr algn="ctr"/>
            <a:r>
              <a:rPr lang="en-US" sz="6600" dirty="0">
                <a:highlight>
                  <a:srgbClr val="00FF00"/>
                </a:highlight>
                <a:latin typeface="Aharoni" panose="02010803020104030203" pitchFamily="2" charset="-79"/>
                <a:cs typeface="Aharoni" panose="02010803020104030203" pitchFamily="2" charset="-79"/>
              </a:rPr>
              <a:t> Key Vocabulary</a:t>
            </a:r>
          </a:p>
        </p:txBody>
      </p:sp>
      <p:sp>
        <p:nvSpPr>
          <p:cNvPr id="3" name="Content Placeholder 2">
            <a:extLst>
              <a:ext uri="{FF2B5EF4-FFF2-40B4-BE49-F238E27FC236}">
                <a16:creationId xmlns:a16="http://schemas.microsoft.com/office/drawing/2014/main" id="{FF760DC5-6380-43BE-830F-50B9DE0A9C86}"/>
              </a:ext>
            </a:extLst>
          </p:cNvPr>
          <p:cNvSpPr>
            <a:spLocks noGrp="1"/>
          </p:cNvSpPr>
          <p:nvPr>
            <p:ph idx="1"/>
          </p:nvPr>
        </p:nvSpPr>
        <p:spPr/>
        <p:txBody>
          <a:bodyPr>
            <a:normAutofit/>
          </a:bodyPr>
          <a:lstStyle/>
          <a:p>
            <a:r>
              <a:rPr lang="en-US" dirty="0"/>
              <a:t>Currency : </a:t>
            </a:r>
            <a:r>
              <a:rPr lang="en-US" sz="2400" dirty="0"/>
              <a:t>the money that is used in a particular country at a particular time</a:t>
            </a:r>
            <a:endParaRPr lang="en-US" dirty="0"/>
          </a:p>
          <a:p>
            <a:r>
              <a:rPr lang="en-US" dirty="0"/>
              <a:t>Figure: </a:t>
            </a:r>
            <a:r>
              <a:rPr lang="en-US" sz="2000" dirty="0"/>
              <a:t>the symbol for a number or an amount expressed in numbers</a:t>
            </a:r>
            <a:endParaRPr lang="en-US" dirty="0"/>
          </a:p>
          <a:p>
            <a:r>
              <a:rPr lang="en-US" dirty="0"/>
              <a:t>Quantity: </a:t>
            </a:r>
            <a:r>
              <a:rPr lang="en-US" sz="2400" dirty="0"/>
              <a:t>the amount or number of something, especially that can be measured</a:t>
            </a:r>
            <a:endParaRPr lang="en-US" dirty="0"/>
          </a:p>
          <a:p>
            <a:r>
              <a:rPr lang="en-US" dirty="0"/>
              <a:t>Boost: </a:t>
            </a:r>
            <a:r>
              <a:rPr lang="en-US" sz="2400" dirty="0"/>
              <a:t>to improve or increase something</a:t>
            </a:r>
            <a:endParaRPr lang="en-US" dirty="0"/>
          </a:p>
          <a:p>
            <a:r>
              <a:rPr lang="en-US" dirty="0"/>
              <a:t>Peak: </a:t>
            </a:r>
            <a:r>
              <a:rPr lang="en-US" sz="2400" dirty="0"/>
              <a:t>the highest, strongest, or best point, value, or level of skill</a:t>
            </a:r>
            <a:endParaRPr lang="en-US" dirty="0"/>
          </a:p>
          <a:p>
            <a:r>
              <a:rPr lang="en-US" dirty="0"/>
              <a:t>Decline: </a:t>
            </a:r>
            <a:r>
              <a:rPr lang="en-US" sz="2400" dirty="0"/>
              <a:t>to gradually become less, worse, or lower</a:t>
            </a:r>
            <a:endParaRPr lang="en-US" dirty="0"/>
          </a:p>
          <a:p>
            <a:r>
              <a:rPr lang="en-US" dirty="0"/>
              <a:t>Sharp rise: </a:t>
            </a:r>
            <a:r>
              <a:rPr lang="en-US" sz="2400" dirty="0"/>
              <a:t>an increase that is sudden and quick</a:t>
            </a:r>
            <a:endParaRPr lang="en-US" dirty="0"/>
          </a:p>
          <a:p>
            <a:r>
              <a:rPr lang="en-US" dirty="0"/>
              <a:t>Market: </a:t>
            </a:r>
            <a:r>
              <a:rPr lang="en-US" sz="2400" dirty="0"/>
              <a:t>a group of buyers and sellers of a particular good or service</a:t>
            </a:r>
            <a:endParaRPr lang="en-US" dirty="0"/>
          </a:p>
        </p:txBody>
      </p:sp>
      <p:sp>
        <p:nvSpPr>
          <p:cNvPr id="7" name="TextBox 6">
            <a:extLst>
              <a:ext uri="{FF2B5EF4-FFF2-40B4-BE49-F238E27FC236}">
                <a16:creationId xmlns:a16="http://schemas.microsoft.com/office/drawing/2014/main" id="{13FD459D-1AB1-4FBA-8DF0-28EC2C0659AA}"/>
              </a:ext>
            </a:extLst>
          </p:cNvPr>
          <p:cNvSpPr txBox="1"/>
          <p:nvPr/>
        </p:nvSpPr>
        <p:spPr>
          <a:xfrm>
            <a:off x="3405932" y="5948795"/>
            <a:ext cx="4563610" cy="553998"/>
          </a:xfrm>
          <a:prstGeom prst="rect">
            <a:avLst/>
          </a:prstGeom>
          <a:noFill/>
        </p:spPr>
        <p:txBody>
          <a:bodyPr wrap="square">
            <a:spAutoFit/>
          </a:bodyPr>
          <a:lstStyle/>
          <a:p>
            <a:r>
              <a:rPr lang="en-US" sz="1100" dirty="0">
                <a:hlinkClick r:id="rId2"/>
              </a:rPr>
              <a:t>https://quizlet.com/637123859/currencies-around-the-world-flash-cards/</a:t>
            </a:r>
            <a:endParaRPr lang="ar-BH" sz="1100" dirty="0"/>
          </a:p>
          <a:p>
            <a:endParaRPr lang="en-US" dirty="0"/>
          </a:p>
        </p:txBody>
      </p:sp>
    </p:spTree>
    <p:extLst>
      <p:ext uri="{BB962C8B-B14F-4D97-AF65-F5344CB8AC3E}">
        <p14:creationId xmlns:p14="http://schemas.microsoft.com/office/powerpoint/2010/main" val="4037406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E57E-E02F-4C44-8D61-835142C16E75}"/>
              </a:ext>
            </a:extLst>
          </p:cNvPr>
          <p:cNvSpPr>
            <a:spLocks noGrp="1"/>
          </p:cNvSpPr>
          <p:nvPr>
            <p:ph type="title"/>
          </p:nvPr>
        </p:nvSpPr>
        <p:spPr/>
        <p:txBody>
          <a:bodyPr/>
          <a:lstStyle/>
          <a:p>
            <a:pPr algn="ctr"/>
            <a:r>
              <a:rPr lang="en-US" dirty="0">
                <a:highlight>
                  <a:srgbClr val="FFFF00"/>
                </a:highlight>
                <a:latin typeface="Aharoni" panose="02010803020104030203" pitchFamily="2" charset="-79"/>
                <a:cs typeface="Aharoni" panose="02010803020104030203" pitchFamily="2" charset="-79"/>
              </a:rPr>
              <a:t>What does these words mean?</a:t>
            </a:r>
          </a:p>
        </p:txBody>
      </p:sp>
      <p:sp>
        <p:nvSpPr>
          <p:cNvPr id="3" name="Content Placeholder 2">
            <a:extLst>
              <a:ext uri="{FF2B5EF4-FFF2-40B4-BE49-F238E27FC236}">
                <a16:creationId xmlns:a16="http://schemas.microsoft.com/office/drawing/2014/main" id="{9017E144-C09E-4C0A-94C0-6D8EA4D867A4}"/>
              </a:ext>
            </a:extLst>
          </p:cNvPr>
          <p:cNvSpPr>
            <a:spLocks noGrp="1"/>
          </p:cNvSpPr>
          <p:nvPr>
            <p:ph idx="1"/>
          </p:nvPr>
        </p:nvSpPr>
        <p:spPr>
          <a:xfrm>
            <a:off x="838200" y="2240730"/>
            <a:ext cx="3856383" cy="2971662"/>
          </a:xfrm>
        </p:spPr>
        <p:style>
          <a:lnRef idx="2">
            <a:schemeClr val="dk1"/>
          </a:lnRef>
          <a:fillRef idx="1">
            <a:schemeClr val="lt1"/>
          </a:fillRef>
          <a:effectRef idx="0">
            <a:schemeClr val="dk1"/>
          </a:effectRef>
          <a:fontRef idx="minor">
            <a:schemeClr val="dk1"/>
          </a:fontRef>
        </p:style>
        <p:txBody>
          <a:bodyPr/>
          <a:lstStyle/>
          <a:p>
            <a:r>
              <a:rPr lang="en-US" dirty="0">
                <a:latin typeface="Aharoni" panose="02010803020104030203" pitchFamily="2" charset="-79"/>
                <a:cs typeface="Aharoni" panose="02010803020104030203" pitchFamily="2" charset="-79"/>
              </a:rPr>
              <a:t>shares</a:t>
            </a:r>
          </a:p>
          <a:p>
            <a:pPr marL="0" indent="0">
              <a:buNone/>
            </a:pPr>
            <a:endParaRPr lang="en-US" dirty="0"/>
          </a:p>
          <a:p>
            <a:pPr marL="0" indent="0">
              <a:buNone/>
            </a:pPr>
            <a:endParaRPr lang="en-US" dirty="0"/>
          </a:p>
          <a:p>
            <a:pPr marL="0" indent="0">
              <a:buNone/>
            </a:pPr>
            <a:endParaRPr lang="en-US" dirty="0"/>
          </a:p>
          <a:p>
            <a:r>
              <a:rPr lang="en-US" b="1" dirty="0">
                <a:latin typeface="Aharoni" panose="02010803020104030203" pitchFamily="2" charset="-79"/>
                <a:cs typeface="Aharoni" panose="02010803020104030203" pitchFamily="2" charset="-79"/>
              </a:rPr>
              <a:t>stock prices.</a:t>
            </a:r>
          </a:p>
          <a:p>
            <a:endParaRPr lang="en-US" dirty="0"/>
          </a:p>
        </p:txBody>
      </p:sp>
      <p:pic>
        <p:nvPicPr>
          <p:cNvPr id="2050" name="Picture 2" descr="Accounting for share capital">
            <a:extLst>
              <a:ext uri="{FF2B5EF4-FFF2-40B4-BE49-F238E27FC236}">
                <a16:creationId xmlns:a16="http://schemas.microsoft.com/office/drawing/2014/main" id="{499C3D4D-1DC4-4ED7-B196-ECDA424AB7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294" b="47652"/>
          <a:stretch/>
        </p:blipFill>
        <p:spPr bwMode="auto">
          <a:xfrm>
            <a:off x="5598216" y="2103437"/>
            <a:ext cx="6076950" cy="13255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07313FB-C47F-44E0-BF2B-B0317F7B4873}"/>
              </a:ext>
            </a:extLst>
          </p:cNvPr>
          <p:cNvSpPr/>
          <p:nvPr/>
        </p:nvSpPr>
        <p:spPr>
          <a:xfrm>
            <a:off x="5579166" y="4006479"/>
            <a:ext cx="6096000" cy="1384995"/>
          </a:xfrm>
          <a:prstGeom prst="rect">
            <a:avLst/>
          </a:prstGeom>
          <a:ln w="38100"/>
        </p:spPr>
        <p:style>
          <a:lnRef idx="2">
            <a:schemeClr val="dk1"/>
          </a:lnRef>
          <a:fillRef idx="1">
            <a:schemeClr val="lt1"/>
          </a:fillRef>
          <a:effectRef idx="0">
            <a:schemeClr val="dk1"/>
          </a:effectRef>
          <a:fontRef idx="minor">
            <a:schemeClr val="dk1"/>
          </a:fontRef>
        </p:style>
        <p:txBody>
          <a:bodyPr>
            <a:spAutoFit/>
          </a:bodyPr>
          <a:lstStyle/>
          <a:p>
            <a:br>
              <a:rPr lang="en-US" sz="2800" i="0" dirty="0">
                <a:solidFill>
                  <a:srgbClr val="6A6A6A"/>
                </a:solidFill>
                <a:effectLst/>
                <a:latin typeface="Noto Naskh Arabic UI"/>
              </a:rPr>
            </a:br>
            <a:r>
              <a:rPr lang="en-US" sz="2800" i="0" dirty="0">
                <a:solidFill>
                  <a:srgbClr val="6A6A6A"/>
                </a:solidFill>
                <a:effectLst/>
                <a:latin typeface="Noto Naskh Arabic UI"/>
              </a:rPr>
              <a:t>Stocks</a:t>
            </a:r>
            <a:r>
              <a:rPr lang="en-US" sz="2800" i="0" dirty="0">
                <a:solidFill>
                  <a:srgbClr val="545454"/>
                </a:solidFill>
                <a:effectLst/>
                <a:latin typeface="Noto Naskh Arabic UI"/>
              </a:rPr>
              <a:t> are an investment that allows you to own a portion of a public corporation</a:t>
            </a:r>
            <a:endParaRPr lang="en-US" sz="2800" dirty="0"/>
          </a:p>
        </p:txBody>
      </p:sp>
    </p:spTree>
    <p:extLst>
      <p:ext uri="{BB962C8B-B14F-4D97-AF65-F5344CB8AC3E}">
        <p14:creationId xmlns:p14="http://schemas.microsoft.com/office/powerpoint/2010/main" val="1810598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FBA6161-F2EF-4693-B388-831BC73E64F0}"/>
              </a:ext>
            </a:extLst>
          </p:cNvPr>
          <p:cNvPicPr>
            <a:picLocks noChangeAspect="1"/>
          </p:cNvPicPr>
          <p:nvPr/>
        </p:nvPicPr>
        <p:blipFill rotWithShape="1">
          <a:blip r:embed="rId4"/>
          <a:srcRect l="24769" t="9886" r="23539" b="57687"/>
          <a:stretch/>
        </p:blipFill>
        <p:spPr>
          <a:xfrm>
            <a:off x="633046" y="1291697"/>
            <a:ext cx="11113477" cy="3253283"/>
          </a:xfrm>
          <a:prstGeom prst="rect">
            <a:avLst/>
          </a:prstGeom>
          <a:ln w="228600" cap="sq" cmpd="thickThin">
            <a:solidFill>
              <a:srgbClr val="000000"/>
            </a:solidFill>
            <a:prstDash val="solid"/>
            <a:miter lim="800000"/>
          </a:ln>
          <a:effectLst>
            <a:innerShdw blurRad="76200">
              <a:srgbClr val="000000"/>
            </a:innerShdw>
          </a:effectLst>
        </p:spPr>
      </p:pic>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63DB266-F17F-44D7-8200-A0F86AFD875C}"/>
              </a:ext>
            </a:extLst>
          </p:cNvPr>
          <p:cNvSpPr/>
          <p:nvPr/>
        </p:nvSpPr>
        <p:spPr>
          <a:xfrm>
            <a:off x="3048000" y="6157027"/>
            <a:ext cx="6096000" cy="369332"/>
          </a:xfrm>
          <a:prstGeom prst="rect">
            <a:avLst/>
          </a:prstGeom>
        </p:spPr>
        <p:txBody>
          <a:bodyPr>
            <a:spAutoFit/>
          </a:bodyPr>
          <a:lstStyle/>
          <a:p>
            <a:r>
              <a:rPr lang="en-US" b="1" dirty="0">
                <a:solidFill>
                  <a:srgbClr val="FF0000"/>
                </a:solidFill>
              </a:rPr>
              <a:t>Graph 3</a:t>
            </a:r>
            <a:r>
              <a:rPr lang="en-US" dirty="0"/>
              <a:t>: Tokyo (strong sales in automobile industry</a:t>
            </a:r>
          </a:p>
        </p:txBody>
      </p:sp>
      <p:sp>
        <p:nvSpPr>
          <p:cNvPr id="7" name="Rectangle 6">
            <a:extLst>
              <a:ext uri="{FF2B5EF4-FFF2-40B4-BE49-F238E27FC236}">
                <a16:creationId xmlns:a16="http://schemas.microsoft.com/office/drawing/2014/main" id="{9D9098F9-FD1E-499F-B590-20CE64229D22}"/>
              </a:ext>
            </a:extLst>
          </p:cNvPr>
          <p:cNvSpPr/>
          <p:nvPr/>
        </p:nvSpPr>
        <p:spPr>
          <a:xfrm>
            <a:off x="2864536" y="4899623"/>
            <a:ext cx="7019161" cy="369332"/>
          </a:xfrm>
          <a:prstGeom prst="rect">
            <a:avLst/>
          </a:prstGeom>
        </p:spPr>
        <p:txBody>
          <a:bodyPr wrap="square">
            <a:spAutoFit/>
          </a:bodyPr>
          <a:lstStyle/>
          <a:p>
            <a:r>
              <a:rPr lang="en-US" b="1" dirty="0">
                <a:solidFill>
                  <a:srgbClr val="FF0000"/>
                </a:solidFill>
              </a:rPr>
              <a:t>Graph 1</a:t>
            </a:r>
            <a:r>
              <a:rPr lang="en-US" dirty="0"/>
              <a:t>: Dubai (good news about green technology investment)</a:t>
            </a:r>
          </a:p>
        </p:txBody>
      </p:sp>
      <p:sp>
        <p:nvSpPr>
          <p:cNvPr id="8" name="Rectangle 7">
            <a:extLst>
              <a:ext uri="{FF2B5EF4-FFF2-40B4-BE49-F238E27FC236}">
                <a16:creationId xmlns:a16="http://schemas.microsoft.com/office/drawing/2014/main" id="{9919DB3D-84AF-4B5B-BC41-69D94A612AB9}"/>
              </a:ext>
            </a:extLst>
          </p:cNvPr>
          <p:cNvSpPr/>
          <p:nvPr/>
        </p:nvSpPr>
        <p:spPr>
          <a:xfrm>
            <a:off x="2864536" y="5435806"/>
            <a:ext cx="5767861" cy="369332"/>
          </a:xfrm>
          <a:prstGeom prst="rect">
            <a:avLst/>
          </a:prstGeom>
        </p:spPr>
        <p:txBody>
          <a:bodyPr wrap="none">
            <a:spAutoFit/>
          </a:bodyPr>
          <a:lstStyle/>
          <a:p>
            <a:r>
              <a:rPr lang="en-US" b="1" dirty="0">
                <a:solidFill>
                  <a:srgbClr val="FF0000"/>
                </a:solidFill>
              </a:rPr>
              <a:t>Graph 2</a:t>
            </a:r>
            <a:r>
              <a:rPr lang="en-US" dirty="0"/>
              <a:t>: New York (investigation into Mega </a:t>
            </a:r>
            <a:r>
              <a:rPr lang="en-US" dirty="0" err="1"/>
              <a:t>corp</a:t>
            </a:r>
            <a:r>
              <a:rPr lang="en-US" dirty="0"/>
              <a:t> Industries)</a:t>
            </a:r>
          </a:p>
        </p:txBody>
      </p:sp>
      <p:sp>
        <p:nvSpPr>
          <p:cNvPr id="10" name="Rectangle 9">
            <a:extLst>
              <a:ext uri="{FF2B5EF4-FFF2-40B4-BE49-F238E27FC236}">
                <a16:creationId xmlns:a16="http://schemas.microsoft.com/office/drawing/2014/main" id="{278ABC9F-1313-4BA6-A44C-40D73837A481}"/>
              </a:ext>
            </a:extLst>
          </p:cNvPr>
          <p:cNvSpPr/>
          <p:nvPr/>
        </p:nvSpPr>
        <p:spPr>
          <a:xfrm>
            <a:off x="490586" y="5203803"/>
            <a:ext cx="2066830" cy="830997"/>
          </a:xfrm>
          <a:prstGeom prst="rect">
            <a:avLst/>
          </a:prstGeom>
        </p:spPr>
        <p:txBody>
          <a:bodyPr wrap="square">
            <a:spAutoFit/>
          </a:bodyPr>
          <a:lstStyle/>
          <a:p>
            <a:pPr algn="ctr"/>
            <a:r>
              <a:rPr lang="en-US" sz="2400" b="1" dirty="0">
                <a:highlight>
                  <a:srgbClr val="FFFF00"/>
                </a:highlight>
                <a:latin typeface="Aharoni" panose="02010803020104030203" pitchFamily="2" charset="-79"/>
                <a:cs typeface="Aharoni" panose="02010803020104030203" pitchFamily="2" charset="-79"/>
              </a:rPr>
              <a:t>Coursebook </a:t>
            </a:r>
            <a:br>
              <a:rPr lang="en-US" sz="2400" b="1" dirty="0">
                <a:highlight>
                  <a:srgbClr val="FFFF00"/>
                </a:highlight>
                <a:latin typeface="Aharoni" panose="02010803020104030203" pitchFamily="2" charset="-79"/>
                <a:cs typeface="Aharoni" panose="02010803020104030203" pitchFamily="2" charset="-79"/>
              </a:rPr>
            </a:br>
            <a:r>
              <a:rPr lang="en-US" sz="2400" b="1" dirty="0">
                <a:highlight>
                  <a:srgbClr val="FFFF00"/>
                </a:highlight>
                <a:latin typeface="Aharoni" panose="02010803020104030203" pitchFamily="2" charset="-79"/>
                <a:cs typeface="Aharoni" panose="02010803020104030203" pitchFamily="2" charset="-79"/>
              </a:rPr>
              <a:t>page 44</a:t>
            </a:r>
          </a:p>
        </p:txBody>
      </p:sp>
      <p:pic>
        <p:nvPicPr>
          <p:cNvPr id="12" name="Grade 11G LB Track 27">
            <a:hlinkClick r:id="" action="ppaction://media"/>
            <a:extLst>
              <a:ext uri="{FF2B5EF4-FFF2-40B4-BE49-F238E27FC236}">
                <a16:creationId xmlns:a16="http://schemas.microsoft.com/office/drawing/2014/main" id="{9D03584F-B749-47A9-B772-62AC93A8E02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68535" y="5095415"/>
            <a:ext cx="609600" cy="609600"/>
          </a:xfrm>
          <a:prstGeom prst="rect">
            <a:avLst/>
          </a:prstGeom>
        </p:spPr>
      </p:pic>
      <p:sp>
        <p:nvSpPr>
          <p:cNvPr id="14" name="TextBox 13">
            <a:extLst>
              <a:ext uri="{FF2B5EF4-FFF2-40B4-BE49-F238E27FC236}">
                <a16:creationId xmlns:a16="http://schemas.microsoft.com/office/drawing/2014/main" id="{31E5DF47-7E69-4180-8640-FFABE69BFC3D}"/>
              </a:ext>
            </a:extLst>
          </p:cNvPr>
          <p:cNvSpPr txBox="1"/>
          <p:nvPr/>
        </p:nvSpPr>
        <p:spPr>
          <a:xfrm>
            <a:off x="1670670" y="-4157"/>
            <a:ext cx="8444685" cy="954107"/>
          </a:xfrm>
          <a:prstGeom prst="rect">
            <a:avLst/>
          </a:prstGeom>
          <a:noFill/>
        </p:spPr>
        <p:txBody>
          <a:bodyPr wrap="square" rtlCol="0">
            <a:spAutoFit/>
          </a:bodyPr>
          <a:lstStyle/>
          <a:p>
            <a:pPr algn="ctr"/>
            <a:r>
              <a:rPr lang="en-US" sz="2800" b="1" dirty="0">
                <a:highlight>
                  <a:srgbClr val="FFFF00"/>
                </a:highlight>
                <a:latin typeface="Aharoni" panose="02010803020104030203" pitchFamily="2" charset="-79"/>
                <a:cs typeface="Aharoni" panose="02010803020104030203" pitchFamily="2" charset="-79"/>
              </a:rPr>
              <a:t>Name the financial market for each graph</a:t>
            </a:r>
          </a:p>
          <a:p>
            <a:pPr algn="ctr"/>
            <a:r>
              <a:rPr lang="en-US" sz="2800" b="1" dirty="0">
                <a:highlight>
                  <a:srgbClr val="FFFF00"/>
                </a:highlight>
                <a:latin typeface="Aharoni" panose="02010803020104030203" pitchFamily="2" charset="-79"/>
                <a:cs typeface="Aharoni" panose="02010803020104030203" pitchFamily="2" charset="-79"/>
              </a:rPr>
              <a:t>(Dubai, New York, Tokyo)</a:t>
            </a:r>
            <a:endParaRPr lang="en-US" b="1" dirty="0">
              <a:highlight>
                <a:srgbClr val="FFFF00"/>
              </a:highlight>
              <a:latin typeface="Aharoni" panose="02010803020104030203" pitchFamily="2" charset="-79"/>
              <a:cs typeface="Aharoni" panose="02010803020104030203" pitchFamily="2" charset="-79"/>
            </a:endParaRPr>
          </a:p>
        </p:txBody>
      </p:sp>
      <p:sp>
        <p:nvSpPr>
          <p:cNvPr id="18" name="TextBox 17">
            <a:extLst>
              <a:ext uri="{FF2B5EF4-FFF2-40B4-BE49-F238E27FC236}">
                <a16:creationId xmlns:a16="http://schemas.microsoft.com/office/drawing/2014/main" id="{22BFBEE3-AD68-4A46-AD1E-C1FB819977A7}"/>
              </a:ext>
            </a:extLst>
          </p:cNvPr>
          <p:cNvSpPr txBox="1"/>
          <p:nvPr/>
        </p:nvSpPr>
        <p:spPr>
          <a:xfrm>
            <a:off x="9356643" y="6225140"/>
            <a:ext cx="6098796" cy="523220"/>
          </a:xfrm>
          <a:prstGeom prst="rect">
            <a:avLst/>
          </a:prstGeom>
          <a:noFill/>
        </p:spPr>
        <p:txBody>
          <a:bodyPr wrap="square">
            <a:spAutoFit/>
          </a:bodyPr>
          <a:lstStyle/>
          <a:p>
            <a:r>
              <a:rPr lang="en-US" sz="1400" dirty="0">
                <a:hlinkClick r:id="rId6"/>
              </a:rPr>
              <a:t>https://www.liveworksheets.com/1-rj2199544pq</a:t>
            </a:r>
            <a:endParaRPr lang="en-US" sz="1400" dirty="0"/>
          </a:p>
          <a:p>
            <a:endParaRPr lang="en-US" sz="1400" dirty="0"/>
          </a:p>
        </p:txBody>
      </p:sp>
    </p:spTree>
    <p:extLst>
      <p:ext uri="{BB962C8B-B14F-4D97-AF65-F5344CB8AC3E}">
        <p14:creationId xmlns:p14="http://schemas.microsoft.com/office/powerpoint/2010/main" val="425750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48166"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12"/>
                </p:tgtEl>
              </p:cMediaNode>
            </p:audio>
          </p:childTnLst>
        </p:cTn>
      </p:par>
    </p:tnLst>
    <p:bldLst>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884769FE-1656-422F-86E1-8C1B16C27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9">
            <a:extLst>
              <a:ext uri="{FF2B5EF4-FFF2-40B4-BE49-F238E27FC236}">
                <a16:creationId xmlns:a16="http://schemas.microsoft.com/office/drawing/2014/main" id="{CB249F6D-244F-494A-98B9-5CC7413C4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5760" y="682754"/>
            <a:ext cx="5492493" cy="5492493"/>
          </a:xfrm>
          <a:custGeom>
            <a:avLst/>
            <a:gdLst>
              <a:gd name="connsiteX0" fmla="*/ 2746247 w 5492493"/>
              <a:gd name="connsiteY0" fmla="*/ 0 h 5492493"/>
              <a:gd name="connsiteX1" fmla="*/ 5492493 w 5492493"/>
              <a:gd name="connsiteY1" fmla="*/ 2746247 h 5492493"/>
              <a:gd name="connsiteX2" fmla="*/ 2746247 w 5492493"/>
              <a:gd name="connsiteY2" fmla="*/ 5492493 h 5492493"/>
              <a:gd name="connsiteX3" fmla="*/ 0 w 5492493"/>
              <a:gd name="connsiteY3" fmla="*/ 2746247 h 5492493"/>
              <a:gd name="connsiteX4" fmla="*/ 2746247 w 5492493"/>
              <a:gd name="connsiteY4" fmla="*/ 0 h 5492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2493" h="5492493">
                <a:moveTo>
                  <a:pt x="2746247" y="0"/>
                </a:moveTo>
                <a:cubicBezTo>
                  <a:pt x="4262957" y="0"/>
                  <a:pt x="5492493" y="1229536"/>
                  <a:pt x="5492493" y="2746247"/>
                </a:cubicBezTo>
                <a:cubicBezTo>
                  <a:pt x="5492493" y="4262957"/>
                  <a:pt x="4262957" y="5492493"/>
                  <a:pt x="2746247" y="5492493"/>
                </a:cubicBezTo>
                <a:cubicBezTo>
                  <a:pt x="1229536" y="5492493"/>
                  <a:pt x="0" y="4262957"/>
                  <a:pt x="0" y="2746247"/>
                </a:cubicBezTo>
                <a:cubicBezTo>
                  <a:pt x="0" y="1229536"/>
                  <a:pt x="1229536" y="0"/>
                  <a:pt x="2746247" y="0"/>
                </a:cubicBezTo>
                <a:close/>
              </a:path>
            </a:pathLst>
          </a:cu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506C536E-6ECA-4211-AF8C-A2671C484D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34260" y="5435945"/>
            <a:ext cx="435428" cy="435428"/>
          </a:xfrm>
          <a:prstGeom prst="ellipse">
            <a:avLst/>
          </a:pr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EAA70EA-2201-4F5D-AF08-58CFF851CC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011593" y="3567390"/>
            <a:ext cx="2311806" cy="2303982"/>
          </a:xfrm>
          <a:custGeom>
            <a:avLst/>
            <a:gdLst>
              <a:gd name="connsiteX0" fmla="*/ 0 w 3108399"/>
              <a:gd name="connsiteY0" fmla="*/ 0 h 3097879"/>
              <a:gd name="connsiteX1" fmla="*/ 159985 w 3108399"/>
              <a:gd name="connsiteY1" fmla="*/ 4045 h 3097879"/>
              <a:gd name="connsiteX2" fmla="*/ 3092907 w 3108399"/>
              <a:gd name="connsiteY2" fmla="*/ 2791087 h 3097879"/>
              <a:gd name="connsiteX3" fmla="*/ 3108399 w 3108399"/>
              <a:gd name="connsiteY3" fmla="*/ 3097879 h 3097879"/>
              <a:gd name="connsiteX4" fmla="*/ 2470733 w 3108399"/>
              <a:gd name="connsiteY4" fmla="*/ 3097879 h 3097879"/>
              <a:gd name="connsiteX5" fmla="*/ 2458534 w 3108399"/>
              <a:gd name="connsiteY5" fmla="*/ 2856285 h 3097879"/>
              <a:gd name="connsiteX6" fmla="*/ 252674 w 3108399"/>
              <a:gd name="connsiteY6" fmla="*/ 650424 h 3097879"/>
              <a:gd name="connsiteX7" fmla="*/ 0 w 3108399"/>
              <a:gd name="connsiteY7" fmla="*/ 637665 h 309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8399" h="3097879">
                <a:moveTo>
                  <a:pt x="0" y="0"/>
                </a:moveTo>
                <a:lnTo>
                  <a:pt x="159985" y="4045"/>
                </a:lnTo>
                <a:cubicBezTo>
                  <a:pt x="1696687" y="81941"/>
                  <a:pt x="2939004" y="1275632"/>
                  <a:pt x="3092907" y="2791087"/>
                </a:cubicBezTo>
                <a:lnTo>
                  <a:pt x="3108399" y="3097879"/>
                </a:lnTo>
                <a:lnTo>
                  <a:pt x="2470733" y="3097879"/>
                </a:lnTo>
                <a:lnTo>
                  <a:pt x="2458534" y="2856285"/>
                </a:lnTo>
                <a:cubicBezTo>
                  <a:pt x="2340416" y="1693197"/>
                  <a:pt x="1415762" y="768542"/>
                  <a:pt x="252674" y="650424"/>
                </a:cubicBezTo>
                <a:lnTo>
                  <a:pt x="0" y="637665"/>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6" name="Grade 11G LB Track 27">
            <a:hlinkClick r:id="" action="ppaction://media"/>
            <a:extLst>
              <a:ext uri="{FF2B5EF4-FFF2-40B4-BE49-F238E27FC236}">
                <a16:creationId xmlns:a16="http://schemas.microsoft.com/office/drawing/2014/main" id="{460729F2-F390-4F08-9F48-06C172A3D25C}"/>
              </a:ext>
            </a:extLst>
          </p:cNvPr>
          <p:cNvPicPr>
            <a:picLocks noChangeAspect="1"/>
          </p:cNvPicPr>
          <p:nvPr>
            <a:audioFile r:link="rId1"/>
            <p:extLst>
              <p:ext uri="{DAA4B4D4-6D71-4841-9C94-3DE7FCFB9230}">
                <p14:media xmlns:p14="http://schemas.microsoft.com/office/powerpoint/2010/main" r:embed="rId2">
                  <p14:trim st="63178" end="73655.5"/>
                </p14:media>
              </p:ext>
            </p:extLst>
          </p:nvPr>
        </p:nvPicPr>
        <p:blipFill>
          <a:blip r:embed="rId5"/>
          <a:stretch>
            <a:fillRect/>
          </a:stretch>
        </p:blipFill>
        <p:spPr>
          <a:xfrm>
            <a:off x="10881363" y="5781346"/>
            <a:ext cx="609600" cy="609600"/>
          </a:xfrm>
          <a:prstGeom prst="rect">
            <a:avLst/>
          </a:prstGeom>
        </p:spPr>
      </p:pic>
      <p:sp>
        <p:nvSpPr>
          <p:cNvPr id="17" name="TextBox 16">
            <a:extLst>
              <a:ext uri="{FF2B5EF4-FFF2-40B4-BE49-F238E27FC236}">
                <a16:creationId xmlns:a16="http://schemas.microsoft.com/office/drawing/2014/main" id="{B84ACFE8-9058-49D6-9AF6-A44352B48805}"/>
              </a:ext>
            </a:extLst>
          </p:cNvPr>
          <p:cNvSpPr txBox="1"/>
          <p:nvPr/>
        </p:nvSpPr>
        <p:spPr>
          <a:xfrm>
            <a:off x="507653" y="5653659"/>
            <a:ext cx="10373710" cy="830997"/>
          </a:xfrm>
          <a:prstGeom prst="rect">
            <a:avLst/>
          </a:prstGeom>
          <a:noFill/>
        </p:spPr>
        <p:txBody>
          <a:bodyPr wrap="square">
            <a:spAutoFit/>
          </a:bodyPr>
          <a:lstStyle/>
          <a:p>
            <a:r>
              <a:rPr lang="en-US" sz="2400" b="1" dirty="0"/>
              <a:t>Shares which have been </a:t>
            </a:r>
            <a:r>
              <a:rPr lang="en-US" sz="2400" b="1" dirty="0">
                <a:highlight>
                  <a:srgbClr val="FFFF00"/>
                </a:highlight>
              </a:rPr>
              <a:t>building up </a:t>
            </a:r>
            <a:r>
              <a:rPr lang="en-US" sz="2400" b="1" dirty="0"/>
              <a:t>in anticipation of the announcement soared                         this morning to peak at 3600 – a six month high. </a:t>
            </a:r>
          </a:p>
        </p:txBody>
      </p:sp>
      <p:pic>
        <p:nvPicPr>
          <p:cNvPr id="5" name="Picture 4" descr="Table&#10;&#10;Description automatically generated">
            <a:extLst>
              <a:ext uri="{FF2B5EF4-FFF2-40B4-BE49-F238E27FC236}">
                <a16:creationId xmlns:a16="http://schemas.microsoft.com/office/drawing/2014/main" id="{F32560A2-135D-44DC-A24F-F66B717B737F}"/>
              </a:ext>
            </a:extLst>
          </p:cNvPr>
          <p:cNvPicPr>
            <a:picLocks noChangeAspect="1"/>
          </p:cNvPicPr>
          <p:nvPr/>
        </p:nvPicPr>
        <p:blipFill>
          <a:blip r:embed="rId6"/>
          <a:stretch>
            <a:fillRect/>
          </a:stretch>
        </p:blipFill>
        <p:spPr>
          <a:xfrm>
            <a:off x="715668" y="926558"/>
            <a:ext cx="10030572" cy="4293688"/>
          </a:xfrm>
          <a:prstGeom prst="rect">
            <a:avLst/>
          </a:prstGeom>
          <a:ln>
            <a:noFill/>
          </a:ln>
          <a:effectLst>
            <a:outerShdw blurRad="190500" algn="tl" rotWithShape="0">
              <a:srgbClr val="000000">
                <a:alpha val="70000"/>
              </a:srgbClr>
            </a:outerShdw>
          </a:effectLst>
        </p:spPr>
      </p:pic>
      <p:sp>
        <p:nvSpPr>
          <p:cNvPr id="18" name="TextBox 17">
            <a:extLst>
              <a:ext uri="{FF2B5EF4-FFF2-40B4-BE49-F238E27FC236}">
                <a16:creationId xmlns:a16="http://schemas.microsoft.com/office/drawing/2014/main" id="{D5606B15-A7F5-41D4-8E53-2409A7C90D79}"/>
              </a:ext>
            </a:extLst>
          </p:cNvPr>
          <p:cNvSpPr txBox="1"/>
          <p:nvPr/>
        </p:nvSpPr>
        <p:spPr>
          <a:xfrm>
            <a:off x="1098905" y="4056527"/>
            <a:ext cx="1431823" cy="369332"/>
          </a:xfrm>
          <a:prstGeom prst="rect">
            <a:avLst/>
          </a:prstGeom>
          <a:noFill/>
        </p:spPr>
        <p:txBody>
          <a:bodyPr wrap="square">
            <a:spAutoFit/>
          </a:bodyPr>
          <a:lstStyle/>
          <a:p>
            <a:r>
              <a:rPr lang="en-US" b="1" i="1" dirty="0"/>
              <a:t>to push up</a:t>
            </a:r>
          </a:p>
        </p:txBody>
      </p:sp>
      <p:sp>
        <p:nvSpPr>
          <p:cNvPr id="19" name="TextBox 18">
            <a:extLst>
              <a:ext uri="{FF2B5EF4-FFF2-40B4-BE49-F238E27FC236}">
                <a16:creationId xmlns:a16="http://schemas.microsoft.com/office/drawing/2014/main" id="{47D51224-1DB1-4E43-B83A-B8BBB73758D6}"/>
              </a:ext>
            </a:extLst>
          </p:cNvPr>
          <p:cNvSpPr txBox="1"/>
          <p:nvPr/>
        </p:nvSpPr>
        <p:spPr>
          <a:xfrm>
            <a:off x="1072048" y="3602120"/>
            <a:ext cx="1975945" cy="369332"/>
          </a:xfrm>
          <a:prstGeom prst="rect">
            <a:avLst/>
          </a:prstGeom>
          <a:noFill/>
        </p:spPr>
        <p:txBody>
          <a:bodyPr wrap="square">
            <a:spAutoFit/>
          </a:bodyPr>
          <a:lstStyle/>
          <a:p>
            <a:r>
              <a:rPr lang="en-US" b="1" i="1" dirty="0"/>
              <a:t>to be boosted by</a:t>
            </a:r>
          </a:p>
        </p:txBody>
      </p:sp>
      <p:sp>
        <p:nvSpPr>
          <p:cNvPr id="20" name="TextBox 19">
            <a:extLst>
              <a:ext uri="{FF2B5EF4-FFF2-40B4-BE49-F238E27FC236}">
                <a16:creationId xmlns:a16="http://schemas.microsoft.com/office/drawing/2014/main" id="{D54CCB2D-C8BD-4A96-A7EE-16AC029CE508}"/>
              </a:ext>
            </a:extLst>
          </p:cNvPr>
          <p:cNvSpPr txBox="1"/>
          <p:nvPr/>
        </p:nvSpPr>
        <p:spPr>
          <a:xfrm>
            <a:off x="4228925" y="4335966"/>
            <a:ext cx="1599671" cy="369332"/>
          </a:xfrm>
          <a:prstGeom prst="rect">
            <a:avLst/>
          </a:prstGeom>
          <a:noFill/>
        </p:spPr>
        <p:txBody>
          <a:bodyPr wrap="square">
            <a:spAutoFit/>
          </a:bodyPr>
          <a:lstStyle/>
          <a:p>
            <a:r>
              <a:rPr lang="en-US" b="1" i="1" dirty="0"/>
              <a:t>to slide down</a:t>
            </a:r>
          </a:p>
        </p:txBody>
      </p:sp>
      <p:sp>
        <p:nvSpPr>
          <p:cNvPr id="22" name="TextBox 21">
            <a:extLst>
              <a:ext uri="{FF2B5EF4-FFF2-40B4-BE49-F238E27FC236}">
                <a16:creationId xmlns:a16="http://schemas.microsoft.com/office/drawing/2014/main" id="{4C67C756-9F1A-4C93-A526-E4BFDDD940D3}"/>
              </a:ext>
            </a:extLst>
          </p:cNvPr>
          <p:cNvSpPr txBox="1"/>
          <p:nvPr/>
        </p:nvSpPr>
        <p:spPr>
          <a:xfrm>
            <a:off x="4222817" y="3229900"/>
            <a:ext cx="1975945" cy="369332"/>
          </a:xfrm>
          <a:prstGeom prst="rect">
            <a:avLst/>
          </a:prstGeom>
          <a:noFill/>
        </p:spPr>
        <p:txBody>
          <a:bodyPr wrap="square">
            <a:spAutoFit/>
          </a:bodyPr>
          <a:lstStyle/>
          <a:p>
            <a:r>
              <a:rPr lang="en-US" b="1" i="1" dirty="0"/>
              <a:t>to dip further</a:t>
            </a:r>
          </a:p>
        </p:txBody>
      </p:sp>
      <p:sp>
        <p:nvSpPr>
          <p:cNvPr id="24" name="TextBox 23">
            <a:extLst>
              <a:ext uri="{FF2B5EF4-FFF2-40B4-BE49-F238E27FC236}">
                <a16:creationId xmlns:a16="http://schemas.microsoft.com/office/drawing/2014/main" id="{60776589-4BA2-4A02-AD4D-23B08E6758C6}"/>
              </a:ext>
            </a:extLst>
          </p:cNvPr>
          <p:cNvSpPr txBox="1"/>
          <p:nvPr/>
        </p:nvSpPr>
        <p:spPr>
          <a:xfrm>
            <a:off x="4203928" y="3575776"/>
            <a:ext cx="2208736" cy="369332"/>
          </a:xfrm>
          <a:prstGeom prst="rect">
            <a:avLst/>
          </a:prstGeom>
          <a:noFill/>
        </p:spPr>
        <p:txBody>
          <a:bodyPr wrap="square">
            <a:spAutoFit/>
          </a:bodyPr>
          <a:lstStyle/>
          <a:p>
            <a:r>
              <a:rPr lang="en-US" b="1" i="1" dirty="0"/>
              <a:t>to settle back down</a:t>
            </a:r>
          </a:p>
        </p:txBody>
      </p:sp>
      <p:sp>
        <p:nvSpPr>
          <p:cNvPr id="26" name="TextBox 25">
            <a:extLst>
              <a:ext uri="{FF2B5EF4-FFF2-40B4-BE49-F238E27FC236}">
                <a16:creationId xmlns:a16="http://schemas.microsoft.com/office/drawing/2014/main" id="{2CCE5CBF-A0E9-4DAB-A8FF-5F405EEE9BBA}"/>
              </a:ext>
            </a:extLst>
          </p:cNvPr>
          <p:cNvSpPr txBox="1"/>
          <p:nvPr/>
        </p:nvSpPr>
        <p:spPr>
          <a:xfrm>
            <a:off x="4219383" y="3921652"/>
            <a:ext cx="1599671" cy="369332"/>
          </a:xfrm>
          <a:prstGeom prst="rect">
            <a:avLst/>
          </a:prstGeom>
          <a:noFill/>
        </p:spPr>
        <p:txBody>
          <a:bodyPr wrap="square">
            <a:spAutoFit/>
          </a:bodyPr>
          <a:lstStyle/>
          <a:p>
            <a:r>
              <a:rPr lang="en-US" b="1" i="1" dirty="0"/>
              <a:t>to shave off</a:t>
            </a:r>
          </a:p>
        </p:txBody>
      </p:sp>
      <p:sp>
        <p:nvSpPr>
          <p:cNvPr id="28" name="TextBox 27">
            <a:extLst>
              <a:ext uri="{FF2B5EF4-FFF2-40B4-BE49-F238E27FC236}">
                <a16:creationId xmlns:a16="http://schemas.microsoft.com/office/drawing/2014/main" id="{54003B3A-9DA3-45B0-A3C2-15F81E863601}"/>
              </a:ext>
            </a:extLst>
          </p:cNvPr>
          <p:cNvSpPr txBox="1"/>
          <p:nvPr/>
        </p:nvSpPr>
        <p:spPr>
          <a:xfrm>
            <a:off x="7316547" y="3657343"/>
            <a:ext cx="2138104" cy="369332"/>
          </a:xfrm>
          <a:prstGeom prst="rect">
            <a:avLst/>
          </a:prstGeom>
          <a:noFill/>
        </p:spPr>
        <p:txBody>
          <a:bodyPr wrap="square">
            <a:spAutoFit/>
          </a:bodyPr>
          <a:lstStyle/>
          <a:p>
            <a:r>
              <a:rPr lang="en-US" b="1" i="1" dirty="0"/>
              <a:t>to remain steady </a:t>
            </a:r>
          </a:p>
        </p:txBody>
      </p:sp>
      <p:sp>
        <p:nvSpPr>
          <p:cNvPr id="30" name="TextBox 29">
            <a:extLst>
              <a:ext uri="{FF2B5EF4-FFF2-40B4-BE49-F238E27FC236}">
                <a16:creationId xmlns:a16="http://schemas.microsoft.com/office/drawing/2014/main" id="{BFE76F6E-5212-4F12-AAEF-7619F0A4B83B}"/>
              </a:ext>
            </a:extLst>
          </p:cNvPr>
          <p:cNvSpPr txBox="1"/>
          <p:nvPr/>
        </p:nvSpPr>
        <p:spPr>
          <a:xfrm>
            <a:off x="7316547" y="3244334"/>
            <a:ext cx="1920997" cy="369332"/>
          </a:xfrm>
          <a:prstGeom prst="rect">
            <a:avLst/>
          </a:prstGeom>
          <a:noFill/>
        </p:spPr>
        <p:txBody>
          <a:bodyPr wrap="square">
            <a:spAutoFit/>
          </a:bodyPr>
          <a:lstStyle/>
          <a:p>
            <a:r>
              <a:rPr lang="en-US" b="1" i="1" dirty="0"/>
              <a:t>to hover around</a:t>
            </a:r>
          </a:p>
        </p:txBody>
      </p:sp>
      <p:sp>
        <p:nvSpPr>
          <p:cNvPr id="32" name="TextBox 31">
            <a:extLst>
              <a:ext uri="{FF2B5EF4-FFF2-40B4-BE49-F238E27FC236}">
                <a16:creationId xmlns:a16="http://schemas.microsoft.com/office/drawing/2014/main" id="{0A34BE0C-5FF6-4DFA-97CB-470D2537FE70}"/>
              </a:ext>
            </a:extLst>
          </p:cNvPr>
          <p:cNvSpPr txBox="1"/>
          <p:nvPr/>
        </p:nvSpPr>
        <p:spPr>
          <a:xfrm>
            <a:off x="4071496" y="251048"/>
            <a:ext cx="6096000" cy="276999"/>
          </a:xfrm>
          <a:prstGeom prst="rect">
            <a:avLst/>
          </a:prstGeom>
          <a:noFill/>
        </p:spPr>
        <p:txBody>
          <a:bodyPr wrap="square">
            <a:spAutoFit/>
          </a:bodyPr>
          <a:lstStyle/>
          <a:p>
            <a:r>
              <a:rPr lang="en-US" sz="1200" dirty="0">
                <a:hlinkClick r:id="rId7"/>
              </a:rPr>
              <a:t>https://www.liveworksheets.com/1-ie2199582ey</a:t>
            </a:r>
            <a:endParaRPr lang="en-US" sz="1200" dirty="0"/>
          </a:p>
        </p:txBody>
      </p:sp>
    </p:spTree>
    <p:extLst>
      <p:ext uri="{BB962C8B-B14F-4D97-AF65-F5344CB8AC3E}">
        <p14:creationId xmlns:p14="http://schemas.microsoft.com/office/powerpoint/2010/main" val="2165253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33"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9" fill="hold" display="0">
                  <p:stCondLst>
                    <p:cond delay="indefinite"/>
                  </p:stCondLst>
                  <p:endCondLst>
                    <p:cond evt="onStopAudio" delay="0">
                      <p:tgtEl>
                        <p:sldTgt/>
                      </p:tgtEl>
                    </p:cond>
                  </p:endCondLst>
                </p:cTn>
                <p:tgtEl>
                  <p:spTgt spid="16"/>
                </p:tgtEl>
              </p:cMediaNode>
            </p:audio>
          </p:childTnLst>
        </p:cTn>
      </p:par>
    </p:tnLst>
    <p:bldLst>
      <p:bldP spid="18" grpId="0"/>
      <p:bldP spid="19" grpId="0"/>
      <p:bldP spid="20" grpId="0"/>
      <p:bldP spid="22" grpId="0"/>
      <p:bldP spid="24" grpId="0"/>
      <p:bldP spid="26" grpId="0"/>
      <p:bldP spid="28"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84ECDE7A-6944-466D-8FFE-149A29BA6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7" name="Rectangle 36">
            <a:extLst>
              <a:ext uri="{FF2B5EF4-FFF2-40B4-BE49-F238E27FC236}">
                <a16:creationId xmlns:a16="http://schemas.microsoft.com/office/drawing/2014/main" id="{B3420082-9415-44EC-802E-C77D71D59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9" name="Rectangle 38">
            <a:extLst>
              <a:ext uri="{FF2B5EF4-FFF2-40B4-BE49-F238E27FC236}">
                <a16:creationId xmlns:a16="http://schemas.microsoft.com/office/drawing/2014/main" id="{55A52C45-1FCB-4636-A80F-2849B8226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C6C0786B-AC64-4642-8374-634D703C1D14}"/>
              </a:ext>
            </a:extLst>
          </p:cNvPr>
          <p:cNvSpPr txBox="1"/>
          <p:nvPr/>
        </p:nvSpPr>
        <p:spPr>
          <a:xfrm>
            <a:off x="1115568" y="548640"/>
            <a:ext cx="10168128" cy="117957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700" b="1" i="1">
                <a:latin typeface="+mj-lt"/>
                <a:ea typeface="+mj-ea"/>
                <a:cs typeface="+mj-cs"/>
              </a:rPr>
              <a:t>Read the description of the chart and choose the best option.</a:t>
            </a:r>
          </a:p>
        </p:txBody>
      </p:sp>
      <p:sp>
        <p:nvSpPr>
          <p:cNvPr id="41" name="Rectangle 40">
            <a:extLst>
              <a:ext uri="{FF2B5EF4-FFF2-40B4-BE49-F238E27FC236}">
                <a16:creationId xmlns:a16="http://schemas.microsoft.com/office/drawing/2014/main" id="{768EB4DD-3704-43AD-92B3-C4E0C6EA9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Chart, bar chart&#10;&#10;Description automatically generated">
            <a:extLst>
              <a:ext uri="{FF2B5EF4-FFF2-40B4-BE49-F238E27FC236}">
                <a16:creationId xmlns:a16="http://schemas.microsoft.com/office/drawing/2014/main" id="{3863400C-02CF-42AA-AB0D-DB8B56C425F2}"/>
              </a:ext>
            </a:extLst>
          </p:cNvPr>
          <p:cNvPicPr>
            <a:picLocks noChangeAspect="1"/>
          </p:cNvPicPr>
          <p:nvPr/>
        </p:nvPicPr>
        <p:blipFill rotWithShape="1">
          <a:blip r:embed="rId2"/>
          <a:srcRect l="3203" r="2" b="2"/>
          <a:stretch/>
        </p:blipFill>
        <p:spPr>
          <a:xfrm>
            <a:off x="708608" y="2478024"/>
            <a:ext cx="6009855" cy="3694176"/>
          </a:xfrm>
          <a:prstGeom prst="rect">
            <a:avLst/>
          </a:prstGeom>
        </p:spPr>
      </p:pic>
      <p:sp>
        <p:nvSpPr>
          <p:cNvPr id="22" name="TextBox 21">
            <a:extLst>
              <a:ext uri="{FF2B5EF4-FFF2-40B4-BE49-F238E27FC236}">
                <a16:creationId xmlns:a16="http://schemas.microsoft.com/office/drawing/2014/main" id="{BFFB6A79-7BEE-43D7-9CF5-33DFE6489BF8}"/>
              </a:ext>
            </a:extLst>
          </p:cNvPr>
          <p:cNvSpPr txBox="1"/>
          <p:nvPr/>
        </p:nvSpPr>
        <p:spPr>
          <a:xfrm>
            <a:off x="6516414" y="2276856"/>
            <a:ext cx="5286703" cy="3895344"/>
          </a:xfrm>
          <a:prstGeom prst="rect">
            <a:avLst/>
          </a:prstGeom>
        </p:spPr>
        <p:txBody>
          <a:bodyPr vert="horz" lIns="91440" tIns="45720" rIns="91440" bIns="45720" rtlCol="0" anchor="ctr">
            <a:normAutofit lnSpcReduction="10000"/>
          </a:bodyPr>
          <a:lstStyle/>
          <a:p>
            <a:pPr>
              <a:lnSpc>
                <a:spcPct val="150000"/>
              </a:lnSpc>
              <a:spcAft>
                <a:spcPts val="600"/>
              </a:spcAft>
            </a:pPr>
            <a:r>
              <a:rPr lang="en-US" sz="1700" dirty="0"/>
              <a:t>The bar chart illustrates the number of companies registered with the DIFC from 2004 to 2015. From the opening of the financial market in 2004 to 2008 there was a sharp </a:t>
            </a:r>
            <a:r>
              <a:rPr lang="en-US" sz="1700" b="1" dirty="0"/>
              <a:t>1 raise / increasing / rise </a:t>
            </a:r>
            <a:r>
              <a:rPr lang="en-US" sz="1700" dirty="0"/>
              <a:t>to a figure of 747 registered companies. The </a:t>
            </a:r>
            <a:r>
              <a:rPr lang="en-US" sz="1700" b="1" dirty="0"/>
              <a:t>2 figure / trend / quantity </a:t>
            </a:r>
            <a:r>
              <a:rPr lang="en-US" sz="1700" dirty="0"/>
              <a:t>slowed, but continued to grow steadily for the next four years. From 2012 the rate of </a:t>
            </a:r>
            <a:r>
              <a:rPr lang="en-US" sz="1700" b="1" dirty="0"/>
              <a:t>3 boost / growth / gain</a:t>
            </a:r>
            <a:r>
              <a:rPr lang="en-US" sz="1700" dirty="0"/>
              <a:t> has picked up rapidly to reach a </a:t>
            </a:r>
            <a:r>
              <a:rPr lang="en-US" sz="1700" b="1" dirty="0"/>
              <a:t>4 peak / tip / point </a:t>
            </a:r>
            <a:r>
              <a:rPr lang="en-US" sz="1700" dirty="0"/>
              <a:t>of 1445 companies registered in 2015. This represents an 18% </a:t>
            </a:r>
            <a:r>
              <a:rPr lang="en-US" sz="1700" b="1" dirty="0"/>
              <a:t>5 buck / jump / drive</a:t>
            </a:r>
            <a:r>
              <a:rPr lang="en-US" sz="1700" dirty="0"/>
              <a:t> on the previous year.</a:t>
            </a:r>
          </a:p>
        </p:txBody>
      </p:sp>
      <p:cxnSp>
        <p:nvCxnSpPr>
          <p:cNvPr id="11" name="Straight Connector 10">
            <a:extLst>
              <a:ext uri="{FF2B5EF4-FFF2-40B4-BE49-F238E27FC236}">
                <a16:creationId xmlns:a16="http://schemas.microsoft.com/office/drawing/2014/main" id="{89A4C524-3869-4F71-B622-CF1C9EF5E326}"/>
              </a:ext>
            </a:extLst>
          </p:cNvPr>
          <p:cNvCxnSpPr>
            <a:cxnSpLocks/>
          </p:cNvCxnSpPr>
          <p:nvPr/>
        </p:nvCxnSpPr>
        <p:spPr>
          <a:xfrm>
            <a:off x="9112468" y="3812838"/>
            <a:ext cx="42041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0ADB72E-5BC3-4699-8549-04E7401C6242}"/>
              </a:ext>
            </a:extLst>
          </p:cNvPr>
          <p:cNvCxnSpPr>
            <a:cxnSpLocks/>
          </p:cNvCxnSpPr>
          <p:nvPr/>
        </p:nvCxnSpPr>
        <p:spPr>
          <a:xfrm>
            <a:off x="9816661" y="4180700"/>
            <a:ext cx="51500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84F9B28-38C0-4A8E-90E2-CFFB8DC6B9FE}"/>
              </a:ext>
            </a:extLst>
          </p:cNvPr>
          <p:cNvCxnSpPr>
            <a:cxnSpLocks/>
          </p:cNvCxnSpPr>
          <p:nvPr/>
        </p:nvCxnSpPr>
        <p:spPr>
          <a:xfrm>
            <a:off x="9942786" y="4926934"/>
            <a:ext cx="73572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B72D65-96AC-4342-ACC4-FE367641C7A9}"/>
              </a:ext>
            </a:extLst>
          </p:cNvPr>
          <p:cNvCxnSpPr>
            <a:cxnSpLocks/>
          </p:cNvCxnSpPr>
          <p:nvPr/>
        </p:nvCxnSpPr>
        <p:spPr>
          <a:xfrm>
            <a:off x="9249103" y="5294796"/>
            <a:ext cx="43092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F966BF5-E5BC-4756-93C0-3B4C44335CF4}"/>
              </a:ext>
            </a:extLst>
          </p:cNvPr>
          <p:cNvCxnSpPr>
            <a:cxnSpLocks/>
          </p:cNvCxnSpPr>
          <p:nvPr/>
        </p:nvCxnSpPr>
        <p:spPr>
          <a:xfrm>
            <a:off x="7199586" y="5998990"/>
            <a:ext cx="43092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5E5EE9E2-0496-488B-B541-F7279CA2AA62}"/>
              </a:ext>
            </a:extLst>
          </p:cNvPr>
          <p:cNvSpPr txBox="1"/>
          <p:nvPr/>
        </p:nvSpPr>
        <p:spPr>
          <a:xfrm>
            <a:off x="4367048" y="6276788"/>
            <a:ext cx="6096000" cy="584775"/>
          </a:xfrm>
          <a:prstGeom prst="rect">
            <a:avLst/>
          </a:prstGeom>
          <a:noFill/>
        </p:spPr>
        <p:txBody>
          <a:bodyPr wrap="square">
            <a:spAutoFit/>
          </a:bodyPr>
          <a:lstStyle/>
          <a:p>
            <a:r>
              <a:rPr lang="en-US" sz="1400" dirty="0">
                <a:hlinkClick r:id="rId3"/>
              </a:rPr>
              <a:t>https://www.liveworksheets.com/1-di2199605xz</a:t>
            </a:r>
            <a:endParaRPr lang="en-US" sz="1400" dirty="0"/>
          </a:p>
          <a:p>
            <a:endParaRPr lang="en-US" dirty="0"/>
          </a:p>
        </p:txBody>
      </p:sp>
    </p:spTree>
    <p:extLst>
      <p:ext uri="{BB962C8B-B14F-4D97-AF65-F5344CB8AC3E}">
        <p14:creationId xmlns:p14="http://schemas.microsoft.com/office/powerpoint/2010/main" val="2558632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777E57D-6A88-4B5B-A068-2BA7FF4E8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9407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TextBox 10">
            <a:extLst>
              <a:ext uri="{FF2B5EF4-FFF2-40B4-BE49-F238E27FC236}">
                <a16:creationId xmlns:a16="http://schemas.microsoft.com/office/drawing/2014/main" id="{ED3D06B3-5F3C-4DC3-97F5-C9895A79B3FB}"/>
              </a:ext>
            </a:extLst>
          </p:cNvPr>
          <p:cNvSpPr txBox="1"/>
          <p:nvPr/>
        </p:nvSpPr>
        <p:spPr>
          <a:xfrm>
            <a:off x="2048200" y="3885974"/>
            <a:ext cx="1079938" cy="400110"/>
          </a:xfrm>
          <a:prstGeom prst="rect">
            <a:avLst/>
          </a:prstGeom>
          <a:noFill/>
        </p:spPr>
        <p:txBody>
          <a:bodyPr wrap="square">
            <a:spAutoFit/>
          </a:bodyPr>
          <a:lstStyle/>
          <a:p>
            <a:r>
              <a:rPr lang="en-US" sz="2000" dirty="0">
                <a:latin typeface="Amasis MT Pro Black" panose="02040A04050005020304" pitchFamily="18" charset="0"/>
              </a:rPr>
              <a:t>80000</a:t>
            </a:r>
          </a:p>
        </p:txBody>
      </p:sp>
      <p:sp>
        <p:nvSpPr>
          <p:cNvPr id="13" name="TextBox 12">
            <a:extLst>
              <a:ext uri="{FF2B5EF4-FFF2-40B4-BE49-F238E27FC236}">
                <a16:creationId xmlns:a16="http://schemas.microsoft.com/office/drawing/2014/main" id="{32958CF6-5851-463F-A701-B8B2A213B0BB}"/>
              </a:ext>
            </a:extLst>
          </p:cNvPr>
          <p:cNvSpPr txBox="1"/>
          <p:nvPr/>
        </p:nvSpPr>
        <p:spPr>
          <a:xfrm>
            <a:off x="2058710" y="1841987"/>
            <a:ext cx="2194036" cy="400110"/>
          </a:xfrm>
          <a:prstGeom prst="rect">
            <a:avLst/>
          </a:prstGeom>
          <a:noFill/>
        </p:spPr>
        <p:txBody>
          <a:bodyPr wrap="square">
            <a:spAutoFit/>
          </a:bodyPr>
          <a:lstStyle/>
          <a:p>
            <a:r>
              <a:rPr lang="en-US" sz="2000" dirty="0">
                <a:latin typeface="Amasis MT Pro Black" panose="02040A04050005020304" pitchFamily="18" charset="0"/>
              </a:rPr>
              <a:t>1/5</a:t>
            </a:r>
          </a:p>
        </p:txBody>
      </p:sp>
      <p:sp>
        <p:nvSpPr>
          <p:cNvPr id="14" name="TextBox 13">
            <a:extLst>
              <a:ext uri="{FF2B5EF4-FFF2-40B4-BE49-F238E27FC236}">
                <a16:creationId xmlns:a16="http://schemas.microsoft.com/office/drawing/2014/main" id="{566B7C79-0C65-4275-8290-94CC5494CDE8}"/>
              </a:ext>
            </a:extLst>
          </p:cNvPr>
          <p:cNvSpPr txBox="1"/>
          <p:nvPr/>
        </p:nvSpPr>
        <p:spPr>
          <a:xfrm>
            <a:off x="2048200" y="2526816"/>
            <a:ext cx="932793" cy="400110"/>
          </a:xfrm>
          <a:prstGeom prst="rect">
            <a:avLst/>
          </a:prstGeom>
          <a:noFill/>
        </p:spPr>
        <p:txBody>
          <a:bodyPr wrap="square">
            <a:spAutoFit/>
          </a:bodyPr>
          <a:lstStyle/>
          <a:p>
            <a:r>
              <a:rPr lang="en-US" sz="2000" dirty="0">
                <a:latin typeface="Amasis MT Pro Black" panose="02040A04050005020304" pitchFamily="18" charset="0"/>
              </a:rPr>
              <a:t>0.4</a:t>
            </a:r>
          </a:p>
        </p:txBody>
      </p:sp>
      <p:sp>
        <p:nvSpPr>
          <p:cNvPr id="16" name="TextBox 15">
            <a:extLst>
              <a:ext uri="{FF2B5EF4-FFF2-40B4-BE49-F238E27FC236}">
                <a16:creationId xmlns:a16="http://schemas.microsoft.com/office/drawing/2014/main" id="{B845A467-41EB-45F1-B2AC-E6DA8331247B}"/>
              </a:ext>
            </a:extLst>
          </p:cNvPr>
          <p:cNvSpPr txBox="1"/>
          <p:nvPr/>
        </p:nvSpPr>
        <p:spPr>
          <a:xfrm>
            <a:off x="2121773" y="3145317"/>
            <a:ext cx="617483" cy="400110"/>
          </a:xfrm>
          <a:prstGeom prst="rect">
            <a:avLst/>
          </a:prstGeom>
          <a:noFill/>
        </p:spPr>
        <p:txBody>
          <a:bodyPr wrap="square">
            <a:spAutoFit/>
          </a:bodyPr>
          <a:lstStyle/>
          <a:p>
            <a:r>
              <a:rPr lang="en-US" sz="2000" dirty="0">
                <a:latin typeface="Amasis MT Pro Black" panose="02040A04050005020304" pitchFamily="18" charset="0"/>
              </a:rPr>
              <a:t>2½</a:t>
            </a:r>
          </a:p>
        </p:txBody>
      </p:sp>
      <p:sp>
        <p:nvSpPr>
          <p:cNvPr id="18" name="TextBox 17">
            <a:extLst>
              <a:ext uri="{FF2B5EF4-FFF2-40B4-BE49-F238E27FC236}">
                <a16:creationId xmlns:a16="http://schemas.microsoft.com/office/drawing/2014/main" id="{E064C695-5A4F-4529-A56E-357ACE25A8F2}"/>
              </a:ext>
            </a:extLst>
          </p:cNvPr>
          <p:cNvSpPr txBox="1"/>
          <p:nvPr/>
        </p:nvSpPr>
        <p:spPr>
          <a:xfrm>
            <a:off x="3432938" y="3099150"/>
            <a:ext cx="4281654" cy="400110"/>
          </a:xfrm>
          <a:prstGeom prst="rect">
            <a:avLst/>
          </a:prstGeom>
          <a:noFill/>
        </p:spPr>
        <p:txBody>
          <a:bodyPr wrap="square">
            <a:spAutoFit/>
          </a:bodyPr>
          <a:lstStyle/>
          <a:p>
            <a:r>
              <a:rPr lang="en-US" sz="2000" b="1" dirty="0">
                <a:latin typeface="Amasis MT Pro Black" panose="02040A04050005020304" pitchFamily="18" charset="0"/>
              </a:rPr>
              <a:t>two and a half</a:t>
            </a:r>
          </a:p>
        </p:txBody>
      </p:sp>
      <p:sp>
        <p:nvSpPr>
          <p:cNvPr id="20" name="TextBox 19">
            <a:extLst>
              <a:ext uri="{FF2B5EF4-FFF2-40B4-BE49-F238E27FC236}">
                <a16:creationId xmlns:a16="http://schemas.microsoft.com/office/drawing/2014/main" id="{753852EB-9DC1-4AB7-BC00-9DF696898FB3}"/>
              </a:ext>
            </a:extLst>
          </p:cNvPr>
          <p:cNvSpPr txBox="1"/>
          <p:nvPr/>
        </p:nvSpPr>
        <p:spPr>
          <a:xfrm>
            <a:off x="1204746" y="957055"/>
            <a:ext cx="6096000" cy="400110"/>
          </a:xfrm>
          <a:prstGeom prst="rect">
            <a:avLst/>
          </a:prstGeom>
          <a:noFill/>
        </p:spPr>
        <p:txBody>
          <a:bodyPr wrap="square">
            <a:spAutoFit/>
          </a:bodyPr>
          <a:lstStyle/>
          <a:p>
            <a:r>
              <a:rPr lang="en-US" sz="2000" b="1" dirty="0">
                <a:latin typeface="Amasis MT Pro Black" panose="02040A04050005020304" pitchFamily="18" charset="0"/>
              </a:rPr>
              <a:t>How to stay these numbers</a:t>
            </a:r>
          </a:p>
        </p:txBody>
      </p:sp>
      <p:sp>
        <p:nvSpPr>
          <p:cNvPr id="22" name="TextBox 21">
            <a:extLst>
              <a:ext uri="{FF2B5EF4-FFF2-40B4-BE49-F238E27FC236}">
                <a16:creationId xmlns:a16="http://schemas.microsoft.com/office/drawing/2014/main" id="{E30603C6-2392-4529-B4E7-33702B136FA9}"/>
              </a:ext>
            </a:extLst>
          </p:cNvPr>
          <p:cNvSpPr txBox="1"/>
          <p:nvPr/>
        </p:nvSpPr>
        <p:spPr>
          <a:xfrm>
            <a:off x="3541986" y="1880046"/>
            <a:ext cx="6096000" cy="400110"/>
          </a:xfrm>
          <a:prstGeom prst="rect">
            <a:avLst/>
          </a:prstGeom>
          <a:noFill/>
        </p:spPr>
        <p:txBody>
          <a:bodyPr wrap="square">
            <a:spAutoFit/>
          </a:bodyPr>
          <a:lstStyle/>
          <a:p>
            <a:r>
              <a:rPr lang="en-US" sz="2000" b="1" i="0" dirty="0">
                <a:effectLst/>
                <a:latin typeface="Amasis MT Pro Black" panose="02040A04050005020304" pitchFamily="18" charset="0"/>
              </a:rPr>
              <a:t>one fifth</a:t>
            </a:r>
            <a:endParaRPr lang="en-US" sz="2000" dirty="0">
              <a:latin typeface="Amasis MT Pro Black" panose="02040A04050005020304" pitchFamily="18" charset="0"/>
            </a:endParaRPr>
          </a:p>
        </p:txBody>
      </p:sp>
      <p:sp>
        <p:nvSpPr>
          <p:cNvPr id="24" name="TextBox 23">
            <a:extLst>
              <a:ext uri="{FF2B5EF4-FFF2-40B4-BE49-F238E27FC236}">
                <a16:creationId xmlns:a16="http://schemas.microsoft.com/office/drawing/2014/main" id="{F6DC1917-26BE-486D-9EF8-9D95C6307E34}"/>
              </a:ext>
            </a:extLst>
          </p:cNvPr>
          <p:cNvSpPr txBox="1"/>
          <p:nvPr/>
        </p:nvSpPr>
        <p:spPr>
          <a:xfrm>
            <a:off x="3470148" y="2531556"/>
            <a:ext cx="6096000" cy="400110"/>
          </a:xfrm>
          <a:prstGeom prst="rect">
            <a:avLst/>
          </a:prstGeom>
          <a:noFill/>
        </p:spPr>
        <p:txBody>
          <a:bodyPr wrap="square">
            <a:spAutoFit/>
          </a:bodyPr>
          <a:lstStyle/>
          <a:p>
            <a:r>
              <a:rPr lang="en-US" sz="2000" b="1" i="0" dirty="0">
                <a:solidFill>
                  <a:srgbClr val="000000"/>
                </a:solidFill>
                <a:effectLst/>
                <a:latin typeface="Amasis MT Pro Black" panose="02040A04050005020304" pitchFamily="18" charset="0"/>
              </a:rPr>
              <a:t>zero point four</a:t>
            </a:r>
            <a:endParaRPr lang="en-US" sz="2000" dirty="0">
              <a:latin typeface="Amasis MT Pro Black" panose="02040A04050005020304" pitchFamily="18" charset="0"/>
            </a:endParaRPr>
          </a:p>
        </p:txBody>
      </p:sp>
      <p:sp>
        <p:nvSpPr>
          <p:cNvPr id="26" name="TextBox 25">
            <a:extLst>
              <a:ext uri="{FF2B5EF4-FFF2-40B4-BE49-F238E27FC236}">
                <a16:creationId xmlns:a16="http://schemas.microsoft.com/office/drawing/2014/main" id="{CCAE710F-FBE1-4E2B-87CC-24E0A4EC5FE6}"/>
              </a:ext>
            </a:extLst>
          </p:cNvPr>
          <p:cNvSpPr txBox="1"/>
          <p:nvPr/>
        </p:nvSpPr>
        <p:spPr>
          <a:xfrm>
            <a:off x="3541986" y="3873991"/>
            <a:ext cx="2554014" cy="400110"/>
          </a:xfrm>
          <a:prstGeom prst="rect">
            <a:avLst/>
          </a:prstGeom>
          <a:noFill/>
        </p:spPr>
        <p:txBody>
          <a:bodyPr wrap="square">
            <a:spAutoFit/>
          </a:bodyPr>
          <a:lstStyle/>
          <a:p>
            <a:r>
              <a:rPr lang="en-US" sz="2000" b="1" i="0" dirty="0">
                <a:solidFill>
                  <a:srgbClr val="202124"/>
                </a:solidFill>
                <a:effectLst/>
                <a:latin typeface="Amasis MT Pro Black" panose="02040A04050005020304" pitchFamily="18" charset="0"/>
              </a:rPr>
              <a:t>Eighty Thousand</a:t>
            </a:r>
            <a:r>
              <a:rPr lang="en-US" sz="2000" b="0" i="0" dirty="0">
                <a:solidFill>
                  <a:srgbClr val="202124"/>
                </a:solidFill>
                <a:effectLst/>
                <a:latin typeface="Amasis MT Pro Black" panose="02040A04050005020304" pitchFamily="18" charset="0"/>
              </a:rPr>
              <a:t>.</a:t>
            </a:r>
            <a:endParaRPr lang="en-US" sz="2000" dirty="0">
              <a:latin typeface="Amasis MT Pro Black" panose="02040A04050005020304" pitchFamily="18" charset="0"/>
            </a:endParaRPr>
          </a:p>
        </p:txBody>
      </p:sp>
      <p:pic>
        <p:nvPicPr>
          <p:cNvPr id="1026" name="Picture 2" descr="Learn How to Pronounce English Numbers 900 to 1000 with DouglasESL - YouTube">
            <a:extLst>
              <a:ext uri="{FF2B5EF4-FFF2-40B4-BE49-F238E27FC236}">
                <a16:creationId xmlns:a16="http://schemas.microsoft.com/office/drawing/2014/main" id="{077D6414-1349-4541-81B0-374E3336F6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200" t="22038" r="24138" b="11341"/>
          <a:stretch/>
        </p:blipFill>
        <p:spPr bwMode="auto">
          <a:xfrm>
            <a:off x="9097174" y="1030191"/>
            <a:ext cx="1483276" cy="10555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earn How to Pronounce English Numbers 600 to 700 with DouglasESL - YouTube">
            <a:extLst>
              <a:ext uri="{FF2B5EF4-FFF2-40B4-BE49-F238E27FC236}">
                <a16:creationId xmlns:a16="http://schemas.microsoft.com/office/drawing/2014/main" id="{B86AE3A9-47F7-46D5-A39D-ECBCECE74C8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757" t="32679" r="14440" b="11705"/>
          <a:stretch/>
        </p:blipFill>
        <p:spPr bwMode="auto">
          <a:xfrm>
            <a:off x="8520839" y="3526471"/>
            <a:ext cx="2471248" cy="1123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76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6">
                                            <p:txEl>
                                              <p:pRg st="0" end="0"/>
                                            </p:txEl>
                                          </p:spTgt>
                                        </p:tgtEl>
                                        <p:attrNameLst>
                                          <p:attrName>style.visibility</p:attrName>
                                        </p:attrNameLst>
                                      </p:cBhvr>
                                      <p:to>
                                        <p:strVal val="visible"/>
                                      </p:to>
                                    </p:set>
                                    <p:animEffect transition="in" filter="wipe(left)">
                                      <p:cBhvr>
                                        <p:cTn id="22"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6D861F1-F386-4A7D-A4BF-3BEB82DEBA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562DFC44-A40C-4573-9230-B3EDB3EC8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684398"/>
            <a:ext cx="11167447" cy="5206040"/>
          </a:xfrm>
          <a:prstGeom prst="rect">
            <a:avLst/>
          </a:prstGeom>
          <a:ln w="12700">
            <a:solidFill>
              <a:srgbClr val="E1E1E1"/>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2372B35E-C737-4A05-8A2B-09F98A95BA31}"/>
              </a:ext>
            </a:extLst>
          </p:cNvPr>
          <p:cNvSpPr txBox="1"/>
          <p:nvPr/>
        </p:nvSpPr>
        <p:spPr>
          <a:xfrm>
            <a:off x="1115568" y="1408153"/>
            <a:ext cx="10168128" cy="1315035"/>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kern="1200">
                <a:solidFill>
                  <a:schemeClr val="tx1"/>
                </a:solidFill>
                <a:latin typeface="+mj-lt"/>
                <a:ea typeface="+mj-ea"/>
                <a:cs typeface="+mj-cs"/>
              </a:rPr>
              <a:t>Match the numbers to the way we say them.</a:t>
            </a:r>
          </a:p>
        </p:txBody>
      </p:sp>
      <p:sp>
        <p:nvSpPr>
          <p:cNvPr id="21" name="Rectangle 20">
            <a:extLst>
              <a:ext uri="{FF2B5EF4-FFF2-40B4-BE49-F238E27FC236}">
                <a16:creationId xmlns:a16="http://schemas.microsoft.com/office/drawing/2014/main" id="{15589D35-CF9F-4DE9-A792-8571A09E9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1713627"/>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TextBox 10">
            <a:extLst>
              <a:ext uri="{FF2B5EF4-FFF2-40B4-BE49-F238E27FC236}">
                <a16:creationId xmlns:a16="http://schemas.microsoft.com/office/drawing/2014/main" id="{77104CD0-6590-4954-A310-817966A380CB}"/>
              </a:ext>
            </a:extLst>
          </p:cNvPr>
          <p:cNvSpPr txBox="1"/>
          <p:nvPr/>
        </p:nvSpPr>
        <p:spPr>
          <a:xfrm>
            <a:off x="1011936" y="2420763"/>
            <a:ext cx="3927926" cy="3469675"/>
          </a:xfrm>
          <a:prstGeom prst="rect">
            <a:avLst/>
          </a:prstGeom>
        </p:spPr>
        <p:txBody>
          <a:bodyPr vert="horz" lIns="91440" tIns="45720" rIns="91440" bIns="45720" rtlCol="0">
            <a:normAutofit fontScale="92500" lnSpcReduction="10000"/>
          </a:bodyPr>
          <a:lstStyle/>
          <a:p>
            <a:pPr indent="-228600">
              <a:lnSpc>
                <a:spcPct val="150000"/>
              </a:lnSpc>
              <a:spcAft>
                <a:spcPts val="600"/>
              </a:spcAft>
              <a:buFont typeface="Arial" panose="020B0604020202020204" pitchFamily="34" charset="0"/>
              <a:buChar char="•"/>
            </a:pPr>
            <a:r>
              <a:rPr lang="en-US" sz="2000" dirty="0">
                <a:latin typeface="Amasis MT Pro Medium" panose="02040604050005020304" pitchFamily="18" charset="0"/>
              </a:rPr>
              <a:t>a third </a:t>
            </a:r>
          </a:p>
          <a:p>
            <a:pPr indent="-228600">
              <a:lnSpc>
                <a:spcPct val="150000"/>
              </a:lnSpc>
              <a:spcAft>
                <a:spcPts val="600"/>
              </a:spcAft>
              <a:buFont typeface="Arial" panose="020B0604020202020204" pitchFamily="34" charset="0"/>
              <a:buChar char="•"/>
            </a:pPr>
            <a:r>
              <a:rPr lang="en-US" sz="2000" dirty="0">
                <a:latin typeface="Amasis MT Pro Medium" panose="02040604050005020304" pitchFamily="18" charset="0"/>
              </a:rPr>
              <a:t>eight thousand four hundred </a:t>
            </a:r>
          </a:p>
          <a:p>
            <a:pPr indent="-228600">
              <a:lnSpc>
                <a:spcPct val="150000"/>
              </a:lnSpc>
              <a:spcAft>
                <a:spcPts val="600"/>
              </a:spcAft>
              <a:buFont typeface="Arial" panose="020B0604020202020204" pitchFamily="34" charset="0"/>
              <a:buChar char="•"/>
            </a:pPr>
            <a:r>
              <a:rPr lang="en-US" sz="2000" dirty="0">
                <a:latin typeface="Amasis MT Pro Medium" panose="02040604050005020304" pitchFamily="18" charset="0"/>
              </a:rPr>
              <a:t>four hundred thousand </a:t>
            </a:r>
          </a:p>
          <a:p>
            <a:pPr indent="-228600">
              <a:lnSpc>
                <a:spcPct val="150000"/>
              </a:lnSpc>
              <a:spcAft>
                <a:spcPts val="600"/>
              </a:spcAft>
              <a:buFont typeface="Arial" panose="020B0604020202020204" pitchFamily="34" charset="0"/>
              <a:buChar char="•"/>
            </a:pPr>
            <a:r>
              <a:rPr lang="en-US" sz="2000" dirty="0">
                <a:latin typeface="Amasis MT Pro Medium" panose="02040604050005020304" pitchFamily="18" charset="0"/>
              </a:rPr>
              <a:t>one and a half </a:t>
            </a:r>
          </a:p>
          <a:p>
            <a:pPr indent="-228600">
              <a:lnSpc>
                <a:spcPct val="150000"/>
              </a:lnSpc>
              <a:spcAft>
                <a:spcPts val="600"/>
              </a:spcAft>
              <a:buFont typeface="Arial" panose="020B0604020202020204" pitchFamily="34" charset="0"/>
              <a:buChar char="•"/>
            </a:pPr>
            <a:r>
              <a:rPr lang="en-US" sz="2000" dirty="0">
                <a:latin typeface="Amasis MT Pro Medium" panose="02040604050005020304" pitchFamily="18" charset="0"/>
              </a:rPr>
              <a:t>seven point five </a:t>
            </a:r>
          </a:p>
          <a:p>
            <a:pPr indent="-228600">
              <a:lnSpc>
                <a:spcPct val="150000"/>
              </a:lnSpc>
              <a:spcAft>
                <a:spcPts val="600"/>
              </a:spcAft>
              <a:buFont typeface="Arial" panose="020B0604020202020204" pitchFamily="34" charset="0"/>
              <a:buChar char="•"/>
            </a:pPr>
            <a:r>
              <a:rPr lang="en-US" sz="2000" dirty="0">
                <a:latin typeface="Amasis MT Pro Medium" panose="02040604050005020304" pitchFamily="18" charset="0"/>
              </a:rPr>
              <a:t>six million </a:t>
            </a:r>
          </a:p>
          <a:p>
            <a:pPr indent="-228600">
              <a:lnSpc>
                <a:spcPct val="150000"/>
              </a:lnSpc>
              <a:spcAft>
                <a:spcPts val="600"/>
              </a:spcAft>
              <a:buFont typeface="Arial" panose="020B0604020202020204" pitchFamily="34" charset="0"/>
              <a:buChar char="•"/>
            </a:pPr>
            <a:r>
              <a:rPr lang="en-US" sz="2000" dirty="0">
                <a:latin typeface="Amasis MT Pro Medium" panose="02040604050005020304" pitchFamily="18" charset="0"/>
              </a:rPr>
              <a:t>zero point six</a:t>
            </a:r>
          </a:p>
        </p:txBody>
      </p:sp>
      <p:sp>
        <p:nvSpPr>
          <p:cNvPr id="14" name="TextBox 13">
            <a:extLst>
              <a:ext uri="{FF2B5EF4-FFF2-40B4-BE49-F238E27FC236}">
                <a16:creationId xmlns:a16="http://schemas.microsoft.com/office/drawing/2014/main" id="{18E0EDA9-4CA5-463D-8E56-D98F1DE317DB}"/>
              </a:ext>
            </a:extLst>
          </p:cNvPr>
          <p:cNvSpPr txBox="1"/>
          <p:nvPr/>
        </p:nvSpPr>
        <p:spPr>
          <a:xfrm>
            <a:off x="7023853" y="2417715"/>
            <a:ext cx="3927926" cy="3469675"/>
          </a:xfrm>
          <a:prstGeom prst="rect">
            <a:avLst/>
          </a:prstGeom>
        </p:spPr>
        <p:txBody>
          <a:bodyPr vert="horz" lIns="91440" tIns="45720" rIns="91440" bIns="45720" rtlCol="0">
            <a:normAutofit fontScale="92500" lnSpcReduction="10000"/>
          </a:bodyPr>
          <a:lstStyle/>
          <a:p>
            <a:pPr indent="-228600">
              <a:lnSpc>
                <a:spcPct val="150000"/>
              </a:lnSpc>
              <a:spcAft>
                <a:spcPts val="600"/>
              </a:spcAft>
              <a:buFont typeface="Arial" panose="020B0604020202020204" pitchFamily="34" charset="0"/>
              <a:buChar char="•"/>
            </a:pPr>
            <a:r>
              <a:rPr lang="en-US" sz="2000" dirty="0">
                <a:latin typeface="Amasis MT Pro Medium" panose="02040604050005020304" pitchFamily="18" charset="0"/>
              </a:rPr>
              <a:t>1 ∕3</a:t>
            </a:r>
          </a:p>
          <a:p>
            <a:pPr indent="-228600">
              <a:lnSpc>
                <a:spcPct val="150000"/>
              </a:lnSpc>
              <a:spcAft>
                <a:spcPts val="600"/>
              </a:spcAft>
              <a:buFont typeface="Arial" panose="020B0604020202020204" pitchFamily="34" charset="0"/>
              <a:buChar char="•"/>
            </a:pPr>
            <a:r>
              <a:rPr lang="en-US" sz="2000" dirty="0">
                <a:latin typeface="Amasis MT Pro Medium" panose="02040604050005020304" pitchFamily="18" charset="0"/>
              </a:rPr>
              <a:t>0.6 </a:t>
            </a:r>
          </a:p>
          <a:p>
            <a:pPr indent="-228600">
              <a:lnSpc>
                <a:spcPct val="150000"/>
              </a:lnSpc>
              <a:spcAft>
                <a:spcPts val="600"/>
              </a:spcAft>
              <a:buFont typeface="Arial" panose="020B0604020202020204" pitchFamily="34" charset="0"/>
              <a:buChar char="•"/>
            </a:pPr>
            <a:r>
              <a:rPr lang="en-US" sz="2000" dirty="0">
                <a:latin typeface="Amasis MT Pro Medium" panose="02040604050005020304" pitchFamily="18" charset="0"/>
              </a:rPr>
              <a:t> 1½ </a:t>
            </a:r>
          </a:p>
          <a:p>
            <a:pPr indent="-228600">
              <a:lnSpc>
                <a:spcPct val="150000"/>
              </a:lnSpc>
              <a:spcAft>
                <a:spcPts val="600"/>
              </a:spcAft>
              <a:buFont typeface="Arial" panose="020B0604020202020204" pitchFamily="34" charset="0"/>
              <a:buChar char="•"/>
            </a:pPr>
            <a:r>
              <a:rPr lang="en-US" sz="2000" dirty="0">
                <a:latin typeface="Amasis MT Pro Medium" panose="02040604050005020304" pitchFamily="18" charset="0"/>
              </a:rPr>
              <a:t> 7.5 </a:t>
            </a:r>
          </a:p>
          <a:p>
            <a:pPr indent="-228600">
              <a:lnSpc>
                <a:spcPct val="150000"/>
              </a:lnSpc>
              <a:spcAft>
                <a:spcPts val="600"/>
              </a:spcAft>
              <a:buFont typeface="Arial" panose="020B0604020202020204" pitchFamily="34" charset="0"/>
              <a:buChar char="•"/>
            </a:pPr>
            <a:r>
              <a:rPr lang="en-US" sz="2000" dirty="0">
                <a:latin typeface="Amasis MT Pro Medium" panose="02040604050005020304" pitchFamily="18" charset="0"/>
              </a:rPr>
              <a:t> 8400 </a:t>
            </a:r>
          </a:p>
          <a:p>
            <a:pPr indent="-228600">
              <a:lnSpc>
                <a:spcPct val="150000"/>
              </a:lnSpc>
              <a:spcAft>
                <a:spcPts val="600"/>
              </a:spcAft>
              <a:buFont typeface="Arial" panose="020B0604020202020204" pitchFamily="34" charset="0"/>
              <a:buChar char="•"/>
            </a:pPr>
            <a:r>
              <a:rPr lang="en-US" sz="2000" dirty="0">
                <a:latin typeface="Amasis MT Pro Medium" panose="02040604050005020304" pitchFamily="18" charset="0"/>
              </a:rPr>
              <a:t> 400 000 </a:t>
            </a:r>
          </a:p>
          <a:p>
            <a:pPr indent="-228600">
              <a:lnSpc>
                <a:spcPct val="150000"/>
              </a:lnSpc>
              <a:spcAft>
                <a:spcPts val="600"/>
              </a:spcAft>
              <a:buFont typeface="Arial" panose="020B0604020202020204" pitchFamily="34" charset="0"/>
              <a:buChar char="•"/>
            </a:pPr>
            <a:r>
              <a:rPr lang="en-US" sz="2000" dirty="0">
                <a:latin typeface="Amasis MT Pro Medium" panose="02040604050005020304" pitchFamily="18" charset="0"/>
              </a:rPr>
              <a:t> 6 000 000</a:t>
            </a:r>
          </a:p>
        </p:txBody>
      </p:sp>
      <p:cxnSp>
        <p:nvCxnSpPr>
          <p:cNvPr id="15" name="Straight Arrow Connector 14">
            <a:extLst>
              <a:ext uri="{FF2B5EF4-FFF2-40B4-BE49-F238E27FC236}">
                <a16:creationId xmlns:a16="http://schemas.microsoft.com/office/drawing/2014/main" id="{AF695EF9-5555-4D85-99AF-166F3FDFFD2E}"/>
              </a:ext>
            </a:extLst>
          </p:cNvPr>
          <p:cNvCxnSpPr>
            <a:cxnSpLocks/>
          </p:cNvCxnSpPr>
          <p:nvPr/>
        </p:nvCxnSpPr>
        <p:spPr>
          <a:xfrm>
            <a:off x="2354317" y="2723188"/>
            <a:ext cx="4669536" cy="0"/>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A69051-9FAD-44BF-A4B1-991D2985EFEE}"/>
              </a:ext>
            </a:extLst>
          </p:cNvPr>
          <p:cNvCxnSpPr>
            <a:cxnSpLocks/>
          </p:cNvCxnSpPr>
          <p:nvPr/>
        </p:nvCxnSpPr>
        <p:spPr>
          <a:xfrm>
            <a:off x="4537184" y="3180410"/>
            <a:ext cx="2630003" cy="1423286"/>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CD147E42-D0EE-4A0C-8FED-8439224FAAC1}"/>
              </a:ext>
            </a:extLst>
          </p:cNvPr>
          <p:cNvCxnSpPr>
            <a:cxnSpLocks/>
          </p:cNvCxnSpPr>
          <p:nvPr/>
        </p:nvCxnSpPr>
        <p:spPr>
          <a:xfrm>
            <a:off x="3878317" y="3677589"/>
            <a:ext cx="3297094" cy="1409418"/>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BE22257-09D3-4DF8-AF75-935CD8A5F355}"/>
              </a:ext>
            </a:extLst>
          </p:cNvPr>
          <p:cNvCxnSpPr>
            <a:cxnSpLocks/>
          </p:cNvCxnSpPr>
          <p:nvPr/>
        </p:nvCxnSpPr>
        <p:spPr>
          <a:xfrm flipV="1">
            <a:off x="2975899" y="3677590"/>
            <a:ext cx="4199512" cy="457222"/>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2031F4C-7370-4233-AC61-A9EFC52DDD5A}"/>
              </a:ext>
            </a:extLst>
          </p:cNvPr>
          <p:cNvCxnSpPr>
            <a:cxnSpLocks/>
          </p:cNvCxnSpPr>
          <p:nvPr/>
        </p:nvCxnSpPr>
        <p:spPr>
          <a:xfrm flipV="1">
            <a:off x="3095665" y="4152553"/>
            <a:ext cx="4079746" cy="467227"/>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E96DB70F-1901-47AF-8CDE-CCCA49ACAACD}"/>
              </a:ext>
            </a:extLst>
          </p:cNvPr>
          <p:cNvCxnSpPr>
            <a:cxnSpLocks/>
          </p:cNvCxnSpPr>
          <p:nvPr/>
        </p:nvCxnSpPr>
        <p:spPr>
          <a:xfrm>
            <a:off x="2505875" y="5110001"/>
            <a:ext cx="4669536" cy="449971"/>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B39FCA59-8FAB-407B-A562-44E21D745338}"/>
              </a:ext>
            </a:extLst>
          </p:cNvPr>
          <p:cNvCxnSpPr>
            <a:cxnSpLocks/>
          </p:cNvCxnSpPr>
          <p:nvPr/>
        </p:nvCxnSpPr>
        <p:spPr>
          <a:xfrm flipV="1">
            <a:off x="2800770" y="3180409"/>
            <a:ext cx="4366417" cy="2431816"/>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197A36E-4BC1-477D-9FDC-6DB02B0584C4}"/>
              </a:ext>
            </a:extLst>
          </p:cNvPr>
          <p:cNvSpPr txBox="1"/>
          <p:nvPr/>
        </p:nvSpPr>
        <p:spPr>
          <a:xfrm>
            <a:off x="3491379" y="306892"/>
            <a:ext cx="6096000" cy="307777"/>
          </a:xfrm>
          <a:prstGeom prst="rect">
            <a:avLst/>
          </a:prstGeom>
          <a:noFill/>
        </p:spPr>
        <p:txBody>
          <a:bodyPr wrap="square">
            <a:spAutoFit/>
          </a:bodyPr>
          <a:lstStyle/>
          <a:p>
            <a:r>
              <a:rPr lang="en-US" sz="1400" dirty="0">
                <a:hlinkClick r:id="rId2"/>
              </a:rPr>
              <a:t>https://www.liveworksheets.com/1-if2199615nj</a:t>
            </a:r>
            <a:endParaRPr lang="en-US" sz="1400" dirty="0"/>
          </a:p>
        </p:txBody>
      </p:sp>
    </p:spTree>
    <p:extLst>
      <p:ext uri="{BB962C8B-B14F-4D97-AF65-F5344CB8AC3E}">
        <p14:creationId xmlns:p14="http://schemas.microsoft.com/office/powerpoint/2010/main" val="69124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98DDA986-B6EE-4642-AC60-0490373E6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9">
            <a:extLst>
              <a:ext uri="{FF2B5EF4-FFF2-40B4-BE49-F238E27FC236}">
                <a16:creationId xmlns:a16="http://schemas.microsoft.com/office/drawing/2014/main" id="{80B62878-12EF-4E97-A284-47BAFC30D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1">
            <a:extLst>
              <a:ext uri="{FF2B5EF4-FFF2-40B4-BE49-F238E27FC236}">
                <a16:creationId xmlns:a16="http://schemas.microsoft.com/office/drawing/2014/main" id="{6D79188D-1ED5-4705-B8C7-5D6FB7670A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514" y="685800"/>
            <a:ext cx="10800972"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17C2CD24-3819-4328-B93E-3087221A6593}"/>
              </a:ext>
            </a:extLst>
          </p:cNvPr>
          <p:cNvPicPr>
            <a:picLocks noChangeAspect="1"/>
          </p:cNvPicPr>
          <p:nvPr/>
        </p:nvPicPr>
        <p:blipFill>
          <a:blip r:embed="rId3"/>
          <a:stretch>
            <a:fillRect/>
          </a:stretch>
        </p:blipFill>
        <p:spPr>
          <a:xfrm>
            <a:off x="695513" y="685801"/>
            <a:ext cx="10800972" cy="5486400"/>
          </a:xfrm>
          <a:prstGeom prst="rect">
            <a:avLst/>
          </a:prstGeom>
        </p:spPr>
      </p:pic>
      <p:cxnSp>
        <p:nvCxnSpPr>
          <p:cNvPr id="13" name="Straight Connector 12">
            <a:extLst>
              <a:ext uri="{FF2B5EF4-FFF2-40B4-BE49-F238E27FC236}">
                <a16:creationId xmlns:a16="http://schemas.microsoft.com/office/drawing/2014/main" id="{DF3E4F77-6770-4916-8E0D-4EB52BC87613}"/>
              </a:ext>
            </a:extLst>
          </p:cNvPr>
          <p:cNvCxnSpPr>
            <a:cxnSpLocks/>
          </p:cNvCxnSpPr>
          <p:nvPr/>
        </p:nvCxnSpPr>
        <p:spPr>
          <a:xfrm>
            <a:off x="5213130" y="2015569"/>
            <a:ext cx="179727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576D08B-815D-48E9-9A35-DEAEC58AD32A}"/>
              </a:ext>
            </a:extLst>
          </p:cNvPr>
          <p:cNvCxnSpPr>
            <a:cxnSpLocks/>
          </p:cNvCxnSpPr>
          <p:nvPr/>
        </p:nvCxnSpPr>
        <p:spPr>
          <a:xfrm>
            <a:off x="7840716" y="2667210"/>
            <a:ext cx="235431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D74B7C1-D532-4ED6-A52F-EC8DB1737D9F}"/>
              </a:ext>
            </a:extLst>
          </p:cNvPr>
          <p:cNvCxnSpPr>
            <a:cxnSpLocks/>
          </p:cNvCxnSpPr>
          <p:nvPr/>
        </p:nvCxnSpPr>
        <p:spPr>
          <a:xfrm>
            <a:off x="5213130" y="3287321"/>
            <a:ext cx="272218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FE71D52-390A-4DFD-8B67-827669B2E888}"/>
              </a:ext>
            </a:extLst>
          </p:cNvPr>
          <p:cNvCxnSpPr>
            <a:cxnSpLocks/>
          </p:cNvCxnSpPr>
          <p:nvPr/>
        </p:nvCxnSpPr>
        <p:spPr>
          <a:xfrm>
            <a:off x="7840716" y="3959983"/>
            <a:ext cx="219666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131E8C2-6E6F-4761-85AC-2FCD91BB104E}"/>
              </a:ext>
            </a:extLst>
          </p:cNvPr>
          <p:cNvCxnSpPr>
            <a:cxnSpLocks/>
          </p:cNvCxnSpPr>
          <p:nvPr/>
        </p:nvCxnSpPr>
        <p:spPr>
          <a:xfrm>
            <a:off x="7840716" y="4611625"/>
            <a:ext cx="268013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915E5DC-0092-4637-B47E-30009579E0F7}"/>
              </a:ext>
            </a:extLst>
          </p:cNvPr>
          <p:cNvCxnSpPr>
            <a:cxnSpLocks/>
          </p:cNvCxnSpPr>
          <p:nvPr/>
        </p:nvCxnSpPr>
        <p:spPr>
          <a:xfrm>
            <a:off x="5123791" y="5231735"/>
            <a:ext cx="268013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8EBD781-46A3-4074-A18D-9E0D8769B368}"/>
              </a:ext>
            </a:extLst>
          </p:cNvPr>
          <p:cNvCxnSpPr>
            <a:cxnSpLocks/>
          </p:cNvCxnSpPr>
          <p:nvPr/>
        </p:nvCxnSpPr>
        <p:spPr>
          <a:xfrm>
            <a:off x="7089225" y="5977970"/>
            <a:ext cx="192865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810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CB299CAB-C506-454B-90FC-406572829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9">
            <a:extLst>
              <a:ext uri="{FF2B5EF4-FFF2-40B4-BE49-F238E27FC236}">
                <a16:creationId xmlns:a16="http://schemas.microsoft.com/office/drawing/2014/main" id="{C8D99311-F254-40F1-8AB5-EE3E7B9B6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175857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1">
            <a:extLst>
              <a:ext uri="{FF2B5EF4-FFF2-40B4-BE49-F238E27FC236}">
                <a16:creationId xmlns:a16="http://schemas.microsoft.com/office/drawing/2014/main" id="{7D89E3CB-00ED-4691-9F0F-F23EA35647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016" y="2444376"/>
            <a:ext cx="10824184" cy="3727824"/>
          </a:xfrm>
          <a:prstGeom prst="rect">
            <a:avLst/>
          </a:prstGeom>
          <a:solidFill>
            <a:schemeClr val="accent2">
              <a:lumMod val="20000"/>
              <a:lumOff val="8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231957A-84DE-4003-ADD9-AB66D98033C1}"/>
              </a:ext>
            </a:extLst>
          </p:cNvPr>
          <p:cNvSpPr txBox="1"/>
          <p:nvPr/>
        </p:nvSpPr>
        <p:spPr>
          <a:xfrm>
            <a:off x="2091557" y="1019895"/>
            <a:ext cx="8261132" cy="646331"/>
          </a:xfrm>
          <a:prstGeom prst="rect">
            <a:avLst/>
          </a:prstGeom>
          <a:noFill/>
        </p:spPr>
        <p:txBody>
          <a:bodyPr wrap="square">
            <a:spAutoFit/>
          </a:bodyPr>
          <a:lstStyle/>
          <a:p>
            <a:pPr algn="ctr"/>
            <a:r>
              <a:rPr lang="en-US" sz="3600" b="1" dirty="0"/>
              <a:t>The Dubai Financial Centre</a:t>
            </a:r>
          </a:p>
        </p:txBody>
      </p:sp>
      <p:sp>
        <p:nvSpPr>
          <p:cNvPr id="13" name="TextBox 12">
            <a:extLst>
              <a:ext uri="{FF2B5EF4-FFF2-40B4-BE49-F238E27FC236}">
                <a16:creationId xmlns:a16="http://schemas.microsoft.com/office/drawing/2014/main" id="{EC5F0604-813C-4786-9E33-638D5650CECF}"/>
              </a:ext>
            </a:extLst>
          </p:cNvPr>
          <p:cNvSpPr txBox="1"/>
          <p:nvPr/>
        </p:nvSpPr>
        <p:spPr>
          <a:xfrm>
            <a:off x="3689129" y="1595769"/>
            <a:ext cx="5065988" cy="923330"/>
          </a:xfrm>
          <a:prstGeom prst="rect">
            <a:avLst/>
          </a:prstGeom>
          <a:noFill/>
        </p:spPr>
        <p:txBody>
          <a:bodyPr wrap="square">
            <a:spAutoFit/>
          </a:bodyPr>
          <a:lstStyle/>
          <a:p>
            <a:pPr algn="ctr"/>
            <a:r>
              <a:rPr lang="ar-SA" sz="5400" b="1" dirty="0">
                <a:latin typeface="Arabic Typesetting" panose="03020402040406030203" pitchFamily="66" charset="-78"/>
                <a:cs typeface="Arabic Typesetting" panose="03020402040406030203" pitchFamily="66" charset="-78"/>
              </a:rPr>
              <a:t>مركز دبي المالي العالمي</a:t>
            </a:r>
            <a:endParaRPr lang="en-US" sz="5400" b="1" dirty="0">
              <a:latin typeface="Arabic Typesetting" panose="03020402040406030203" pitchFamily="66" charset="-78"/>
              <a:cs typeface="Arabic Typesetting" panose="03020402040406030203" pitchFamily="66" charset="-78"/>
            </a:endParaRPr>
          </a:p>
        </p:txBody>
      </p:sp>
      <p:pic>
        <p:nvPicPr>
          <p:cNvPr id="2050" name="Picture 2" descr="Dubai International Financial Centre achieves 2024 targets ahead of  schedule | Arab News">
            <a:extLst>
              <a:ext uri="{FF2B5EF4-FFF2-40B4-BE49-F238E27FC236}">
                <a16:creationId xmlns:a16="http://schemas.microsoft.com/office/drawing/2014/main" id="{7B927788-E15D-4B35-9692-4575DC417C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8046" y="2512825"/>
            <a:ext cx="6381750" cy="359092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5536D1AA-A6B6-4382-B329-227C2276A274}"/>
              </a:ext>
            </a:extLst>
          </p:cNvPr>
          <p:cNvSpPr txBox="1"/>
          <p:nvPr/>
        </p:nvSpPr>
        <p:spPr>
          <a:xfrm>
            <a:off x="7319796" y="2888806"/>
            <a:ext cx="3394841" cy="461665"/>
          </a:xfrm>
          <a:prstGeom prst="rect">
            <a:avLst/>
          </a:prstGeom>
          <a:noFill/>
        </p:spPr>
        <p:txBody>
          <a:bodyPr wrap="square">
            <a:spAutoFit/>
          </a:bodyPr>
          <a:lstStyle/>
          <a:p>
            <a:r>
              <a:rPr lang="en-US" sz="2400" b="1" dirty="0"/>
              <a:t>opened in 2008</a:t>
            </a:r>
          </a:p>
        </p:txBody>
      </p:sp>
      <p:sp>
        <p:nvSpPr>
          <p:cNvPr id="19" name="TextBox 18">
            <a:extLst>
              <a:ext uri="{FF2B5EF4-FFF2-40B4-BE49-F238E27FC236}">
                <a16:creationId xmlns:a16="http://schemas.microsoft.com/office/drawing/2014/main" id="{2BB2D7C9-0000-46FA-B50B-95DE2CB36559}"/>
              </a:ext>
            </a:extLst>
          </p:cNvPr>
          <p:cNvSpPr txBox="1"/>
          <p:nvPr/>
        </p:nvSpPr>
        <p:spPr>
          <a:xfrm>
            <a:off x="7319796" y="3350471"/>
            <a:ext cx="4814079" cy="430887"/>
          </a:xfrm>
          <a:prstGeom prst="rect">
            <a:avLst/>
          </a:prstGeom>
          <a:noFill/>
        </p:spPr>
        <p:txBody>
          <a:bodyPr wrap="square">
            <a:spAutoFit/>
          </a:bodyPr>
          <a:lstStyle/>
          <a:p>
            <a:r>
              <a:rPr lang="en-US" sz="2200" b="1" dirty="0"/>
              <a:t>home to the Dubai Stock Exchange</a:t>
            </a:r>
          </a:p>
        </p:txBody>
      </p:sp>
      <p:sp>
        <p:nvSpPr>
          <p:cNvPr id="21" name="TextBox 20">
            <a:extLst>
              <a:ext uri="{FF2B5EF4-FFF2-40B4-BE49-F238E27FC236}">
                <a16:creationId xmlns:a16="http://schemas.microsoft.com/office/drawing/2014/main" id="{0C5CCD02-8FFF-4879-AAFB-B7C623D9DB5D}"/>
              </a:ext>
            </a:extLst>
          </p:cNvPr>
          <p:cNvSpPr txBox="1"/>
          <p:nvPr/>
        </p:nvSpPr>
        <p:spPr>
          <a:xfrm>
            <a:off x="7319796" y="3780756"/>
            <a:ext cx="3729205" cy="1107996"/>
          </a:xfrm>
          <a:prstGeom prst="rect">
            <a:avLst/>
          </a:prstGeom>
          <a:noFill/>
        </p:spPr>
        <p:txBody>
          <a:bodyPr wrap="square">
            <a:spAutoFit/>
          </a:bodyPr>
          <a:lstStyle/>
          <a:p>
            <a:r>
              <a:rPr lang="en-US" sz="2200" b="1" dirty="0"/>
              <a:t>a </a:t>
            </a:r>
            <a:r>
              <a:rPr lang="en-US" sz="2200" b="1" dirty="0" err="1"/>
              <a:t>centre</a:t>
            </a:r>
            <a:r>
              <a:rPr lang="en-US" sz="2200" b="1" dirty="0"/>
              <a:t> for international businesses looking to trade in the Middle East</a:t>
            </a:r>
          </a:p>
        </p:txBody>
      </p:sp>
      <p:sp>
        <p:nvSpPr>
          <p:cNvPr id="23" name="TextBox 22">
            <a:extLst>
              <a:ext uri="{FF2B5EF4-FFF2-40B4-BE49-F238E27FC236}">
                <a16:creationId xmlns:a16="http://schemas.microsoft.com/office/drawing/2014/main" id="{3CD2E193-E488-4F13-AF86-ED3FE9B939C0}"/>
              </a:ext>
            </a:extLst>
          </p:cNvPr>
          <p:cNvSpPr txBox="1"/>
          <p:nvPr/>
        </p:nvSpPr>
        <p:spPr>
          <a:xfrm>
            <a:off x="8887810" y="1032258"/>
            <a:ext cx="1332185" cy="646331"/>
          </a:xfrm>
          <a:prstGeom prst="rect">
            <a:avLst/>
          </a:prstGeom>
          <a:noFill/>
        </p:spPr>
        <p:txBody>
          <a:bodyPr wrap="square">
            <a:spAutoFit/>
          </a:bodyPr>
          <a:lstStyle/>
          <a:p>
            <a:r>
              <a:rPr lang="en-US" sz="3600" b="1" dirty="0">
                <a:solidFill>
                  <a:srgbClr val="FF0000"/>
                </a:solidFill>
              </a:rPr>
              <a:t>DIFC</a:t>
            </a:r>
          </a:p>
        </p:txBody>
      </p:sp>
    </p:spTree>
    <p:extLst>
      <p:ext uri="{BB962C8B-B14F-4D97-AF65-F5344CB8AC3E}">
        <p14:creationId xmlns:p14="http://schemas.microsoft.com/office/powerpoint/2010/main" val="1159183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34727AA0-3B8B-42A1-9B40-9E18DE07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F3B510C2-6B72-4837-A321-02F4D6662E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95450" y="1751605"/>
            <a:ext cx="2705100" cy="335479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0B53F4C5-8736-4468-9F6C-BF8EE74FE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9" cy="6858000"/>
          </a:xfrm>
          <a:prstGeom prst="rect">
            <a:avLst/>
          </a:prstGeom>
          <a:solidFill>
            <a:schemeClr val="accent2">
              <a:lumMod val="20000"/>
              <a:lumOff val="8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69DAF8C-7095-467E-917C-91571C636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6814" y="685800"/>
            <a:ext cx="4719386"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131E7BB-A597-4F88-A9A9-64643F4EB520}"/>
              </a:ext>
            </a:extLst>
          </p:cNvPr>
          <p:cNvSpPr txBox="1"/>
          <p:nvPr/>
        </p:nvSpPr>
        <p:spPr>
          <a:xfrm>
            <a:off x="835902" y="3152001"/>
            <a:ext cx="6096000" cy="276999"/>
          </a:xfrm>
          <a:prstGeom prst="rect">
            <a:avLst/>
          </a:prstGeom>
          <a:noFill/>
        </p:spPr>
        <p:txBody>
          <a:bodyPr wrap="square">
            <a:spAutoFit/>
          </a:bodyPr>
          <a:lstStyle/>
          <a:p>
            <a:r>
              <a:rPr lang="en-US" sz="1200" dirty="0">
                <a:hlinkClick r:id="rId2"/>
              </a:rPr>
              <a:t>https://www.liveworksheets.com/1-ik2199672pb</a:t>
            </a:r>
            <a:endParaRPr lang="en-US" sz="1200" dirty="0"/>
          </a:p>
        </p:txBody>
      </p:sp>
      <p:pic>
        <p:nvPicPr>
          <p:cNvPr id="9" name="Picture 8" descr="Text&#10;&#10;Description automatically generated">
            <a:extLst>
              <a:ext uri="{FF2B5EF4-FFF2-40B4-BE49-F238E27FC236}">
                <a16:creationId xmlns:a16="http://schemas.microsoft.com/office/drawing/2014/main" id="{B43FF304-39DB-4326-92D1-E174A34018C9}"/>
              </a:ext>
            </a:extLst>
          </p:cNvPr>
          <p:cNvPicPr>
            <a:picLocks noChangeAspect="1"/>
          </p:cNvPicPr>
          <p:nvPr/>
        </p:nvPicPr>
        <p:blipFill>
          <a:blip r:embed="rId3"/>
          <a:stretch>
            <a:fillRect/>
          </a:stretch>
        </p:blipFill>
        <p:spPr>
          <a:xfrm>
            <a:off x="4621268" y="685800"/>
            <a:ext cx="7144406" cy="5735431"/>
          </a:xfrm>
          <a:prstGeom prst="rect">
            <a:avLst/>
          </a:prstGeom>
        </p:spPr>
      </p:pic>
    </p:spTree>
    <p:extLst>
      <p:ext uri="{BB962C8B-B14F-4D97-AF65-F5344CB8AC3E}">
        <p14:creationId xmlns:p14="http://schemas.microsoft.com/office/powerpoint/2010/main" val="1002356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7FCFAB8-9E9C-414D-9FCB-CECED12D5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6C16827-9A48-4468-BE81-11EC18E0A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799"/>
            <a:ext cx="5410200"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99956BA-5C38-49F9-88D6-BD6C71E9C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685799"/>
            <a:ext cx="5410200" cy="5486401"/>
          </a:xfrm>
          <a:prstGeom prst="rect">
            <a:avLst/>
          </a:prstGeom>
          <a:solidFill>
            <a:schemeClr val="accent2">
              <a:lumMod val="20000"/>
              <a:lumOff val="8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C8637E5-DE00-4529-8D89-C66E7EE62BBE}"/>
              </a:ext>
            </a:extLst>
          </p:cNvPr>
          <p:cNvSpPr txBox="1"/>
          <p:nvPr/>
        </p:nvSpPr>
        <p:spPr>
          <a:xfrm>
            <a:off x="3930869" y="378021"/>
            <a:ext cx="6096000" cy="307777"/>
          </a:xfrm>
          <a:prstGeom prst="rect">
            <a:avLst/>
          </a:prstGeom>
          <a:noFill/>
        </p:spPr>
        <p:txBody>
          <a:bodyPr wrap="square">
            <a:spAutoFit/>
          </a:bodyPr>
          <a:lstStyle/>
          <a:p>
            <a:r>
              <a:rPr lang="en-US" sz="1400" dirty="0">
                <a:hlinkClick r:id="rId2"/>
              </a:rPr>
              <a:t>https://www.liveworksheets.com/1-qm2199716if</a:t>
            </a:r>
            <a:endParaRPr lang="en-US" sz="1400" dirty="0"/>
          </a:p>
        </p:txBody>
      </p:sp>
      <p:pic>
        <p:nvPicPr>
          <p:cNvPr id="10" name="Picture 9" descr="Table&#10;&#10;Description automatically generated with low confidence">
            <a:extLst>
              <a:ext uri="{FF2B5EF4-FFF2-40B4-BE49-F238E27FC236}">
                <a16:creationId xmlns:a16="http://schemas.microsoft.com/office/drawing/2014/main" id="{66A53A11-6551-4633-8999-875529985E9C}"/>
              </a:ext>
            </a:extLst>
          </p:cNvPr>
          <p:cNvPicPr>
            <a:picLocks noChangeAspect="1"/>
          </p:cNvPicPr>
          <p:nvPr/>
        </p:nvPicPr>
        <p:blipFill rotWithShape="1">
          <a:blip r:embed="rId3"/>
          <a:srcRect l="8344"/>
          <a:stretch/>
        </p:blipFill>
        <p:spPr>
          <a:xfrm>
            <a:off x="3390900" y="1271750"/>
            <a:ext cx="4974116" cy="4566745"/>
          </a:xfrm>
          <a:prstGeom prst="rect">
            <a:avLst/>
          </a:prstGeom>
        </p:spPr>
      </p:pic>
    </p:spTree>
    <p:extLst>
      <p:ext uri="{BB962C8B-B14F-4D97-AF65-F5344CB8AC3E}">
        <p14:creationId xmlns:p14="http://schemas.microsoft.com/office/powerpoint/2010/main" val="13873688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42585B357CB5C41AEAB04D486C4EF2E" ma:contentTypeVersion="10" ma:contentTypeDescription="Create a new document." ma:contentTypeScope="" ma:versionID="061cc2345861908271b6f141fbefb4af">
  <xsd:schema xmlns:xsd="http://www.w3.org/2001/XMLSchema" xmlns:xs="http://www.w3.org/2001/XMLSchema" xmlns:p="http://schemas.microsoft.com/office/2006/metadata/properties" xmlns:ns2="6df0be12-5fe8-4838-8712-f702f4401f15" xmlns:ns3="fc9bc4ab-b360-4c44-a0c4-3fcce22f0386" targetNamespace="http://schemas.microsoft.com/office/2006/metadata/properties" ma:root="true" ma:fieldsID="ab462a6a036e85dac076b6a812f99d71" ns2:_="" ns3:_="">
    <xsd:import namespace="6df0be12-5fe8-4838-8712-f702f4401f15"/>
    <xsd:import namespace="fc9bc4ab-b360-4c44-a0c4-3fcce22f038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f0be12-5fe8-4838-8712-f702f4401f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9bc4ab-b360-4c44-a0c4-3fcce22f038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CB45E0F-E28B-4364-886B-867D4C1E00E0}">
  <ds:schemaRefs>
    <ds:schemaRef ds:uri="http://schemas.microsoft.com/sharepoint/v3/contenttype/forms"/>
  </ds:schemaRefs>
</ds:datastoreItem>
</file>

<file path=customXml/itemProps2.xml><?xml version="1.0" encoding="utf-8"?>
<ds:datastoreItem xmlns:ds="http://schemas.openxmlformats.org/officeDocument/2006/customXml" ds:itemID="{85818C14-6A5C-46BD-B34F-2D2D4D4BCBEF}">
  <ds:schemaRefs>
    <ds:schemaRef ds:uri="http://schemas.microsoft.com/office/2006/metadata/contentType"/>
    <ds:schemaRef ds:uri="http://schemas.microsoft.com/office/2006/metadata/properties/metaAttributes"/>
    <ds:schemaRef ds:uri="http://www.w3.org/2000/xmlns/"/>
    <ds:schemaRef ds:uri="http://www.w3.org/2001/XMLSchema"/>
    <ds:schemaRef ds:uri="6df0be12-5fe8-4838-8712-f702f4401f15"/>
    <ds:schemaRef ds:uri="fc9bc4ab-b360-4c44-a0c4-3fcce22f0386"/>
  </ds:schemaRefs>
</ds:datastoreItem>
</file>

<file path=customXml/itemProps3.xml><?xml version="1.0" encoding="utf-8"?>
<ds:datastoreItem xmlns:ds="http://schemas.openxmlformats.org/officeDocument/2006/customXml" ds:itemID="{8CE50EE5-9CAC-466C-9F1A-97636A5D2240}">
  <ds:schemaRefs>
    <ds:schemaRef ds:uri="http://schemas.microsoft.com/office/2006/metadata/properties"/>
    <ds:schemaRef ds:uri="http://www.w3.org/2000/xmlns/"/>
  </ds:schemaRefs>
</ds:datastoreItem>
</file>

<file path=docProps/app.xml><?xml version="1.0" encoding="utf-8"?>
<Properties xmlns="http://schemas.openxmlformats.org/officeDocument/2006/extended-properties" xmlns:vt="http://schemas.openxmlformats.org/officeDocument/2006/docPropsVTypes">
  <TotalTime>742</TotalTime>
  <Words>840</Words>
  <Application>Microsoft Office PowerPoint</Application>
  <PresentationFormat>Widescreen</PresentationFormat>
  <Paragraphs>108</Paragraphs>
  <Slides>22</Slides>
  <Notes>3</Notes>
  <HiddenSlides>0</HiddenSlides>
  <MMClips>2</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Currencies of the World</vt:lpstr>
      <vt:lpstr>Learning Objectives</vt:lpstr>
      <vt:lpstr>PowerPoint Presentation</vt:lpstr>
      <vt:lpstr>Currency </vt:lpstr>
      <vt:lpstr>Figure </vt:lpstr>
      <vt:lpstr>Quantity </vt:lpstr>
      <vt:lpstr>Boost </vt:lpstr>
      <vt:lpstr>Peak</vt:lpstr>
      <vt:lpstr>Decline</vt:lpstr>
      <vt:lpstr>Sharp rise</vt:lpstr>
      <vt:lpstr>Market</vt:lpstr>
      <vt:lpstr> Key Vocabulary</vt:lpstr>
      <vt:lpstr>What does these words mean?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6 lessons 9-10</dc:title>
  <dc:creator>Latifa Nayea Saeed Alneyadi</dc:creator>
  <cp:lastModifiedBy>asifhammoud1978@gmail.com</cp:lastModifiedBy>
  <cp:revision>17</cp:revision>
  <dcterms:created xsi:type="dcterms:W3CDTF">2020-03-29T18:11:10Z</dcterms:created>
  <dcterms:modified xsi:type="dcterms:W3CDTF">2024-09-15T05:44:54Z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0x010100D42585B357CB5C41AEAB04D486C4EF2E</vt:lpwstr>
  </property>
</Properties>
</file>