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EFED2-C39B-41EE-BC03-A2E8D90F2DB3}" type="datetimeFigureOut">
              <a:rPr lang="en-US" smtClean="0"/>
              <a:t>5/24/2017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9D461-82D3-4231-98D7-D6688E446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929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applause.wav"/>
          </p:stSnd>
        </p:sndAc>
      </p:transition>
    </mc:Choice>
    <mc:Fallback xmlns="">
      <p:transition spd="slow">
        <p:sndAc>
          <p:stSnd>
            <p:snd r:embed="rId3" name="applause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EFED2-C39B-41EE-BC03-A2E8D90F2DB3}" type="datetimeFigureOut">
              <a:rPr lang="en-US" smtClean="0"/>
              <a:t>5/24/2017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9D461-82D3-4231-98D7-D6688E446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863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applause.wav"/>
          </p:stSnd>
        </p:sndAc>
      </p:transition>
    </mc:Choice>
    <mc:Fallback xmlns="">
      <p:transition spd="slow">
        <p:sndAc>
          <p:stSnd>
            <p:snd r:embed="rId3" name="applause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EFED2-C39B-41EE-BC03-A2E8D90F2DB3}" type="datetimeFigureOut">
              <a:rPr lang="en-US" smtClean="0"/>
              <a:t>5/24/2017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9D461-82D3-4231-98D7-D6688E446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533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applause.wav"/>
          </p:stSnd>
        </p:sndAc>
      </p:transition>
    </mc:Choice>
    <mc:Fallback xmlns="">
      <p:transition spd="slow">
        <p:sndAc>
          <p:stSnd>
            <p:snd r:embed="rId3" name="applause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EFED2-C39B-41EE-BC03-A2E8D90F2DB3}" type="datetimeFigureOut">
              <a:rPr lang="en-US" smtClean="0"/>
              <a:t>5/24/2017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9D461-82D3-4231-98D7-D6688E446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988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applause.wav"/>
          </p:stSnd>
        </p:sndAc>
      </p:transition>
    </mc:Choice>
    <mc:Fallback xmlns="">
      <p:transition spd="slow">
        <p:sndAc>
          <p:stSnd>
            <p:snd r:embed="rId3" name="applause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EFED2-C39B-41EE-BC03-A2E8D90F2DB3}" type="datetimeFigureOut">
              <a:rPr lang="en-US" smtClean="0"/>
              <a:t>5/24/2017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9D461-82D3-4231-98D7-D6688E446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54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applause.wav"/>
          </p:stSnd>
        </p:sndAc>
      </p:transition>
    </mc:Choice>
    <mc:Fallback xmlns="">
      <p:transition spd="slow">
        <p:sndAc>
          <p:stSnd>
            <p:snd r:embed="rId3" name="applause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EFED2-C39B-41EE-BC03-A2E8D90F2DB3}" type="datetimeFigureOut">
              <a:rPr lang="en-US" smtClean="0"/>
              <a:t>5/24/2017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9D461-82D3-4231-98D7-D6688E446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823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applause.wav"/>
          </p:stSnd>
        </p:sndAc>
      </p:transition>
    </mc:Choice>
    <mc:Fallback xmlns="">
      <p:transition spd="slow">
        <p:sndAc>
          <p:stSnd>
            <p:snd r:embed="rId3" name="applause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EFED2-C39B-41EE-BC03-A2E8D90F2DB3}" type="datetimeFigureOut">
              <a:rPr lang="en-US" smtClean="0"/>
              <a:t>5/24/2017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9D461-82D3-4231-98D7-D6688E446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59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applause.wav"/>
          </p:stSnd>
        </p:sndAc>
      </p:transition>
    </mc:Choice>
    <mc:Fallback xmlns="">
      <p:transition spd="slow">
        <p:sndAc>
          <p:stSnd>
            <p:snd r:embed="rId3" name="applause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EFED2-C39B-41EE-BC03-A2E8D90F2DB3}" type="datetimeFigureOut">
              <a:rPr lang="en-US" smtClean="0"/>
              <a:t>5/24/2017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9D461-82D3-4231-98D7-D6688E446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368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applause.wav"/>
          </p:stSnd>
        </p:sndAc>
      </p:transition>
    </mc:Choice>
    <mc:Fallback xmlns="">
      <p:transition spd="slow">
        <p:sndAc>
          <p:stSnd>
            <p:snd r:embed="rId3" name="applause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EFED2-C39B-41EE-BC03-A2E8D90F2DB3}" type="datetimeFigureOut">
              <a:rPr lang="en-US" smtClean="0"/>
              <a:t>5/24/2017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9D461-82D3-4231-98D7-D6688E446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875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applause.wav"/>
          </p:stSnd>
        </p:sndAc>
      </p:transition>
    </mc:Choice>
    <mc:Fallback xmlns="">
      <p:transition spd="slow">
        <p:sndAc>
          <p:stSnd>
            <p:snd r:embed="rId3" name="applause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EFED2-C39B-41EE-BC03-A2E8D90F2DB3}" type="datetimeFigureOut">
              <a:rPr lang="en-US" smtClean="0"/>
              <a:t>5/24/2017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9D461-82D3-4231-98D7-D6688E446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751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applause.wav"/>
          </p:stSnd>
        </p:sndAc>
      </p:transition>
    </mc:Choice>
    <mc:Fallback xmlns="">
      <p:transition spd="slow">
        <p:sndAc>
          <p:stSnd>
            <p:snd r:embed="rId3" name="applause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EFED2-C39B-41EE-BC03-A2E8D90F2DB3}" type="datetimeFigureOut">
              <a:rPr lang="en-US" smtClean="0"/>
              <a:t>5/24/2017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9D461-82D3-4231-98D7-D6688E446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061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applause.wav"/>
          </p:stSnd>
        </p:sndAc>
      </p:transition>
    </mc:Choice>
    <mc:Fallback xmlns="">
      <p:transition spd="slow">
        <p:sndAc>
          <p:stSnd>
            <p:snd r:embed="rId3" name="applause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EFED2-C39B-41EE-BC03-A2E8D90F2DB3}" type="datetimeFigureOut">
              <a:rPr lang="en-US" smtClean="0"/>
              <a:t>5/24/2017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F9D461-82D3-4231-98D7-D6688E446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405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3" name="applause.wav"/>
          </p:stSnd>
        </p:sndAc>
      </p:transition>
    </mc:Choice>
    <mc:Fallback xmlns="">
      <p:transition spd="slow">
        <p:sndAc>
          <p:stSnd>
            <p:snd r:embed="rId14" name="applause.wav"/>
          </p:stSnd>
        </p:sndAc>
      </p:transition>
    </mc:Fallback>
  </mc:AlternateConten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524000" y="872197"/>
            <a:ext cx="10264726" cy="5416061"/>
          </a:xfrm>
        </p:spPr>
        <p:txBody>
          <a:bodyPr>
            <a:noAutofit/>
          </a:bodyPr>
          <a:lstStyle/>
          <a:p>
            <a:pPr algn="r"/>
            <a:r>
              <a:rPr lang="ar-EG" b="1" dirty="0">
                <a:solidFill>
                  <a:srgbClr val="FF0000"/>
                </a:solidFill>
                <a:latin typeface="Aldhabi" panose="01000000000000000000" pitchFamily="2" charset="-78"/>
                <a:cs typeface="Akhbar MT" pitchFamily="2" charset="-78"/>
              </a:rPr>
              <a:t>رواية</a:t>
            </a:r>
            <a:br>
              <a:rPr lang="ar-EG" sz="4400" b="1" dirty="0"/>
            </a:br>
            <a:r>
              <a:rPr lang="ar-EG" sz="4400" b="1" dirty="0"/>
              <a:t> الشيخ والبحر</a:t>
            </a:r>
            <a:br>
              <a:rPr lang="ar-EG" sz="7200" dirty="0"/>
            </a:br>
            <a:r>
              <a:rPr lang="ar-EG" sz="3200" b="1" dirty="0" err="1"/>
              <a:t>إرنست</a:t>
            </a:r>
            <a:r>
              <a:rPr lang="ar-EG" sz="3200" b="1" dirty="0"/>
              <a:t> </a:t>
            </a:r>
            <a:r>
              <a:rPr lang="ar-EG" sz="3200" b="1" dirty="0" err="1"/>
              <a:t>همنجواي</a:t>
            </a:r>
            <a:br>
              <a:rPr lang="ar-EG" sz="3200" b="1" dirty="0"/>
            </a:br>
            <a:r>
              <a:rPr lang="ar-EG" sz="3200" b="1" dirty="0"/>
              <a:t>ترجمة : منير بعلبكي</a:t>
            </a:r>
            <a:br>
              <a:rPr lang="ar-EG" sz="3200" b="1" dirty="0"/>
            </a:br>
            <a:br>
              <a:rPr lang="ar-EG" sz="3200" b="1" dirty="0"/>
            </a:br>
            <a:br>
              <a:rPr lang="ar-EG" sz="3200" b="1" dirty="0"/>
            </a:br>
            <a:r>
              <a:rPr lang="ar-EG" sz="3200" b="1" dirty="0">
                <a:solidFill>
                  <a:srgbClr val="00B050"/>
                </a:solidFill>
              </a:rPr>
              <a:t>إجابة أسئلة الفصول</a:t>
            </a:r>
            <a:br>
              <a:rPr lang="ar-EG" sz="3200" b="1" dirty="0"/>
            </a:br>
            <a:br>
              <a:rPr lang="ar-EG" sz="3200" b="1" dirty="0"/>
            </a:br>
            <a:br>
              <a:rPr lang="ar-EG" sz="3200" b="1" dirty="0"/>
            </a:br>
            <a:endParaRPr lang="en-US" sz="7200" b="1" dirty="0">
              <a:solidFill>
                <a:srgbClr val="FF0000"/>
              </a:solidFill>
            </a:endParaRP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000" y="1193073"/>
            <a:ext cx="8033849" cy="4916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9015563"/>
      </p:ext>
    </p:extLst>
  </p:cSld>
  <p:clrMapOvr>
    <a:masterClrMapping/>
  </p:clrMapOvr>
  <p:transition spd="slow"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EG" b="1" u="sng" dirty="0">
                <a:solidFill>
                  <a:srgbClr val="00B050"/>
                </a:solidFill>
              </a:rPr>
              <a:t>أسئلة الفصل الأول ص14</a:t>
            </a:r>
            <a:endParaRPr lang="en-US" b="1" u="sng" dirty="0">
              <a:solidFill>
                <a:srgbClr val="00B05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38200" y="1586469"/>
            <a:ext cx="10515600" cy="1142658"/>
          </a:xfrm>
        </p:spPr>
        <p:txBody>
          <a:bodyPr/>
          <a:lstStyle/>
          <a:p>
            <a:r>
              <a:rPr lang="ar-EG" b="1" dirty="0"/>
              <a:t>1- ما الذي يوحي به قول الكاتب في وصف الشراع :</a:t>
            </a:r>
          </a:p>
          <a:p>
            <a:r>
              <a:rPr lang="ar-EG" b="1" dirty="0"/>
              <a:t>" فهو يبدو وقد طوي على هذه الشاكلة أشبه ما يكون براية الهزيمة السرمدية " ؟</a:t>
            </a:r>
          </a:p>
          <a:p>
            <a:endParaRPr lang="en-US" dirty="0"/>
          </a:p>
        </p:txBody>
      </p:sp>
      <p:sp>
        <p:nvSpPr>
          <p:cNvPr id="4" name="عنصر نائب للمحتوى 2"/>
          <p:cNvSpPr txBox="1">
            <a:spLocks/>
          </p:cNvSpPr>
          <p:nvPr/>
        </p:nvSpPr>
        <p:spPr>
          <a:xfrm>
            <a:off x="821786" y="2709538"/>
            <a:ext cx="10515600" cy="55416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>
                <a:solidFill>
                  <a:srgbClr val="FF0000"/>
                </a:solidFill>
              </a:rPr>
              <a:t>فقر الصياد .</a:t>
            </a:r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>
          <a:xfrm>
            <a:off x="990600" y="3272248"/>
            <a:ext cx="10515600" cy="114265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/>
              <a:t>2- قدم الكاتب وصفًا للشيخ في الصفحة (6) ، اقرأ هذا الوصف ثم تناقش مع زملائك في الاستنتاجات التي قد يستنتجها القارئ من هذا الوصف عن حياة الشيخ وصفاته .</a:t>
            </a:r>
          </a:p>
        </p:txBody>
      </p:sp>
      <p:sp>
        <p:nvSpPr>
          <p:cNvPr id="7" name="عنصر نائب للمحتوى 2"/>
          <p:cNvSpPr txBox="1">
            <a:spLocks/>
          </p:cNvSpPr>
          <p:nvPr/>
        </p:nvSpPr>
        <p:spPr>
          <a:xfrm>
            <a:off x="833506" y="4240575"/>
            <a:ext cx="10515600" cy="55416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>
                <a:solidFill>
                  <a:srgbClr val="FF0000"/>
                </a:solidFill>
              </a:rPr>
              <a:t>فقير – عجوز – صياد – ثاقب النظر .</a:t>
            </a:r>
          </a:p>
        </p:txBody>
      </p:sp>
      <p:sp>
        <p:nvSpPr>
          <p:cNvPr id="8" name="عنصر نائب للمحتوى 2"/>
          <p:cNvSpPr txBox="1">
            <a:spLocks/>
          </p:cNvSpPr>
          <p:nvPr/>
        </p:nvSpPr>
        <p:spPr>
          <a:xfrm>
            <a:off x="1002320" y="4747012"/>
            <a:ext cx="10515600" cy="1165271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/>
              <a:t>3- " ولكنَّ أيًّا من هذه الثقوب لم يكن غضًّا “</a:t>
            </a:r>
            <a:endParaRPr lang="en-US" b="1" dirty="0"/>
          </a:p>
          <a:p>
            <a:r>
              <a:rPr lang="ar-EG" b="1" dirty="0"/>
              <a:t>ما الذي تستنتجه من هذه الجملة ؟ وماذا نسمي هذا النوع من التعبير في علم البلاغة ؟</a:t>
            </a:r>
          </a:p>
          <a:p>
            <a:endParaRPr lang="ar-EG" b="1" dirty="0"/>
          </a:p>
        </p:txBody>
      </p:sp>
      <p:sp>
        <p:nvSpPr>
          <p:cNvPr id="9" name="عنصر نائب للمحتوى 2"/>
          <p:cNvSpPr txBox="1">
            <a:spLocks/>
          </p:cNvSpPr>
          <p:nvPr/>
        </p:nvSpPr>
        <p:spPr>
          <a:xfrm>
            <a:off x="833506" y="5745826"/>
            <a:ext cx="10515600" cy="837854"/>
          </a:xfrm>
          <a:prstGeom prst="rect">
            <a:avLst/>
          </a:prstGeom>
        </p:spPr>
        <p:txBody>
          <a:bodyPr vert="horz" lIns="91440" tIns="45720" rIns="91440" bIns="45720" rtlCol="1">
            <a:normAutofit fontScale="92500" lnSpcReduction="20000"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>
                <a:solidFill>
                  <a:srgbClr val="FF0000"/>
                </a:solidFill>
              </a:rPr>
              <a:t>خبرة الصياد في مهنته .</a:t>
            </a:r>
          </a:p>
          <a:p>
            <a:r>
              <a:rPr lang="ar-EG" b="1" dirty="0">
                <a:solidFill>
                  <a:srgbClr val="FF0000"/>
                </a:solidFill>
              </a:rPr>
              <a:t>استعارة مكنية .</a:t>
            </a:r>
          </a:p>
        </p:txBody>
      </p:sp>
    </p:spTree>
    <p:extLst>
      <p:ext uri="{BB962C8B-B14F-4D97-AF65-F5344CB8AC3E}">
        <p14:creationId xmlns:p14="http://schemas.microsoft.com/office/powerpoint/2010/main" val="2191216651"/>
      </p:ext>
    </p:extLst>
  </p:cSld>
  <p:clrMapOvr>
    <a:masterClrMapping/>
  </p:clrMapOvr>
  <p:transition spd="slow"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2"/>
          <p:cNvSpPr txBox="1">
            <a:spLocks/>
          </p:cNvSpPr>
          <p:nvPr/>
        </p:nvSpPr>
        <p:spPr>
          <a:xfrm>
            <a:off x="838200" y="573596"/>
            <a:ext cx="10515600" cy="636226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/>
              <a:t>4- كيف تصف العلاقة بين سانتياجو والصبي ؟ استخرج من النص ما يدا على ما تقول .</a:t>
            </a:r>
          </a:p>
          <a:p>
            <a:endParaRPr lang="en-US" dirty="0"/>
          </a:p>
        </p:txBody>
      </p:sp>
      <p:sp>
        <p:nvSpPr>
          <p:cNvPr id="5" name="عنصر نائب للمحتوى 2"/>
          <p:cNvSpPr>
            <a:spLocks noGrp="1"/>
          </p:cNvSpPr>
          <p:nvPr>
            <p:ph idx="1"/>
          </p:nvPr>
        </p:nvSpPr>
        <p:spPr>
          <a:xfrm>
            <a:off x="838200" y="1206637"/>
            <a:ext cx="10515600" cy="1142658"/>
          </a:xfrm>
        </p:spPr>
        <p:txBody>
          <a:bodyPr/>
          <a:lstStyle/>
          <a:p>
            <a:r>
              <a:rPr lang="ar-EG" b="1" dirty="0">
                <a:solidFill>
                  <a:srgbClr val="FF0000"/>
                </a:solidFill>
              </a:rPr>
              <a:t>علاقة حُبٍّ وتقدير .</a:t>
            </a:r>
          </a:p>
          <a:p>
            <a:r>
              <a:rPr lang="ar-EG" b="1" dirty="0">
                <a:solidFill>
                  <a:srgbClr val="FF0000"/>
                </a:solidFill>
              </a:rPr>
              <a:t>هل آتيك بالشاي ؟           ــ لو كنت ولدي ...</a:t>
            </a:r>
          </a:p>
          <a:p>
            <a:endParaRPr lang="en-US" dirty="0"/>
          </a:p>
        </p:txBody>
      </p:sp>
      <p:sp>
        <p:nvSpPr>
          <p:cNvPr id="6" name="عنصر نائب للمحتوى 2"/>
          <p:cNvSpPr txBox="1">
            <a:spLocks/>
          </p:cNvSpPr>
          <p:nvPr/>
        </p:nvSpPr>
        <p:spPr>
          <a:xfrm>
            <a:off x="838200" y="2275791"/>
            <a:ext cx="10515600" cy="57995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/>
              <a:t>5- كان الشيخ في الماضي محظوظًا جدا . استخرج من النص ما يدل على ذلك .</a:t>
            </a:r>
          </a:p>
          <a:p>
            <a:endParaRPr lang="en-US" dirty="0"/>
          </a:p>
        </p:txBody>
      </p:sp>
      <p:sp>
        <p:nvSpPr>
          <p:cNvPr id="7" name="عنصر نائب للمحتوى 2"/>
          <p:cNvSpPr txBox="1">
            <a:spLocks/>
          </p:cNvSpPr>
          <p:nvPr/>
        </p:nvSpPr>
        <p:spPr>
          <a:xfrm>
            <a:off x="838200" y="2979172"/>
            <a:ext cx="10515600" cy="114265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>
                <a:solidFill>
                  <a:srgbClr val="FF0000"/>
                </a:solidFill>
              </a:rPr>
              <a:t>" ولكن اذكر كيف سلخت سبعة وثمانين يوما من غير أن توفق إلى سمكة واحدة ، ثم تدفقت علينا الأسماك الكبيرة ...   ص6 الفقرة الأخيرة</a:t>
            </a:r>
          </a:p>
          <a:p>
            <a:endParaRPr lang="en-US" dirty="0"/>
          </a:p>
        </p:txBody>
      </p:sp>
      <p:sp>
        <p:nvSpPr>
          <p:cNvPr id="8" name="عنصر نائب للمحتوى 2"/>
          <p:cNvSpPr txBox="1">
            <a:spLocks/>
          </p:cNvSpPr>
          <p:nvPr/>
        </p:nvSpPr>
        <p:spPr>
          <a:xfrm>
            <a:off x="838200" y="4076458"/>
            <a:ext cx="10515600" cy="945711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/>
              <a:t>6- كيف تصف مشاعرك حيال تصرف الصيادين في السطحية حين جاء سانتياجو وجلس عليها ؟ ولماذا اختلف سلوك الصيادين الشيوخ ؟</a:t>
            </a:r>
          </a:p>
          <a:p>
            <a:endParaRPr lang="en-US" dirty="0"/>
          </a:p>
        </p:txBody>
      </p:sp>
      <p:sp>
        <p:nvSpPr>
          <p:cNvPr id="9" name="عنصر نائب للمحتوى 2"/>
          <p:cNvSpPr txBox="1">
            <a:spLocks/>
          </p:cNvSpPr>
          <p:nvPr/>
        </p:nvSpPr>
        <p:spPr>
          <a:xfrm>
            <a:off x="838200" y="5173738"/>
            <a:ext cx="10515600" cy="114265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>
                <a:solidFill>
                  <a:srgbClr val="FF0000"/>
                </a:solidFill>
              </a:rPr>
              <a:t>الإشفاق على سانتياجو الصياد العجوز .</a:t>
            </a:r>
          </a:p>
          <a:p>
            <a:r>
              <a:rPr lang="ar-EG" b="1" dirty="0">
                <a:solidFill>
                  <a:srgbClr val="FF0000"/>
                </a:solidFill>
              </a:rPr>
              <a:t>لأنهم أصحاب مهنة واحدة وفي عمره ، ومنهم الشامت والحاقد ، ومنهم الصديق الوفي 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50053"/>
      </p:ext>
    </p:extLst>
  </p:cSld>
  <p:clrMapOvr>
    <a:masterClrMapping/>
  </p:clrMapOvr>
  <p:transition spd="slow"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2"/>
          <p:cNvSpPr>
            <a:spLocks noGrp="1"/>
          </p:cNvSpPr>
          <p:nvPr>
            <p:ph idx="1"/>
          </p:nvPr>
        </p:nvSpPr>
        <p:spPr>
          <a:xfrm>
            <a:off x="838200" y="700208"/>
            <a:ext cx="10515600" cy="1142658"/>
          </a:xfrm>
        </p:spPr>
        <p:txBody>
          <a:bodyPr/>
          <a:lstStyle/>
          <a:p>
            <a:r>
              <a:rPr lang="ar-EG" b="1" dirty="0"/>
              <a:t>7- " أنا عجوز غريب وفريد إلى حد ما " هكذا وصف سانتياجو نفسه ، مما قرأته حتى الآن هل تتوقع أن يكون وصف سانتياجو لنفسه بذلك صادقًا وحقيقيًّا ؟</a:t>
            </a:r>
          </a:p>
          <a:p>
            <a:endParaRPr lang="en-US" dirty="0"/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>
          <a:xfrm>
            <a:off x="838200" y="1952230"/>
            <a:ext cx="10515600" cy="114265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>
                <a:solidFill>
                  <a:srgbClr val="FF0000"/>
                </a:solidFill>
              </a:rPr>
              <a:t>نعم ، فهو عجوز صحيح البدن خبير بالصيد .</a:t>
            </a:r>
          </a:p>
          <a:p>
            <a:endParaRPr lang="en-US" dirty="0"/>
          </a:p>
        </p:txBody>
      </p:sp>
      <p:sp>
        <p:nvSpPr>
          <p:cNvPr id="6" name="عنصر نائب للمحتوى 2"/>
          <p:cNvSpPr txBox="1">
            <a:spLocks/>
          </p:cNvSpPr>
          <p:nvPr/>
        </p:nvSpPr>
        <p:spPr>
          <a:xfrm>
            <a:off x="838200" y="2725953"/>
            <a:ext cx="10515600" cy="114265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/>
              <a:t>8- قد تتضمن عبارة سانتياجو السابقة استشرافًا لما سيحدث في الرواية . وظف مهارة التنبؤ ، وسجل توقعك للنهاية .</a:t>
            </a:r>
          </a:p>
          <a:p>
            <a:endParaRPr lang="en-US" dirty="0"/>
          </a:p>
        </p:txBody>
      </p:sp>
      <p:sp>
        <p:nvSpPr>
          <p:cNvPr id="7" name="عنصر نائب للمحتوى 2"/>
          <p:cNvSpPr txBox="1">
            <a:spLocks/>
          </p:cNvSpPr>
          <p:nvPr/>
        </p:nvSpPr>
        <p:spPr>
          <a:xfrm>
            <a:off x="838200" y="3752898"/>
            <a:ext cx="10515600" cy="114265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>
                <a:solidFill>
                  <a:srgbClr val="FF0000"/>
                </a:solidFill>
              </a:rPr>
              <a:t>أتوقع أنه سوف يحصل على صيد ثمين 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617729"/>
      </p:ext>
    </p:extLst>
  </p:cSld>
  <p:clrMapOvr>
    <a:masterClrMapping/>
  </p:clrMapOvr>
  <p:transition spd="slow"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EG" sz="4000" b="1" u="sng" dirty="0">
                <a:solidFill>
                  <a:srgbClr val="00B050"/>
                </a:solidFill>
              </a:rPr>
              <a:t>أسئلة الفصل الثاني ص29</a:t>
            </a:r>
            <a:endParaRPr lang="en-US" sz="4000" b="1" u="sng" dirty="0">
              <a:solidFill>
                <a:srgbClr val="00B050"/>
              </a:solidFill>
            </a:endParaRPr>
          </a:p>
        </p:txBody>
      </p:sp>
      <p:sp>
        <p:nvSpPr>
          <p:cNvPr id="4" name="عنصر نائب للمحتوى 2"/>
          <p:cNvSpPr>
            <a:spLocks noGrp="1"/>
          </p:cNvSpPr>
          <p:nvPr>
            <p:ph idx="1"/>
          </p:nvPr>
        </p:nvSpPr>
        <p:spPr>
          <a:xfrm>
            <a:off x="838200" y="1586469"/>
            <a:ext cx="10515600" cy="1142658"/>
          </a:xfrm>
        </p:spPr>
        <p:txBody>
          <a:bodyPr/>
          <a:lstStyle/>
          <a:p>
            <a:r>
              <a:rPr lang="ar-EG" b="1" dirty="0"/>
              <a:t>1- جاء وصف غرفة الشيخ متوافقًا مع طبيعته الشاقة . وضح ذلك .</a:t>
            </a:r>
          </a:p>
          <a:p>
            <a:endParaRPr lang="en-US" dirty="0"/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>
          <a:xfrm>
            <a:off x="835854" y="2104629"/>
            <a:ext cx="10515600" cy="62449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>
                <a:solidFill>
                  <a:srgbClr val="FF0000"/>
                </a:solidFill>
              </a:rPr>
              <a:t>غرفة من سعف النخيل – الأرض ملطخة بالسواد من الفحم ...</a:t>
            </a:r>
          </a:p>
          <a:p>
            <a:endParaRPr lang="en-US" dirty="0"/>
          </a:p>
        </p:txBody>
      </p:sp>
      <p:sp>
        <p:nvSpPr>
          <p:cNvPr id="6" name="عنصر نائب للمحتوى 2"/>
          <p:cNvSpPr txBox="1">
            <a:spLocks/>
          </p:cNvSpPr>
          <p:nvPr/>
        </p:nvSpPr>
        <p:spPr>
          <a:xfrm>
            <a:off x="863988" y="2653265"/>
            <a:ext cx="10515600" cy="905861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/>
              <a:t>2- ورد في الصفحة (18) عبارة تتضمن استشرافًا للزمن . حددها ، واقرأها ، ثم وضِّح لماذا ترى أن فيها استشرافًا ؟</a:t>
            </a:r>
          </a:p>
          <a:p>
            <a:endParaRPr lang="en-US" dirty="0"/>
          </a:p>
        </p:txBody>
      </p:sp>
      <p:sp>
        <p:nvSpPr>
          <p:cNvPr id="7" name="عنصر نائب للمحتوى 2"/>
          <p:cNvSpPr txBox="1">
            <a:spLocks/>
          </p:cNvSpPr>
          <p:nvPr/>
        </p:nvSpPr>
        <p:spPr>
          <a:xfrm>
            <a:off x="849920" y="3553600"/>
            <a:ext cx="10515600" cy="1510766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>
                <a:solidFill>
                  <a:srgbClr val="FF0000"/>
                </a:solidFill>
              </a:rPr>
              <a:t>إن الخمسة والثمانين رقم سعيد ، فماذا تقول لو رأيتني راجعا بسمكة تزن أكثر من ألف رطل في قاربي ذاك ؟</a:t>
            </a:r>
          </a:p>
          <a:p>
            <a:r>
              <a:rPr lang="ar-EG" b="1" dirty="0">
                <a:solidFill>
                  <a:srgbClr val="FF0000"/>
                </a:solidFill>
              </a:rPr>
              <a:t>لأنه مازال يمتلك الأمل ولم ييأس .</a:t>
            </a:r>
          </a:p>
          <a:p>
            <a:endParaRPr lang="en-US" dirty="0"/>
          </a:p>
        </p:txBody>
      </p:sp>
      <p:sp>
        <p:nvSpPr>
          <p:cNvPr id="8" name="عنصر نائب للمحتوى 2"/>
          <p:cNvSpPr txBox="1">
            <a:spLocks/>
          </p:cNvSpPr>
          <p:nvPr/>
        </p:nvSpPr>
        <p:spPr>
          <a:xfrm>
            <a:off x="863988" y="4861900"/>
            <a:ext cx="10515600" cy="114265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/>
              <a:t>3- " إنه شهر السمكات الكبار " أما مايو ، فكل امرئٍ يستطيع أن يزعم أنه صياد " </a:t>
            </a:r>
          </a:p>
          <a:p>
            <a:r>
              <a:rPr lang="ar-EG" b="1" dirty="0"/>
              <a:t>ماذا تفهم من قول سانتياجو هذا ؟</a:t>
            </a:r>
          </a:p>
          <a:p>
            <a:endParaRPr lang="en-US" dirty="0"/>
          </a:p>
        </p:txBody>
      </p:sp>
      <p:sp>
        <p:nvSpPr>
          <p:cNvPr id="9" name="عنصر نائب للمحتوى 2"/>
          <p:cNvSpPr txBox="1">
            <a:spLocks/>
          </p:cNvSpPr>
          <p:nvPr/>
        </p:nvSpPr>
        <p:spPr>
          <a:xfrm>
            <a:off x="849921" y="5931045"/>
            <a:ext cx="10515600" cy="72297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>
                <a:solidFill>
                  <a:srgbClr val="FF0000"/>
                </a:solidFill>
              </a:rPr>
              <a:t>خبرته بالصيد وأوقات تواجد الأسماك وأوقات ندرتها أو كثرتها 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520997"/>
      </p:ext>
    </p:extLst>
  </p:cSld>
  <p:clrMapOvr>
    <a:masterClrMapping/>
  </p:clrMapOvr>
  <p:transition spd="slow"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2"/>
          <p:cNvSpPr>
            <a:spLocks noGrp="1"/>
          </p:cNvSpPr>
          <p:nvPr>
            <p:ph idx="1"/>
          </p:nvPr>
        </p:nvSpPr>
        <p:spPr>
          <a:xfrm>
            <a:off x="838200" y="432919"/>
            <a:ext cx="10515600" cy="1142658"/>
          </a:xfrm>
        </p:spPr>
        <p:txBody>
          <a:bodyPr/>
          <a:lstStyle/>
          <a:p>
            <a:r>
              <a:rPr lang="ar-EG" b="1" dirty="0"/>
              <a:t>4- في الصفحة (19) وصف إضافي للشيخ ، ما الشيء الجديد في هذا الوصف الذي يمكن أن يضيء لك جانبًا من شخصية سانتياجو ؟</a:t>
            </a:r>
          </a:p>
          <a:p>
            <a:endParaRPr lang="en-US" dirty="0"/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>
          <a:xfrm>
            <a:off x="838200" y="1558333"/>
            <a:ext cx="10515600" cy="67843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>
                <a:solidFill>
                  <a:srgbClr val="FF0000"/>
                </a:solidFill>
              </a:rPr>
              <a:t>أنه قوي رغم كبر سنه .</a:t>
            </a:r>
          </a:p>
          <a:p>
            <a:endParaRPr lang="en-US" dirty="0"/>
          </a:p>
        </p:txBody>
      </p:sp>
      <p:sp>
        <p:nvSpPr>
          <p:cNvPr id="6" name="عنصر نائب للمحتوى 2"/>
          <p:cNvSpPr txBox="1">
            <a:spLocks/>
          </p:cNvSpPr>
          <p:nvPr/>
        </p:nvSpPr>
        <p:spPr>
          <a:xfrm>
            <a:off x="838200" y="2163244"/>
            <a:ext cx="10515600" cy="114265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/>
              <a:t>5- " لقد وقع لي هذا من قبل " ما الذي وقع للشيخ من قبل ؟ وعلام يدل ذلك ؟ كيف تضيء هذه العبارة ماضي الشيخ ؟ </a:t>
            </a:r>
          </a:p>
          <a:p>
            <a:endParaRPr lang="en-US" dirty="0"/>
          </a:p>
        </p:txBody>
      </p:sp>
      <p:sp>
        <p:nvSpPr>
          <p:cNvPr id="7" name="عنصر نائب للمحتوى 2"/>
          <p:cNvSpPr txBox="1">
            <a:spLocks/>
          </p:cNvSpPr>
          <p:nvPr/>
        </p:nvSpPr>
        <p:spPr>
          <a:xfrm>
            <a:off x="838200" y="3077646"/>
            <a:ext cx="10515600" cy="1142658"/>
          </a:xfrm>
          <a:prstGeom prst="rect">
            <a:avLst/>
          </a:prstGeom>
        </p:spPr>
        <p:txBody>
          <a:bodyPr vert="horz" lIns="91440" tIns="45720" rIns="91440" bIns="45720" rtlCol="1">
            <a:normAutofit fontScale="85000" lnSpcReduction="20000"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>
                <a:solidFill>
                  <a:srgbClr val="FF0000"/>
                </a:solidFill>
              </a:rPr>
              <a:t>اصطياده سمكات كبيره .</a:t>
            </a:r>
          </a:p>
          <a:p>
            <a:r>
              <a:rPr lang="ar-EG" b="1" dirty="0">
                <a:solidFill>
                  <a:srgbClr val="FF0000"/>
                </a:solidFill>
              </a:rPr>
              <a:t>يدل ذلك على مهارته في الصيد .</a:t>
            </a:r>
          </a:p>
          <a:p>
            <a:r>
              <a:rPr lang="ar-EG" b="1" dirty="0">
                <a:solidFill>
                  <a:srgbClr val="FF0000"/>
                </a:solidFill>
              </a:rPr>
              <a:t>تبين هذه العبارة أنه كان مغامرًا في شبابه وصيادا خبيرا و محظوظًا .</a:t>
            </a:r>
          </a:p>
          <a:p>
            <a:endParaRPr lang="en-US" dirty="0"/>
          </a:p>
        </p:txBody>
      </p:sp>
      <p:sp>
        <p:nvSpPr>
          <p:cNvPr id="8" name="عنصر نائب للمحتوى 2"/>
          <p:cNvSpPr txBox="1">
            <a:spLocks/>
          </p:cNvSpPr>
          <p:nvPr/>
        </p:nvSpPr>
        <p:spPr>
          <a:xfrm>
            <a:off x="838200" y="4273400"/>
            <a:ext cx="10515600" cy="78778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/>
              <a:t>6- في هذا الفصل حوار داخلي ( مونولوج ) حدده ، وحدد قائله ، وبيِّن علام يدلُّ .</a:t>
            </a:r>
          </a:p>
          <a:p>
            <a:endParaRPr lang="en-US" dirty="0"/>
          </a:p>
        </p:txBody>
      </p:sp>
      <p:sp>
        <p:nvSpPr>
          <p:cNvPr id="9" name="عنصر نائب للمحتوى 2"/>
          <p:cNvSpPr txBox="1">
            <a:spLocks/>
          </p:cNvSpPr>
          <p:nvPr/>
        </p:nvSpPr>
        <p:spPr>
          <a:xfrm>
            <a:off x="838200" y="5047122"/>
            <a:ext cx="10515600" cy="1452152"/>
          </a:xfrm>
          <a:prstGeom prst="rect">
            <a:avLst/>
          </a:prstGeom>
        </p:spPr>
        <p:txBody>
          <a:bodyPr vert="horz" lIns="91440" tIns="45720" rIns="91440" bIns="45720" rtlCol="1">
            <a:normAutofit lnSpcReduction="10000"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>
                <a:solidFill>
                  <a:srgbClr val="FF0000"/>
                </a:solidFill>
              </a:rPr>
              <a:t>أين سيغتسل ؟ لقد كان ماء القرية العام على بعد شارعين من كوخه ...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ar-EG" b="1" dirty="0">
                <a:solidFill>
                  <a:srgbClr val="FF0000"/>
                </a:solidFill>
              </a:rPr>
              <a:t>ص22</a:t>
            </a:r>
          </a:p>
          <a:p>
            <a:r>
              <a:rPr lang="ar-EG" b="1" dirty="0">
                <a:solidFill>
                  <a:srgbClr val="FF0000"/>
                </a:solidFill>
              </a:rPr>
              <a:t>قائله الغلام .</a:t>
            </a:r>
          </a:p>
          <a:p>
            <a:r>
              <a:rPr lang="ar-EG" b="1" dirty="0">
                <a:solidFill>
                  <a:srgbClr val="FF0000"/>
                </a:solidFill>
              </a:rPr>
              <a:t>يدل على محبة الغلام للشيخ وإشفاقه عليه .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735939"/>
      </p:ext>
    </p:extLst>
  </p:cSld>
  <p:clrMapOvr>
    <a:masterClrMapping/>
  </p:clrMapOvr>
  <p:transition spd="slow"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2"/>
          <p:cNvSpPr>
            <a:spLocks noGrp="1"/>
          </p:cNvSpPr>
          <p:nvPr>
            <p:ph idx="1"/>
          </p:nvPr>
        </p:nvSpPr>
        <p:spPr>
          <a:xfrm>
            <a:off x="838200" y="1333241"/>
            <a:ext cx="10515600" cy="987919"/>
          </a:xfrm>
        </p:spPr>
        <p:txBody>
          <a:bodyPr/>
          <a:lstStyle/>
          <a:p>
            <a:r>
              <a:rPr lang="ar-EG" b="1" dirty="0"/>
              <a:t>1- يضع الراوي القارئ في هذا الفصل أمام مهارة الشيخ وخبرته ، وتفوقه على أقرانه من الصيادين . استخرج من النص ما يدل على ذلك .</a:t>
            </a:r>
          </a:p>
          <a:p>
            <a:endParaRPr lang="en-US" dirty="0"/>
          </a:p>
        </p:txBody>
      </p:sp>
      <p:sp>
        <p:nvSpPr>
          <p:cNvPr id="5" name="عنوان 1"/>
          <p:cNvSpPr>
            <a:spLocks noGrp="1"/>
          </p:cNvSpPr>
          <p:nvPr>
            <p:ph type="title"/>
          </p:nvPr>
        </p:nvSpPr>
        <p:spPr>
          <a:xfrm>
            <a:off x="838200" y="9783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EG" sz="4000" b="1" u="sng" dirty="0">
                <a:solidFill>
                  <a:srgbClr val="00B050"/>
                </a:solidFill>
              </a:rPr>
              <a:t>أسئلة الفصل الثالث ص45</a:t>
            </a:r>
            <a:endParaRPr lang="en-US" sz="4000" b="1" u="sng" dirty="0">
              <a:solidFill>
                <a:srgbClr val="00B050"/>
              </a:solidFill>
            </a:endParaRPr>
          </a:p>
        </p:txBody>
      </p:sp>
      <p:sp>
        <p:nvSpPr>
          <p:cNvPr id="6" name="عنصر نائب للمحتوى 2"/>
          <p:cNvSpPr txBox="1">
            <a:spLocks/>
          </p:cNvSpPr>
          <p:nvPr/>
        </p:nvSpPr>
        <p:spPr>
          <a:xfrm>
            <a:off x="849920" y="2189026"/>
            <a:ext cx="10515600" cy="98791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>
                <a:solidFill>
                  <a:srgbClr val="FF0000"/>
                </a:solidFill>
              </a:rPr>
              <a:t>ليس يقدر على مثله أيُّ رجلٍ آخر ... أمَّا الصيادون الآخرون فكانوا يدَعون التيار يتقاذف خيوطهم ... ص36 الفقرة الأولى .</a:t>
            </a:r>
          </a:p>
          <a:p>
            <a:endParaRPr lang="en-US" dirty="0"/>
          </a:p>
        </p:txBody>
      </p:sp>
      <p:sp>
        <p:nvSpPr>
          <p:cNvPr id="7" name="عنصر نائب للمحتوى 2"/>
          <p:cNvSpPr txBox="1">
            <a:spLocks/>
          </p:cNvSpPr>
          <p:nvPr/>
        </p:nvSpPr>
        <p:spPr>
          <a:xfrm>
            <a:off x="835852" y="3173769"/>
            <a:ext cx="10515600" cy="65264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/>
              <a:t>2- للشيخ رأيٌ في مسألة الحظ . وضحه ، ثم بيِّنْ موقفك منه .</a:t>
            </a:r>
          </a:p>
          <a:p>
            <a:endParaRPr lang="en-US" dirty="0"/>
          </a:p>
        </p:txBody>
      </p:sp>
      <p:sp>
        <p:nvSpPr>
          <p:cNvPr id="8" name="عنصر نائب للمحتوى 2"/>
          <p:cNvSpPr txBox="1">
            <a:spLocks/>
          </p:cNvSpPr>
          <p:nvPr/>
        </p:nvSpPr>
        <p:spPr>
          <a:xfrm>
            <a:off x="-42198" y="3750544"/>
            <a:ext cx="11646875" cy="1176774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>
                <a:solidFill>
                  <a:srgbClr val="FF0000"/>
                </a:solidFill>
              </a:rPr>
              <a:t>أن الإنسان عليه أن يجتهد ويتقن عمله حتى وإن أدبر الحظ ، حتى إذا جاء وجده على أتم الاستعداد </a:t>
            </a:r>
          </a:p>
          <a:p>
            <a:r>
              <a:rPr lang="ar-EG" b="1" dirty="0" err="1">
                <a:solidFill>
                  <a:srgbClr val="FF0000"/>
                </a:solidFill>
              </a:rPr>
              <a:t>أوافقه</a:t>
            </a:r>
            <a:r>
              <a:rPr lang="ar-EG" b="1" dirty="0">
                <a:solidFill>
                  <a:srgbClr val="FF0000"/>
                </a:solidFill>
              </a:rPr>
              <a:t> الرأي فالمرء يجدُّ ويجتهد والتوفيق من الله – تعالى .</a:t>
            </a:r>
          </a:p>
          <a:p>
            <a:endParaRPr lang="en-US" dirty="0"/>
          </a:p>
        </p:txBody>
      </p:sp>
      <p:sp>
        <p:nvSpPr>
          <p:cNvPr id="9" name="عنصر نائب للمحتوى 2"/>
          <p:cNvSpPr txBox="1">
            <a:spLocks/>
          </p:cNvSpPr>
          <p:nvPr/>
        </p:nvSpPr>
        <p:spPr>
          <a:xfrm>
            <a:off x="365760" y="4946297"/>
            <a:ext cx="10999760" cy="98791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/>
              <a:t>3- ما الدور الذي أدَّاهُ الطائرُ الأسودُ في هذا الفصل ؟ وكيف كان وجوده مساعدًا </a:t>
            </a:r>
            <a:r>
              <a:rPr lang="ar-EG" b="1" dirty="0" err="1"/>
              <a:t>لسنتياجو</a:t>
            </a:r>
            <a:r>
              <a:rPr lang="ar-EG" b="1" dirty="0"/>
              <a:t> ؟</a:t>
            </a:r>
          </a:p>
          <a:p>
            <a:endParaRPr lang="en-US" dirty="0"/>
          </a:p>
        </p:txBody>
      </p:sp>
      <p:sp>
        <p:nvSpPr>
          <p:cNvPr id="10" name="عنصر نائب للمحتوى 2"/>
          <p:cNvSpPr txBox="1">
            <a:spLocks/>
          </p:cNvSpPr>
          <p:nvPr/>
        </p:nvSpPr>
        <p:spPr>
          <a:xfrm>
            <a:off x="849920" y="5593407"/>
            <a:ext cx="10515600" cy="98791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>
                <a:solidFill>
                  <a:srgbClr val="FF0000"/>
                </a:solidFill>
              </a:rPr>
              <a:t>كان يحوم في أماكن تواجد الأسماك وينقض عليها .</a:t>
            </a:r>
          </a:p>
          <a:p>
            <a:r>
              <a:rPr lang="ar-EG" b="1" dirty="0">
                <a:solidFill>
                  <a:srgbClr val="FF0000"/>
                </a:solidFill>
              </a:rPr>
              <a:t>جعل حركة سانتياجو أسرع لأماكن الأسماك 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407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applause.wav"/>
          </p:stSnd>
        </p:sndAc>
      </p:transition>
    </mc:Choice>
    <mc:Fallback xmlns="">
      <p:transition spd="slow">
        <p:sndAc>
          <p:stSnd>
            <p:snd r:embed="rId3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2"/>
          <p:cNvSpPr>
            <a:spLocks noGrp="1"/>
          </p:cNvSpPr>
          <p:nvPr>
            <p:ph idx="1"/>
          </p:nvPr>
        </p:nvSpPr>
        <p:spPr>
          <a:xfrm>
            <a:off x="838200" y="446982"/>
            <a:ext cx="10515600" cy="987919"/>
          </a:xfrm>
        </p:spPr>
        <p:txBody>
          <a:bodyPr/>
          <a:lstStyle/>
          <a:p>
            <a:r>
              <a:rPr lang="ar-EG" b="1" dirty="0"/>
              <a:t>4- في خِضَمِّ تجربة الانتظار والترقب تجلَّت لنا إنسانية سانتياجو وارتباطه القديم والعميق بالطبيعة وما فيها ، وتعاطفه مع كائناتها . استخرج من النص ما يشير إلى ذلك .</a:t>
            </a:r>
          </a:p>
          <a:p>
            <a:endParaRPr lang="en-US" dirty="0"/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>
          <a:xfrm>
            <a:off x="838200" y="1502057"/>
            <a:ext cx="10515600" cy="98791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>
                <a:solidFill>
                  <a:srgbClr val="FF0000"/>
                </a:solidFill>
              </a:rPr>
              <a:t>وقال في نفسه : الطيور تحيا حياةً أقسى من حياتنا نحن ، باستثناء الجوارح ... لماذا جعلت العصافير نحيلة رقيقة مثل سنونو البحر مادام </a:t>
            </a:r>
            <a:r>
              <a:rPr lang="ar-EG" b="1" dirty="0" err="1">
                <a:solidFill>
                  <a:srgbClr val="FF0000"/>
                </a:solidFill>
              </a:rPr>
              <a:t>الأقيانوس</a:t>
            </a:r>
            <a:r>
              <a:rPr lang="ar-EG" b="1" dirty="0">
                <a:solidFill>
                  <a:srgbClr val="FF0000"/>
                </a:solidFill>
              </a:rPr>
              <a:t> وحشيا إلى هذا الحد ؟</a:t>
            </a:r>
          </a:p>
          <a:p>
            <a:endParaRPr lang="en-US" dirty="0"/>
          </a:p>
        </p:txBody>
      </p:sp>
      <p:sp>
        <p:nvSpPr>
          <p:cNvPr id="6" name="عنصر نائب للمحتوى 2"/>
          <p:cNvSpPr txBox="1">
            <a:spLocks/>
          </p:cNvSpPr>
          <p:nvPr/>
        </p:nvSpPr>
        <p:spPr>
          <a:xfrm>
            <a:off x="838200" y="2374258"/>
            <a:ext cx="10515600" cy="67843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/>
              <a:t>5- هل ترى أن هذا الأمر يزيد من ارتباط القارئ بالشخصية ؟ وضِّحْ .</a:t>
            </a:r>
          </a:p>
          <a:p>
            <a:endParaRPr lang="en-US" dirty="0"/>
          </a:p>
        </p:txBody>
      </p:sp>
      <p:sp>
        <p:nvSpPr>
          <p:cNvPr id="7" name="عنصر نائب للمحتوى 2"/>
          <p:cNvSpPr txBox="1">
            <a:spLocks/>
          </p:cNvSpPr>
          <p:nvPr/>
        </p:nvSpPr>
        <p:spPr>
          <a:xfrm>
            <a:off x="838200" y="2951030"/>
            <a:ext cx="10515600" cy="98791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>
                <a:solidFill>
                  <a:srgbClr val="FF0000"/>
                </a:solidFill>
              </a:rPr>
              <a:t>نعم . لأن الصياد رغم عمله الشاق وحاجته الماسة للصيد ، إلا أنه يتعاطف مع الكائنات الضعيفة وهي نزعة إنسانية يشترك فيها جميع البشر .</a:t>
            </a:r>
          </a:p>
          <a:p>
            <a:endParaRPr lang="en-US" dirty="0"/>
          </a:p>
        </p:txBody>
      </p:sp>
      <p:sp>
        <p:nvSpPr>
          <p:cNvPr id="8" name="عنصر نائب للمحتوى 2"/>
          <p:cNvSpPr txBox="1">
            <a:spLocks/>
          </p:cNvSpPr>
          <p:nvPr/>
        </p:nvSpPr>
        <p:spPr>
          <a:xfrm>
            <a:off x="838200" y="3795098"/>
            <a:ext cx="10515600" cy="604906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/>
              <a:t>6- شبَّهَ سانتياجو نفسه بالسلاحف . ما وجه الشبه بينهما ؟ وإلامَ يشير ذلك ؟</a:t>
            </a:r>
          </a:p>
          <a:p>
            <a:endParaRPr lang="en-US" dirty="0"/>
          </a:p>
        </p:txBody>
      </p:sp>
      <p:sp>
        <p:nvSpPr>
          <p:cNvPr id="9" name="عنصر نائب للمحتوى 2"/>
          <p:cNvSpPr txBox="1">
            <a:spLocks/>
          </p:cNvSpPr>
          <p:nvPr/>
        </p:nvSpPr>
        <p:spPr>
          <a:xfrm>
            <a:off x="838200" y="4315598"/>
            <a:ext cx="10515600" cy="537756"/>
          </a:xfrm>
          <a:prstGeom prst="rect">
            <a:avLst/>
          </a:prstGeom>
        </p:spPr>
        <p:txBody>
          <a:bodyPr vert="horz" lIns="91440" tIns="45720" rIns="91440" bIns="45720" rtlCol="1">
            <a:normAutofit fontScale="92500"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>
                <a:solidFill>
                  <a:srgbClr val="FF0000"/>
                </a:solidFill>
              </a:rPr>
              <a:t>وجه الشبه : قوة خفقان القلب رغم الشيخوخة .           ــ  يشير إلى : الصبر والصمود .</a:t>
            </a:r>
          </a:p>
          <a:p>
            <a:endParaRPr lang="en-US" dirty="0"/>
          </a:p>
        </p:txBody>
      </p:sp>
      <p:sp>
        <p:nvSpPr>
          <p:cNvPr id="10" name="عنصر نائب للمحتوى 2"/>
          <p:cNvSpPr txBox="1">
            <a:spLocks/>
          </p:cNvSpPr>
          <p:nvPr/>
        </p:nvSpPr>
        <p:spPr>
          <a:xfrm>
            <a:off x="337625" y="4836102"/>
            <a:ext cx="11016175" cy="987919"/>
          </a:xfrm>
          <a:prstGeom prst="rect">
            <a:avLst/>
          </a:prstGeom>
        </p:spPr>
        <p:txBody>
          <a:bodyPr vert="horz" lIns="91440" tIns="45720" rIns="91440" bIns="45720" rtlCol="1">
            <a:normAutofit fontScale="92500"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/>
              <a:t>7- في هذا الفصل وصف رائع لسمكة التِّنّ التي اصطادها سانتياجو . اقرأ الفقرة الدالة على ذلك ، وحاولْ مع زميلك أن ترصد كل الكلمات ، والجمل التي جعلت هذا النص نصًا وصفيًّا عاليًا لا يُضَاهَى .</a:t>
            </a:r>
          </a:p>
          <a:p>
            <a:endParaRPr lang="en-US" dirty="0"/>
          </a:p>
        </p:txBody>
      </p:sp>
      <p:sp>
        <p:nvSpPr>
          <p:cNvPr id="11" name="عنصر نائب للمحتوى 2"/>
          <p:cNvSpPr txBox="1">
            <a:spLocks/>
          </p:cNvSpPr>
          <p:nvPr/>
        </p:nvSpPr>
        <p:spPr>
          <a:xfrm>
            <a:off x="838200" y="5708299"/>
            <a:ext cx="10515600" cy="98791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>
                <a:solidFill>
                  <a:srgbClr val="FF0000"/>
                </a:solidFill>
              </a:rPr>
              <a:t>الفقرة الأولى ص 43 .       - ظهر السمكة الأزرق المسودَّ – جنبيها الذهبيين – وراح يخبط قعر المركب بذيله النظيف الرشيق الحركة خبطًا خاطفًا مرتعشًا ...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497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applause.wav"/>
          </p:stSnd>
        </p:sndAc>
      </p:transition>
    </mc:Choice>
    <mc:Fallback xmlns="">
      <p:transition spd="slow">
        <p:sndAc>
          <p:stSnd>
            <p:snd r:embed="rId3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838200" y="9783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EG" sz="4000" b="1" u="sng" dirty="0">
                <a:solidFill>
                  <a:srgbClr val="00B050"/>
                </a:solidFill>
              </a:rPr>
              <a:t>أسئلة الفصل الرابع ص 61</a:t>
            </a:r>
            <a:endParaRPr lang="en-US" sz="4000" b="1" u="sng" dirty="0">
              <a:solidFill>
                <a:srgbClr val="00B050"/>
              </a:solidFill>
            </a:endParaRPr>
          </a:p>
        </p:txBody>
      </p:sp>
      <p:sp>
        <p:nvSpPr>
          <p:cNvPr id="5" name="عنصر نائب للمحتوى 2"/>
          <p:cNvSpPr>
            <a:spLocks noGrp="1"/>
          </p:cNvSpPr>
          <p:nvPr>
            <p:ph idx="1"/>
          </p:nvPr>
        </p:nvSpPr>
        <p:spPr>
          <a:xfrm>
            <a:off x="838200" y="1417657"/>
            <a:ext cx="10515600" cy="987919"/>
          </a:xfrm>
        </p:spPr>
        <p:txBody>
          <a:bodyPr/>
          <a:lstStyle/>
          <a:p>
            <a:r>
              <a:rPr lang="ar-EG" b="1" dirty="0"/>
              <a:t>1- بدأ التعب يظهر على الشيخ ، لكنه آثر عدم الاستسلام . ما الذي يضيفه هذا إلى صفاته ؟</a:t>
            </a:r>
          </a:p>
          <a:p>
            <a:endParaRPr lang="en-US" dirty="0"/>
          </a:p>
        </p:txBody>
      </p:sp>
      <p:sp>
        <p:nvSpPr>
          <p:cNvPr id="6" name="عنصر نائب للمحتوى 2"/>
          <p:cNvSpPr txBox="1">
            <a:spLocks/>
          </p:cNvSpPr>
          <p:nvPr/>
        </p:nvSpPr>
        <p:spPr>
          <a:xfrm>
            <a:off x="838200" y="2219519"/>
            <a:ext cx="10515600" cy="98791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>
                <a:solidFill>
                  <a:srgbClr val="FF0000"/>
                </a:solidFill>
              </a:rPr>
              <a:t>العناد وقوة التحمُّلِ .</a:t>
            </a:r>
          </a:p>
          <a:p>
            <a:endParaRPr lang="en-US" dirty="0"/>
          </a:p>
        </p:txBody>
      </p:sp>
      <p:sp>
        <p:nvSpPr>
          <p:cNvPr id="7" name="عنصر نائب للمحتوى 2"/>
          <p:cNvSpPr txBox="1">
            <a:spLocks/>
          </p:cNvSpPr>
          <p:nvPr/>
        </p:nvSpPr>
        <p:spPr>
          <a:xfrm>
            <a:off x="838200" y="2824432"/>
            <a:ext cx="10515600" cy="98791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/>
              <a:t>2- ما الذي </a:t>
            </a:r>
            <a:r>
              <a:rPr lang="ar-EG" b="1" dirty="0" err="1"/>
              <a:t>تستشعره</a:t>
            </a:r>
            <a:r>
              <a:rPr lang="ar-EG" b="1" dirty="0"/>
              <a:t> من مخاطبة الشيخ للسمكة ؟ ما الذي تظن أنه كان يشعر به في تلك اللحظات ؟</a:t>
            </a:r>
          </a:p>
          <a:p>
            <a:endParaRPr lang="en-US" dirty="0"/>
          </a:p>
        </p:txBody>
      </p:sp>
      <p:sp>
        <p:nvSpPr>
          <p:cNvPr id="8" name="عنصر نائب للمحتوى 2"/>
          <p:cNvSpPr txBox="1">
            <a:spLocks/>
          </p:cNvSpPr>
          <p:nvPr/>
        </p:nvSpPr>
        <p:spPr>
          <a:xfrm>
            <a:off x="838200" y="3724763"/>
            <a:ext cx="10515600" cy="98791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>
                <a:solidFill>
                  <a:srgbClr val="FF0000"/>
                </a:solidFill>
              </a:rPr>
              <a:t>حاجته الماسة إلى إثبات خبرته في الصيد ، وأنه محظوظ .</a:t>
            </a:r>
          </a:p>
          <a:p>
            <a:r>
              <a:rPr lang="ar-EG" b="1" dirty="0">
                <a:solidFill>
                  <a:srgbClr val="FF0000"/>
                </a:solidFill>
              </a:rPr>
              <a:t>أظنه كان يشعر بالأمل والتفاؤل والاضطراب .</a:t>
            </a:r>
          </a:p>
          <a:p>
            <a:endParaRPr lang="en-US" dirty="0"/>
          </a:p>
        </p:txBody>
      </p:sp>
      <p:sp>
        <p:nvSpPr>
          <p:cNvPr id="9" name="عنصر نائب للمحتوى 2"/>
          <p:cNvSpPr txBox="1">
            <a:spLocks/>
          </p:cNvSpPr>
          <p:nvPr/>
        </p:nvSpPr>
        <p:spPr>
          <a:xfrm>
            <a:off x="838200" y="4793906"/>
            <a:ext cx="10515600" cy="98791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/>
              <a:t>3- كرَّرَ الشيخ أكثر من مرة ، وهو يقاسي في البحر وحده ، ويصبِّرُ نفسه ، والسمكة تسحبه بلا هوادة ، " ليت الغلام معي " ما الذي يدلُّ عليه ذلك ؟ </a:t>
            </a:r>
          </a:p>
          <a:p>
            <a:endParaRPr lang="en-US" dirty="0"/>
          </a:p>
        </p:txBody>
      </p:sp>
      <p:sp>
        <p:nvSpPr>
          <p:cNvPr id="10" name="عنصر نائب للمحتوى 2"/>
          <p:cNvSpPr txBox="1">
            <a:spLocks/>
          </p:cNvSpPr>
          <p:nvPr/>
        </p:nvSpPr>
        <p:spPr>
          <a:xfrm>
            <a:off x="838200" y="5806781"/>
            <a:ext cx="10515600" cy="60809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>
                <a:solidFill>
                  <a:srgbClr val="FF0000"/>
                </a:solidFill>
              </a:rPr>
              <a:t>شدة التعب والإرهاق 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202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applause.wav"/>
          </p:stSnd>
        </p:sndAc>
      </p:transition>
    </mc:Choice>
    <mc:Fallback xmlns="">
      <p:transition spd="slow">
        <p:sndAc>
          <p:stSnd>
            <p:snd r:embed="rId3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لمحتوى 2"/>
          <p:cNvSpPr>
            <a:spLocks noGrp="1"/>
          </p:cNvSpPr>
          <p:nvPr>
            <p:ph idx="1"/>
          </p:nvPr>
        </p:nvSpPr>
        <p:spPr>
          <a:xfrm>
            <a:off x="838200" y="587664"/>
            <a:ext cx="10515600" cy="987919"/>
          </a:xfrm>
        </p:spPr>
        <p:txBody>
          <a:bodyPr/>
          <a:lstStyle/>
          <a:p>
            <a:r>
              <a:rPr lang="ar-EG" b="1" dirty="0"/>
              <a:t>4- في لحظات الفرح الكبرى ، أو الترقب والانتظار ، أو الصمود والمقاومة إلام يميل الإنسان عادةً ؟ إلى الرفقة أم الوحدة ؟ دافع عن رأيك .</a:t>
            </a:r>
          </a:p>
          <a:p>
            <a:endParaRPr lang="en-US" dirty="0"/>
          </a:p>
        </p:txBody>
      </p:sp>
      <p:sp>
        <p:nvSpPr>
          <p:cNvPr id="6" name="عنصر نائب للمحتوى 2"/>
          <p:cNvSpPr txBox="1">
            <a:spLocks/>
          </p:cNvSpPr>
          <p:nvPr/>
        </p:nvSpPr>
        <p:spPr>
          <a:xfrm>
            <a:off x="838200" y="1417657"/>
            <a:ext cx="10515600" cy="98791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>
                <a:solidFill>
                  <a:srgbClr val="FF0000"/>
                </a:solidFill>
              </a:rPr>
              <a:t>يميل الإنسان في تلك اللحظات إلى الرفقة ، لأنه يحتاج من يشاركه مشاعره ، أو يسانده ويقوِّي عزمه .</a:t>
            </a:r>
          </a:p>
          <a:p>
            <a:endParaRPr lang="en-US" dirty="0"/>
          </a:p>
        </p:txBody>
      </p:sp>
      <p:sp>
        <p:nvSpPr>
          <p:cNvPr id="7" name="عنصر نائب للمحتوى 2"/>
          <p:cNvSpPr txBox="1">
            <a:spLocks/>
          </p:cNvSpPr>
          <p:nvPr/>
        </p:nvSpPr>
        <p:spPr>
          <a:xfrm>
            <a:off x="990600" y="2484459"/>
            <a:ext cx="10515600" cy="987919"/>
          </a:xfrm>
          <a:prstGeom prst="rect">
            <a:avLst/>
          </a:prstGeom>
        </p:spPr>
        <p:txBody>
          <a:bodyPr vert="horz" lIns="91440" tIns="45720" rIns="91440" bIns="45720" rtlCol="1">
            <a:normAutofit fontScale="92500"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/>
              <a:t>5- وقال في وداعةٍ ورفقٍ : " أيتُها السمكةُ .. سوف أبقى معكِ حتَّى تحضُرُني المنيَّةُ " ، ما الذي تعكسه هذه الجملةُ ؟ وكيف تعبِّرُ عن شخصيَّةِ الشيخ وما وصل إليه بعدَ هذا العُمرِ الطويل ؟</a:t>
            </a:r>
          </a:p>
          <a:p>
            <a:endParaRPr lang="en-US" dirty="0"/>
          </a:p>
        </p:txBody>
      </p:sp>
      <p:sp>
        <p:nvSpPr>
          <p:cNvPr id="8" name="عنصر نائب للمحتوى 2"/>
          <p:cNvSpPr txBox="1">
            <a:spLocks/>
          </p:cNvSpPr>
          <p:nvPr/>
        </p:nvSpPr>
        <p:spPr>
          <a:xfrm>
            <a:off x="990600" y="3750553"/>
            <a:ext cx="10515600" cy="98791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>
                <a:solidFill>
                  <a:srgbClr val="FF0000"/>
                </a:solidFill>
              </a:rPr>
              <a:t>إنها تعبِّر عن الإصرار وقوة الإرادة ، وإنه شديد العناد يأبى الهزيمة . </a:t>
            </a:r>
          </a:p>
          <a:p>
            <a:endParaRPr lang="en-US" dirty="0"/>
          </a:p>
        </p:txBody>
      </p:sp>
      <p:sp>
        <p:nvSpPr>
          <p:cNvPr id="9" name="عنصر نائب للمحتوى 2"/>
          <p:cNvSpPr txBox="1">
            <a:spLocks/>
          </p:cNvSpPr>
          <p:nvPr/>
        </p:nvSpPr>
        <p:spPr>
          <a:xfrm>
            <a:off x="990600" y="4538345"/>
            <a:ext cx="10515600" cy="98791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/>
              <a:t>6- حتَّى هذه النقطة من الرواية كيف تتوقع أن تكون النهاية ؟</a:t>
            </a:r>
          </a:p>
          <a:p>
            <a:endParaRPr lang="en-US" dirty="0"/>
          </a:p>
        </p:txBody>
      </p:sp>
      <p:sp>
        <p:nvSpPr>
          <p:cNvPr id="10" name="عنصر نائب للمحتوى 2"/>
          <p:cNvSpPr txBox="1">
            <a:spLocks/>
          </p:cNvSpPr>
          <p:nvPr/>
        </p:nvSpPr>
        <p:spPr>
          <a:xfrm>
            <a:off x="990600" y="5312064"/>
            <a:ext cx="10515600" cy="98791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>
                <a:solidFill>
                  <a:srgbClr val="FF0000"/>
                </a:solidFill>
              </a:rPr>
              <a:t>أتوقَّعُ أنه سوف يتغلب على السمكة ، ويفوز بصيده السمين 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078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applause.wav"/>
          </p:stSnd>
        </p:sndAc>
      </p:transition>
    </mc:Choice>
    <mc:Fallback xmlns="">
      <p:transition spd="slow">
        <p:sndAc>
          <p:stSnd>
            <p:snd r:embed="rId3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838200" y="41562"/>
            <a:ext cx="10515600" cy="1024400"/>
          </a:xfrm>
        </p:spPr>
        <p:txBody>
          <a:bodyPr>
            <a:normAutofit/>
          </a:bodyPr>
          <a:lstStyle/>
          <a:p>
            <a:pPr algn="ctr"/>
            <a:r>
              <a:rPr lang="ar-EG" sz="4000" b="1" u="sng" dirty="0">
                <a:solidFill>
                  <a:srgbClr val="00B050"/>
                </a:solidFill>
              </a:rPr>
              <a:t>أسئلة الفصل الخامس ص 82</a:t>
            </a:r>
            <a:endParaRPr lang="en-US" sz="4000" b="1" u="sng" dirty="0">
              <a:solidFill>
                <a:srgbClr val="00B050"/>
              </a:solidFill>
            </a:endParaRPr>
          </a:p>
        </p:txBody>
      </p:sp>
      <p:sp>
        <p:nvSpPr>
          <p:cNvPr id="5" name="عنصر نائب للمحتوى 2"/>
          <p:cNvSpPr>
            <a:spLocks noGrp="1"/>
          </p:cNvSpPr>
          <p:nvPr>
            <p:ph idx="1"/>
          </p:nvPr>
        </p:nvSpPr>
        <p:spPr>
          <a:xfrm>
            <a:off x="838200" y="869009"/>
            <a:ext cx="10515600" cy="987919"/>
          </a:xfrm>
        </p:spPr>
        <p:txBody>
          <a:bodyPr/>
          <a:lstStyle/>
          <a:p>
            <a:r>
              <a:rPr lang="ar-EG" b="1" dirty="0"/>
              <a:t>1- تتبَّع في هذا الفصل كل المواضع التي يظهر لك فيها أن الشيخ يقوِّي عزيمته ، ويقاوم الآلام والزمان ، والسمكة التي مازالت تقوده بلا هوادة .</a:t>
            </a:r>
          </a:p>
          <a:p>
            <a:endParaRPr lang="en-US" dirty="0"/>
          </a:p>
        </p:txBody>
      </p:sp>
      <p:sp>
        <p:nvSpPr>
          <p:cNvPr id="6" name="عنصر نائب للمحتوى 2"/>
          <p:cNvSpPr txBox="1">
            <a:spLocks/>
          </p:cNvSpPr>
          <p:nvPr/>
        </p:nvSpPr>
        <p:spPr>
          <a:xfrm>
            <a:off x="-309490" y="1659986"/>
            <a:ext cx="12501489" cy="5598949"/>
          </a:xfrm>
          <a:prstGeom prst="rect">
            <a:avLst/>
          </a:prstGeom>
        </p:spPr>
        <p:txBody>
          <a:bodyPr vert="horz" lIns="91440" tIns="45720" rIns="91440" bIns="45720" rtlCol="1">
            <a:normAutofit fontScale="85000" lnSpcReduction="10000"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>
                <a:solidFill>
                  <a:srgbClr val="FF0000"/>
                </a:solidFill>
              </a:rPr>
              <a:t>كيف أجزت للسمكة أن تصرعني ... والآن ينبغي أن أعمل في يقظة . ص63</a:t>
            </a:r>
          </a:p>
          <a:p>
            <a:r>
              <a:rPr lang="ar-EG" b="1" dirty="0">
                <a:solidFill>
                  <a:srgbClr val="FF0000"/>
                </a:solidFill>
              </a:rPr>
              <a:t>ــ أيُّ نوع من اليدِ أنتِ ؟ تشنجي .. ، اجعلي من نفسك مخلبًا .. ؛ فلن </a:t>
            </a:r>
            <a:r>
              <a:rPr lang="ar-EG" b="1" dirty="0" err="1">
                <a:solidFill>
                  <a:srgbClr val="FF0000"/>
                </a:solidFill>
              </a:rPr>
              <a:t>يُفيدك</a:t>
            </a:r>
            <a:r>
              <a:rPr lang="ar-EG" b="1" dirty="0">
                <a:solidFill>
                  <a:srgbClr val="FF0000"/>
                </a:solidFill>
              </a:rPr>
              <a:t> ذلك .ص65</a:t>
            </a:r>
          </a:p>
          <a:p>
            <a:r>
              <a:rPr lang="ar-EG" b="1" dirty="0">
                <a:solidFill>
                  <a:srgbClr val="FF0000"/>
                </a:solidFill>
              </a:rPr>
              <a:t>ــ " والآن في استطاعتك أن ترخي الحبل أيتها اليد ... حتى تكفي عن هذا الهراء !"ص66</a:t>
            </a:r>
          </a:p>
          <a:p>
            <a:r>
              <a:rPr lang="ar-EG" b="1" dirty="0">
                <a:solidFill>
                  <a:srgbClr val="FF0000"/>
                </a:solidFill>
              </a:rPr>
              <a:t>_ " يا إلهي ساعدني على طرد هذا التشنج ... " ص67</a:t>
            </a:r>
          </a:p>
          <a:p>
            <a:r>
              <a:rPr lang="ar-EG" b="1" dirty="0">
                <a:solidFill>
                  <a:srgbClr val="FF0000"/>
                </a:solidFill>
              </a:rPr>
              <a:t>ــ وحك يده المتشنجة </a:t>
            </a:r>
            <a:r>
              <a:rPr lang="ar-EG" b="1" dirty="0" err="1">
                <a:solidFill>
                  <a:srgbClr val="FF0000"/>
                </a:solidFill>
              </a:rPr>
              <a:t>ببنطاله</a:t>
            </a:r>
            <a:r>
              <a:rPr lang="ar-EG" b="1" dirty="0">
                <a:solidFill>
                  <a:srgbClr val="FF0000"/>
                </a:solidFill>
              </a:rPr>
              <a:t> وحاول أن يلين أصابعها .. ص67</a:t>
            </a:r>
          </a:p>
          <a:p>
            <a:r>
              <a:rPr lang="ar-EG" b="1" dirty="0">
                <a:solidFill>
                  <a:srgbClr val="FF0000"/>
                </a:solidFill>
              </a:rPr>
              <a:t>ــ " ها هو يصعد ، هيَّا أيتها اليد أرجوكِ ! " ص67</a:t>
            </a:r>
          </a:p>
          <a:p>
            <a:r>
              <a:rPr lang="ar-EG" b="1" dirty="0">
                <a:solidFill>
                  <a:srgbClr val="FF0000"/>
                </a:solidFill>
              </a:rPr>
              <a:t>ــ وقال في نفسه : إنها سمكة هائلة ، ويتعين عليَّ أن أنتصر عليها ... " ص70</a:t>
            </a:r>
          </a:p>
          <a:p>
            <a:r>
              <a:rPr lang="ar-EG" b="1" dirty="0">
                <a:solidFill>
                  <a:srgbClr val="FF0000"/>
                </a:solidFill>
              </a:rPr>
              <a:t>ــ وبينه وبين نفسه قال : ولكن التشنج سوف يزايلها آخر الأمر ، لا ريب في أنها سوف تلين لتساعد يدي اليمنى .. ص71</a:t>
            </a:r>
          </a:p>
          <a:p>
            <a:r>
              <a:rPr lang="ar-EG" b="1" dirty="0">
                <a:solidFill>
                  <a:srgbClr val="FF0000"/>
                </a:solidFill>
              </a:rPr>
              <a:t>ــ وفكر :: ... ولشدَّ ما أتمنى لو أستطيع أن أريها أيُّ رجلٍ أنا ... ص71</a:t>
            </a:r>
          </a:p>
          <a:p>
            <a:r>
              <a:rPr lang="ar-EG" b="1" dirty="0">
                <a:solidFill>
                  <a:srgbClr val="FF0000"/>
                </a:solidFill>
              </a:rPr>
              <a:t>ــ " ها هو نبأٌ لا يسُرُّكِ أيَّتُها السمكةُ ، يدي بخير . " ص 72</a:t>
            </a:r>
          </a:p>
          <a:p>
            <a:r>
              <a:rPr lang="ar-EG" b="1" dirty="0">
                <a:solidFill>
                  <a:srgbClr val="FF0000"/>
                </a:solidFill>
              </a:rPr>
              <a:t>ــ ثم أردف : " ومع ذلك سوف أصرعها بعظمتها كلها ، ومجدها كله . ص73</a:t>
            </a:r>
          </a:p>
          <a:p>
            <a:r>
              <a:rPr lang="ar-EG" b="1" dirty="0">
                <a:solidFill>
                  <a:srgbClr val="FF0000"/>
                </a:solidFill>
              </a:rPr>
              <a:t>ــ وفيما الشمس ... تذكر ؛ لكي يعزز ثقته بنفسه ، يوم لعب ... لعبة اليد الحديدية ... ص 75</a:t>
            </a:r>
          </a:p>
          <a:p>
            <a:r>
              <a:rPr lang="ar-EG" b="1" dirty="0">
                <a:solidFill>
                  <a:srgbClr val="FF0000"/>
                </a:solidFill>
              </a:rPr>
              <a:t>ــ وقال في نفسه : لقد بدأت أتقن الصناعة ... ويجب ألا أنسى ، أنها لم تأكل شيئًا منذ أن وقعت في الشرك ... ص80</a:t>
            </a:r>
          </a:p>
        </p:txBody>
      </p:sp>
    </p:spTree>
    <p:extLst>
      <p:ext uri="{BB962C8B-B14F-4D97-AF65-F5344CB8AC3E}">
        <p14:creationId xmlns:p14="http://schemas.microsoft.com/office/powerpoint/2010/main" val="1183332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applause.wav"/>
          </p:stSnd>
        </p:sndAc>
      </p:transition>
    </mc:Choice>
    <mc:Fallback xmlns="">
      <p:transition spd="slow">
        <p:sndAc>
          <p:stSnd>
            <p:snd r:embed="rId3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2"/>
          <p:cNvSpPr txBox="1">
            <a:spLocks/>
          </p:cNvSpPr>
          <p:nvPr/>
        </p:nvSpPr>
        <p:spPr>
          <a:xfrm>
            <a:off x="838200" y="587664"/>
            <a:ext cx="10515600" cy="98791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/>
              <a:t>2- ما الذي يعكسه ذلك في نظرك ؟</a:t>
            </a:r>
          </a:p>
          <a:p>
            <a:endParaRPr lang="en-US" dirty="0"/>
          </a:p>
        </p:txBody>
      </p:sp>
      <p:sp>
        <p:nvSpPr>
          <p:cNvPr id="5" name="عنصر نائب للمحتوى 2"/>
          <p:cNvSpPr>
            <a:spLocks noGrp="1"/>
          </p:cNvSpPr>
          <p:nvPr>
            <p:ph idx="1"/>
          </p:nvPr>
        </p:nvSpPr>
        <p:spPr>
          <a:xfrm>
            <a:off x="849920" y="1570057"/>
            <a:ext cx="10515600" cy="987919"/>
          </a:xfrm>
        </p:spPr>
        <p:txBody>
          <a:bodyPr/>
          <a:lstStyle/>
          <a:p>
            <a:r>
              <a:rPr lang="ar-EG" b="1" dirty="0">
                <a:solidFill>
                  <a:srgbClr val="FF0000"/>
                </a:solidFill>
              </a:rPr>
              <a:t>ذلك يعكس إصرار الرجل وجَلَدهُ وقوة تحمله .</a:t>
            </a:r>
          </a:p>
          <a:p>
            <a:endParaRPr lang="en-US" dirty="0"/>
          </a:p>
        </p:txBody>
      </p:sp>
      <p:sp>
        <p:nvSpPr>
          <p:cNvPr id="6" name="عنصر نائب للمحتوى 2"/>
          <p:cNvSpPr txBox="1">
            <a:spLocks/>
          </p:cNvSpPr>
          <p:nvPr/>
        </p:nvSpPr>
        <p:spPr>
          <a:xfrm>
            <a:off x="849922" y="2934624"/>
            <a:ext cx="10515600" cy="98791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/>
              <a:t>كيف تصف مشاعرك نحو الشيخ حتى هذه اللحظة من الرواية ؟</a:t>
            </a:r>
          </a:p>
          <a:p>
            <a:endParaRPr lang="en-US" dirty="0"/>
          </a:p>
        </p:txBody>
      </p:sp>
      <p:sp>
        <p:nvSpPr>
          <p:cNvPr id="7" name="عنصر نائب للمحتوى 2"/>
          <p:cNvSpPr txBox="1">
            <a:spLocks/>
          </p:cNvSpPr>
          <p:nvPr/>
        </p:nvSpPr>
        <p:spPr>
          <a:xfrm>
            <a:off x="835852" y="4200717"/>
            <a:ext cx="10515600" cy="98791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>
                <a:solidFill>
                  <a:srgbClr val="FF0000"/>
                </a:solidFill>
              </a:rPr>
              <a:t>أشعر بالإعجاب والفخر بتلك الإرادة الحديدية لتحقيق هدفه 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2072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applause.wav"/>
          </p:stSnd>
        </p:sndAc>
      </p:transition>
    </mc:Choice>
    <mc:Fallback xmlns="">
      <p:transition spd="slow">
        <p:sndAc>
          <p:stSnd>
            <p:snd r:embed="rId3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838200" y="111902"/>
            <a:ext cx="10515600" cy="1024400"/>
          </a:xfrm>
        </p:spPr>
        <p:txBody>
          <a:bodyPr>
            <a:normAutofit/>
          </a:bodyPr>
          <a:lstStyle/>
          <a:p>
            <a:pPr algn="ctr"/>
            <a:r>
              <a:rPr lang="ar-EG" sz="4000" b="1" u="sng" dirty="0">
                <a:solidFill>
                  <a:srgbClr val="00B050"/>
                </a:solidFill>
              </a:rPr>
              <a:t>أسئلة الفصل السادس ص 98</a:t>
            </a:r>
            <a:endParaRPr lang="en-US" sz="4000" b="1" u="sng" dirty="0">
              <a:solidFill>
                <a:srgbClr val="00B050"/>
              </a:solidFill>
            </a:endParaRPr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>
          <a:xfrm>
            <a:off x="838200" y="1276981"/>
            <a:ext cx="10515600" cy="1438084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/>
              <a:t>1- " وبرزت طلائع النجوم ، ولم يكن يعرف اسم الرجل الجبار ، ولكنه رآهُ ، وأدرك أن جميع أصدقائه الأبعدين سوف ينتشرون وشيكًا في أجواز السماء " .</a:t>
            </a:r>
          </a:p>
          <a:p>
            <a:r>
              <a:rPr lang="ar-EG" b="1" dirty="0"/>
              <a:t>استخدم السياق لتحدد ما المقصود بقوله : جميع أصدقائه الأبعدين .</a:t>
            </a:r>
          </a:p>
          <a:p>
            <a:endParaRPr lang="en-US" dirty="0"/>
          </a:p>
        </p:txBody>
      </p:sp>
      <p:sp>
        <p:nvSpPr>
          <p:cNvPr id="6" name="عنصر نائب للمحتوى 2"/>
          <p:cNvSpPr txBox="1">
            <a:spLocks/>
          </p:cNvSpPr>
          <p:nvPr/>
        </p:nvSpPr>
        <p:spPr>
          <a:xfrm>
            <a:off x="838200" y="2922901"/>
            <a:ext cx="10515600" cy="98791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>
                <a:solidFill>
                  <a:srgbClr val="FF0000"/>
                </a:solidFill>
              </a:rPr>
              <a:t>المقصود بقوله : ( أصدقائه الأبعدين ) : النجوم البعيدة .</a:t>
            </a:r>
          </a:p>
          <a:p>
            <a:endParaRPr lang="en-US" dirty="0"/>
          </a:p>
        </p:txBody>
      </p:sp>
      <p:sp>
        <p:nvSpPr>
          <p:cNvPr id="7" name="عنصر نائب للمحتوى 2"/>
          <p:cNvSpPr txBox="1">
            <a:spLocks/>
          </p:cNvSpPr>
          <p:nvPr/>
        </p:nvSpPr>
        <p:spPr>
          <a:xfrm>
            <a:off x="838200" y="3598151"/>
            <a:ext cx="10515600" cy="176164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/>
              <a:t>2- " كم أنا سعيدٌ لعدم اضطرارنا إلى أن نلتقط النجوم المضيئة ! لكنَّنا - نحن البشر – فعلنا ذلك فأظلم الكون " .</a:t>
            </a:r>
          </a:p>
          <a:p>
            <a:r>
              <a:rPr lang="ar-EG" b="1" dirty="0"/>
              <a:t>في هذه العبارة التي وضعها الكاتب على لسان الشيخ إشارة إلى البشر وأثر فعلهم في الطبيعة ، هل تراها إشارةً للجانب السَّيء فيهم أم الجانب الحسن ؟ علِّلْ .</a:t>
            </a:r>
          </a:p>
          <a:p>
            <a:endParaRPr lang="en-US" dirty="0"/>
          </a:p>
        </p:txBody>
      </p:sp>
      <p:sp>
        <p:nvSpPr>
          <p:cNvPr id="8" name="عنصر نائب للمحتوى 2"/>
          <p:cNvSpPr txBox="1">
            <a:spLocks/>
          </p:cNvSpPr>
          <p:nvPr/>
        </p:nvSpPr>
        <p:spPr>
          <a:xfrm>
            <a:off x="838200" y="5483227"/>
            <a:ext cx="10515600" cy="98791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>
                <a:solidFill>
                  <a:srgbClr val="FF0000"/>
                </a:solidFill>
              </a:rPr>
              <a:t>أراها إشارة للجانب السَّيء .</a:t>
            </a:r>
          </a:p>
          <a:p>
            <a:r>
              <a:rPr lang="ar-EG" b="1" dirty="0">
                <a:solidFill>
                  <a:srgbClr val="FF0000"/>
                </a:solidFill>
              </a:rPr>
              <a:t>لأن الكاتب أتبعها بجملة ( فأظلم الكون ) 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501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applause.wav"/>
          </p:stSnd>
        </p:sndAc>
      </p:transition>
    </mc:Choice>
    <mc:Fallback xmlns="">
      <p:transition spd="slow">
        <p:sndAc>
          <p:stSnd>
            <p:snd r:embed="rId3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2"/>
          <p:cNvSpPr txBox="1">
            <a:spLocks/>
          </p:cNvSpPr>
          <p:nvPr/>
        </p:nvSpPr>
        <p:spPr>
          <a:xfrm>
            <a:off x="838200" y="587664"/>
            <a:ext cx="10515600" cy="98791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/>
              <a:t>3- صف مشاعرك وأنت تختم هذا الفصل وقد نجح الشيخ في أن يقضي على السمكة بعد رحلةٍ طويلةٍ من العذاب والألم .</a:t>
            </a:r>
          </a:p>
          <a:p>
            <a:endParaRPr lang="en-US" dirty="0"/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>
          <a:xfrm>
            <a:off x="849921" y="1696666"/>
            <a:ext cx="10515600" cy="98791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>
                <a:solidFill>
                  <a:srgbClr val="FF0000"/>
                </a:solidFill>
              </a:rPr>
              <a:t>أشعر بفرحة النصر التي عاشها الصياد على السمكة الضخمة .</a:t>
            </a:r>
          </a:p>
          <a:p>
            <a:endParaRPr lang="en-US" dirty="0"/>
          </a:p>
        </p:txBody>
      </p:sp>
      <p:sp>
        <p:nvSpPr>
          <p:cNvPr id="6" name="عنصر نائب للمحتوى 2"/>
          <p:cNvSpPr txBox="1">
            <a:spLocks/>
          </p:cNvSpPr>
          <p:nvPr/>
        </p:nvSpPr>
        <p:spPr>
          <a:xfrm>
            <a:off x="990600" y="2287510"/>
            <a:ext cx="10515600" cy="2200084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/>
              <a:t>4- بدأت رحلةُ الصيد المنهكة في هذا الفصل تأخذ نفسها نحو النهاية ، ولذلك كانت تسير لحظات الضعف والمقاومة البطولية التي أظهرها الشيخ ، فمع كل انحدار في قواهُ البدنيَّةِ ، يتحَلَّى لنا علوٌّ في الهِمَّةِ والتصبُّرِ . ارصدْ كل الجمل والعبارات التي قالها الشيخُ لنفسه في هذا الفصل ، واكتبها في قائمة ، وناقش مع زملائك كيف استطاعت هذه العبارات أن تغذي همَّةَ الشيخِ وصموده .</a:t>
            </a:r>
          </a:p>
          <a:p>
            <a:endParaRPr lang="en-US" dirty="0"/>
          </a:p>
        </p:txBody>
      </p:sp>
      <p:sp>
        <p:nvSpPr>
          <p:cNvPr id="7" name="عنصر نائب للمحتوى 2"/>
          <p:cNvSpPr txBox="1">
            <a:spLocks/>
          </p:cNvSpPr>
          <p:nvPr/>
        </p:nvSpPr>
        <p:spPr>
          <a:xfrm>
            <a:off x="849920" y="4256989"/>
            <a:ext cx="10515600" cy="2411097"/>
          </a:xfrm>
          <a:prstGeom prst="rect">
            <a:avLst/>
          </a:prstGeom>
        </p:spPr>
        <p:txBody>
          <a:bodyPr vert="horz" lIns="91440" tIns="45720" rIns="91440" bIns="45720" rtlCol="1">
            <a:normAutofit lnSpcReduction="10000"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>
                <a:solidFill>
                  <a:srgbClr val="FF0000"/>
                </a:solidFill>
              </a:rPr>
              <a:t>- إنَّ رأسي صافٍ ، بل إنه صافٍ أكثر مما ينبغي . ص86</a:t>
            </a:r>
          </a:p>
          <a:p>
            <a:r>
              <a:rPr lang="ar-EG" b="1" dirty="0">
                <a:solidFill>
                  <a:srgbClr val="FF0000"/>
                </a:solidFill>
              </a:rPr>
              <a:t>- في استطاعتي أن أستغني عن النوم ، ولكنَّ ذلك صنيعٌ بالغ الخطورة . ص86</a:t>
            </a:r>
          </a:p>
          <a:p>
            <a:r>
              <a:rPr lang="ar-EG" b="1" dirty="0">
                <a:solidFill>
                  <a:srgbClr val="FF0000"/>
                </a:solidFill>
              </a:rPr>
              <a:t>- ذلك ما كنا ننتظره ، وإذن فلا محلَّ للشكوى ... ص89</a:t>
            </a:r>
          </a:p>
          <a:p>
            <a:r>
              <a:rPr lang="ar-EG" b="1" dirty="0">
                <a:solidFill>
                  <a:srgbClr val="FF0000"/>
                </a:solidFill>
              </a:rPr>
              <a:t>- من الخير أن تكون أنت أيها الرجل العجوز ، جريئًا واثقً من نفسك .. ص91</a:t>
            </a:r>
          </a:p>
          <a:p>
            <a:r>
              <a:rPr lang="ar-EG" b="1" dirty="0">
                <a:solidFill>
                  <a:srgbClr val="FF0000"/>
                </a:solidFill>
              </a:rPr>
              <a:t>- كنْ هادئًا وقويًّا ، أيها الرجل العجوز ! . ص93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165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applause.wav"/>
          </p:stSnd>
        </p:sndAc>
      </p:transition>
    </mc:Choice>
    <mc:Fallback xmlns="">
      <p:transition spd="slow">
        <p:sndAc>
          <p:stSnd>
            <p:snd r:embed="rId3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2"/>
          <p:cNvSpPr txBox="1">
            <a:spLocks/>
          </p:cNvSpPr>
          <p:nvPr/>
        </p:nvSpPr>
        <p:spPr>
          <a:xfrm>
            <a:off x="849920" y="571251"/>
            <a:ext cx="10515600" cy="384600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>
                <a:solidFill>
                  <a:srgbClr val="FF0000"/>
                </a:solidFill>
              </a:rPr>
              <a:t>- لقد حركتها ، ولعلِّي أُوفَّق هذه المرةَ لأن أسوقها حتى القارب ... ص94</a:t>
            </a:r>
          </a:p>
          <a:p>
            <a:r>
              <a:rPr lang="ar-EG" b="1" dirty="0">
                <a:solidFill>
                  <a:srgbClr val="FF0000"/>
                </a:solidFill>
              </a:rPr>
              <a:t>- أنا لا أستطيع الثبات طويلا ... بل في استطاعتك أن تثبت ! ص95</a:t>
            </a:r>
          </a:p>
          <a:p>
            <a:r>
              <a:rPr lang="ar-EG" b="1" dirty="0">
                <a:solidFill>
                  <a:srgbClr val="FF0000"/>
                </a:solidFill>
              </a:rPr>
              <a:t>- يبدو أن رأسك أصبح مشوشا ، يجب أن تحافظ على صفاء رأسك . ص95</a:t>
            </a:r>
          </a:p>
          <a:p>
            <a:r>
              <a:rPr lang="ar-EG" b="1" dirty="0">
                <a:solidFill>
                  <a:srgbClr val="FF0000"/>
                </a:solidFill>
              </a:rPr>
              <a:t>- استعد صفاءك أيها الرأس ... ص 95</a:t>
            </a:r>
          </a:p>
          <a:p>
            <a:r>
              <a:rPr lang="ar-EG" b="1" dirty="0">
                <a:solidFill>
                  <a:srgbClr val="FF0000"/>
                </a:solidFill>
              </a:rPr>
              <a:t>- لست أدري ... ولكني سأحاول مرةً أخرى . ص96</a:t>
            </a:r>
          </a:p>
          <a:p>
            <a:r>
              <a:rPr lang="ar-EG" b="1" dirty="0">
                <a:solidFill>
                  <a:srgbClr val="FF0000"/>
                </a:solidFill>
              </a:rPr>
              <a:t>- سوف أحاول مرةً أخرى ... ص96</a:t>
            </a:r>
          </a:p>
          <a:p>
            <a:r>
              <a:rPr lang="ar-EG" b="1" dirty="0">
                <a:solidFill>
                  <a:srgbClr val="FF0000"/>
                </a:solidFill>
              </a:rPr>
              <a:t>- وهكذا فسوف أكرر المحاولة من جديد . ص96</a:t>
            </a:r>
          </a:p>
          <a:p>
            <a:endParaRPr lang="en-US" dirty="0"/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>
          <a:xfrm>
            <a:off x="849920" y="4256989"/>
            <a:ext cx="10515600" cy="131381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>
                <a:solidFill>
                  <a:srgbClr val="002060"/>
                </a:solidFill>
              </a:rPr>
              <a:t>تلك الجمل والعبارات كان لها أثرٌ بالغ في بثِّ الثقة والعزم في نفس الشيخ ؛ رغم الوهن الذي أصابه ، من كبر السن ، وقلة النوم ، والجهد الذي يبذله في مواجهة السمكة الضخمة .</a:t>
            </a:r>
          </a:p>
        </p:txBody>
      </p:sp>
    </p:spTree>
    <p:extLst>
      <p:ext uri="{BB962C8B-B14F-4D97-AF65-F5344CB8AC3E}">
        <p14:creationId xmlns:p14="http://schemas.microsoft.com/office/powerpoint/2010/main" val="2503463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applause.wav"/>
          </p:stSnd>
        </p:sndAc>
      </p:transition>
    </mc:Choice>
    <mc:Fallback xmlns="">
      <p:transition spd="slow">
        <p:sndAc>
          <p:stSnd>
            <p:snd r:embed="rId3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838200" y="-56912"/>
            <a:ext cx="10515600" cy="1024400"/>
          </a:xfrm>
        </p:spPr>
        <p:txBody>
          <a:bodyPr>
            <a:normAutofit/>
          </a:bodyPr>
          <a:lstStyle/>
          <a:p>
            <a:pPr algn="ctr"/>
            <a:r>
              <a:rPr lang="ar-EG" sz="4000" b="1" u="sng" dirty="0">
                <a:solidFill>
                  <a:srgbClr val="00B050"/>
                </a:solidFill>
              </a:rPr>
              <a:t>أسئلة الفصل السابع ص 119</a:t>
            </a:r>
            <a:endParaRPr lang="en-US" sz="4000" b="1" u="sng" dirty="0">
              <a:solidFill>
                <a:srgbClr val="00B050"/>
              </a:solidFill>
            </a:endParaRPr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>
          <a:xfrm>
            <a:off x="618978" y="925284"/>
            <a:ext cx="10734822" cy="163503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/>
              <a:t>1- على الرغم من أن الشيخ قد قتل السمكة ، فإنَّ مشاعر وُدٍّ وإجلالٍ كانت تتراكم في نفسه نحوها ، كأنَّ بقاءهما معا وحيدين كلّ تلك الفترة قد ألقى عليهما ظلال صداقة قديمة قِدَمَ البحر والإنسان . استخرج من هذا الفصل ما يعبِّرُ عن هذه المشاعر الصَّافيَة ، وسجِّلْه في كرَّاسك ، ثم ناقش زملاءك في دلالاته .</a:t>
            </a:r>
          </a:p>
          <a:p>
            <a:endParaRPr lang="en-US" dirty="0"/>
          </a:p>
        </p:txBody>
      </p:sp>
      <p:sp>
        <p:nvSpPr>
          <p:cNvPr id="6" name="عنصر نائب للمحتوى 2"/>
          <p:cNvSpPr txBox="1">
            <a:spLocks/>
          </p:cNvSpPr>
          <p:nvPr/>
        </p:nvSpPr>
        <p:spPr>
          <a:xfrm>
            <a:off x="838200" y="2571201"/>
            <a:ext cx="10515600" cy="98791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>
                <a:solidFill>
                  <a:srgbClr val="FF0000"/>
                </a:solidFill>
              </a:rPr>
              <a:t>وقال الشيخُ في نفسه : </a:t>
            </a:r>
            <a:r>
              <a:rPr lang="ar-EG" b="1" dirty="0" err="1">
                <a:solidFill>
                  <a:srgbClr val="FF0000"/>
                </a:solidFill>
              </a:rPr>
              <a:t>فليقُدني</a:t>
            </a:r>
            <a:r>
              <a:rPr lang="ar-EG" b="1" dirty="0">
                <a:solidFill>
                  <a:srgbClr val="FF0000"/>
                </a:solidFill>
              </a:rPr>
              <a:t> هو مادام ذلك يروقه ، أنا لم أفُزْ عليه إلا بالحِيَلِ والأساليب غير الشريفة ، وهو لم يكن ليقصد إيذائي على الإطلاق ...</a:t>
            </a:r>
          </a:p>
          <a:p>
            <a:endParaRPr lang="en-US" dirty="0"/>
          </a:p>
        </p:txBody>
      </p:sp>
      <p:sp>
        <p:nvSpPr>
          <p:cNvPr id="7" name="عنصر نائب للمحتوى 2"/>
          <p:cNvSpPr txBox="1">
            <a:spLocks/>
          </p:cNvSpPr>
          <p:nvPr/>
        </p:nvSpPr>
        <p:spPr>
          <a:xfrm>
            <a:off x="838200" y="3457470"/>
            <a:ext cx="10515600" cy="63621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>
                <a:solidFill>
                  <a:srgbClr val="FF0000"/>
                </a:solidFill>
              </a:rPr>
              <a:t>يدل ذل على الإحساس بالذنب والغدر ، وتأنيب الضمير ، تجاه السمكة المسالمة  </a:t>
            </a:r>
          </a:p>
          <a:p>
            <a:endParaRPr lang="en-US" dirty="0"/>
          </a:p>
        </p:txBody>
      </p:sp>
      <p:sp>
        <p:nvSpPr>
          <p:cNvPr id="8" name="عنصر نائب للمحتوى 2"/>
          <p:cNvSpPr txBox="1">
            <a:spLocks/>
          </p:cNvSpPr>
          <p:nvPr/>
        </p:nvSpPr>
        <p:spPr>
          <a:xfrm>
            <a:off x="492369" y="3963904"/>
            <a:ext cx="10861431" cy="132554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/>
              <a:t>2- بدأ الفصل هادئًا ، ثم أخذ التوتر يتصاعد فيه حتى بلغ حدَّا لا يستطيع معه القارئُ عن القراءة . اذكر أسباب ذلك التوتر ، وتتبَّع تصاعد التوتُّر ، ثم بيِّنْ كيف هي مشاعرك نحو الشيخ وهو يصارع عدوًّا جديدًا يدمِّر حلمه خطوةً خطوةً ، ويقضي على سمكته شيئًا فشيئًا . </a:t>
            </a:r>
          </a:p>
          <a:p>
            <a:endParaRPr lang="en-US" dirty="0"/>
          </a:p>
        </p:txBody>
      </p:sp>
      <p:sp>
        <p:nvSpPr>
          <p:cNvPr id="9" name="عنصر نائب للمحتوى 2"/>
          <p:cNvSpPr txBox="1">
            <a:spLocks/>
          </p:cNvSpPr>
          <p:nvPr/>
        </p:nvSpPr>
        <p:spPr>
          <a:xfrm>
            <a:off x="492369" y="5117455"/>
            <a:ext cx="10861431" cy="98791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>
                <a:solidFill>
                  <a:srgbClr val="FF0000"/>
                </a:solidFill>
              </a:rPr>
              <a:t>أسباب التوتر : 1- ظهور أسماك القرش .          2- صراعه معها وقتلها .                3- فقده لبعض أدواته ومعداته .                     4- القلق وتوقع هجوم </a:t>
            </a:r>
            <a:r>
              <a:rPr lang="ar-EG" b="1" dirty="0" err="1">
                <a:solidFill>
                  <a:srgbClr val="FF0000"/>
                </a:solidFill>
              </a:rPr>
              <a:t>أقراش</a:t>
            </a:r>
            <a:r>
              <a:rPr lang="ar-EG" b="1" dirty="0">
                <a:solidFill>
                  <a:srgbClr val="FF0000"/>
                </a:solidFill>
              </a:rPr>
              <a:t> أخرى .</a:t>
            </a:r>
          </a:p>
          <a:p>
            <a:endParaRPr lang="en-US" dirty="0"/>
          </a:p>
        </p:txBody>
      </p:sp>
      <p:sp>
        <p:nvSpPr>
          <p:cNvPr id="10" name="عنصر نائب للمحتوى 2"/>
          <p:cNvSpPr txBox="1">
            <a:spLocks/>
          </p:cNvSpPr>
          <p:nvPr/>
        </p:nvSpPr>
        <p:spPr>
          <a:xfrm>
            <a:off x="838200" y="5877122"/>
            <a:ext cx="10515600" cy="98791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>
                <a:solidFill>
                  <a:srgbClr val="FF0000"/>
                </a:solidFill>
              </a:rPr>
              <a:t>أشعر بالحسرة والأسى لضياع حلم الشيخ الذي ظل ينتظره شهورا وضياع جهده وتعبه الذي بذله للحصول على صيده الذي كان يأمل منه تغيير سوء حظه 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492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applause.wav"/>
          </p:stSnd>
        </p:sndAc>
      </p:transition>
    </mc:Choice>
    <mc:Fallback xmlns="">
      <p:transition spd="slow">
        <p:sndAc>
          <p:stSnd>
            <p:snd r:embed="rId3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2"/>
          <p:cNvSpPr txBox="1">
            <a:spLocks/>
          </p:cNvSpPr>
          <p:nvPr/>
        </p:nvSpPr>
        <p:spPr>
          <a:xfrm>
            <a:off x="661182" y="587663"/>
            <a:ext cx="10692618" cy="1733505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/>
              <a:t>3- في الصفحة (110) تتجلَّى لنا الطبيعة البشريةُ حين يغلبها اليأسُ والندمُ ، ثم حين تحاول أن تستجمع قواها وعزمها ، ثم حين تحاولُ أن تهدِّئ من روعها . لقد مثَّلَ الشيخُ هذه الحالات أجملَ تمثيلٍ وأبلغهُ . اقرأ هذه الصفحة وناقش زملاءك فيما انتاب الشيخَ من مشاعر ، ثم بيِّنْ رأيَكَ فيه .</a:t>
            </a:r>
          </a:p>
          <a:p>
            <a:endParaRPr lang="en-US" dirty="0"/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>
          <a:xfrm>
            <a:off x="838200" y="2247652"/>
            <a:ext cx="10515600" cy="1198933"/>
          </a:xfrm>
          <a:prstGeom prst="rect">
            <a:avLst/>
          </a:prstGeom>
        </p:spPr>
        <p:txBody>
          <a:bodyPr vert="horz" lIns="91440" tIns="45720" rIns="91440" bIns="45720" rtlCol="1">
            <a:normAutofit lnSpcReduction="10000"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>
                <a:solidFill>
                  <a:srgbClr val="FF0000"/>
                </a:solidFill>
              </a:rPr>
              <a:t>شعر الشيخُ بالندم على خروجه للصيد وصيده السمكة بعد أن نهشها القرش ، لكنه استجمع قواه وعزمه أن الإنسان قد يُدَمَّرُ ولكنه لا ينهزم ، ثم هدَّأ من روعه بانتصاره على القرش وقتله .</a:t>
            </a:r>
          </a:p>
          <a:p>
            <a:endParaRPr lang="en-US" dirty="0"/>
          </a:p>
        </p:txBody>
      </p:sp>
      <p:sp>
        <p:nvSpPr>
          <p:cNvPr id="6" name="عنصر نائب للمحتوى 2"/>
          <p:cNvSpPr txBox="1">
            <a:spLocks/>
          </p:cNvSpPr>
          <p:nvPr/>
        </p:nvSpPr>
        <p:spPr>
          <a:xfrm>
            <a:off x="838200" y="3429339"/>
            <a:ext cx="10515600" cy="98791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>
                <a:solidFill>
                  <a:srgbClr val="FF0000"/>
                </a:solidFill>
              </a:rPr>
              <a:t>أرى أنها يمثِّل الطبيعة البشرية ، فالإنسان قد يسقط ، ثم ينهض ويستحضر ما لديه من قوَّةٍ لتخطي العقبات .</a:t>
            </a:r>
          </a:p>
          <a:p>
            <a:endParaRPr lang="en-US" dirty="0"/>
          </a:p>
        </p:txBody>
      </p:sp>
      <p:sp>
        <p:nvSpPr>
          <p:cNvPr id="7" name="عنصر نائب للمحتوى 2"/>
          <p:cNvSpPr txBox="1">
            <a:spLocks/>
          </p:cNvSpPr>
          <p:nvPr/>
        </p:nvSpPr>
        <p:spPr>
          <a:xfrm>
            <a:off x="838200" y="4329671"/>
            <a:ext cx="10515600" cy="98791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/>
              <a:t>4- عُدْ إلى الصفحة (116) وبيِّنْ ما الإحساسُ الذي غلب على الشَّيْخِ فيها ، ثمَّ بيِّنْ كيف ينعكسُ ذلك على القارئِ .</a:t>
            </a:r>
          </a:p>
          <a:p>
            <a:endParaRPr lang="en-US" dirty="0"/>
          </a:p>
        </p:txBody>
      </p:sp>
      <p:sp>
        <p:nvSpPr>
          <p:cNvPr id="8" name="عنصر نائب للمحتوى 2"/>
          <p:cNvSpPr txBox="1">
            <a:spLocks/>
          </p:cNvSpPr>
          <p:nvPr/>
        </p:nvSpPr>
        <p:spPr>
          <a:xfrm>
            <a:off x="323557" y="5300344"/>
            <a:ext cx="11030243" cy="60809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>
                <a:solidFill>
                  <a:srgbClr val="FF0000"/>
                </a:solidFill>
              </a:rPr>
              <a:t>غلب على الشيخ الإحساس بالحزن لضياع أمله ، والقلق من هجوم </a:t>
            </a:r>
            <a:r>
              <a:rPr lang="ar-EG" b="1" dirty="0" err="1">
                <a:solidFill>
                  <a:srgbClr val="FF0000"/>
                </a:solidFill>
              </a:rPr>
              <a:t>أقراش</a:t>
            </a:r>
            <a:r>
              <a:rPr lang="ar-EG" b="1" dirty="0">
                <a:solidFill>
                  <a:srgbClr val="FF0000"/>
                </a:solidFill>
              </a:rPr>
              <a:t> أخرى وقلة أسلحته </a:t>
            </a:r>
          </a:p>
          <a:p>
            <a:endParaRPr lang="en-US" dirty="0"/>
          </a:p>
        </p:txBody>
      </p:sp>
      <p:sp>
        <p:nvSpPr>
          <p:cNvPr id="9" name="عنصر نائب للمحتوى 2"/>
          <p:cNvSpPr txBox="1">
            <a:spLocks/>
          </p:cNvSpPr>
          <p:nvPr/>
        </p:nvSpPr>
        <p:spPr>
          <a:xfrm>
            <a:off x="838200" y="6003729"/>
            <a:ext cx="10515600" cy="53457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>
                <a:solidFill>
                  <a:srgbClr val="FF0000"/>
                </a:solidFill>
              </a:rPr>
              <a:t>يضيف ذلك عنصر التشويق ويدفع القارئَ لمتابعة القراءة لمعرفة مصير الرجل 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236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applause.wav"/>
          </p:stSnd>
        </p:sndAc>
      </p:transition>
    </mc:Choice>
    <mc:Fallback xmlns="">
      <p:transition spd="slow">
        <p:sndAc>
          <p:stSnd>
            <p:snd r:embed="rId3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2"/>
          <p:cNvSpPr txBox="1">
            <a:spLocks/>
          </p:cNvSpPr>
          <p:nvPr/>
        </p:nvSpPr>
        <p:spPr>
          <a:xfrm>
            <a:off x="838200" y="587664"/>
            <a:ext cx="10515600" cy="1213001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/>
              <a:t>5- أنت مُتْعَبٌ أيُّها الرجلُ العجوز ، أنت مُتْعَبٌ حتَّى العظم " هكذا ينتهي الفصلُ السابعُ . كيف يمكن لك أن تتنبَّأ بالنهايةِ الآن ؟</a:t>
            </a:r>
          </a:p>
          <a:p>
            <a:endParaRPr lang="en-US" dirty="0"/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>
          <a:xfrm>
            <a:off x="838200" y="1783417"/>
            <a:ext cx="10515600" cy="98791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>
                <a:solidFill>
                  <a:srgbClr val="FF0000"/>
                </a:solidFill>
              </a:rPr>
              <a:t>الإجابة متروكة للطالب 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73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applause.wav"/>
          </p:stSnd>
        </p:sndAc>
      </p:transition>
    </mc:Choice>
    <mc:Fallback xmlns="">
      <p:transition spd="slow">
        <p:sndAc>
          <p:stSnd>
            <p:snd r:embed="rId3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838200" y="-56912"/>
            <a:ext cx="10515600" cy="1024400"/>
          </a:xfrm>
        </p:spPr>
        <p:txBody>
          <a:bodyPr>
            <a:normAutofit/>
          </a:bodyPr>
          <a:lstStyle/>
          <a:p>
            <a:pPr algn="ctr"/>
            <a:r>
              <a:rPr lang="ar-EG" sz="4000" b="1" u="sng" dirty="0">
                <a:solidFill>
                  <a:srgbClr val="00B050"/>
                </a:solidFill>
              </a:rPr>
              <a:t>أسئلة الفصل الثامن ص 138</a:t>
            </a:r>
            <a:endParaRPr lang="en-US" sz="4000" b="1" u="sng" dirty="0">
              <a:solidFill>
                <a:srgbClr val="00B050"/>
              </a:solidFill>
            </a:endParaRPr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>
          <a:xfrm>
            <a:off x="838200" y="798674"/>
            <a:ext cx="10515600" cy="149435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/>
              <a:t>1- بعدما كانت السمكة </a:t>
            </a:r>
            <a:r>
              <a:rPr lang="ar-EG" b="1" dirty="0" err="1"/>
              <a:t>غريمته</a:t>
            </a:r>
            <a:r>
              <a:rPr lang="ar-EG" b="1" dirty="0"/>
              <a:t> ، صارت الآن صديقةً له ، وفاضت مشاعره بالتعاطف الشديد معها ، استخرج من هذا الفصل ما يدلُّ على ذلك ، ثم بيِّنْ كيف يعكس هذا دواخل الشيخ ومشاعره . </a:t>
            </a:r>
          </a:p>
          <a:p>
            <a:endParaRPr lang="en-US" dirty="0"/>
          </a:p>
        </p:txBody>
      </p:sp>
      <p:sp>
        <p:nvSpPr>
          <p:cNvPr id="6" name="عنصر نائب للمحتوى 2"/>
          <p:cNvSpPr txBox="1">
            <a:spLocks/>
          </p:cNvSpPr>
          <p:nvPr/>
        </p:nvSpPr>
        <p:spPr>
          <a:xfrm>
            <a:off x="379828" y="2121042"/>
            <a:ext cx="10973972" cy="98791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>
                <a:solidFill>
                  <a:srgbClr val="FF0000"/>
                </a:solidFill>
              </a:rPr>
              <a:t>يا بقيَّةً من سمكةٍ ! يا سمكةً كنتِها ! أنا آسفٌ لإيغالي في الابتعاد عن الشاطئ ، لقد حطمني ذلك وحطمك ، ولكنَّا استدرجنا كثيرًا من </a:t>
            </a:r>
            <a:r>
              <a:rPr lang="ar-EG" b="1" dirty="0" err="1">
                <a:solidFill>
                  <a:srgbClr val="FF0000"/>
                </a:solidFill>
              </a:rPr>
              <a:t>الأقراش</a:t>
            </a:r>
            <a:r>
              <a:rPr lang="ar-EG" b="1" dirty="0">
                <a:solidFill>
                  <a:srgbClr val="FF0000"/>
                </a:solidFill>
              </a:rPr>
              <a:t> أنا وأنتِ ، وقضينا على كثيرٍ منها ...</a:t>
            </a:r>
          </a:p>
          <a:p>
            <a:endParaRPr lang="en-US" dirty="0"/>
          </a:p>
        </p:txBody>
      </p:sp>
      <p:sp>
        <p:nvSpPr>
          <p:cNvPr id="7" name="عنصر نائب للمحتوى 2"/>
          <p:cNvSpPr txBox="1">
            <a:spLocks/>
          </p:cNvSpPr>
          <p:nvPr/>
        </p:nvSpPr>
        <p:spPr>
          <a:xfrm>
            <a:off x="225088" y="3077650"/>
            <a:ext cx="11353800" cy="509616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>
                <a:solidFill>
                  <a:srgbClr val="FF0000"/>
                </a:solidFill>
              </a:rPr>
              <a:t>يعكس ذلك شعور الشيخ بالحزن لما ألمَّ بالسمكة ، وأنسه بمشاركتها معه في معركته مع </a:t>
            </a:r>
            <a:r>
              <a:rPr lang="ar-EG" b="1" dirty="0" err="1">
                <a:solidFill>
                  <a:srgbClr val="FF0000"/>
                </a:solidFill>
              </a:rPr>
              <a:t>الأقراش</a:t>
            </a:r>
            <a:r>
              <a:rPr lang="ar-EG" b="1" dirty="0">
                <a:solidFill>
                  <a:srgbClr val="FF0000"/>
                </a:solidFill>
              </a:rPr>
              <a:t> </a:t>
            </a:r>
          </a:p>
          <a:p>
            <a:endParaRPr lang="en-US" dirty="0"/>
          </a:p>
        </p:txBody>
      </p:sp>
      <p:sp>
        <p:nvSpPr>
          <p:cNvPr id="8" name="عنصر نائب للمحتوى 2"/>
          <p:cNvSpPr txBox="1">
            <a:spLocks/>
          </p:cNvSpPr>
          <p:nvPr/>
        </p:nvSpPr>
        <p:spPr>
          <a:xfrm>
            <a:off x="838200" y="3654415"/>
            <a:ext cx="10515600" cy="129741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/>
              <a:t>2- في هذا الفصل والروايةُ تقارب على نهايتها ، وقد أنهك الشيخَ التعبُ والآلامُ ، ونال منهُ اليأسُ بالفوز بشيءٍ من السمكة ، ضرب الشيخُ مَثَلاً فريدًا في الشجاعة والإصرار ، في أيِّ صفحةٍ ترى هذا الأمر مبسوطًا وواضحًا ؟</a:t>
            </a:r>
          </a:p>
          <a:p>
            <a:endParaRPr lang="en-US" dirty="0"/>
          </a:p>
        </p:txBody>
      </p:sp>
      <p:sp>
        <p:nvSpPr>
          <p:cNvPr id="9" name="عنصر نائب للمحتوى 2"/>
          <p:cNvSpPr txBox="1">
            <a:spLocks/>
          </p:cNvSpPr>
          <p:nvPr/>
        </p:nvSpPr>
        <p:spPr>
          <a:xfrm>
            <a:off x="838200" y="4976785"/>
            <a:ext cx="10515600" cy="1663166"/>
          </a:xfrm>
          <a:prstGeom prst="rect">
            <a:avLst/>
          </a:prstGeom>
        </p:spPr>
        <p:txBody>
          <a:bodyPr vert="horz" lIns="91440" tIns="45720" rIns="91440" bIns="45720" rtlCol="1">
            <a:normAutofit lnSpcReduction="10000"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>
                <a:solidFill>
                  <a:srgbClr val="FF0000"/>
                </a:solidFill>
              </a:rPr>
              <a:t>ص 125 وفكَّرَ : أوَدُّ لو أشتري شيئًا من لحمها إذا ما عرضوها للبيع في مكانٍ ما .</a:t>
            </a:r>
          </a:p>
          <a:p>
            <a:r>
              <a:rPr lang="ar-EG" b="1" dirty="0">
                <a:solidFill>
                  <a:srgbClr val="FF0000"/>
                </a:solidFill>
              </a:rPr>
              <a:t>وسأل نفسه : ولكن بم أشتري تلك القطعةَ من لحمها ؟ هل أستطيعُ أن أشتريها </a:t>
            </a:r>
            <a:r>
              <a:rPr lang="ar-EG" b="1" dirty="0" err="1">
                <a:solidFill>
                  <a:srgbClr val="FF0000"/>
                </a:solidFill>
              </a:rPr>
              <a:t>بحربونٍ</a:t>
            </a:r>
            <a:r>
              <a:rPr lang="ar-EG" b="1" dirty="0">
                <a:solidFill>
                  <a:srgbClr val="FF0000"/>
                </a:solidFill>
              </a:rPr>
              <a:t> ضائعٍ ، ومُدْيةٍ مكسورةٍ ، ويدين واهنتين ؟!     ... ولمَ لا ؟ لقد حاولتُ أن أشتريها بأربعة وثمانين يومًا في عُرضِ البحر ...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00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applause.wav"/>
          </p:stSnd>
        </p:sndAc>
      </p:transition>
    </mc:Choice>
    <mc:Fallback xmlns="">
      <p:transition spd="slow">
        <p:sndAc>
          <p:stSnd>
            <p:snd r:embed="rId3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2"/>
          <p:cNvSpPr txBox="1">
            <a:spLocks/>
          </p:cNvSpPr>
          <p:nvPr/>
        </p:nvSpPr>
        <p:spPr>
          <a:xfrm>
            <a:off x="838200" y="587662"/>
            <a:ext cx="10515600" cy="140995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/>
              <a:t>3- عاد الشيخُ إلى كوخه بعدَ أنْ هَدَّهُ التَّعَبُ والجِرَاحُ ، وترك على الشَّاطئ أَثَرَ شجاعته وقوَّتِهِ ، وغابَ في النوم حتَّى أيقظهُ الغُلامُ .  صِفْ مشاعرَ الغُلامِ وصَيَّادي القريةِ نحو سانتياغو . قارنْ مشاعر الناس في القريةِ بمشاعرك .</a:t>
            </a:r>
          </a:p>
          <a:p>
            <a:endParaRPr lang="en-US" dirty="0"/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>
          <a:xfrm>
            <a:off x="838200" y="2022563"/>
            <a:ext cx="10515600" cy="987919"/>
          </a:xfrm>
          <a:prstGeom prst="rect">
            <a:avLst/>
          </a:prstGeom>
        </p:spPr>
        <p:txBody>
          <a:bodyPr vert="horz" lIns="91440" tIns="45720" rIns="91440" bIns="45720" rtlCol="1">
            <a:normAutofit fontScale="92500"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>
                <a:solidFill>
                  <a:srgbClr val="FF0000"/>
                </a:solidFill>
              </a:rPr>
              <a:t>أصاب الصيادين الدهشة والإعجاب حينما رأوا السمكة الضخمة ، والإشفاق على الصياد وما يمكن أن يكون قد لاقاه من التعب ؛ بينما الغلام أحسَّ بالحزن والإشفاق لما حلَّ بالعجوز .  </a:t>
            </a:r>
          </a:p>
          <a:p>
            <a:endParaRPr lang="en-US" dirty="0"/>
          </a:p>
        </p:txBody>
      </p:sp>
      <p:sp>
        <p:nvSpPr>
          <p:cNvPr id="6" name="عنصر نائب للمحتوى 2"/>
          <p:cNvSpPr txBox="1">
            <a:spLocks/>
          </p:cNvSpPr>
          <p:nvPr/>
        </p:nvSpPr>
        <p:spPr>
          <a:xfrm>
            <a:off x="838200" y="2979164"/>
            <a:ext cx="10515600" cy="98791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>
                <a:solidFill>
                  <a:srgbClr val="FF0000"/>
                </a:solidFill>
              </a:rPr>
              <a:t>أشعر بالإعجاب بالإرادة الإنسانية ، التي تجعل الإنسان قادرا على تحقيق أهدافه وتخطِّي العقبات مهما كانت .</a:t>
            </a:r>
          </a:p>
          <a:p>
            <a:endParaRPr lang="en-US" dirty="0"/>
          </a:p>
        </p:txBody>
      </p:sp>
      <p:sp>
        <p:nvSpPr>
          <p:cNvPr id="7" name="عنصر نائب للمحتوى 2"/>
          <p:cNvSpPr txBox="1">
            <a:spLocks/>
          </p:cNvSpPr>
          <p:nvPr/>
        </p:nvSpPr>
        <p:spPr>
          <a:xfrm>
            <a:off x="838200" y="3907638"/>
            <a:ext cx="10515600" cy="1466220"/>
          </a:xfrm>
          <a:prstGeom prst="rect">
            <a:avLst/>
          </a:prstGeom>
        </p:spPr>
        <p:txBody>
          <a:bodyPr vert="horz" lIns="91440" tIns="45720" rIns="91440" bIns="45720" rtlCol="1">
            <a:normAutofit lnSpcReduction="10000"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/>
              <a:t>4- " لقد هزموني يا </a:t>
            </a:r>
            <a:r>
              <a:rPr lang="ar-EG" b="1" dirty="0" err="1"/>
              <a:t>مانولين</a:t>
            </a:r>
            <a:r>
              <a:rPr lang="ar-EG" b="1" dirty="0"/>
              <a:t> ، لقد هزموني حقًّا " . اختلف الناسُ حول هذا ، فبعضُهُم رأى أنَّ سانتياغو لم يُهْزَم ، بل سَجَّلَ نصرًا أسطوريًّا لا يكادُ يُصَدِّقُهُ أَحَدٌ ، وآخرون رأوا أنَّ سانتياغو هُزِمَ أمامَ قُوى الطبيعة التي لا تُقْهَر . تحدَّثْ عن هذا وبيِّنْ رأْيَكَ ، ثم دافعْ عن وجهةِ نظرك .</a:t>
            </a:r>
          </a:p>
          <a:p>
            <a:endParaRPr lang="en-US" dirty="0"/>
          </a:p>
        </p:txBody>
      </p:sp>
      <p:sp>
        <p:nvSpPr>
          <p:cNvPr id="8" name="عنصر نائب للمحتوى 2"/>
          <p:cNvSpPr txBox="1">
            <a:spLocks/>
          </p:cNvSpPr>
          <p:nvPr/>
        </p:nvSpPr>
        <p:spPr>
          <a:xfrm>
            <a:off x="838200" y="5469158"/>
            <a:ext cx="10515600" cy="1297406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>
                <a:solidFill>
                  <a:srgbClr val="FF0000"/>
                </a:solidFill>
              </a:rPr>
              <a:t>الإنسان غير قادر على هزيمة قوى الطبيعة ، لكنني أرى أن سانتياغو – برغم هزيمته – إلا أنه حقَّق نصرًا لا يُقارَن ؛ فالإنسانُ يجبُ ألا يفقد الأمل مادامت الحياةُ تسري في جسده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468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applause.wav"/>
          </p:stSnd>
        </p:sndAc>
      </p:transition>
    </mc:Choice>
    <mc:Fallback xmlns="">
      <p:transition spd="slow">
        <p:sndAc>
          <p:stSnd>
            <p:snd r:embed="rId3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2"/>
          <p:cNvSpPr txBox="1">
            <a:spLocks/>
          </p:cNvSpPr>
          <p:nvPr/>
        </p:nvSpPr>
        <p:spPr>
          <a:xfrm>
            <a:off x="838200" y="587662"/>
            <a:ext cx="10515600" cy="140995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/>
              <a:t>5- " إذا أيقنت بينك وبين نفسك أنَّ هزيمتك واقعةٌ لا محالةَ فتقدَّمْ إليها بشجاعةٍ وصبرٍ " كيفَ جَسَّد سانتياغو هذه المقولةَ في رواية " الشيخ والبحر " ؟</a:t>
            </a:r>
          </a:p>
          <a:p>
            <a:endParaRPr lang="en-US" dirty="0"/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>
          <a:xfrm>
            <a:off x="990600" y="1555989"/>
            <a:ext cx="10515600" cy="140995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>
                <a:solidFill>
                  <a:srgbClr val="FF0000"/>
                </a:solidFill>
              </a:rPr>
              <a:t>جسَّدَ سانتياغو هذه المقولة بأنْ وقف بعزم وشجاعة يقاومُ عدوًّا لا يمكنُ هزيمتهُ ( أسماك القرش ) على الرغم من شيخوخته ووحدته وقلة أسلحته ، إلا أنه لم ييأس ولم يستسلم ، واستطاع بجلده وثباته تحقيق النصر ، في معركة غير متكافئةٍ .</a:t>
            </a:r>
          </a:p>
          <a:p>
            <a:endParaRPr lang="en-US" dirty="0"/>
          </a:p>
        </p:txBody>
      </p:sp>
      <p:sp>
        <p:nvSpPr>
          <p:cNvPr id="6" name="عنصر نائب للمحتوى 2"/>
          <p:cNvSpPr txBox="1">
            <a:spLocks/>
          </p:cNvSpPr>
          <p:nvPr/>
        </p:nvSpPr>
        <p:spPr>
          <a:xfrm>
            <a:off x="990600" y="2990894"/>
            <a:ext cx="10515600" cy="2143814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b="1" dirty="0"/>
              <a:t>6- تمَّ تحويل رواية " الشيخ والبحر " إلى فيلم في سنة (1959) ، ثمَّ في سنة (1990) ، وكان الفيلمُ الثاني من بطولة الممثِّلِ " أنتوني كوين " .</a:t>
            </a:r>
          </a:p>
          <a:p>
            <a:r>
              <a:rPr lang="ar-EG" b="1" dirty="0"/>
              <a:t>حاول أن تشاهد الفيلم مع زملائك ، ثمَّ اعقِدْ جلسةً نقاشيَّةً حول الروايةِ والفيلم ، وأيُّهما كان أكثرَ قدرةً على نقل إحساسِ " سانتياغو " وصراعِهِ ، ومعاناته ، علِّلْ ما تقولُ .</a:t>
            </a:r>
          </a:p>
          <a:p>
            <a:endParaRPr lang="en-US" dirty="0"/>
          </a:p>
        </p:txBody>
      </p:sp>
      <p:sp>
        <p:nvSpPr>
          <p:cNvPr id="7" name="عنصر نائب للمحتوى 2"/>
          <p:cNvSpPr txBox="1">
            <a:spLocks/>
          </p:cNvSpPr>
          <p:nvPr/>
        </p:nvSpPr>
        <p:spPr>
          <a:xfrm>
            <a:off x="309489" y="4890033"/>
            <a:ext cx="11196711" cy="140995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sz="4400" b="1" dirty="0">
                <a:solidFill>
                  <a:srgbClr val="FF0000"/>
                </a:solidFill>
              </a:rPr>
              <a:t>يجيب الطالب بنفسه بعد مشاهدة الفيلم والنقاش مع زملائه 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04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applause.wav"/>
          </p:stSnd>
        </p:sndAc>
      </p:transition>
    </mc:Choice>
    <mc:Fallback xmlns="">
      <p:transition spd="slow">
        <p:sndAc>
          <p:stSnd>
            <p:snd r:embed="rId3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591</TotalTime>
  <Words>2679</Words>
  <Application>Microsoft Office PowerPoint</Application>
  <PresentationFormat>شاشة عريضة</PresentationFormat>
  <Paragraphs>148</Paragraphs>
  <Slides>21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21</vt:i4>
      </vt:variant>
    </vt:vector>
  </HeadingPairs>
  <TitlesOfParts>
    <vt:vector size="28" baseType="lpstr">
      <vt:lpstr>Akhbar MT</vt:lpstr>
      <vt:lpstr>Aldhabi</vt:lpstr>
      <vt:lpstr>Arial</vt:lpstr>
      <vt:lpstr>Calibri</vt:lpstr>
      <vt:lpstr>Calibri Light</vt:lpstr>
      <vt:lpstr>Times New Roman</vt:lpstr>
      <vt:lpstr>نسق Office</vt:lpstr>
      <vt:lpstr>رواية  الشيخ والبحر إرنست همنجواي ترجمة : منير بعلبكي   إجابة أسئلة الفصول   </vt:lpstr>
      <vt:lpstr>أسئلة الفصل الأول ص14</vt:lpstr>
      <vt:lpstr>عرض تقديمي في PowerPoint</vt:lpstr>
      <vt:lpstr>عرض تقديمي في PowerPoint</vt:lpstr>
      <vt:lpstr>أسئلة الفصل الثاني ص29</vt:lpstr>
      <vt:lpstr>عرض تقديمي في PowerPoint</vt:lpstr>
      <vt:lpstr>أسئلة الفصل الثالث ص45</vt:lpstr>
      <vt:lpstr>عرض تقديمي في PowerPoint</vt:lpstr>
      <vt:lpstr>أسئلة الفصل الرابع ص 61</vt:lpstr>
      <vt:lpstr>عرض تقديمي في PowerPoint</vt:lpstr>
      <vt:lpstr>أسئلة الفصل الخامس ص 82</vt:lpstr>
      <vt:lpstr>عرض تقديمي في PowerPoint</vt:lpstr>
      <vt:lpstr>أسئلة الفصل السادس ص 98</vt:lpstr>
      <vt:lpstr>عرض تقديمي في PowerPoint</vt:lpstr>
      <vt:lpstr>عرض تقديمي في PowerPoint</vt:lpstr>
      <vt:lpstr>أسئلة الفصل السابع ص 119</vt:lpstr>
      <vt:lpstr>عرض تقديمي في PowerPoint</vt:lpstr>
      <vt:lpstr>عرض تقديمي في PowerPoint</vt:lpstr>
      <vt:lpstr>أسئلة الفصل الثامن ص 138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رواية  الشيخ والبحر  إرنست همنجواي   ترجمة : منير بعلبكي</dc:title>
  <dc:creator>sa_al 96</dc:creator>
  <cp:lastModifiedBy>sa_al 96</cp:lastModifiedBy>
  <cp:revision>48</cp:revision>
  <dcterms:created xsi:type="dcterms:W3CDTF">2017-05-17T07:57:22Z</dcterms:created>
  <dcterms:modified xsi:type="dcterms:W3CDTF">2017-05-23T20:58:29Z</dcterms:modified>
</cp:coreProperties>
</file>