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2" r:id="rId13"/>
    <p:sldId id="271" r:id="rId14"/>
    <p:sldId id="270" r:id="rId15"/>
    <p:sldId id="269" r:id="rId16"/>
    <p:sldId id="268" r:id="rId17"/>
    <p:sldId id="267" r:id="rId18"/>
    <p:sldId id="276" r:id="rId19"/>
    <p:sldId id="275" r:id="rId20"/>
    <p:sldId id="274" r:id="rId21"/>
    <p:sldId id="278" r:id="rId22"/>
    <p:sldId id="277" r:id="rId23"/>
    <p:sldId id="279" r:id="rId24"/>
    <p:sldId id="281" r:id="rId25"/>
    <p:sldId id="280"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6" autoAdjust="0"/>
    <p:restoredTop sz="94660"/>
  </p:normalViewPr>
  <p:slideViewPr>
    <p:cSldViewPr snapToGrid="0">
      <p:cViewPr varScale="1">
        <p:scale>
          <a:sx n="91" d="100"/>
          <a:sy n="91"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4924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88E1A-C75D-4CCF-9181-6FCEE825AD29}"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6100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850757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4197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5872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9958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408283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192510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2457795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6605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5939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488E1A-C75D-4CCF-9181-6FCEE825AD29}"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18655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488E1A-C75D-4CCF-9181-6FCEE825AD29}"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52400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375098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658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3488E1A-C75D-4CCF-9181-6FCEE825AD29}" type="datetimeFigureOut">
              <a:rPr lang="en-US" smtClean="0"/>
              <a:t>11/3/2024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601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88E1A-C75D-4CCF-9181-6FCEE825AD29}"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70C3A-ECFA-472B-AE02-96E11337DE08}" type="slidenum">
              <a:rPr lang="en-US" smtClean="0"/>
              <a:t>‹#›</a:t>
            </a:fld>
            <a:endParaRPr lang="en-US"/>
          </a:p>
        </p:txBody>
      </p:sp>
    </p:spTree>
    <p:extLst>
      <p:ext uri="{BB962C8B-B14F-4D97-AF65-F5344CB8AC3E}">
        <p14:creationId xmlns:p14="http://schemas.microsoft.com/office/powerpoint/2010/main" val="195800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3488E1A-C75D-4CCF-9181-6FCEE825AD29}" type="datetimeFigureOut">
              <a:rPr lang="en-US" smtClean="0"/>
              <a:t>11/3/2024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70C3A-ECFA-472B-AE02-96E11337DE08}" type="slidenum">
              <a:rPr lang="en-US" smtClean="0"/>
              <a:t>‹#›</a:t>
            </a:fld>
            <a:endParaRPr lang="en-US"/>
          </a:p>
        </p:txBody>
      </p:sp>
    </p:spTree>
    <p:extLst>
      <p:ext uri="{BB962C8B-B14F-4D97-AF65-F5344CB8AC3E}">
        <p14:creationId xmlns:p14="http://schemas.microsoft.com/office/powerpoint/2010/main" val="241681897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uae-zad.com/tag/%d8%a7%d9%84%d8%b9%d9%8a%d9%8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uae-zad.com/tag/%d8%ad%d9%8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818" y="1766455"/>
            <a:ext cx="3740727"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2400" dirty="0"/>
              <a:t>نص شعري بعنوان  بان الخليط </a:t>
            </a:r>
            <a:endParaRPr lang="en-US" sz="2400" dirty="0"/>
          </a:p>
        </p:txBody>
      </p:sp>
      <p:sp>
        <p:nvSpPr>
          <p:cNvPr id="9" name="Rectangle 8"/>
          <p:cNvSpPr/>
          <p:nvPr/>
        </p:nvSpPr>
        <p:spPr>
          <a:xfrm>
            <a:off x="3948544" y="3906985"/>
            <a:ext cx="3740727"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400" dirty="0"/>
              <a:t>معلم المادة  أ / علي إبراهيم </a:t>
            </a:r>
            <a:endParaRPr lang="en-US" sz="2400" dirty="0"/>
          </a:p>
        </p:txBody>
      </p:sp>
      <p:sp>
        <p:nvSpPr>
          <p:cNvPr id="10" name="Rectangle 9"/>
          <p:cNvSpPr/>
          <p:nvPr/>
        </p:nvSpPr>
        <p:spPr>
          <a:xfrm>
            <a:off x="3948544" y="5434454"/>
            <a:ext cx="3740727"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t>مدرسة رواد الظفرة </a:t>
            </a:r>
            <a:endParaRPr lang="en-US" sz="2800" dirty="0"/>
          </a:p>
        </p:txBody>
      </p:sp>
      <p:sp>
        <p:nvSpPr>
          <p:cNvPr id="11" name="Rectangle 10"/>
          <p:cNvSpPr/>
          <p:nvPr/>
        </p:nvSpPr>
        <p:spPr>
          <a:xfrm>
            <a:off x="7498771" y="1929247"/>
            <a:ext cx="374072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2800" dirty="0"/>
              <a:t>عنوان الدرس </a:t>
            </a:r>
            <a:endParaRPr lang="en-US" sz="2800" dirty="0"/>
          </a:p>
        </p:txBody>
      </p:sp>
      <p:sp>
        <p:nvSpPr>
          <p:cNvPr id="14" name="Up Ribbon 13"/>
          <p:cNvSpPr/>
          <p:nvPr/>
        </p:nvSpPr>
        <p:spPr>
          <a:xfrm>
            <a:off x="2698169" y="123578"/>
            <a:ext cx="6670964" cy="1192600"/>
          </a:xfrm>
          <a:prstGeom prst="ribbon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اللغة العربية </a:t>
            </a:r>
            <a:endParaRPr lang="en-US" sz="3600" dirty="0"/>
          </a:p>
        </p:txBody>
      </p:sp>
    </p:spTree>
    <p:extLst>
      <p:ext uri="{BB962C8B-B14F-4D97-AF65-F5344CB8AC3E}">
        <p14:creationId xmlns:p14="http://schemas.microsoft.com/office/powerpoint/2010/main" val="275623924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2FEAD901-126E-48F7-83A9-920337374E7B}"/>
              </a:ext>
            </a:extLst>
          </p:cNvPr>
          <p:cNvSpPr/>
          <p:nvPr/>
        </p:nvSpPr>
        <p:spPr>
          <a:xfrm>
            <a:off x="3668233" y="264323"/>
            <a:ext cx="3952555" cy="852096"/>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شرح البيت </a:t>
            </a:r>
            <a:endParaRPr lang="en-US" sz="3600" dirty="0"/>
          </a:p>
        </p:txBody>
      </p:sp>
      <p:sp>
        <p:nvSpPr>
          <p:cNvPr id="5" name="مستطيل 4">
            <a:extLst>
              <a:ext uri="{FF2B5EF4-FFF2-40B4-BE49-F238E27FC236}">
                <a16:creationId xmlns:a16="http://schemas.microsoft.com/office/drawing/2014/main" id="{D23C1190-F627-4BD6-B50B-0A3C0C387667}"/>
              </a:ext>
            </a:extLst>
          </p:cNvPr>
          <p:cNvSpPr/>
          <p:nvPr/>
        </p:nvSpPr>
        <p:spPr>
          <a:xfrm>
            <a:off x="242777" y="1243069"/>
            <a:ext cx="11706446" cy="24622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b="1" dirty="0"/>
              <a:t>يقول : ابتعدت المحبوبة عنه ولو كان الأمر بيده لن يدعها ترحل فهو لا يقوى على فراقها </a:t>
            </a:r>
            <a:r>
              <a:rPr lang="ar-EG" sz="3600" b="1" dirty="0" err="1"/>
              <a:t>فالشاعرهنا</a:t>
            </a:r>
            <a:r>
              <a:rPr lang="ar-EG" sz="3600" b="1" dirty="0"/>
              <a:t> يوضح بأن الحبيب ابتعد ورحل ولو أخذ برأيه لما تركه يرحل , وبهذا الرحيل انقطع حبل الوصل بينهم</a:t>
            </a:r>
            <a:endParaRPr lang="en-US" sz="3600" dirty="0"/>
          </a:p>
        </p:txBody>
      </p:sp>
      <p:sp>
        <p:nvSpPr>
          <p:cNvPr id="6" name="مستطيل: زوايا مستديرة 5">
            <a:extLst>
              <a:ext uri="{FF2B5EF4-FFF2-40B4-BE49-F238E27FC236}">
                <a16:creationId xmlns:a16="http://schemas.microsoft.com/office/drawing/2014/main" id="{F92472F0-7037-4FF8-9850-6E4F27EB6EE8}"/>
              </a:ext>
            </a:extLst>
          </p:cNvPr>
          <p:cNvSpPr/>
          <p:nvPr/>
        </p:nvSpPr>
        <p:spPr>
          <a:xfrm>
            <a:off x="3668233" y="3824979"/>
            <a:ext cx="3952555"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a:t>مظاهر الجمال </a:t>
            </a:r>
            <a:endParaRPr lang="en-US" sz="3200" dirty="0"/>
          </a:p>
        </p:txBody>
      </p:sp>
      <p:sp>
        <p:nvSpPr>
          <p:cNvPr id="7" name="مستطيل: زوايا مستديرة 6">
            <a:extLst>
              <a:ext uri="{FF2B5EF4-FFF2-40B4-BE49-F238E27FC236}">
                <a16:creationId xmlns:a16="http://schemas.microsoft.com/office/drawing/2014/main" id="{7376FC5E-6936-44E6-A019-9B256BD05A82}"/>
              </a:ext>
            </a:extLst>
          </p:cNvPr>
          <p:cNvSpPr/>
          <p:nvPr/>
        </p:nvSpPr>
        <p:spPr>
          <a:xfrm>
            <a:off x="4146697" y="5091114"/>
            <a:ext cx="8025809" cy="11873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في هذا البيت تشبيه : حيث شبه ما بينه وبين محبوبته من ود وحب بالحبل المتين الذي يربط بين بعيرين </a:t>
            </a:r>
            <a:endParaRPr lang="en-US" sz="3600" dirty="0"/>
          </a:p>
        </p:txBody>
      </p:sp>
      <p:sp>
        <p:nvSpPr>
          <p:cNvPr id="8" name="مستطيل: زوايا مستديرة 7">
            <a:extLst>
              <a:ext uri="{FF2B5EF4-FFF2-40B4-BE49-F238E27FC236}">
                <a16:creationId xmlns:a16="http://schemas.microsoft.com/office/drawing/2014/main" id="{C339B209-3112-48B1-98D2-E934B259FD09}"/>
              </a:ext>
            </a:extLst>
          </p:cNvPr>
          <p:cNvSpPr/>
          <p:nvPr/>
        </p:nvSpPr>
        <p:spPr>
          <a:xfrm>
            <a:off x="138223" y="4859079"/>
            <a:ext cx="3530009" cy="190843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4000" dirty="0"/>
              <a:t>بين  بان و ما بانا  : طباق سلب </a:t>
            </a:r>
            <a:endParaRPr lang="en-US" sz="4000" dirty="0"/>
          </a:p>
        </p:txBody>
      </p:sp>
    </p:spTree>
    <p:extLst>
      <p:ext uri="{BB962C8B-B14F-4D97-AF65-F5344CB8AC3E}">
        <p14:creationId xmlns:p14="http://schemas.microsoft.com/office/powerpoint/2010/main" val="17482047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048623DB-20AB-4257-9598-559ED16B22EF}"/>
              </a:ext>
            </a:extLst>
          </p:cNvPr>
          <p:cNvSpPr/>
          <p:nvPr/>
        </p:nvSpPr>
        <p:spPr>
          <a:xfrm>
            <a:off x="5142089" y="235077"/>
            <a:ext cx="3386667"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a:t>البيت الثاني </a:t>
            </a:r>
            <a:endParaRPr lang="en-US" sz="3200" dirty="0"/>
          </a:p>
        </p:txBody>
      </p:sp>
      <p:sp>
        <p:nvSpPr>
          <p:cNvPr id="5" name="مستطيل 4">
            <a:extLst>
              <a:ext uri="{FF2B5EF4-FFF2-40B4-BE49-F238E27FC236}">
                <a16:creationId xmlns:a16="http://schemas.microsoft.com/office/drawing/2014/main" id="{6A98F1CA-C8D0-4B65-82D8-FFE61328AC02}"/>
              </a:ext>
            </a:extLst>
          </p:cNvPr>
          <p:cNvSpPr/>
          <p:nvPr/>
        </p:nvSpPr>
        <p:spPr>
          <a:xfrm>
            <a:off x="4097867" y="2358135"/>
            <a:ext cx="3005762"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a:t>شرح البيت </a:t>
            </a:r>
            <a:endParaRPr lang="en-US" sz="3200" dirty="0"/>
          </a:p>
        </p:txBody>
      </p:sp>
      <p:sp>
        <p:nvSpPr>
          <p:cNvPr id="6" name="مستطيل 5">
            <a:extLst>
              <a:ext uri="{FF2B5EF4-FFF2-40B4-BE49-F238E27FC236}">
                <a16:creationId xmlns:a16="http://schemas.microsoft.com/office/drawing/2014/main" id="{A7FBD668-2910-4FDE-A732-5CF271F88849}"/>
              </a:ext>
            </a:extLst>
          </p:cNvPr>
          <p:cNvSpPr/>
          <p:nvPr/>
        </p:nvSpPr>
        <p:spPr>
          <a:xfrm>
            <a:off x="8273963" y="2235874"/>
            <a:ext cx="2895601" cy="67234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a:t>المفردات </a:t>
            </a:r>
            <a:endParaRPr lang="en-US" sz="3200" dirty="0"/>
          </a:p>
        </p:txBody>
      </p:sp>
      <p:sp>
        <p:nvSpPr>
          <p:cNvPr id="7" name="مستطيل 6">
            <a:extLst>
              <a:ext uri="{FF2B5EF4-FFF2-40B4-BE49-F238E27FC236}">
                <a16:creationId xmlns:a16="http://schemas.microsoft.com/office/drawing/2014/main" id="{E570EE15-013B-41EA-909C-A6FED1FC0E4C}"/>
              </a:ext>
            </a:extLst>
          </p:cNvPr>
          <p:cNvSpPr/>
          <p:nvPr/>
        </p:nvSpPr>
        <p:spPr>
          <a:xfrm>
            <a:off x="7472453" y="3055305"/>
            <a:ext cx="449862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t>المنازل : دور المحبوبة  ومفردها دار </a:t>
            </a:r>
            <a:endParaRPr lang="en-US" sz="2800" dirty="0"/>
          </a:p>
        </p:txBody>
      </p:sp>
      <p:sp>
        <p:nvSpPr>
          <p:cNvPr id="8" name="Rectangle 6">
            <a:extLst>
              <a:ext uri="{FF2B5EF4-FFF2-40B4-BE49-F238E27FC236}">
                <a16:creationId xmlns:a16="http://schemas.microsoft.com/office/drawing/2014/main" id="{15EBD16E-EFBF-475E-8E76-BD6BD18A9AB1}"/>
              </a:ext>
            </a:extLst>
          </p:cNvPr>
          <p:cNvSpPr/>
          <p:nvPr/>
        </p:nvSpPr>
        <p:spPr>
          <a:xfrm>
            <a:off x="119776" y="1219204"/>
            <a:ext cx="12000122" cy="9144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حَيِّ المَنَازِلَ إذْ لا نَبْتَغي بَدَلاً              بِالدارِ داراً، وَلا الجِيرَانِ جِيرَانَا</a:t>
            </a:r>
            <a:br>
              <a:rPr lang="ar-EG" sz="3200" dirty="0"/>
            </a:br>
            <a:endParaRPr lang="en-US" sz="3200" dirty="0"/>
          </a:p>
        </p:txBody>
      </p:sp>
      <p:sp>
        <p:nvSpPr>
          <p:cNvPr id="9" name="مستطيل 8">
            <a:extLst>
              <a:ext uri="{FF2B5EF4-FFF2-40B4-BE49-F238E27FC236}">
                <a16:creationId xmlns:a16="http://schemas.microsoft.com/office/drawing/2014/main" id="{C12AEB7C-372A-4AC8-9ACE-7E852D928028}"/>
              </a:ext>
            </a:extLst>
          </p:cNvPr>
          <p:cNvSpPr/>
          <p:nvPr/>
        </p:nvSpPr>
        <p:spPr>
          <a:xfrm>
            <a:off x="248354" y="4363155"/>
            <a:ext cx="11943646" cy="13649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b="1" dirty="0"/>
              <a:t>يطلب الشاعر من قلبه أن يلقي التحية على منازل المحبوبة , فهو لا يرضى دارا آخر غير دار المحبوبة ولا </a:t>
            </a:r>
            <a:r>
              <a:rPr lang="ar-EG" sz="3600" b="1" dirty="0" err="1"/>
              <a:t>بجيراتها</a:t>
            </a:r>
            <a:r>
              <a:rPr lang="ar-EG" sz="3600" b="1" dirty="0"/>
              <a:t> جيرة أخرة</a:t>
            </a:r>
            <a:endParaRPr lang="en-US" sz="3600" dirty="0"/>
          </a:p>
        </p:txBody>
      </p:sp>
      <p:sp>
        <p:nvSpPr>
          <p:cNvPr id="10" name="سهم: لأسفل 9">
            <a:extLst>
              <a:ext uri="{FF2B5EF4-FFF2-40B4-BE49-F238E27FC236}">
                <a16:creationId xmlns:a16="http://schemas.microsoft.com/office/drawing/2014/main" id="{C2137C9F-23D6-4D60-AC85-09C9D7D0E07B}"/>
              </a:ext>
            </a:extLst>
          </p:cNvPr>
          <p:cNvSpPr/>
          <p:nvPr/>
        </p:nvSpPr>
        <p:spPr>
          <a:xfrm>
            <a:off x="5272005" y="3441282"/>
            <a:ext cx="484632" cy="548175"/>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مستطيل 10">
            <a:extLst>
              <a:ext uri="{FF2B5EF4-FFF2-40B4-BE49-F238E27FC236}">
                <a16:creationId xmlns:a16="http://schemas.microsoft.com/office/drawing/2014/main" id="{85EDB1FA-0EF9-42EF-A0E6-0AFF3B79F612}"/>
              </a:ext>
            </a:extLst>
          </p:cNvPr>
          <p:cNvSpPr/>
          <p:nvPr/>
        </p:nvSpPr>
        <p:spPr>
          <a:xfrm>
            <a:off x="2610652" y="5819423"/>
            <a:ext cx="6440311"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2800" dirty="0"/>
              <a:t>نوع الفعل  حَيِّ  :  اسم فعل أمر </a:t>
            </a:r>
            <a:endParaRPr lang="en-US" sz="2800" dirty="0"/>
          </a:p>
        </p:txBody>
      </p:sp>
      <p:pic>
        <p:nvPicPr>
          <p:cNvPr id="3" name="صورة 2">
            <a:extLst>
              <a:ext uri="{FF2B5EF4-FFF2-40B4-BE49-F238E27FC236}">
                <a16:creationId xmlns:a16="http://schemas.microsoft.com/office/drawing/2014/main" id="{9D4E0B59-A03C-4BC5-A977-5D0F1E8BF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76" y="2203331"/>
            <a:ext cx="3880200" cy="2083033"/>
          </a:xfrm>
          <a:prstGeom prst="rect">
            <a:avLst/>
          </a:prstGeom>
        </p:spPr>
      </p:pic>
    </p:spTree>
    <p:extLst>
      <p:ext uri="{BB962C8B-B14F-4D97-AF65-F5344CB8AC3E}">
        <p14:creationId xmlns:p14="http://schemas.microsoft.com/office/powerpoint/2010/main" val="105634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1000" fill="hold"/>
                                        <p:tgtEl>
                                          <p:spTgt spid="9"/>
                                        </p:tgtEl>
                                        <p:attrNameLst>
                                          <p:attrName>ppt_w</p:attrName>
                                        </p:attrNameLst>
                                      </p:cBhvr>
                                      <p:tavLst>
                                        <p:tav tm="0">
                                          <p:val>
                                            <p:fltVal val="0"/>
                                          </p:val>
                                        </p:tav>
                                        <p:tav tm="100000">
                                          <p:val>
                                            <p:strVal val="#ppt_w"/>
                                          </p:val>
                                        </p:tav>
                                      </p:tavLst>
                                    </p:anim>
                                    <p:anim calcmode="lin" valueType="num">
                                      <p:cBhvr>
                                        <p:cTn id="53" dur="1000" fill="hold"/>
                                        <p:tgtEl>
                                          <p:spTgt spid="9"/>
                                        </p:tgtEl>
                                        <p:attrNameLst>
                                          <p:attrName>ppt_h</p:attrName>
                                        </p:attrNameLst>
                                      </p:cBhvr>
                                      <p:tavLst>
                                        <p:tav tm="0">
                                          <p:val>
                                            <p:fltVal val="0"/>
                                          </p:val>
                                        </p:tav>
                                        <p:tav tm="100000">
                                          <p:val>
                                            <p:strVal val="#ppt_h"/>
                                          </p:val>
                                        </p:tav>
                                      </p:tavLst>
                                    </p:anim>
                                    <p:anim calcmode="lin" valueType="num">
                                      <p:cBhvr>
                                        <p:cTn id="54" dur="1000" fill="hold"/>
                                        <p:tgtEl>
                                          <p:spTgt spid="9"/>
                                        </p:tgtEl>
                                        <p:attrNameLst>
                                          <p:attrName>style.rotation</p:attrName>
                                        </p:attrNameLst>
                                      </p:cBhvr>
                                      <p:tavLst>
                                        <p:tav tm="0">
                                          <p:val>
                                            <p:fltVal val="90"/>
                                          </p:val>
                                        </p:tav>
                                        <p:tav tm="100000">
                                          <p:val>
                                            <p:fltVal val="0"/>
                                          </p:val>
                                        </p:tav>
                                      </p:tavLst>
                                    </p:anim>
                                    <p:animEffect transition="in" filter="fade">
                                      <p:cBhvr>
                                        <p:cTn id="55" dur="1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randombar(horizontal)">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46E6811C-05F0-40C3-A3D4-07187F3126AF}"/>
              </a:ext>
            </a:extLst>
          </p:cNvPr>
          <p:cNvSpPr/>
          <p:nvPr/>
        </p:nvSpPr>
        <p:spPr>
          <a:xfrm>
            <a:off x="3400778" y="169334"/>
            <a:ext cx="4035778" cy="496955"/>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t>البيت الثالث </a:t>
            </a:r>
            <a:endParaRPr lang="en-US" sz="3600" dirty="0"/>
          </a:p>
        </p:txBody>
      </p:sp>
      <p:sp>
        <p:nvSpPr>
          <p:cNvPr id="5" name="مستطيل: زوايا قطرية مستديرة 4">
            <a:extLst>
              <a:ext uri="{FF2B5EF4-FFF2-40B4-BE49-F238E27FC236}">
                <a16:creationId xmlns:a16="http://schemas.microsoft.com/office/drawing/2014/main" id="{AB696FCE-288B-4711-AA5A-4188EA8BB6AE}"/>
              </a:ext>
            </a:extLst>
          </p:cNvPr>
          <p:cNvSpPr/>
          <p:nvPr/>
        </p:nvSpPr>
        <p:spPr>
          <a:xfrm>
            <a:off x="6333067" y="1771113"/>
            <a:ext cx="3448756" cy="573517"/>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t>المفردات </a:t>
            </a:r>
            <a:endParaRPr lang="en-US" sz="3200" dirty="0"/>
          </a:p>
        </p:txBody>
      </p:sp>
      <p:sp>
        <p:nvSpPr>
          <p:cNvPr id="6" name="مستطيل: زوايا قطرية مستديرة 5">
            <a:extLst>
              <a:ext uri="{FF2B5EF4-FFF2-40B4-BE49-F238E27FC236}">
                <a16:creationId xmlns:a16="http://schemas.microsoft.com/office/drawing/2014/main" id="{33A14491-A6C8-4BC0-8DC7-961A9CB883C6}"/>
              </a:ext>
            </a:extLst>
          </p:cNvPr>
          <p:cNvSpPr/>
          <p:nvPr/>
        </p:nvSpPr>
        <p:spPr>
          <a:xfrm>
            <a:off x="4878342" y="2640093"/>
            <a:ext cx="7172548" cy="71904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800" dirty="0"/>
              <a:t>الطرب : هو الاهتزاز لفرح أو لحزن , وهى هنا للحزن </a:t>
            </a:r>
            <a:endParaRPr lang="en-US" sz="2800" dirty="0"/>
          </a:p>
        </p:txBody>
      </p:sp>
      <p:sp>
        <p:nvSpPr>
          <p:cNvPr id="7" name="مستطيل: زوايا قطرية مستديرة 6">
            <a:extLst>
              <a:ext uri="{FF2B5EF4-FFF2-40B4-BE49-F238E27FC236}">
                <a16:creationId xmlns:a16="http://schemas.microsoft.com/office/drawing/2014/main" id="{FE864A48-B01C-4343-BDD9-C7DC70645CE9}"/>
              </a:ext>
            </a:extLst>
          </p:cNvPr>
          <p:cNvSpPr/>
          <p:nvPr/>
        </p:nvSpPr>
        <p:spPr>
          <a:xfrm>
            <a:off x="136874" y="4261550"/>
            <a:ext cx="4581881" cy="728133"/>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2800" dirty="0"/>
              <a:t>الأظعان : هي المرأة في هودجها </a:t>
            </a:r>
            <a:endParaRPr lang="en-US" sz="2800" dirty="0"/>
          </a:p>
        </p:txBody>
      </p:sp>
      <p:sp>
        <p:nvSpPr>
          <p:cNvPr id="8" name="Rectangle 8">
            <a:extLst>
              <a:ext uri="{FF2B5EF4-FFF2-40B4-BE49-F238E27FC236}">
                <a16:creationId xmlns:a16="http://schemas.microsoft.com/office/drawing/2014/main" id="{C00C16EB-81B7-4563-A5EE-24F50646644D}"/>
              </a:ext>
            </a:extLst>
          </p:cNvPr>
          <p:cNvSpPr/>
          <p:nvPr/>
        </p:nvSpPr>
        <p:spPr>
          <a:xfrm>
            <a:off x="141110" y="758760"/>
            <a:ext cx="11909780" cy="91440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قَدْ كنْتُ في أثَرِ الأظْعانِ ذا طَرَبٍ            مروعًا منْ حذارِ البينِ محزانا</a:t>
            </a:r>
            <a:br>
              <a:rPr lang="ar-EG" sz="3200" dirty="0"/>
            </a:br>
            <a:endParaRPr lang="en-US" sz="3200" dirty="0"/>
          </a:p>
        </p:txBody>
      </p:sp>
      <p:sp>
        <p:nvSpPr>
          <p:cNvPr id="9" name="مستطيل: زوايا قطرية مستديرة 8">
            <a:extLst>
              <a:ext uri="{FF2B5EF4-FFF2-40B4-BE49-F238E27FC236}">
                <a16:creationId xmlns:a16="http://schemas.microsoft.com/office/drawing/2014/main" id="{EFDFBDA5-2ED4-4E59-BF2C-D744737B6811}"/>
              </a:ext>
            </a:extLst>
          </p:cNvPr>
          <p:cNvSpPr/>
          <p:nvPr/>
        </p:nvSpPr>
        <p:spPr>
          <a:xfrm>
            <a:off x="4878342" y="3666415"/>
            <a:ext cx="7205134" cy="72813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a:t>مروعا من حذار البين : شديد الخوف بسبب الفراق  </a:t>
            </a:r>
            <a:endParaRPr lang="en-US" sz="3200" dirty="0"/>
          </a:p>
        </p:txBody>
      </p:sp>
      <p:sp>
        <p:nvSpPr>
          <p:cNvPr id="10" name="مستطيل: زوايا قطرية مستديرة 9">
            <a:extLst>
              <a:ext uri="{FF2B5EF4-FFF2-40B4-BE49-F238E27FC236}">
                <a16:creationId xmlns:a16="http://schemas.microsoft.com/office/drawing/2014/main" id="{7154092D-6C6F-4FF7-9265-E628325666B2}"/>
              </a:ext>
            </a:extLst>
          </p:cNvPr>
          <p:cNvSpPr/>
          <p:nvPr/>
        </p:nvSpPr>
        <p:spPr>
          <a:xfrm>
            <a:off x="6968067" y="4701821"/>
            <a:ext cx="4992511"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2800" dirty="0"/>
              <a:t>محزانا : صيغة مبالغة تدل على كثرة الحزن </a:t>
            </a:r>
            <a:endParaRPr lang="en-US" sz="2800" dirty="0"/>
          </a:p>
        </p:txBody>
      </p:sp>
      <p:sp>
        <p:nvSpPr>
          <p:cNvPr id="11" name="مستطيل: زوايا قطرية مستديرة 10">
            <a:extLst>
              <a:ext uri="{FF2B5EF4-FFF2-40B4-BE49-F238E27FC236}">
                <a16:creationId xmlns:a16="http://schemas.microsoft.com/office/drawing/2014/main" id="{F2288A54-9E03-42A4-A1BB-8F36B8DD2D7A}"/>
              </a:ext>
            </a:extLst>
          </p:cNvPr>
          <p:cNvSpPr/>
          <p:nvPr/>
        </p:nvSpPr>
        <p:spPr>
          <a:xfrm>
            <a:off x="6968069" y="5774265"/>
            <a:ext cx="4992510"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800" b="1" dirty="0"/>
              <a:t>الأبيات الثلاثة الأولى تمثل مقدمة </a:t>
            </a:r>
            <a:r>
              <a:rPr lang="ar-EG" sz="2800" b="1" dirty="0" err="1"/>
              <a:t>طللية</a:t>
            </a:r>
            <a:endParaRPr lang="en-US" sz="4400" dirty="0"/>
          </a:p>
        </p:txBody>
      </p:sp>
      <p:sp>
        <p:nvSpPr>
          <p:cNvPr id="12" name="مستطيل 11">
            <a:extLst>
              <a:ext uri="{FF2B5EF4-FFF2-40B4-BE49-F238E27FC236}">
                <a16:creationId xmlns:a16="http://schemas.microsoft.com/office/drawing/2014/main" id="{DDAD90A4-F5F9-465A-89A0-54FA123100B1}"/>
              </a:ext>
            </a:extLst>
          </p:cNvPr>
          <p:cNvSpPr/>
          <p:nvPr/>
        </p:nvSpPr>
        <p:spPr>
          <a:xfrm>
            <a:off x="141110" y="5066019"/>
            <a:ext cx="4700544" cy="162264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2800" b="1" dirty="0"/>
              <a:t>يصف الشاعر نفسه عند رحيل المحبوبة فقد كان يهتز حزنا على فراقها محزانا </a:t>
            </a:r>
            <a:endParaRPr lang="en-US" sz="2800" dirty="0"/>
          </a:p>
        </p:txBody>
      </p:sp>
      <p:sp>
        <p:nvSpPr>
          <p:cNvPr id="13" name="مستطيل 12">
            <a:extLst>
              <a:ext uri="{FF2B5EF4-FFF2-40B4-BE49-F238E27FC236}">
                <a16:creationId xmlns:a16="http://schemas.microsoft.com/office/drawing/2014/main" id="{98065A6E-3A05-4598-AD8D-744683928327}"/>
              </a:ext>
            </a:extLst>
          </p:cNvPr>
          <p:cNvSpPr/>
          <p:nvPr/>
        </p:nvSpPr>
        <p:spPr>
          <a:xfrm>
            <a:off x="5875867" y="5066019"/>
            <a:ext cx="914400" cy="132348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t>شرح البيت </a:t>
            </a:r>
            <a:endParaRPr lang="en-US" sz="2800" dirty="0"/>
          </a:p>
        </p:txBody>
      </p:sp>
      <p:sp>
        <p:nvSpPr>
          <p:cNvPr id="14" name="سهم: لليسار 13">
            <a:extLst>
              <a:ext uri="{FF2B5EF4-FFF2-40B4-BE49-F238E27FC236}">
                <a16:creationId xmlns:a16="http://schemas.microsoft.com/office/drawing/2014/main" id="{5A79F38B-3597-4CA3-B720-62E625F7399E}"/>
              </a:ext>
            </a:extLst>
          </p:cNvPr>
          <p:cNvSpPr/>
          <p:nvPr/>
        </p:nvSpPr>
        <p:spPr>
          <a:xfrm>
            <a:off x="5020223" y="5554130"/>
            <a:ext cx="677842" cy="484632"/>
          </a:xfrm>
          <a:prstGeom prst="lef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3" name="صورة 2">
            <a:extLst>
              <a:ext uri="{FF2B5EF4-FFF2-40B4-BE49-F238E27FC236}">
                <a16:creationId xmlns:a16="http://schemas.microsoft.com/office/drawing/2014/main" id="{858D87CE-0ADE-49F4-B469-DF92572C0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4" y="1765632"/>
            <a:ext cx="4610232" cy="2411257"/>
          </a:xfrm>
          <a:prstGeom prst="rect">
            <a:avLst/>
          </a:prstGeom>
        </p:spPr>
      </p:pic>
    </p:spTree>
    <p:extLst>
      <p:ext uri="{BB962C8B-B14F-4D97-AF65-F5344CB8AC3E}">
        <p14:creationId xmlns:p14="http://schemas.microsoft.com/office/powerpoint/2010/main" val="37559534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1000" fill="hold"/>
                                        <p:tgtEl>
                                          <p:spTgt spid="9"/>
                                        </p:tgtEl>
                                        <p:attrNameLst>
                                          <p:attrName>ppt_w</p:attrName>
                                        </p:attrNameLst>
                                      </p:cBhvr>
                                      <p:tavLst>
                                        <p:tav tm="0">
                                          <p:val>
                                            <p:fltVal val="0"/>
                                          </p:val>
                                        </p:tav>
                                        <p:tav tm="100000">
                                          <p:val>
                                            <p:strVal val="#ppt_w"/>
                                          </p:val>
                                        </p:tav>
                                      </p:tavLst>
                                    </p:anim>
                                    <p:anim calcmode="lin" valueType="num">
                                      <p:cBhvr>
                                        <p:cTn id="40" dur="1000" fill="hold"/>
                                        <p:tgtEl>
                                          <p:spTgt spid="9"/>
                                        </p:tgtEl>
                                        <p:attrNameLst>
                                          <p:attrName>ppt_h</p:attrName>
                                        </p:attrNameLst>
                                      </p:cBhvr>
                                      <p:tavLst>
                                        <p:tav tm="0">
                                          <p:val>
                                            <p:fltVal val="0"/>
                                          </p:val>
                                        </p:tav>
                                        <p:tav tm="100000">
                                          <p:val>
                                            <p:strVal val="#ppt_h"/>
                                          </p:val>
                                        </p:tav>
                                      </p:tavLst>
                                    </p:anim>
                                    <p:anim calcmode="lin" valueType="num">
                                      <p:cBhvr>
                                        <p:cTn id="41" dur="1000" fill="hold"/>
                                        <p:tgtEl>
                                          <p:spTgt spid="9"/>
                                        </p:tgtEl>
                                        <p:attrNameLst>
                                          <p:attrName>style.rotation</p:attrName>
                                        </p:attrNameLst>
                                      </p:cBhvr>
                                      <p:tavLst>
                                        <p:tav tm="0">
                                          <p:val>
                                            <p:fltVal val="90"/>
                                          </p:val>
                                        </p:tav>
                                        <p:tav tm="100000">
                                          <p:val>
                                            <p:fltVal val="0"/>
                                          </p:val>
                                        </p:tav>
                                      </p:tavLst>
                                    </p:anim>
                                    <p:animEffect transition="in" filter="fade">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heel(1)">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randombar(horizontal)">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anim calcmode="lin" valueType="num">
                                      <p:cBhvr>
                                        <p:cTn id="79" dur="1000" fill="hold"/>
                                        <p:tgtEl>
                                          <p:spTgt spid="11"/>
                                        </p:tgtEl>
                                        <p:attrNameLst>
                                          <p:attrName>ppt_x</p:attrName>
                                        </p:attrNameLst>
                                      </p:cBhvr>
                                      <p:tavLst>
                                        <p:tav tm="0">
                                          <p:val>
                                            <p:strVal val="#ppt_x"/>
                                          </p:val>
                                        </p:tav>
                                        <p:tav tm="100000">
                                          <p:val>
                                            <p:strVal val="#ppt_x"/>
                                          </p:val>
                                        </p:tav>
                                      </p:tavLst>
                                    </p:anim>
                                    <p:anim calcmode="lin" valueType="num">
                                      <p:cBhvr>
                                        <p:cTn id="8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FE8E4A3C-7854-463E-8803-F3FC13CD3EB9}"/>
              </a:ext>
            </a:extLst>
          </p:cNvPr>
          <p:cNvSpPr/>
          <p:nvPr/>
        </p:nvSpPr>
        <p:spPr>
          <a:xfrm>
            <a:off x="3601156" y="169333"/>
            <a:ext cx="4255911" cy="801511"/>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a:t>البيت الرابع </a:t>
            </a:r>
            <a:endParaRPr lang="en-US" sz="3200" dirty="0"/>
          </a:p>
        </p:txBody>
      </p:sp>
      <p:sp>
        <p:nvSpPr>
          <p:cNvPr id="5" name="مستطيل: زوايا قطرية مستديرة 4">
            <a:extLst>
              <a:ext uri="{FF2B5EF4-FFF2-40B4-BE49-F238E27FC236}">
                <a16:creationId xmlns:a16="http://schemas.microsoft.com/office/drawing/2014/main" id="{E66EEB33-125E-4BDF-B076-377C6D2A276F}"/>
              </a:ext>
            </a:extLst>
          </p:cNvPr>
          <p:cNvSpPr/>
          <p:nvPr/>
        </p:nvSpPr>
        <p:spPr>
          <a:xfrm>
            <a:off x="7134578" y="3832579"/>
            <a:ext cx="4485662" cy="72389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b="1" dirty="0"/>
              <a:t>أويت لنا : رققت لنا</a:t>
            </a:r>
            <a:endParaRPr lang="en-US" sz="3600" dirty="0"/>
          </a:p>
        </p:txBody>
      </p:sp>
      <p:sp>
        <p:nvSpPr>
          <p:cNvPr id="6" name="مستطيل: زوايا قطرية مستديرة 5">
            <a:extLst>
              <a:ext uri="{FF2B5EF4-FFF2-40B4-BE49-F238E27FC236}">
                <a16:creationId xmlns:a16="http://schemas.microsoft.com/office/drawing/2014/main" id="{D7D896AE-2D09-4373-9990-8F9E07EA0AF2}"/>
              </a:ext>
            </a:extLst>
          </p:cNvPr>
          <p:cNvSpPr/>
          <p:nvPr/>
        </p:nvSpPr>
        <p:spPr>
          <a:xfrm>
            <a:off x="7270043" y="2473426"/>
            <a:ext cx="4350196" cy="723894"/>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a:t>المفردات </a:t>
            </a:r>
            <a:endParaRPr lang="en-US" sz="3200" dirty="0"/>
          </a:p>
        </p:txBody>
      </p:sp>
      <p:sp>
        <p:nvSpPr>
          <p:cNvPr id="7" name="Rectangle 7">
            <a:extLst>
              <a:ext uri="{FF2B5EF4-FFF2-40B4-BE49-F238E27FC236}">
                <a16:creationId xmlns:a16="http://schemas.microsoft.com/office/drawing/2014/main" id="{434A5440-40E0-48CC-9F42-99BC8A9E4F96}"/>
              </a:ext>
            </a:extLst>
          </p:cNvPr>
          <p:cNvSpPr/>
          <p:nvPr/>
        </p:nvSpPr>
        <p:spPr>
          <a:xfrm>
            <a:off x="155348" y="1236133"/>
            <a:ext cx="11464891"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لوْ تعلمينَ الذي نلقى أويتِ لنا              أوْ تَسْمَعِينَ إلى ذي العرْشِ شكوَانَا</a:t>
            </a:r>
            <a:br>
              <a:rPr lang="ar-EG" sz="3200" dirty="0"/>
            </a:br>
            <a:endParaRPr lang="en-US" sz="3200" dirty="0"/>
          </a:p>
        </p:txBody>
      </p:sp>
      <p:sp>
        <p:nvSpPr>
          <p:cNvPr id="9" name="مستطيل: زوايا قطرية مستديرة 8">
            <a:extLst>
              <a:ext uri="{FF2B5EF4-FFF2-40B4-BE49-F238E27FC236}">
                <a16:creationId xmlns:a16="http://schemas.microsoft.com/office/drawing/2014/main" id="{5745F258-8C17-4C5E-B4D0-B1AD88F0233F}"/>
              </a:ext>
            </a:extLst>
          </p:cNvPr>
          <p:cNvSpPr/>
          <p:nvPr/>
        </p:nvSpPr>
        <p:spPr>
          <a:xfrm>
            <a:off x="553157" y="5317068"/>
            <a:ext cx="10931618" cy="137159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t>أي أنك لو تعلمين ما ألاقيه في بعدك من العذاب , وتسمعين ما أدعوا به ربي من أجل أن ترجعي إلى </a:t>
            </a:r>
            <a:endParaRPr lang="en-US" sz="3600" dirty="0"/>
          </a:p>
        </p:txBody>
      </p:sp>
      <p:sp>
        <p:nvSpPr>
          <p:cNvPr id="10" name="مستطيل: زوايا قطرية مستديرة 9">
            <a:extLst>
              <a:ext uri="{FF2B5EF4-FFF2-40B4-BE49-F238E27FC236}">
                <a16:creationId xmlns:a16="http://schemas.microsoft.com/office/drawing/2014/main" id="{B48B2984-43C1-49B4-B97F-61D20D254B25}"/>
              </a:ext>
            </a:extLst>
          </p:cNvPr>
          <p:cNvSpPr/>
          <p:nvPr/>
        </p:nvSpPr>
        <p:spPr>
          <a:xfrm>
            <a:off x="4436403" y="3197320"/>
            <a:ext cx="2525627" cy="914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dirty="0"/>
              <a:t>شرح البيت </a:t>
            </a:r>
            <a:endParaRPr lang="en-US" sz="3200" dirty="0"/>
          </a:p>
        </p:txBody>
      </p:sp>
      <p:sp>
        <p:nvSpPr>
          <p:cNvPr id="11" name="سهم: لأسفل 10">
            <a:extLst>
              <a:ext uri="{FF2B5EF4-FFF2-40B4-BE49-F238E27FC236}">
                <a16:creationId xmlns:a16="http://schemas.microsoft.com/office/drawing/2014/main" id="{D8DE874C-4ED7-40D0-8763-110E0D55F811}"/>
              </a:ext>
            </a:extLst>
          </p:cNvPr>
          <p:cNvSpPr/>
          <p:nvPr/>
        </p:nvSpPr>
        <p:spPr>
          <a:xfrm>
            <a:off x="5486795" y="4492017"/>
            <a:ext cx="484632" cy="69336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id="{6DB5CD75-E6C5-4CC4-8BD7-A3C9BB7EE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2282216"/>
            <a:ext cx="4222044" cy="2903169"/>
          </a:xfrm>
          <a:prstGeom prst="rect">
            <a:avLst/>
          </a:prstGeom>
        </p:spPr>
      </p:pic>
    </p:spTree>
    <p:extLst>
      <p:ext uri="{BB962C8B-B14F-4D97-AF65-F5344CB8AC3E}">
        <p14:creationId xmlns:p14="http://schemas.microsoft.com/office/powerpoint/2010/main" val="278504491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A67F7684-F149-4144-AD59-B0167A4C83B4}"/>
              </a:ext>
            </a:extLst>
          </p:cNvPr>
          <p:cNvSpPr/>
          <p:nvPr/>
        </p:nvSpPr>
        <p:spPr>
          <a:xfrm>
            <a:off x="4160147" y="107948"/>
            <a:ext cx="4267200" cy="693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البيت الخامس </a:t>
            </a:r>
            <a:endParaRPr lang="en-US" sz="3600" dirty="0"/>
          </a:p>
        </p:txBody>
      </p:sp>
      <p:sp>
        <p:nvSpPr>
          <p:cNvPr id="5" name="مستطيل: زوايا مستديرة 4">
            <a:extLst>
              <a:ext uri="{FF2B5EF4-FFF2-40B4-BE49-F238E27FC236}">
                <a16:creationId xmlns:a16="http://schemas.microsoft.com/office/drawing/2014/main" id="{163D709B-D039-4771-BF0C-5E44E33E3A43}"/>
              </a:ext>
            </a:extLst>
          </p:cNvPr>
          <p:cNvSpPr/>
          <p:nvPr/>
        </p:nvSpPr>
        <p:spPr>
          <a:xfrm>
            <a:off x="9002888" y="1971316"/>
            <a:ext cx="3008679" cy="58524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dirty="0"/>
              <a:t>المفردات </a:t>
            </a:r>
            <a:endParaRPr lang="en-US" sz="2800" dirty="0"/>
          </a:p>
        </p:txBody>
      </p:sp>
      <p:sp>
        <p:nvSpPr>
          <p:cNvPr id="6" name="مستطيل: زوايا مستديرة 5">
            <a:extLst>
              <a:ext uri="{FF2B5EF4-FFF2-40B4-BE49-F238E27FC236}">
                <a16:creationId xmlns:a16="http://schemas.microsoft.com/office/drawing/2014/main" id="{6D346424-22A9-49C0-890D-81FDD329D49F}"/>
              </a:ext>
            </a:extLst>
          </p:cNvPr>
          <p:cNvSpPr/>
          <p:nvPr/>
        </p:nvSpPr>
        <p:spPr>
          <a:xfrm>
            <a:off x="4693641" y="2744612"/>
            <a:ext cx="7357628" cy="6360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600" dirty="0"/>
              <a:t>صاحب الموج : البحار صاحب السفينة</a:t>
            </a:r>
            <a:endParaRPr lang="en-US" sz="3600" dirty="0"/>
          </a:p>
        </p:txBody>
      </p:sp>
      <p:sp>
        <p:nvSpPr>
          <p:cNvPr id="7" name="Rectangle 5">
            <a:extLst>
              <a:ext uri="{FF2B5EF4-FFF2-40B4-BE49-F238E27FC236}">
                <a16:creationId xmlns:a16="http://schemas.microsoft.com/office/drawing/2014/main" id="{BC7BC032-81D2-4103-9C45-F7EEEACB82CF}"/>
              </a:ext>
            </a:extLst>
          </p:cNvPr>
          <p:cNvSpPr/>
          <p:nvPr/>
        </p:nvSpPr>
        <p:spPr>
          <a:xfrm>
            <a:off x="109972" y="923699"/>
            <a:ext cx="11901595" cy="9144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كصاحبِ الموجِ إذْ مالتْ سفينتهُ             يدعو إلى اللهِ إسراراً وإعلانا</a:t>
            </a:r>
            <a:br>
              <a:rPr lang="ar-EG" sz="3200" dirty="0"/>
            </a:br>
            <a:endParaRPr lang="en-US" sz="3200" dirty="0"/>
          </a:p>
        </p:txBody>
      </p:sp>
      <p:sp>
        <p:nvSpPr>
          <p:cNvPr id="8" name="مستطيل: زوايا قطرية مستديرة 7">
            <a:extLst>
              <a:ext uri="{FF2B5EF4-FFF2-40B4-BE49-F238E27FC236}">
                <a16:creationId xmlns:a16="http://schemas.microsoft.com/office/drawing/2014/main" id="{E26A051F-17C4-4BA9-BD49-2C72A333A95A}"/>
              </a:ext>
            </a:extLst>
          </p:cNvPr>
          <p:cNvSpPr/>
          <p:nvPr/>
        </p:nvSpPr>
        <p:spPr>
          <a:xfrm>
            <a:off x="7865629" y="3716199"/>
            <a:ext cx="4027406" cy="585243"/>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a:t>شرح البيت </a:t>
            </a:r>
            <a:endParaRPr lang="en-US" sz="3600" dirty="0"/>
          </a:p>
        </p:txBody>
      </p:sp>
      <p:sp>
        <p:nvSpPr>
          <p:cNvPr id="9" name="مستطيل: زوايا قطرية مستديرة 8">
            <a:extLst>
              <a:ext uri="{FF2B5EF4-FFF2-40B4-BE49-F238E27FC236}">
                <a16:creationId xmlns:a16="http://schemas.microsoft.com/office/drawing/2014/main" id="{ECEFB1F2-460B-4EBB-8A38-AEAB9A81692B}"/>
              </a:ext>
            </a:extLst>
          </p:cNvPr>
          <p:cNvSpPr/>
          <p:nvPr/>
        </p:nvSpPr>
        <p:spPr>
          <a:xfrm>
            <a:off x="109972" y="4917083"/>
            <a:ext cx="11783063" cy="164433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a:t>يخاطب الشاعر محبوبته قائلا لها : </a:t>
            </a:r>
            <a:r>
              <a:rPr lang="ar-EG" sz="3200" dirty="0" err="1"/>
              <a:t>لوتعلمين</a:t>
            </a:r>
            <a:r>
              <a:rPr lang="ar-EG" sz="3200" dirty="0"/>
              <a:t> ما نلقى من الحزن لفراقك والعذاب </a:t>
            </a:r>
            <a:r>
              <a:rPr lang="ar-EG" sz="3200" dirty="0" err="1"/>
              <a:t>أوتسمعين</a:t>
            </a:r>
            <a:r>
              <a:rPr lang="ar-EG" sz="3200" dirty="0"/>
              <a:t> كيف أدعوا الله أن يحفظك في السر والعلانية لرجعتي إليّ مشبها نفسه وهو في تلك الحالة بصاحب </a:t>
            </a:r>
            <a:r>
              <a:rPr lang="ar-EG" sz="3200" dirty="0" err="1"/>
              <a:t>سفينةالذي</a:t>
            </a:r>
            <a:r>
              <a:rPr lang="ar-EG" sz="3200" dirty="0"/>
              <a:t> توشك سفينته على الغرق ولا ملجأ لديه إلا الدعاء لله</a:t>
            </a:r>
            <a:endParaRPr lang="en-US" sz="3200" dirty="0"/>
          </a:p>
        </p:txBody>
      </p:sp>
      <p:sp>
        <p:nvSpPr>
          <p:cNvPr id="10" name="مستطيل: زوايا قطرية مستديرة 9">
            <a:extLst>
              <a:ext uri="{FF2B5EF4-FFF2-40B4-BE49-F238E27FC236}">
                <a16:creationId xmlns:a16="http://schemas.microsoft.com/office/drawing/2014/main" id="{D51D10AF-44F5-4809-969C-35FE5C2BBC7D}"/>
              </a:ext>
            </a:extLst>
          </p:cNvPr>
          <p:cNvSpPr/>
          <p:nvPr/>
        </p:nvSpPr>
        <p:spPr>
          <a:xfrm>
            <a:off x="4693641" y="1986088"/>
            <a:ext cx="4172416" cy="636029"/>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a:t>كصاحب الموج … تشبيه</a:t>
            </a:r>
            <a:endParaRPr lang="en-US" sz="3200" dirty="0"/>
          </a:p>
        </p:txBody>
      </p:sp>
      <p:sp>
        <p:nvSpPr>
          <p:cNvPr id="11" name="مستطيل: زوايا قطرية مستديرة 10">
            <a:extLst>
              <a:ext uri="{FF2B5EF4-FFF2-40B4-BE49-F238E27FC236}">
                <a16:creationId xmlns:a16="http://schemas.microsoft.com/office/drawing/2014/main" id="{B49DFF1E-5ED6-46FA-A99B-0971E158EA86}"/>
              </a:ext>
            </a:extLst>
          </p:cNvPr>
          <p:cNvSpPr/>
          <p:nvPr/>
        </p:nvSpPr>
        <p:spPr>
          <a:xfrm>
            <a:off x="4693641" y="3477360"/>
            <a:ext cx="2974431" cy="124588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dirty="0"/>
              <a:t> </a:t>
            </a:r>
          </a:p>
          <a:p>
            <a:pPr algn="ctr"/>
            <a:r>
              <a:rPr lang="ar-EG" sz="3200" dirty="0"/>
              <a:t>إسرار وإعلانا  .طباق إيجاب</a:t>
            </a:r>
            <a:br>
              <a:rPr lang="ar-EG" sz="3200" dirty="0"/>
            </a:br>
            <a:endParaRPr lang="en-US" sz="3200" dirty="0"/>
          </a:p>
        </p:txBody>
      </p:sp>
      <p:sp>
        <p:nvSpPr>
          <p:cNvPr id="12" name="سهم: لأسفل 11">
            <a:extLst>
              <a:ext uri="{FF2B5EF4-FFF2-40B4-BE49-F238E27FC236}">
                <a16:creationId xmlns:a16="http://schemas.microsoft.com/office/drawing/2014/main" id="{FE063F2E-3366-4B3A-9BED-BBE38210E588}"/>
              </a:ext>
            </a:extLst>
          </p:cNvPr>
          <p:cNvSpPr/>
          <p:nvPr/>
        </p:nvSpPr>
        <p:spPr>
          <a:xfrm>
            <a:off x="9716038" y="4440386"/>
            <a:ext cx="484632" cy="402037"/>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3" name="صورة 2">
            <a:extLst>
              <a:ext uri="{FF2B5EF4-FFF2-40B4-BE49-F238E27FC236}">
                <a16:creationId xmlns:a16="http://schemas.microsoft.com/office/drawing/2014/main" id="{6B7456DA-005D-4E8D-9B33-F93F55FBC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72" y="1912759"/>
            <a:ext cx="4446838" cy="2929664"/>
          </a:xfrm>
          <a:prstGeom prst="rect">
            <a:avLst/>
          </a:prstGeom>
        </p:spPr>
      </p:pic>
    </p:spTree>
    <p:extLst>
      <p:ext uri="{BB962C8B-B14F-4D97-AF65-F5344CB8AC3E}">
        <p14:creationId xmlns:p14="http://schemas.microsoft.com/office/powerpoint/2010/main" val="23197322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style.rotation</p:attrName>
                                        </p:attrNameLst>
                                      </p:cBhvr>
                                      <p:tavLst>
                                        <p:tav tm="0">
                                          <p:val>
                                            <p:fltVal val="90"/>
                                          </p:val>
                                        </p:tav>
                                        <p:tav tm="100000">
                                          <p:val>
                                            <p:fltVal val="0"/>
                                          </p:val>
                                        </p:tav>
                                      </p:tavLst>
                                    </p:anim>
                                    <p:animEffect transition="in" filter="fade">
                                      <p:cBhvr>
                                        <p:cTn id="55" dur="1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arn(inVertical)">
                                      <p:cBhvr>
                                        <p:cTn id="6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7731831F-5747-4D7D-A7DE-D12A5BC8DEAD}"/>
              </a:ext>
            </a:extLst>
          </p:cNvPr>
          <p:cNvSpPr/>
          <p:nvPr/>
        </p:nvSpPr>
        <p:spPr>
          <a:xfrm>
            <a:off x="3228623" y="112747"/>
            <a:ext cx="4459111" cy="6270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t>البيت السادس </a:t>
            </a:r>
            <a:endParaRPr lang="en-US" sz="3600" dirty="0"/>
          </a:p>
        </p:txBody>
      </p:sp>
      <p:sp>
        <p:nvSpPr>
          <p:cNvPr id="5" name="Rectangle 3">
            <a:extLst>
              <a:ext uri="{FF2B5EF4-FFF2-40B4-BE49-F238E27FC236}">
                <a16:creationId xmlns:a16="http://schemas.microsoft.com/office/drawing/2014/main" id="{7B707810-BF75-4ED9-8FAD-296C31A20247}"/>
              </a:ext>
            </a:extLst>
          </p:cNvPr>
          <p:cNvSpPr/>
          <p:nvPr/>
        </p:nvSpPr>
        <p:spPr>
          <a:xfrm>
            <a:off x="107244" y="888847"/>
            <a:ext cx="11977512" cy="9144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endParaRPr lang="ar-EG" dirty="0"/>
          </a:p>
          <a:p>
            <a:pPr algn="ctr"/>
            <a:endParaRPr lang="ar-EG" sz="2800" dirty="0"/>
          </a:p>
          <a:p>
            <a:pPr algn="ctr"/>
            <a:r>
              <a:rPr lang="ar-EG" sz="3200" dirty="0"/>
              <a:t>لا بَارَكَ الله في الدّنْيَا إذا انقَطَعَتْ          أسبابُ دنياكِ منْ أسبابِ دنيانا</a:t>
            </a:r>
            <a:br>
              <a:rPr lang="ar-EG" sz="3200" dirty="0"/>
            </a:br>
            <a:br>
              <a:rPr lang="ar-EG" sz="3200" dirty="0"/>
            </a:br>
            <a:endParaRPr lang="ar-EG" sz="3200" dirty="0"/>
          </a:p>
        </p:txBody>
      </p:sp>
      <p:sp>
        <p:nvSpPr>
          <p:cNvPr id="6" name="مستطيل: زوايا قطرية مستديرة 5">
            <a:extLst>
              <a:ext uri="{FF2B5EF4-FFF2-40B4-BE49-F238E27FC236}">
                <a16:creationId xmlns:a16="http://schemas.microsoft.com/office/drawing/2014/main" id="{9A413CBA-A72D-40D1-B485-E487CA9E5927}"/>
              </a:ext>
            </a:extLst>
          </p:cNvPr>
          <p:cNvSpPr/>
          <p:nvPr/>
        </p:nvSpPr>
        <p:spPr>
          <a:xfrm>
            <a:off x="4447032" y="2487378"/>
            <a:ext cx="2552903"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dirty="0"/>
              <a:t>شرح البيت </a:t>
            </a:r>
            <a:endParaRPr lang="en-US" sz="3200" dirty="0"/>
          </a:p>
        </p:txBody>
      </p:sp>
      <p:sp>
        <p:nvSpPr>
          <p:cNvPr id="8" name="مستطيل: زوايا قطرية مستديرة 7">
            <a:extLst>
              <a:ext uri="{FF2B5EF4-FFF2-40B4-BE49-F238E27FC236}">
                <a16:creationId xmlns:a16="http://schemas.microsoft.com/office/drawing/2014/main" id="{3046FD80-056E-4C50-A26E-2E37DDAB6515}"/>
              </a:ext>
            </a:extLst>
          </p:cNvPr>
          <p:cNvSpPr/>
          <p:nvPr/>
        </p:nvSpPr>
        <p:spPr>
          <a:xfrm>
            <a:off x="107244" y="4614261"/>
            <a:ext cx="11977512" cy="1817462"/>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ar-EG" dirty="0"/>
          </a:p>
          <a:p>
            <a:pPr algn="ctr"/>
            <a:r>
              <a:rPr lang="ar-EG" sz="4000" dirty="0"/>
              <a:t>يدعو على هذه الدنيا بعدم البركة إذا غابت الحبيبة وإذا انقطّعت وانفصلت  أسباب التلاقي بينه وبينها.</a:t>
            </a:r>
            <a:br>
              <a:rPr lang="ar-EG" sz="4000" dirty="0"/>
            </a:br>
            <a:endParaRPr lang="en-US" sz="4000" dirty="0"/>
          </a:p>
        </p:txBody>
      </p:sp>
      <p:sp>
        <p:nvSpPr>
          <p:cNvPr id="10" name="سهم: لأسفل 9">
            <a:extLst>
              <a:ext uri="{FF2B5EF4-FFF2-40B4-BE49-F238E27FC236}">
                <a16:creationId xmlns:a16="http://schemas.microsoft.com/office/drawing/2014/main" id="{7E47767E-7CB1-4359-AE92-9BCBF50A0CA8}"/>
              </a:ext>
            </a:extLst>
          </p:cNvPr>
          <p:cNvSpPr/>
          <p:nvPr/>
        </p:nvSpPr>
        <p:spPr>
          <a:xfrm>
            <a:off x="5238852" y="3672809"/>
            <a:ext cx="484632" cy="670421"/>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مستطيل: زوايا مستديرة 1">
            <a:extLst>
              <a:ext uri="{FF2B5EF4-FFF2-40B4-BE49-F238E27FC236}">
                <a16:creationId xmlns:a16="http://schemas.microsoft.com/office/drawing/2014/main" id="{D87B261A-DA6A-4D63-8F22-49A6AA676C5E}"/>
              </a:ext>
            </a:extLst>
          </p:cNvPr>
          <p:cNvSpPr/>
          <p:nvPr/>
        </p:nvSpPr>
        <p:spPr>
          <a:xfrm>
            <a:off x="7191022" y="2038942"/>
            <a:ext cx="4893734" cy="63145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t>المفردات </a:t>
            </a:r>
            <a:endParaRPr lang="en-US" sz="4000" dirty="0"/>
          </a:p>
        </p:txBody>
      </p:sp>
      <p:sp>
        <p:nvSpPr>
          <p:cNvPr id="9" name="مستطيل: زوايا مستديرة 8">
            <a:extLst>
              <a:ext uri="{FF2B5EF4-FFF2-40B4-BE49-F238E27FC236}">
                <a16:creationId xmlns:a16="http://schemas.microsoft.com/office/drawing/2014/main" id="{A77A0F85-4A2F-4003-AA59-5D22B7D66CE7}"/>
              </a:ext>
            </a:extLst>
          </p:cNvPr>
          <p:cNvSpPr/>
          <p:nvPr/>
        </p:nvSpPr>
        <p:spPr>
          <a:xfrm>
            <a:off x="7083778" y="2908051"/>
            <a:ext cx="5000978" cy="119502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a:t>الأسباب : جمع سبب وهو الحبل </a:t>
            </a:r>
            <a:endParaRPr lang="en-US" sz="3200" dirty="0"/>
          </a:p>
        </p:txBody>
      </p:sp>
      <p:pic>
        <p:nvPicPr>
          <p:cNvPr id="7" name="صورة 6">
            <a:extLst>
              <a:ext uri="{FF2B5EF4-FFF2-40B4-BE49-F238E27FC236}">
                <a16:creationId xmlns:a16="http://schemas.microsoft.com/office/drawing/2014/main" id="{443E12A0-CCF6-4B3E-B2D7-2ED4BE1C8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4" y="1884072"/>
            <a:ext cx="4255945" cy="2631485"/>
          </a:xfrm>
          <a:prstGeom prst="rect">
            <a:avLst/>
          </a:prstGeom>
        </p:spPr>
      </p:pic>
    </p:spTree>
    <p:extLst>
      <p:ext uri="{BB962C8B-B14F-4D97-AF65-F5344CB8AC3E}">
        <p14:creationId xmlns:p14="http://schemas.microsoft.com/office/powerpoint/2010/main" val="35285788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randombar(horizont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9CF02FE2-43EF-4DE1-8A56-A1E7D0504D3D}"/>
              </a:ext>
            </a:extLst>
          </p:cNvPr>
          <p:cNvSpPr/>
          <p:nvPr/>
        </p:nvSpPr>
        <p:spPr>
          <a:xfrm>
            <a:off x="3228622" y="270933"/>
            <a:ext cx="4662312" cy="573129"/>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dirty="0"/>
              <a:t>البيت السابع </a:t>
            </a:r>
            <a:endParaRPr lang="en-US" sz="3200" dirty="0"/>
          </a:p>
        </p:txBody>
      </p:sp>
      <p:sp>
        <p:nvSpPr>
          <p:cNvPr id="5" name="Rectangle 4">
            <a:extLst>
              <a:ext uri="{FF2B5EF4-FFF2-40B4-BE49-F238E27FC236}">
                <a16:creationId xmlns:a16="http://schemas.microsoft.com/office/drawing/2014/main" id="{762D0822-4B9F-44D4-8576-9259E581EC0C}"/>
              </a:ext>
            </a:extLst>
          </p:cNvPr>
          <p:cNvSpPr/>
          <p:nvPr/>
        </p:nvSpPr>
        <p:spPr>
          <a:xfrm>
            <a:off x="153703" y="1002603"/>
            <a:ext cx="11934092"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ما أَحدَث </a:t>
            </a:r>
            <a:r>
              <a:rPr lang="ar-EG" sz="3200" dirty="0" err="1"/>
              <a:t>الدَّهرُممّا</a:t>
            </a:r>
            <a:r>
              <a:rPr lang="ar-EG" sz="3200" dirty="0"/>
              <a:t> تَعلَمين لكُمْ                للحَبلِ صُرمّا  ولا للِعهدِ نِسيانا </a:t>
            </a:r>
          </a:p>
        </p:txBody>
      </p:sp>
      <p:sp>
        <p:nvSpPr>
          <p:cNvPr id="6" name="مستطيل: زوايا قطرية مستديرة 5">
            <a:extLst>
              <a:ext uri="{FF2B5EF4-FFF2-40B4-BE49-F238E27FC236}">
                <a16:creationId xmlns:a16="http://schemas.microsoft.com/office/drawing/2014/main" id="{506361EA-370C-436B-9442-325AABAD07C2}"/>
              </a:ext>
            </a:extLst>
          </p:cNvPr>
          <p:cNvSpPr/>
          <p:nvPr/>
        </p:nvSpPr>
        <p:spPr>
          <a:xfrm>
            <a:off x="4189914" y="3124685"/>
            <a:ext cx="3488267"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t>شرح البيت </a:t>
            </a:r>
            <a:endParaRPr lang="en-US" sz="3600" dirty="0"/>
          </a:p>
        </p:txBody>
      </p:sp>
      <p:sp>
        <p:nvSpPr>
          <p:cNvPr id="7" name="مستطيل: زوايا قطرية مستديرة 6">
            <a:extLst>
              <a:ext uri="{FF2B5EF4-FFF2-40B4-BE49-F238E27FC236}">
                <a16:creationId xmlns:a16="http://schemas.microsoft.com/office/drawing/2014/main" id="{3AD6BB96-4BDA-4F7E-A19A-7CD90CB5059B}"/>
              </a:ext>
            </a:extLst>
          </p:cNvPr>
          <p:cNvSpPr/>
          <p:nvPr/>
        </p:nvSpPr>
        <p:spPr>
          <a:xfrm>
            <a:off x="164124" y="4916310"/>
            <a:ext cx="11913250" cy="158608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400" dirty="0"/>
              <a:t>يقول الشاعر لمحبوبته أنه رغم الفراق ما زال على العهد فلم ينساها </a:t>
            </a:r>
            <a:endParaRPr lang="en-US" sz="4400" dirty="0"/>
          </a:p>
        </p:txBody>
      </p:sp>
      <p:sp>
        <p:nvSpPr>
          <p:cNvPr id="8" name="سهم: لأسفل 7">
            <a:extLst>
              <a:ext uri="{FF2B5EF4-FFF2-40B4-BE49-F238E27FC236}">
                <a16:creationId xmlns:a16="http://schemas.microsoft.com/office/drawing/2014/main" id="{25A49B42-486D-4C4F-9464-D51B7B8C7E87}"/>
              </a:ext>
            </a:extLst>
          </p:cNvPr>
          <p:cNvSpPr/>
          <p:nvPr/>
        </p:nvSpPr>
        <p:spPr>
          <a:xfrm>
            <a:off x="5752084" y="4169814"/>
            <a:ext cx="484632" cy="652875"/>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مستطيل 1">
            <a:extLst>
              <a:ext uri="{FF2B5EF4-FFF2-40B4-BE49-F238E27FC236}">
                <a16:creationId xmlns:a16="http://schemas.microsoft.com/office/drawing/2014/main" id="{46357283-6889-44ED-A081-35AE1BBC4CAE}"/>
              </a:ext>
            </a:extLst>
          </p:cNvPr>
          <p:cNvSpPr/>
          <p:nvPr/>
        </p:nvSpPr>
        <p:spPr>
          <a:xfrm>
            <a:off x="7890934" y="2107439"/>
            <a:ext cx="4075288"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t>المفردات</a:t>
            </a:r>
            <a:r>
              <a:rPr lang="ar-EG" dirty="0"/>
              <a:t> </a:t>
            </a:r>
            <a:endParaRPr lang="en-US" dirty="0"/>
          </a:p>
        </p:txBody>
      </p:sp>
      <p:sp>
        <p:nvSpPr>
          <p:cNvPr id="9" name="مستطيل 8">
            <a:extLst>
              <a:ext uri="{FF2B5EF4-FFF2-40B4-BE49-F238E27FC236}">
                <a16:creationId xmlns:a16="http://schemas.microsoft.com/office/drawing/2014/main" id="{DDB9B33C-DEE7-4D6C-81B6-E3BE564D66BD}"/>
              </a:ext>
            </a:extLst>
          </p:cNvPr>
          <p:cNvSpPr/>
          <p:nvPr/>
        </p:nvSpPr>
        <p:spPr>
          <a:xfrm>
            <a:off x="8002087" y="3581851"/>
            <a:ext cx="4075287"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الحبل : الوصال </a:t>
            </a:r>
            <a:endParaRPr lang="en-US" sz="3600" dirty="0"/>
          </a:p>
        </p:txBody>
      </p:sp>
      <p:sp>
        <p:nvSpPr>
          <p:cNvPr id="10" name="مستطيل 9">
            <a:extLst>
              <a:ext uri="{FF2B5EF4-FFF2-40B4-BE49-F238E27FC236}">
                <a16:creationId xmlns:a16="http://schemas.microsoft.com/office/drawing/2014/main" id="{C2E5F35A-95C2-4472-8C72-90C49119C3CD}"/>
              </a:ext>
            </a:extLst>
          </p:cNvPr>
          <p:cNvSpPr/>
          <p:nvPr/>
        </p:nvSpPr>
        <p:spPr>
          <a:xfrm>
            <a:off x="4159958" y="2079557"/>
            <a:ext cx="3488266"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2800" dirty="0"/>
              <a:t>صرما : قطيعة وهجران </a:t>
            </a:r>
            <a:endParaRPr lang="en-US" sz="2800" dirty="0"/>
          </a:p>
        </p:txBody>
      </p:sp>
      <p:pic>
        <p:nvPicPr>
          <p:cNvPr id="11" name="صورة 10">
            <a:extLst>
              <a:ext uri="{FF2B5EF4-FFF2-40B4-BE49-F238E27FC236}">
                <a16:creationId xmlns:a16="http://schemas.microsoft.com/office/drawing/2014/main" id="{D2D53CD7-F5CF-4B18-B73A-BA6D3FC75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5" y="1941690"/>
            <a:ext cx="4075288" cy="2920078"/>
          </a:xfrm>
          <a:prstGeom prst="rect">
            <a:avLst/>
          </a:prstGeom>
        </p:spPr>
      </p:pic>
    </p:spTree>
    <p:extLst>
      <p:ext uri="{BB962C8B-B14F-4D97-AF65-F5344CB8AC3E}">
        <p14:creationId xmlns:p14="http://schemas.microsoft.com/office/powerpoint/2010/main" val="34742382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1000" fill="hold"/>
                                        <p:tgtEl>
                                          <p:spTgt spid="2"/>
                                        </p:tgtEl>
                                        <p:attrNameLst>
                                          <p:attrName>ppt_w</p:attrName>
                                        </p:attrNameLst>
                                      </p:cBhvr>
                                      <p:tavLst>
                                        <p:tav tm="0">
                                          <p:val>
                                            <p:fltVal val="0"/>
                                          </p:val>
                                        </p:tav>
                                        <p:tav tm="100000">
                                          <p:val>
                                            <p:strVal val="#ppt_w"/>
                                          </p:val>
                                        </p:tav>
                                      </p:tavLst>
                                    </p:anim>
                                    <p:anim calcmode="lin" valueType="num">
                                      <p:cBhvr>
                                        <p:cTn id="30" dur="1000" fill="hold"/>
                                        <p:tgtEl>
                                          <p:spTgt spid="2"/>
                                        </p:tgtEl>
                                        <p:attrNameLst>
                                          <p:attrName>ppt_h</p:attrName>
                                        </p:attrNameLst>
                                      </p:cBhvr>
                                      <p:tavLst>
                                        <p:tav tm="0">
                                          <p:val>
                                            <p:fltVal val="0"/>
                                          </p:val>
                                        </p:tav>
                                        <p:tav tm="100000">
                                          <p:val>
                                            <p:strVal val="#ppt_h"/>
                                          </p:val>
                                        </p:tav>
                                      </p:tavLst>
                                    </p:anim>
                                    <p:anim calcmode="lin" valueType="num">
                                      <p:cBhvr>
                                        <p:cTn id="31" dur="1000" fill="hold"/>
                                        <p:tgtEl>
                                          <p:spTgt spid="2"/>
                                        </p:tgtEl>
                                        <p:attrNameLst>
                                          <p:attrName>style.rotation</p:attrName>
                                        </p:attrNameLst>
                                      </p:cBhvr>
                                      <p:tavLst>
                                        <p:tav tm="0">
                                          <p:val>
                                            <p:fltVal val="90"/>
                                          </p:val>
                                        </p:tav>
                                        <p:tav tm="100000">
                                          <p:val>
                                            <p:fltVal val="0"/>
                                          </p:val>
                                        </p:tav>
                                      </p:tavLst>
                                    </p:anim>
                                    <p:animEffect transition="in" filter="fade">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heel(1)">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randombar(horizontal)">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ppt_w</p:attrName>
                                        </p:attrNameLst>
                                      </p:cBhvr>
                                      <p:tavLst>
                                        <p:tav tm="0">
                                          <p:val>
                                            <p:fltVal val="0"/>
                                          </p:val>
                                        </p:tav>
                                        <p:tav tm="100000">
                                          <p:val>
                                            <p:strVal val="#ppt_w"/>
                                          </p:val>
                                        </p:tav>
                                      </p:tavLst>
                                    </p:anim>
                                    <p:anim calcmode="lin" valueType="num">
                                      <p:cBhvr>
                                        <p:cTn id="58" dur="1000" fill="hold"/>
                                        <p:tgtEl>
                                          <p:spTgt spid="7"/>
                                        </p:tgtEl>
                                        <p:attrNameLst>
                                          <p:attrName>ppt_h</p:attrName>
                                        </p:attrNameLst>
                                      </p:cBhvr>
                                      <p:tavLst>
                                        <p:tav tm="0">
                                          <p:val>
                                            <p:fltVal val="0"/>
                                          </p:val>
                                        </p:tav>
                                        <p:tav tm="100000">
                                          <p:val>
                                            <p:strVal val="#ppt_h"/>
                                          </p:val>
                                        </p:tav>
                                      </p:tavLst>
                                    </p:anim>
                                    <p:anim calcmode="lin" valueType="num">
                                      <p:cBhvr>
                                        <p:cTn id="59" dur="1000" fill="hold"/>
                                        <p:tgtEl>
                                          <p:spTgt spid="7"/>
                                        </p:tgtEl>
                                        <p:attrNameLst>
                                          <p:attrName>style.rotation</p:attrName>
                                        </p:attrNameLst>
                                      </p:cBhvr>
                                      <p:tavLst>
                                        <p:tav tm="0">
                                          <p:val>
                                            <p:fltVal val="90"/>
                                          </p:val>
                                        </p:tav>
                                        <p:tav tm="100000">
                                          <p:val>
                                            <p:fltVal val="0"/>
                                          </p:val>
                                        </p:tav>
                                      </p:tavLst>
                                    </p:anim>
                                    <p:animEffect transition="in" filter="fade">
                                      <p:cBhvr>
                                        <p:cTn id="6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41D3A194-8A1A-4107-B72C-538DA59C731F}"/>
              </a:ext>
            </a:extLst>
          </p:cNvPr>
          <p:cNvSpPr/>
          <p:nvPr/>
        </p:nvSpPr>
        <p:spPr>
          <a:xfrm>
            <a:off x="3262487" y="90304"/>
            <a:ext cx="4786489" cy="578551"/>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a:t>البيت الثامن </a:t>
            </a:r>
            <a:endParaRPr lang="en-US" sz="3600" dirty="0"/>
          </a:p>
        </p:txBody>
      </p:sp>
      <p:sp>
        <p:nvSpPr>
          <p:cNvPr id="5" name="مستطيل: زوايا قطرية مستديرة 4">
            <a:extLst>
              <a:ext uri="{FF2B5EF4-FFF2-40B4-BE49-F238E27FC236}">
                <a16:creationId xmlns:a16="http://schemas.microsoft.com/office/drawing/2014/main" id="{9B086CCC-C8B6-452D-B691-C6D6E7119965}"/>
              </a:ext>
            </a:extLst>
          </p:cNvPr>
          <p:cNvSpPr/>
          <p:nvPr/>
        </p:nvSpPr>
        <p:spPr>
          <a:xfrm>
            <a:off x="7840133" y="3191720"/>
            <a:ext cx="4210757" cy="9144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تسري : تسير تتحرك</a:t>
            </a:r>
            <a:endParaRPr lang="en-US" sz="3600" dirty="0"/>
          </a:p>
        </p:txBody>
      </p:sp>
      <p:sp>
        <p:nvSpPr>
          <p:cNvPr id="6" name="مستطيل: زوايا قطرية مستديرة 5">
            <a:extLst>
              <a:ext uri="{FF2B5EF4-FFF2-40B4-BE49-F238E27FC236}">
                <a16:creationId xmlns:a16="http://schemas.microsoft.com/office/drawing/2014/main" id="{A733670D-61BB-4B07-A13B-781CDA12EB33}"/>
              </a:ext>
            </a:extLst>
          </p:cNvPr>
          <p:cNvSpPr/>
          <p:nvPr/>
        </p:nvSpPr>
        <p:spPr>
          <a:xfrm>
            <a:off x="7800622" y="1780818"/>
            <a:ext cx="4210756" cy="914400"/>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ar-EG" sz="3200" dirty="0"/>
              <a:t>المفردات </a:t>
            </a:r>
            <a:endParaRPr lang="en-US" sz="3200" dirty="0"/>
          </a:p>
        </p:txBody>
      </p:sp>
      <p:sp>
        <p:nvSpPr>
          <p:cNvPr id="7" name="Rectangle 5">
            <a:extLst>
              <a:ext uri="{FF2B5EF4-FFF2-40B4-BE49-F238E27FC236}">
                <a16:creationId xmlns:a16="http://schemas.microsoft.com/office/drawing/2014/main" id="{4459F8D2-1BB9-484E-AD27-84519E41E17A}"/>
              </a:ext>
            </a:extLst>
          </p:cNvPr>
          <p:cNvSpPr/>
          <p:nvPr/>
        </p:nvSpPr>
        <p:spPr>
          <a:xfrm>
            <a:off x="141110" y="744133"/>
            <a:ext cx="11909780"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 أَبُدِّلَ اللَّيلُ لا تَسري كَواكِبُهُ               أَمْ طال حَتّى حَسبتُ النَّجمَ حَيرانا ؟</a:t>
            </a:r>
          </a:p>
        </p:txBody>
      </p:sp>
      <p:sp>
        <p:nvSpPr>
          <p:cNvPr id="8" name="مستطيل: زوايا قطرية مستديرة 7">
            <a:extLst>
              <a:ext uri="{FF2B5EF4-FFF2-40B4-BE49-F238E27FC236}">
                <a16:creationId xmlns:a16="http://schemas.microsoft.com/office/drawing/2014/main" id="{05AE9212-B4D4-4E28-8516-FE86D0E6D3F8}"/>
              </a:ext>
            </a:extLst>
          </p:cNvPr>
          <p:cNvSpPr/>
          <p:nvPr/>
        </p:nvSpPr>
        <p:spPr>
          <a:xfrm>
            <a:off x="4130251" y="2552031"/>
            <a:ext cx="3535592"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t>شرح البيت </a:t>
            </a:r>
            <a:endParaRPr lang="en-US" sz="4000" dirty="0"/>
          </a:p>
        </p:txBody>
      </p:sp>
      <p:sp>
        <p:nvSpPr>
          <p:cNvPr id="9" name="مستطيل: زوايا قطرية مستديرة 8">
            <a:extLst>
              <a:ext uri="{FF2B5EF4-FFF2-40B4-BE49-F238E27FC236}">
                <a16:creationId xmlns:a16="http://schemas.microsoft.com/office/drawing/2014/main" id="{4A2A1BDE-433C-4126-8927-57E161EF91BC}"/>
              </a:ext>
            </a:extLst>
          </p:cNvPr>
          <p:cNvSpPr/>
          <p:nvPr/>
        </p:nvSpPr>
        <p:spPr>
          <a:xfrm>
            <a:off x="101598" y="4791005"/>
            <a:ext cx="11909780" cy="1984019"/>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t>يتساءل الشاعر هنا إذا كان ثمة لقاء مع محبوبته التي طال انتظارها , ولكن هيهات فالزمان </a:t>
            </a:r>
            <a:r>
              <a:rPr lang="ar-EG" sz="4000" dirty="0" err="1"/>
              <a:t>لايتحرك</a:t>
            </a:r>
            <a:r>
              <a:rPr lang="ar-EG" sz="4000" dirty="0"/>
              <a:t> والليل لا تسري كواكبه , حتى أنه ظن بأن النجوم أصبحت حائرة لا تدري أين  تتجه.</a:t>
            </a:r>
            <a:endParaRPr lang="en-US" sz="4000" dirty="0"/>
          </a:p>
        </p:txBody>
      </p:sp>
      <p:sp>
        <p:nvSpPr>
          <p:cNvPr id="10" name="سهم: لأسفل 9">
            <a:extLst>
              <a:ext uri="{FF2B5EF4-FFF2-40B4-BE49-F238E27FC236}">
                <a16:creationId xmlns:a16="http://schemas.microsoft.com/office/drawing/2014/main" id="{DE267406-88D2-4003-9D12-A15C4268120E}"/>
              </a:ext>
            </a:extLst>
          </p:cNvPr>
          <p:cNvSpPr/>
          <p:nvPr/>
        </p:nvSpPr>
        <p:spPr>
          <a:xfrm>
            <a:off x="5655731" y="3692432"/>
            <a:ext cx="484632" cy="872572"/>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id="{2B99AEC5-ACBC-45A5-985C-D7738C2A9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10" y="1705763"/>
            <a:ext cx="3905266" cy="3015818"/>
          </a:xfrm>
          <a:prstGeom prst="rect">
            <a:avLst/>
          </a:prstGeom>
        </p:spPr>
      </p:pic>
    </p:spTree>
    <p:extLst>
      <p:ext uri="{BB962C8B-B14F-4D97-AF65-F5344CB8AC3E}">
        <p14:creationId xmlns:p14="http://schemas.microsoft.com/office/powerpoint/2010/main" val="131571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heel(1)">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36A82520-D806-4448-B990-69B69D58BEDC}"/>
              </a:ext>
            </a:extLst>
          </p:cNvPr>
          <p:cNvSpPr/>
          <p:nvPr/>
        </p:nvSpPr>
        <p:spPr>
          <a:xfrm>
            <a:off x="2908921" y="107326"/>
            <a:ext cx="4696177" cy="585413"/>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4000" dirty="0"/>
              <a:t>البيت التاسع </a:t>
            </a:r>
            <a:endParaRPr lang="en-US" sz="4000" dirty="0"/>
          </a:p>
        </p:txBody>
      </p:sp>
      <p:sp>
        <p:nvSpPr>
          <p:cNvPr id="5" name="Rectangle 6">
            <a:extLst>
              <a:ext uri="{FF2B5EF4-FFF2-40B4-BE49-F238E27FC236}">
                <a16:creationId xmlns:a16="http://schemas.microsoft.com/office/drawing/2014/main" id="{87F33CEC-F1FF-4C43-87D9-E9103D50D43A}"/>
              </a:ext>
            </a:extLst>
          </p:cNvPr>
          <p:cNvSpPr/>
          <p:nvPr/>
        </p:nvSpPr>
        <p:spPr>
          <a:xfrm>
            <a:off x="116961" y="804933"/>
            <a:ext cx="11865932" cy="9144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a:p>
            <a:pPr algn="ctr"/>
            <a:endParaRPr lang="ar-EG" sz="3200" dirty="0"/>
          </a:p>
          <a:p>
            <a:pPr algn="ctr"/>
            <a:r>
              <a:rPr lang="ar-EG" sz="3200" dirty="0"/>
              <a:t>إنَّ العُيونَ الَّتي في طَرفِها حَوَرٌ                    قَتَلنَنا ثُمَّ لَم يُحيِينَ قَتلانا</a:t>
            </a:r>
            <a:br>
              <a:rPr lang="ar-EG" sz="3200" dirty="0"/>
            </a:br>
            <a:br>
              <a:rPr lang="ar-EG" sz="3200" dirty="0"/>
            </a:br>
            <a:endParaRPr lang="ar-EG" sz="3200" dirty="0"/>
          </a:p>
        </p:txBody>
      </p:sp>
      <p:sp>
        <p:nvSpPr>
          <p:cNvPr id="6" name="مستطيل: زوايا قطرية مستديرة 5">
            <a:extLst>
              <a:ext uri="{FF2B5EF4-FFF2-40B4-BE49-F238E27FC236}">
                <a16:creationId xmlns:a16="http://schemas.microsoft.com/office/drawing/2014/main" id="{24216F53-C13D-4AC3-B694-DA631A1DC1BA}"/>
              </a:ext>
            </a:extLst>
          </p:cNvPr>
          <p:cNvSpPr/>
          <p:nvPr/>
        </p:nvSpPr>
        <p:spPr>
          <a:xfrm>
            <a:off x="6164046" y="2070888"/>
            <a:ext cx="3551275" cy="9144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dirty="0"/>
              <a:t>المفردات </a:t>
            </a:r>
            <a:endParaRPr lang="en-US" sz="3200" dirty="0"/>
          </a:p>
        </p:txBody>
      </p:sp>
      <p:sp>
        <p:nvSpPr>
          <p:cNvPr id="7" name="مستطيل: زوايا قطرية مستديرة 6">
            <a:extLst>
              <a:ext uri="{FF2B5EF4-FFF2-40B4-BE49-F238E27FC236}">
                <a16:creationId xmlns:a16="http://schemas.microsoft.com/office/drawing/2014/main" id="{E285171D-FFD7-4BEB-A753-C9415E04DDEC}"/>
              </a:ext>
            </a:extLst>
          </p:cNvPr>
          <p:cNvSpPr/>
          <p:nvPr/>
        </p:nvSpPr>
        <p:spPr>
          <a:xfrm>
            <a:off x="4669536" y="3168919"/>
            <a:ext cx="7313357" cy="1350334"/>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dirty="0"/>
              <a:t>الحور :شدة بياض </a:t>
            </a:r>
            <a:r>
              <a:rPr lang="ar-EG" sz="3200" dirty="0">
                <a:hlinkClick r:id="rId2"/>
              </a:rPr>
              <a:t>العين</a:t>
            </a:r>
            <a:r>
              <a:rPr lang="ar-EG" sz="3200" dirty="0"/>
              <a:t> وشدة سوادها مع اتساع </a:t>
            </a:r>
            <a:r>
              <a:rPr lang="ar-EG" sz="3200" dirty="0">
                <a:hlinkClick r:id="rId2"/>
              </a:rPr>
              <a:t>العين</a:t>
            </a:r>
            <a:r>
              <a:rPr lang="ar-EG" sz="3200" dirty="0"/>
              <a:t>. صفة مستحبة في العيون.</a:t>
            </a:r>
            <a:endParaRPr lang="en-US" sz="3200" dirty="0"/>
          </a:p>
        </p:txBody>
      </p:sp>
      <p:sp>
        <p:nvSpPr>
          <p:cNvPr id="8" name="مستطيل: زوايا قطرية مستديرة 7">
            <a:extLst>
              <a:ext uri="{FF2B5EF4-FFF2-40B4-BE49-F238E27FC236}">
                <a16:creationId xmlns:a16="http://schemas.microsoft.com/office/drawing/2014/main" id="{3A43E8B0-7F13-4F1F-898F-86201FDEAD1A}"/>
              </a:ext>
            </a:extLst>
          </p:cNvPr>
          <p:cNvSpPr/>
          <p:nvPr/>
        </p:nvSpPr>
        <p:spPr>
          <a:xfrm>
            <a:off x="116960" y="4886515"/>
            <a:ext cx="8718696" cy="179873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t>يصف </a:t>
            </a:r>
            <a:r>
              <a:rPr lang="ar-EG" sz="3600" dirty="0" err="1"/>
              <a:t>الشاعرهنا</a:t>
            </a:r>
            <a:r>
              <a:rPr lang="ar-EG" sz="3600" dirty="0"/>
              <a:t> عيون محبوبته بأنها حوراء وهي تقتل من شدة جمالها , وتلك العيون تسيطر على الإنسان ذي العقل على أنها أصغر خلق الله</a:t>
            </a:r>
            <a:endParaRPr lang="en-US" sz="3600" dirty="0"/>
          </a:p>
        </p:txBody>
      </p:sp>
      <p:sp>
        <p:nvSpPr>
          <p:cNvPr id="10" name="مستطيل: زوايا قطرية مستديرة 9">
            <a:extLst>
              <a:ext uri="{FF2B5EF4-FFF2-40B4-BE49-F238E27FC236}">
                <a16:creationId xmlns:a16="http://schemas.microsoft.com/office/drawing/2014/main" id="{1522D405-F7E9-4B93-8B7B-995316FBAE89}"/>
              </a:ext>
            </a:extLst>
          </p:cNvPr>
          <p:cNvSpPr/>
          <p:nvPr/>
        </p:nvSpPr>
        <p:spPr>
          <a:xfrm>
            <a:off x="10706986" y="5075967"/>
            <a:ext cx="1275907" cy="135033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dirty="0"/>
              <a:t>شرح البيت </a:t>
            </a:r>
            <a:endParaRPr lang="en-US" sz="3600" dirty="0"/>
          </a:p>
        </p:txBody>
      </p:sp>
      <p:sp>
        <p:nvSpPr>
          <p:cNvPr id="11" name="سهم: لليسار 10">
            <a:extLst>
              <a:ext uri="{FF2B5EF4-FFF2-40B4-BE49-F238E27FC236}">
                <a16:creationId xmlns:a16="http://schemas.microsoft.com/office/drawing/2014/main" id="{54C41501-DCDC-4871-8A47-BA1223A6A25E}"/>
              </a:ext>
            </a:extLst>
          </p:cNvPr>
          <p:cNvSpPr/>
          <p:nvPr/>
        </p:nvSpPr>
        <p:spPr>
          <a:xfrm>
            <a:off x="9282117" y="5543568"/>
            <a:ext cx="978408" cy="484632"/>
          </a:xfrm>
          <a:prstGeom prst="lef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pic>
        <p:nvPicPr>
          <p:cNvPr id="12" name="صورة 11">
            <a:extLst>
              <a:ext uri="{FF2B5EF4-FFF2-40B4-BE49-F238E27FC236}">
                <a16:creationId xmlns:a16="http://schemas.microsoft.com/office/drawing/2014/main" id="{3AEFBEEF-35DA-4BF4-BA7B-91DCA9C762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60" y="1831527"/>
            <a:ext cx="4455040" cy="2952594"/>
          </a:xfrm>
          <a:prstGeom prst="rect">
            <a:avLst/>
          </a:prstGeom>
        </p:spPr>
      </p:pic>
    </p:spTree>
    <p:extLst>
      <p:ext uri="{BB962C8B-B14F-4D97-AF65-F5344CB8AC3E}">
        <p14:creationId xmlns:p14="http://schemas.microsoft.com/office/powerpoint/2010/main" val="31558000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9158B95F-BE37-4585-B694-6DE1012C483B}"/>
              </a:ext>
            </a:extLst>
          </p:cNvPr>
          <p:cNvSpPr/>
          <p:nvPr/>
        </p:nvSpPr>
        <p:spPr>
          <a:xfrm>
            <a:off x="3243524" y="102970"/>
            <a:ext cx="4492977" cy="63345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t>البيت العاشر </a:t>
            </a:r>
            <a:endParaRPr lang="en-US" sz="4000" dirty="0"/>
          </a:p>
        </p:txBody>
      </p:sp>
      <p:sp>
        <p:nvSpPr>
          <p:cNvPr id="5" name="مستطيل: زوايا قطرية مستديرة 4">
            <a:extLst>
              <a:ext uri="{FF2B5EF4-FFF2-40B4-BE49-F238E27FC236}">
                <a16:creationId xmlns:a16="http://schemas.microsoft.com/office/drawing/2014/main" id="{DCC8212D-1718-4B5E-8B90-38140118E42A}"/>
              </a:ext>
            </a:extLst>
          </p:cNvPr>
          <p:cNvSpPr/>
          <p:nvPr/>
        </p:nvSpPr>
        <p:spPr>
          <a:xfrm>
            <a:off x="8074321" y="2797123"/>
            <a:ext cx="3601155" cy="9144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t>المفردات </a:t>
            </a:r>
            <a:endParaRPr lang="en-US" sz="3600" dirty="0"/>
          </a:p>
        </p:txBody>
      </p:sp>
      <p:sp>
        <p:nvSpPr>
          <p:cNvPr id="6" name="مستطيل: زوايا قطرية مستديرة 5">
            <a:extLst>
              <a:ext uri="{FF2B5EF4-FFF2-40B4-BE49-F238E27FC236}">
                <a16:creationId xmlns:a16="http://schemas.microsoft.com/office/drawing/2014/main" id="{A911DD1E-DEA9-476C-AAF2-C52D39B5B54C}"/>
              </a:ext>
            </a:extLst>
          </p:cNvPr>
          <p:cNvSpPr/>
          <p:nvPr/>
        </p:nvSpPr>
        <p:spPr>
          <a:xfrm>
            <a:off x="7976785" y="4101289"/>
            <a:ext cx="4023360" cy="914400"/>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600" dirty="0"/>
              <a:t>اللب : العقل</a:t>
            </a:r>
            <a:endParaRPr lang="en-US" sz="3600" dirty="0"/>
          </a:p>
        </p:txBody>
      </p:sp>
      <p:sp>
        <p:nvSpPr>
          <p:cNvPr id="7" name="Rectangle 7">
            <a:extLst>
              <a:ext uri="{FF2B5EF4-FFF2-40B4-BE49-F238E27FC236}">
                <a16:creationId xmlns:a16="http://schemas.microsoft.com/office/drawing/2014/main" id="{A7398A19-122D-40C6-AEF0-34CE9F3CDD9C}"/>
              </a:ext>
            </a:extLst>
          </p:cNvPr>
          <p:cNvSpPr/>
          <p:nvPr/>
        </p:nvSpPr>
        <p:spPr>
          <a:xfrm>
            <a:off x="97536" y="1219888"/>
            <a:ext cx="11984736" cy="1012190"/>
          </a:xfrm>
          <a:prstGeom prst="rec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3200" dirty="0"/>
          </a:p>
          <a:p>
            <a:pPr algn="ctr"/>
            <a:r>
              <a:rPr lang="ar-EG" sz="3200" dirty="0"/>
              <a:t>يَصرَعنَ ذا اللُبَّ حَتّى لا حِراكَ بِهِ             وَهُنَّ أَضعَفُ خَلقِ اللَهِ أَركانا</a:t>
            </a:r>
            <a:br>
              <a:rPr lang="ar-EG" sz="3200" dirty="0"/>
            </a:br>
            <a:endParaRPr lang="ar-EG" sz="3200" dirty="0"/>
          </a:p>
        </p:txBody>
      </p:sp>
      <p:sp>
        <p:nvSpPr>
          <p:cNvPr id="8" name="مستطيل: زوايا قطرية مستديرة 7">
            <a:extLst>
              <a:ext uri="{FF2B5EF4-FFF2-40B4-BE49-F238E27FC236}">
                <a16:creationId xmlns:a16="http://schemas.microsoft.com/office/drawing/2014/main" id="{31854EB9-966A-40D5-9540-541B671CEC84}"/>
              </a:ext>
            </a:extLst>
          </p:cNvPr>
          <p:cNvSpPr/>
          <p:nvPr/>
        </p:nvSpPr>
        <p:spPr>
          <a:xfrm>
            <a:off x="4559808" y="3711523"/>
            <a:ext cx="3330673"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t>شرح البيت </a:t>
            </a:r>
            <a:endParaRPr lang="en-US" sz="3600" dirty="0"/>
          </a:p>
        </p:txBody>
      </p:sp>
      <p:sp>
        <p:nvSpPr>
          <p:cNvPr id="9" name="مستطيل: زوايا قطرية مستديرة 8">
            <a:extLst>
              <a:ext uri="{FF2B5EF4-FFF2-40B4-BE49-F238E27FC236}">
                <a16:creationId xmlns:a16="http://schemas.microsoft.com/office/drawing/2014/main" id="{71E2721E-0EBC-4EFE-A486-CA9BDF7820F2}"/>
              </a:ext>
            </a:extLst>
          </p:cNvPr>
          <p:cNvSpPr/>
          <p:nvPr/>
        </p:nvSpPr>
        <p:spPr>
          <a:xfrm>
            <a:off x="107301" y="5329239"/>
            <a:ext cx="11892844" cy="141661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t>العيون يقتلن صاحب العقل اللبيب , بالرغم من صغرهن وضعفهن , كناية عن شدة تأثير العيون </a:t>
            </a:r>
            <a:r>
              <a:rPr lang="ar-EG" sz="4000" dirty="0" err="1"/>
              <a:t>فى</a:t>
            </a:r>
            <a:r>
              <a:rPr lang="ar-EG" sz="4000" dirty="0"/>
              <a:t> الانسان</a:t>
            </a:r>
            <a:endParaRPr lang="en-US" sz="4000" dirty="0"/>
          </a:p>
        </p:txBody>
      </p:sp>
      <p:sp>
        <p:nvSpPr>
          <p:cNvPr id="10" name="سهم: لأسفل 9">
            <a:extLst>
              <a:ext uri="{FF2B5EF4-FFF2-40B4-BE49-F238E27FC236}">
                <a16:creationId xmlns:a16="http://schemas.microsoft.com/office/drawing/2014/main" id="{F1C38A00-6166-4366-A580-7C944945C240}"/>
              </a:ext>
            </a:extLst>
          </p:cNvPr>
          <p:cNvSpPr/>
          <p:nvPr/>
        </p:nvSpPr>
        <p:spPr>
          <a:xfrm>
            <a:off x="6203639" y="4865194"/>
            <a:ext cx="484632" cy="30099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id="{5743D0CD-C435-4D06-B7C9-ADB3159A5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01" y="2332302"/>
            <a:ext cx="4366203" cy="2934106"/>
          </a:xfrm>
          <a:prstGeom prst="rect">
            <a:avLst/>
          </a:prstGeom>
        </p:spPr>
      </p:pic>
    </p:spTree>
    <p:extLst>
      <p:ext uri="{BB962C8B-B14F-4D97-AF65-F5344CB8AC3E}">
        <p14:creationId xmlns:p14="http://schemas.microsoft.com/office/powerpoint/2010/main" val="10249602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96491" y="228600"/>
            <a:ext cx="4852555"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dirty="0"/>
              <a:t>نواتج التعلم </a:t>
            </a:r>
            <a:endParaRPr lang="en-US" sz="3200" dirty="0"/>
          </a:p>
        </p:txBody>
      </p:sp>
      <p:sp>
        <p:nvSpPr>
          <p:cNvPr id="5" name="Rectangle 4"/>
          <p:cNvSpPr/>
          <p:nvPr/>
        </p:nvSpPr>
        <p:spPr>
          <a:xfrm>
            <a:off x="1454730" y="2708562"/>
            <a:ext cx="8905006" cy="914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4000" dirty="0"/>
              <a:t>يوضح الفكرة الرئيسة والفكر الفرعية </a:t>
            </a:r>
            <a:endParaRPr lang="en-US" sz="4000" dirty="0"/>
          </a:p>
        </p:txBody>
      </p:sp>
      <p:sp>
        <p:nvSpPr>
          <p:cNvPr id="7" name="Rectangle 6"/>
          <p:cNvSpPr/>
          <p:nvPr/>
        </p:nvSpPr>
        <p:spPr>
          <a:xfrm>
            <a:off x="1454730" y="1482436"/>
            <a:ext cx="890500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600" dirty="0"/>
              <a:t>أن يحلل المتعلم النص الشعري تحليلا فكريا ونقديا وبلاغيا </a:t>
            </a:r>
            <a:endParaRPr lang="en-US" sz="3600" dirty="0"/>
          </a:p>
        </p:txBody>
      </p:sp>
      <p:sp>
        <p:nvSpPr>
          <p:cNvPr id="9" name="Rectangle 8"/>
          <p:cNvSpPr/>
          <p:nvPr/>
        </p:nvSpPr>
        <p:spPr>
          <a:xfrm>
            <a:off x="1913860" y="5323605"/>
            <a:ext cx="8218968"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4000" dirty="0"/>
              <a:t>يحفظ بعض أبيات القصيدة </a:t>
            </a:r>
            <a:endParaRPr lang="en-US" sz="4000" dirty="0"/>
          </a:p>
        </p:txBody>
      </p:sp>
      <p:sp>
        <p:nvSpPr>
          <p:cNvPr id="10" name="Rectangle 9"/>
          <p:cNvSpPr/>
          <p:nvPr/>
        </p:nvSpPr>
        <p:spPr>
          <a:xfrm>
            <a:off x="394855" y="4069769"/>
            <a:ext cx="11367653" cy="91440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600" dirty="0"/>
              <a:t>يبين دور التنويع في الأساليب , ودور الإيقاع في التعبير عن عاطفة الشاعر  </a:t>
            </a:r>
            <a:endParaRPr lang="en-US" sz="3600" dirty="0"/>
          </a:p>
        </p:txBody>
      </p:sp>
    </p:spTree>
    <p:extLst>
      <p:ext uri="{BB962C8B-B14F-4D97-AF65-F5344CB8AC3E}">
        <p14:creationId xmlns:p14="http://schemas.microsoft.com/office/powerpoint/2010/main" val="104813113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D55733D1-8EB2-4F08-B4E2-0B1595E13AC0}"/>
              </a:ext>
            </a:extLst>
          </p:cNvPr>
          <p:cNvSpPr/>
          <p:nvPr/>
        </p:nvSpPr>
        <p:spPr>
          <a:xfrm>
            <a:off x="3031066" y="124010"/>
            <a:ext cx="4967111" cy="75618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t>البيت الحادي عشر </a:t>
            </a:r>
            <a:endParaRPr lang="en-US" sz="4000" dirty="0"/>
          </a:p>
        </p:txBody>
      </p:sp>
      <p:sp>
        <p:nvSpPr>
          <p:cNvPr id="5" name="Rectangle 3">
            <a:extLst>
              <a:ext uri="{FF2B5EF4-FFF2-40B4-BE49-F238E27FC236}">
                <a16:creationId xmlns:a16="http://schemas.microsoft.com/office/drawing/2014/main" id="{6A07EE90-AA03-41F5-9638-329D73DD04ED}"/>
              </a:ext>
            </a:extLst>
          </p:cNvPr>
          <p:cNvSpPr/>
          <p:nvPr/>
        </p:nvSpPr>
        <p:spPr>
          <a:xfrm>
            <a:off x="109728" y="985280"/>
            <a:ext cx="11946804"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2400" dirty="0"/>
          </a:p>
          <a:p>
            <a:pPr algn="ctr"/>
            <a:r>
              <a:rPr lang="ar-EG" sz="3200" dirty="0"/>
              <a:t>يا حبذا جبلُ الريانِ منْ جبلٍ           وَحَبّذا ساكِنُ الرّيّانِ مَنْ كَانَا</a:t>
            </a:r>
            <a:br>
              <a:rPr lang="ar-EG" sz="3200" dirty="0"/>
            </a:br>
            <a:br>
              <a:rPr lang="ar-EG" sz="3200" dirty="0"/>
            </a:br>
            <a:endParaRPr lang="en-US" sz="3200" dirty="0"/>
          </a:p>
        </p:txBody>
      </p:sp>
      <p:sp>
        <p:nvSpPr>
          <p:cNvPr id="6" name="مستطيل: زوايا قطرية مستديرة 5">
            <a:extLst>
              <a:ext uri="{FF2B5EF4-FFF2-40B4-BE49-F238E27FC236}">
                <a16:creationId xmlns:a16="http://schemas.microsoft.com/office/drawing/2014/main" id="{4A94D7D5-7CDF-4BF9-9E5E-BEADB229ECBC}"/>
              </a:ext>
            </a:extLst>
          </p:cNvPr>
          <p:cNvSpPr/>
          <p:nvPr/>
        </p:nvSpPr>
        <p:spPr>
          <a:xfrm>
            <a:off x="4746581" y="2029807"/>
            <a:ext cx="3014132" cy="61308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4000" dirty="0"/>
              <a:t>المفردات </a:t>
            </a:r>
            <a:endParaRPr lang="en-US" sz="4000" dirty="0"/>
          </a:p>
        </p:txBody>
      </p:sp>
      <p:sp>
        <p:nvSpPr>
          <p:cNvPr id="7" name="مستطيل: زوايا قطرية مستديرة 6">
            <a:extLst>
              <a:ext uri="{FF2B5EF4-FFF2-40B4-BE49-F238E27FC236}">
                <a16:creationId xmlns:a16="http://schemas.microsoft.com/office/drawing/2014/main" id="{3AEB3220-8093-4796-BBF5-7C2AF7226C13}"/>
              </a:ext>
            </a:extLst>
          </p:cNvPr>
          <p:cNvSpPr/>
          <p:nvPr/>
        </p:nvSpPr>
        <p:spPr>
          <a:xfrm>
            <a:off x="7738531" y="2773018"/>
            <a:ext cx="4318001" cy="856099"/>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dirty="0"/>
              <a:t>حبذا : للمدح</a:t>
            </a:r>
            <a:endParaRPr lang="en-US" sz="3600" dirty="0"/>
          </a:p>
        </p:txBody>
      </p:sp>
      <p:sp>
        <p:nvSpPr>
          <p:cNvPr id="8" name="مستطيل: زوايا قطرية مستديرة 7">
            <a:extLst>
              <a:ext uri="{FF2B5EF4-FFF2-40B4-BE49-F238E27FC236}">
                <a16:creationId xmlns:a16="http://schemas.microsoft.com/office/drawing/2014/main" id="{86EEC95A-81BB-4F49-AA49-5855AB0978ED}"/>
              </a:ext>
            </a:extLst>
          </p:cNvPr>
          <p:cNvSpPr/>
          <p:nvPr/>
        </p:nvSpPr>
        <p:spPr>
          <a:xfrm>
            <a:off x="8334023" y="3889269"/>
            <a:ext cx="3697110" cy="834378"/>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a:t>الريَّان : اسم جبل</a:t>
            </a:r>
            <a:endParaRPr lang="en-US" sz="3200" dirty="0"/>
          </a:p>
        </p:txBody>
      </p:sp>
      <p:sp>
        <p:nvSpPr>
          <p:cNvPr id="9" name="مستطيل: زوايا قطرية مستديرة 8">
            <a:extLst>
              <a:ext uri="{FF2B5EF4-FFF2-40B4-BE49-F238E27FC236}">
                <a16:creationId xmlns:a16="http://schemas.microsoft.com/office/drawing/2014/main" id="{6E5CA152-624D-444F-8E6E-7FA9C162D892}"/>
              </a:ext>
            </a:extLst>
          </p:cNvPr>
          <p:cNvSpPr/>
          <p:nvPr/>
        </p:nvSpPr>
        <p:spPr>
          <a:xfrm>
            <a:off x="109728" y="5297552"/>
            <a:ext cx="11946803" cy="1481426"/>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t> يستحضر الشاعر ذكرياته مع جبل الريَّان , ومع من يسكنون هذا الجبل</a:t>
            </a:r>
            <a:endParaRPr lang="en-US" sz="4000" dirty="0"/>
          </a:p>
        </p:txBody>
      </p:sp>
      <p:sp>
        <p:nvSpPr>
          <p:cNvPr id="10" name="مستطيل: زوايا قطرية مستديرة 9">
            <a:extLst>
              <a:ext uri="{FF2B5EF4-FFF2-40B4-BE49-F238E27FC236}">
                <a16:creationId xmlns:a16="http://schemas.microsoft.com/office/drawing/2014/main" id="{0C6E6D79-2592-4443-A703-215B602901A3}"/>
              </a:ext>
            </a:extLst>
          </p:cNvPr>
          <p:cNvSpPr/>
          <p:nvPr/>
        </p:nvSpPr>
        <p:spPr>
          <a:xfrm>
            <a:off x="4523577" y="3733762"/>
            <a:ext cx="3535905" cy="7526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4000" dirty="0"/>
              <a:t>شرح البيت </a:t>
            </a:r>
            <a:endParaRPr lang="en-US" sz="4000" dirty="0"/>
          </a:p>
        </p:txBody>
      </p:sp>
      <p:sp>
        <p:nvSpPr>
          <p:cNvPr id="11" name="سهم: لأسفل 10">
            <a:extLst>
              <a:ext uri="{FF2B5EF4-FFF2-40B4-BE49-F238E27FC236}">
                <a16:creationId xmlns:a16="http://schemas.microsoft.com/office/drawing/2014/main" id="{D4354DB3-769D-49FB-A4CC-B0AF354FD0AD}"/>
              </a:ext>
            </a:extLst>
          </p:cNvPr>
          <p:cNvSpPr/>
          <p:nvPr/>
        </p:nvSpPr>
        <p:spPr>
          <a:xfrm>
            <a:off x="6011331" y="4680335"/>
            <a:ext cx="484632" cy="42333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id="{8BDAA397-066F-4483-BE6B-649663223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9" y="2003810"/>
            <a:ext cx="4381871" cy="3210494"/>
          </a:xfrm>
          <a:prstGeom prst="rect">
            <a:avLst/>
          </a:prstGeom>
        </p:spPr>
      </p:pic>
    </p:spTree>
    <p:extLst>
      <p:ext uri="{BB962C8B-B14F-4D97-AF65-F5344CB8AC3E}">
        <p14:creationId xmlns:p14="http://schemas.microsoft.com/office/powerpoint/2010/main" val="7681914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E403B52A-86AD-4AD5-A83F-F3CBDA3D67D6}"/>
              </a:ext>
            </a:extLst>
          </p:cNvPr>
          <p:cNvSpPr/>
          <p:nvPr/>
        </p:nvSpPr>
        <p:spPr>
          <a:xfrm>
            <a:off x="3623733" y="116005"/>
            <a:ext cx="4222044" cy="62770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t>البيت الثاني عشر </a:t>
            </a:r>
            <a:endParaRPr lang="en-US" sz="4000" dirty="0"/>
          </a:p>
        </p:txBody>
      </p:sp>
      <p:sp>
        <p:nvSpPr>
          <p:cNvPr id="5" name="Rectangle 4">
            <a:extLst>
              <a:ext uri="{FF2B5EF4-FFF2-40B4-BE49-F238E27FC236}">
                <a16:creationId xmlns:a16="http://schemas.microsoft.com/office/drawing/2014/main" id="{F52AB8EE-F176-4582-BEF0-D30B32D020D6}"/>
              </a:ext>
            </a:extLst>
          </p:cNvPr>
          <p:cNvSpPr/>
          <p:nvPr/>
        </p:nvSpPr>
        <p:spPr>
          <a:xfrm>
            <a:off x="85344" y="905843"/>
            <a:ext cx="11996928" cy="9144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3600" dirty="0"/>
          </a:p>
          <a:p>
            <a:pPr algn="ctr"/>
            <a:r>
              <a:rPr lang="ar-EG" sz="3600" dirty="0"/>
              <a:t>وَحَبّذا نَفَحَاتٌ مِنْ يَمَانِيةٍ               تأتيكَ من قبلَ الريانِ أحيانا</a:t>
            </a:r>
            <a:br>
              <a:rPr lang="ar-EG" sz="3600" dirty="0"/>
            </a:br>
            <a:br>
              <a:rPr lang="ar-EG" sz="3600" dirty="0"/>
            </a:br>
            <a:endParaRPr lang="ar-EG" sz="3600" dirty="0"/>
          </a:p>
        </p:txBody>
      </p:sp>
      <p:sp>
        <p:nvSpPr>
          <p:cNvPr id="6" name="مستطيل: زوايا قطرية مستديرة 5">
            <a:extLst>
              <a:ext uri="{FF2B5EF4-FFF2-40B4-BE49-F238E27FC236}">
                <a16:creationId xmlns:a16="http://schemas.microsoft.com/office/drawing/2014/main" id="{3A8861BD-425C-442A-9D54-3BB6BD12EEF1}"/>
              </a:ext>
            </a:extLst>
          </p:cNvPr>
          <p:cNvSpPr/>
          <p:nvPr/>
        </p:nvSpPr>
        <p:spPr>
          <a:xfrm>
            <a:off x="5537199" y="2034957"/>
            <a:ext cx="4617156"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t>المفردات </a:t>
            </a:r>
            <a:endParaRPr lang="en-US" sz="4000" dirty="0"/>
          </a:p>
        </p:txBody>
      </p:sp>
      <p:sp>
        <p:nvSpPr>
          <p:cNvPr id="7" name="مستطيل: زوايا قطرية مستديرة 6">
            <a:extLst>
              <a:ext uri="{FF2B5EF4-FFF2-40B4-BE49-F238E27FC236}">
                <a16:creationId xmlns:a16="http://schemas.microsoft.com/office/drawing/2014/main" id="{E4284AA2-72DB-4F3C-B75B-F828C261693C}"/>
              </a:ext>
            </a:extLst>
          </p:cNvPr>
          <p:cNvSpPr/>
          <p:nvPr/>
        </p:nvSpPr>
        <p:spPr>
          <a:xfrm>
            <a:off x="4450080" y="3301775"/>
            <a:ext cx="3587608"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dirty="0"/>
              <a:t>شرح البيت </a:t>
            </a:r>
            <a:endParaRPr lang="en-US" sz="4000" dirty="0"/>
          </a:p>
        </p:txBody>
      </p:sp>
      <p:sp>
        <p:nvSpPr>
          <p:cNvPr id="8" name="مستطيل: زوايا قطرية مستديرة 7">
            <a:extLst>
              <a:ext uri="{FF2B5EF4-FFF2-40B4-BE49-F238E27FC236}">
                <a16:creationId xmlns:a16="http://schemas.microsoft.com/office/drawing/2014/main" id="{2F0B14E0-0F3E-4454-9A80-A8C2617370EC}"/>
              </a:ext>
            </a:extLst>
          </p:cNvPr>
          <p:cNvSpPr/>
          <p:nvPr/>
        </p:nvSpPr>
        <p:spPr>
          <a:xfrm>
            <a:off x="8229600" y="3070987"/>
            <a:ext cx="3738880" cy="165497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dirty="0"/>
              <a:t>نَفَحَاتٌ مِنْ يَمَانِية : نسائم أتته من جهة اليمن</a:t>
            </a:r>
            <a:endParaRPr lang="en-US" sz="3600" dirty="0"/>
          </a:p>
        </p:txBody>
      </p:sp>
      <p:sp>
        <p:nvSpPr>
          <p:cNvPr id="9" name="مستطيل: زوايا قطرية مستديرة 8">
            <a:extLst>
              <a:ext uri="{FF2B5EF4-FFF2-40B4-BE49-F238E27FC236}">
                <a16:creationId xmlns:a16="http://schemas.microsoft.com/office/drawing/2014/main" id="{5398E1AD-F424-4898-8491-70187BDE46A5}"/>
              </a:ext>
            </a:extLst>
          </p:cNvPr>
          <p:cNvSpPr/>
          <p:nvPr/>
        </p:nvSpPr>
        <p:spPr>
          <a:xfrm>
            <a:off x="85344" y="4888089"/>
            <a:ext cx="11996928" cy="184699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ar-EG" sz="4000" dirty="0"/>
          </a:p>
          <a:p>
            <a:pPr algn="ctr"/>
            <a:r>
              <a:rPr lang="ar-EG" sz="4000" dirty="0" err="1"/>
              <a:t>وياحبذا</a:t>
            </a:r>
            <a:r>
              <a:rPr lang="ar-EG" sz="4000" dirty="0"/>
              <a:t> الذكريات مع النسمات الرقيقة </a:t>
            </a:r>
            <a:r>
              <a:rPr lang="ar-EG" sz="4000" dirty="0" err="1"/>
              <a:t>التى</a:t>
            </a:r>
            <a:r>
              <a:rPr lang="ar-EG" sz="4000" dirty="0"/>
              <a:t> تأتيك من جهة اليمن , وت</a:t>
            </a:r>
            <a:r>
              <a:rPr lang="ar-EG" sz="4000" dirty="0">
                <a:hlinkClick r:id="rId2"/>
              </a:rPr>
              <a:t>حل</a:t>
            </a:r>
            <a:r>
              <a:rPr lang="ar-EG" sz="4000" dirty="0"/>
              <a:t> ذكرياته مع جبل الريَّان .</a:t>
            </a:r>
            <a:br>
              <a:rPr lang="ar-EG" sz="4000" dirty="0"/>
            </a:br>
            <a:endParaRPr lang="en-US" sz="4000" dirty="0"/>
          </a:p>
        </p:txBody>
      </p:sp>
      <p:sp>
        <p:nvSpPr>
          <p:cNvPr id="10" name="سهم: لأسفل 9">
            <a:extLst>
              <a:ext uri="{FF2B5EF4-FFF2-40B4-BE49-F238E27FC236}">
                <a16:creationId xmlns:a16="http://schemas.microsoft.com/office/drawing/2014/main" id="{059B498F-0703-40AD-AAAD-185F2F05DDC8}"/>
              </a:ext>
            </a:extLst>
          </p:cNvPr>
          <p:cNvSpPr/>
          <p:nvPr/>
        </p:nvSpPr>
        <p:spPr>
          <a:xfrm>
            <a:off x="6096000" y="4378306"/>
            <a:ext cx="484632" cy="347651"/>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3" name="صورة 2">
            <a:extLst>
              <a:ext uri="{FF2B5EF4-FFF2-40B4-BE49-F238E27FC236}">
                <a16:creationId xmlns:a16="http://schemas.microsoft.com/office/drawing/2014/main" id="{F935E8BE-EBAB-4833-83F3-C92A9B55A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969911"/>
            <a:ext cx="4306421" cy="2756046"/>
          </a:xfrm>
          <a:prstGeom prst="rect">
            <a:avLst/>
          </a:prstGeom>
        </p:spPr>
      </p:pic>
    </p:spTree>
    <p:extLst>
      <p:ext uri="{BB962C8B-B14F-4D97-AF65-F5344CB8AC3E}">
        <p14:creationId xmlns:p14="http://schemas.microsoft.com/office/powerpoint/2010/main" val="29408846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style.rotation</p:attrName>
                                        </p:attrNameLst>
                                      </p:cBhvr>
                                      <p:tavLst>
                                        <p:tav tm="0">
                                          <p:val>
                                            <p:fltVal val="90"/>
                                          </p:val>
                                        </p:tav>
                                        <p:tav tm="100000">
                                          <p:val>
                                            <p:fltVal val="0"/>
                                          </p:val>
                                        </p:tav>
                                      </p:tavLst>
                                    </p:anim>
                                    <p:animEffect transition="in" filter="fade">
                                      <p:cBhvr>
                                        <p:cTn id="32" dur="1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randombar(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D855976C-CEB1-467D-8C86-DA1F82B4B1FD}"/>
              </a:ext>
            </a:extLst>
          </p:cNvPr>
          <p:cNvSpPr/>
          <p:nvPr/>
        </p:nvSpPr>
        <p:spPr>
          <a:xfrm>
            <a:off x="3217333" y="135467"/>
            <a:ext cx="4481688" cy="63217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4000" dirty="0"/>
              <a:t>تعليق على  النص </a:t>
            </a:r>
            <a:endParaRPr lang="en-US" sz="4000" dirty="0"/>
          </a:p>
        </p:txBody>
      </p:sp>
      <p:sp>
        <p:nvSpPr>
          <p:cNvPr id="5" name="مستطيل: زوايا قطرية مستديرة 4">
            <a:extLst>
              <a:ext uri="{FF2B5EF4-FFF2-40B4-BE49-F238E27FC236}">
                <a16:creationId xmlns:a16="http://schemas.microsoft.com/office/drawing/2014/main" id="{1086D57D-83F8-4070-B4A4-998F3E94C314}"/>
              </a:ext>
            </a:extLst>
          </p:cNvPr>
          <p:cNvSpPr/>
          <p:nvPr/>
        </p:nvSpPr>
        <p:spPr>
          <a:xfrm>
            <a:off x="237067" y="1075263"/>
            <a:ext cx="10984089" cy="733778"/>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2800" b="1" dirty="0"/>
              <a:t>ما العاطفة المسيطرة على الشاعر في هذه الأبيات؟</a:t>
            </a:r>
            <a:endParaRPr lang="en-US" sz="2800" dirty="0"/>
          </a:p>
        </p:txBody>
      </p:sp>
      <p:sp>
        <p:nvSpPr>
          <p:cNvPr id="6" name="مستطيل: زوايا قطرية مستديرة 5">
            <a:extLst>
              <a:ext uri="{FF2B5EF4-FFF2-40B4-BE49-F238E27FC236}">
                <a16:creationId xmlns:a16="http://schemas.microsoft.com/office/drawing/2014/main" id="{B193D322-E867-487B-B3F5-D7AD3720C315}"/>
              </a:ext>
            </a:extLst>
          </p:cNvPr>
          <p:cNvSpPr/>
          <p:nvPr/>
        </p:nvSpPr>
        <p:spPr>
          <a:xfrm>
            <a:off x="2043289" y="3079042"/>
            <a:ext cx="7010400" cy="733778"/>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b="1" dirty="0"/>
              <a:t>استخرج من الأبيات </a:t>
            </a:r>
            <a:r>
              <a:rPr lang="ar-EG" sz="3600" b="1" dirty="0" err="1"/>
              <a:t>مايدل</a:t>
            </a:r>
            <a:r>
              <a:rPr lang="ar-EG" sz="3600" b="1" dirty="0"/>
              <a:t> على ذلك؟</a:t>
            </a:r>
            <a:endParaRPr lang="en-US" sz="3600" dirty="0"/>
          </a:p>
        </p:txBody>
      </p:sp>
      <p:sp>
        <p:nvSpPr>
          <p:cNvPr id="7" name="مستطيل: زوايا قطرية مستديرة 6">
            <a:extLst>
              <a:ext uri="{FF2B5EF4-FFF2-40B4-BE49-F238E27FC236}">
                <a16:creationId xmlns:a16="http://schemas.microsoft.com/office/drawing/2014/main" id="{B50FC9B8-3CE3-4BC6-B0AE-AFAE815A2B66}"/>
              </a:ext>
            </a:extLst>
          </p:cNvPr>
          <p:cNvSpPr/>
          <p:nvPr/>
        </p:nvSpPr>
        <p:spPr>
          <a:xfrm>
            <a:off x="1162754" y="2037645"/>
            <a:ext cx="8850489" cy="73377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b="1" dirty="0"/>
              <a:t>عاطفة الحزن  على فراق المحبوبة .</a:t>
            </a:r>
            <a:endParaRPr lang="en-US" sz="3200" dirty="0"/>
          </a:p>
        </p:txBody>
      </p:sp>
      <p:sp>
        <p:nvSpPr>
          <p:cNvPr id="9" name="مستطيل: زوايا قطرية مستديرة 8">
            <a:extLst>
              <a:ext uri="{FF2B5EF4-FFF2-40B4-BE49-F238E27FC236}">
                <a16:creationId xmlns:a16="http://schemas.microsoft.com/office/drawing/2014/main" id="{C2962D6C-1CDE-46F1-B733-62C37C446BA4}"/>
              </a:ext>
            </a:extLst>
          </p:cNvPr>
          <p:cNvSpPr/>
          <p:nvPr/>
        </p:nvSpPr>
        <p:spPr>
          <a:xfrm>
            <a:off x="428977" y="4210756"/>
            <a:ext cx="11176000" cy="2119487"/>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b="1" dirty="0"/>
              <a:t>وظهر ذلك في الألفاظ (طرب, </a:t>
            </a:r>
            <a:r>
              <a:rPr lang="ar-EG" sz="3200" b="1" dirty="0" err="1"/>
              <a:t>مروعا,البين,محزانا</a:t>
            </a:r>
            <a:r>
              <a:rPr lang="ar-EG" sz="3200" b="1" dirty="0"/>
              <a:t>) وفي العبارات  (بان الخليط - قطعوا من حبال الوصل - </a:t>
            </a:r>
            <a:r>
              <a:rPr lang="ar-EG" sz="3200" b="1" dirty="0" err="1"/>
              <a:t>لابارك</a:t>
            </a:r>
            <a:r>
              <a:rPr lang="ar-EG" sz="3200" b="1" dirty="0"/>
              <a:t> الله في الدنيا - قتلننا ) والصور( ان  العيون  التي في طرفها حور قتلننا)</a:t>
            </a:r>
            <a:endParaRPr lang="en-US" sz="3200" dirty="0"/>
          </a:p>
        </p:txBody>
      </p:sp>
    </p:spTree>
    <p:extLst>
      <p:ext uri="{BB962C8B-B14F-4D97-AF65-F5344CB8AC3E}">
        <p14:creationId xmlns:p14="http://schemas.microsoft.com/office/powerpoint/2010/main" val="188222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FF34AD7C-8433-4879-BE03-6CB7695EF37C}"/>
              </a:ext>
            </a:extLst>
          </p:cNvPr>
          <p:cNvSpPr/>
          <p:nvPr/>
        </p:nvSpPr>
        <p:spPr>
          <a:xfrm>
            <a:off x="451554" y="541867"/>
            <a:ext cx="11017955" cy="2043289"/>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600" b="1" dirty="0"/>
              <a:t>بم وصف الشاعر نفسه وهو في اثر ظعن محبوبته في البيت الثالث ؟أي الصفات كان لها الأثر الأكبر في نفسك؟ لماذا؟</a:t>
            </a:r>
            <a:endParaRPr lang="en-US" sz="3600" dirty="0"/>
          </a:p>
        </p:txBody>
      </p:sp>
      <p:sp>
        <p:nvSpPr>
          <p:cNvPr id="5" name="مستطيل: زوايا قطرية مستديرة 4">
            <a:extLst>
              <a:ext uri="{FF2B5EF4-FFF2-40B4-BE49-F238E27FC236}">
                <a16:creationId xmlns:a16="http://schemas.microsoft.com/office/drawing/2014/main" id="{0D8C0A43-11EA-4550-B382-E64F14F6043E}"/>
              </a:ext>
            </a:extLst>
          </p:cNvPr>
          <p:cNvSpPr/>
          <p:nvPr/>
        </p:nvSpPr>
        <p:spPr>
          <a:xfrm>
            <a:off x="197556" y="3115733"/>
            <a:ext cx="11796888" cy="2968979"/>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600" b="1" dirty="0"/>
              <a:t>وصف نفسه بأنه كان يهتز حزنا على فراقها مفزوعا  محزانا من هذا الفراق . صفة محزانا  لأنها تدل على  شدة الحزن   وكلمة  مروعا  تدل على شدة الخوف لفراق محبوبته  (صيغة مبالغة).</a:t>
            </a:r>
            <a:endParaRPr lang="en-US" sz="3600" dirty="0"/>
          </a:p>
        </p:txBody>
      </p:sp>
    </p:spTree>
    <p:extLst>
      <p:ext uri="{BB962C8B-B14F-4D97-AF65-F5344CB8AC3E}">
        <p14:creationId xmlns:p14="http://schemas.microsoft.com/office/powerpoint/2010/main" val="372582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CE16E18-3158-4A0C-948E-7A5F9399397C}"/>
              </a:ext>
            </a:extLst>
          </p:cNvPr>
          <p:cNvPicPr>
            <a:picLocks noChangeAspect="1"/>
          </p:cNvPicPr>
          <p:nvPr/>
        </p:nvPicPr>
        <p:blipFill>
          <a:blip r:embed="rId2"/>
          <a:stretch>
            <a:fillRect/>
          </a:stretch>
        </p:blipFill>
        <p:spPr>
          <a:xfrm>
            <a:off x="73378" y="332511"/>
            <a:ext cx="12045244" cy="2061120"/>
          </a:xfrm>
          <a:prstGeom prst="rect">
            <a:avLst/>
          </a:prstGeom>
        </p:spPr>
      </p:pic>
      <p:sp>
        <p:nvSpPr>
          <p:cNvPr id="5" name="مستطيل: زوايا قطرية مستديرة 4">
            <a:extLst>
              <a:ext uri="{FF2B5EF4-FFF2-40B4-BE49-F238E27FC236}">
                <a16:creationId xmlns:a16="http://schemas.microsoft.com/office/drawing/2014/main" id="{8CC38685-C53F-4CAC-9553-FF97320CD7A3}"/>
              </a:ext>
            </a:extLst>
          </p:cNvPr>
          <p:cNvSpPr/>
          <p:nvPr/>
        </p:nvSpPr>
        <p:spPr>
          <a:xfrm>
            <a:off x="248357" y="2393631"/>
            <a:ext cx="11672710" cy="1793524"/>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b="1" dirty="0"/>
              <a:t>  لو تعلمين الذي نلقى اويت لنا           أو تسمعين الى ذي العرش شكوانا</a:t>
            </a:r>
          </a:p>
          <a:p>
            <a:pPr algn="ctr"/>
            <a:r>
              <a:rPr lang="ar-EG" sz="3200" b="1" dirty="0"/>
              <a:t>  كصاحب الموج اذ مالت سفينته          يدعو   إلى الله    إسرارا  وإعلانا</a:t>
            </a:r>
            <a:endParaRPr lang="en-US" sz="3200" dirty="0"/>
          </a:p>
        </p:txBody>
      </p:sp>
      <p:sp>
        <p:nvSpPr>
          <p:cNvPr id="6" name="مستطيل: زوايا قطرية مستديرة 5">
            <a:extLst>
              <a:ext uri="{FF2B5EF4-FFF2-40B4-BE49-F238E27FC236}">
                <a16:creationId xmlns:a16="http://schemas.microsoft.com/office/drawing/2014/main" id="{0EA88E38-DF52-4A5F-AC35-7B2FADC149EA}"/>
              </a:ext>
            </a:extLst>
          </p:cNvPr>
          <p:cNvSpPr/>
          <p:nvPr/>
        </p:nvSpPr>
        <p:spPr>
          <a:xfrm>
            <a:off x="841020" y="4362768"/>
            <a:ext cx="10707513" cy="179352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600" b="1" dirty="0"/>
              <a:t>شبه الشاعر نفسه وهو في تلك </a:t>
            </a:r>
            <a:r>
              <a:rPr lang="ar-EG" sz="3600" b="1" dirty="0" err="1"/>
              <a:t>الحاله</a:t>
            </a:r>
            <a:r>
              <a:rPr lang="ar-EG" sz="3600" b="1" dirty="0"/>
              <a:t> بصاحب سفينة توشك على الغرق  ولا ملجأ  لديه إلا دعاء الله.</a:t>
            </a:r>
            <a:endParaRPr lang="en-US" sz="3600" dirty="0"/>
          </a:p>
        </p:txBody>
      </p:sp>
    </p:spTree>
    <p:extLst>
      <p:ext uri="{BB962C8B-B14F-4D97-AF65-F5344CB8AC3E}">
        <p14:creationId xmlns:p14="http://schemas.microsoft.com/office/powerpoint/2010/main" val="81060820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15E6A025-D461-40BF-B808-93F5B5651514}"/>
              </a:ext>
            </a:extLst>
          </p:cNvPr>
          <p:cNvSpPr/>
          <p:nvPr/>
        </p:nvSpPr>
        <p:spPr>
          <a:xfrm>
            <a:off x="1435396" y="414669"/>
            <a:ext cx="8771860" cy="9144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b="1" dirty="0"/>
              <a:t>في أي الأبيات  تجد معنى وفاء الشاعر لمحبوبته؟</a:t>
            </a:r>
            <a:endParaRPr lang="en-US" sz="3600" dirty="0"/>
          </a:p>
        </p:txBody>
      </p:sp>
      <p:sp>
        <p:nvSpPr>
          <p:cNvPr id="5" name="مستطيل: زوايا قطرية مستديرة 4">
            <a:extLst>
              <a:ext uri="{FF2B5EF4-FFF2-40B4-BE49-F238E27FC236}">
                <a16:creationId xmlns:a16="http://schemas.microsoft.com/office/drawing/2014/main" id="{DC67C196-B466-4B4F-A374-6A852977B12A}"/>
              </a:ext>
            </a:extLst>
          </p:cNvPr>
          <p:cNvSpPr/>
          <p:nvPr/>
        </p:nvSpPr>
        <p:spPr>
          <a:xfrm>
            <a:off x="329609" y="1733107"/>
            <a:ext cx="11366205" cy="91440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3200" b="1" dirty="0"/>
              <a:t> ما أحدث الدهر مما تعلمين لكم      للحبل صرما ولا للعهد نسيانا </a:t>
            </a:r>
            <a:endParaRPr lang="en-US" sz="3200" dirty="0"/>
          </a:p>
        </p:txBody>
      </p:sp>
      <p:sp>
        <p:nvSpPr>
          <p:cNvPr id="6" name="مستطيل: زوايا قطرية مستديرة 5">
            <a:extLst>
              <a:ext uri="{FF2B5EF4-FFF2-40B4-BE49-F238E27FC236}">
                <a16:creationId xmlns:a16="http://schemas.microsoft.com/office/drawing/2014/main" id="{6AB66609-A71D-447B-B786-B5EE0BCCEB46}"/>
              </a:ext>
            </a:extLst>
          </p:cNvPr>
          <p:cNvSpPr/>
          <p:nvPr/>
        </p:nvSpPr>
        <p:spPr>
          <a:xfrm>
            <a:off x="216195" y="2977116"/>
            <a:ext cx="11759610" cy="163741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600" b="1" dirty="0">
                <a:solidFill>
                  <a:srgbClr val="000000"/>
                </a:solidFill>
                <a:latin typeface="Merriweather"/>
              </a:rPr>
              <a:t>اختار الشاعر النون المطلقة  رويا لقصيدته </a:t>
            </a:r>
            <a:r>
              <a:rPr lang="ar-EG" sz="3600" b="1" dirty="0" err="1">
                <a:solidFill>
                  <a:srgbClr val="000000"/>
                </a:solidFill>
                <a:latin typeface="Merriweather"/>
              </a:rPr>
              <a:t>مامدى</a:t>
            </a:r>
            <a:r>
              <a:rPr lang="ar-EG" sz="3600" b="1" dirty="0">
                <a:solidFill>
                  <a:srgbClr val="000000"/>
                </a:solidFill>
                <a:latin typeface="Merriweather"/>
              </a:rPr>
              <a:t> مناسبة هذا الروي لموضوع القصيدة ؟</a:t>
            </a:r>
            <a:endParaRPr lang="en-US" sz="3600" dirty="0"/>
          </a:p>
        </p:txBody>
      </p:sp>
      <p:sp>
        <p:nvSpPr>
          <p:cNvPr id="7" name="مستطيل: زوايا قطرية مستديرة 6">
            <a:extLst>
              <a:ext uri="{FF2B5EF4-FFF2-40B4-BE49-F238E27FC236}">
                <a16:creationId xmlns:a16="http://schemas.microsoft.com/office/drawing/2014/main" id="{D6E53FBA-476A-4E74-B273-3516A5D07D61}"/>
              </a:ext>
            </a:extLst>
          </p:cNvPr>
          <p:cNvSpPr/>
          <p:nvPr/>
        </p:nvSpPr>
        <p:spPr>
          <a:xfrm>
            <a:off x="425302" y="5007936"/>
            <a:ext cx="11270512" cy="1463748"/>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2800" b="1" dirty="0"/>
              <a:t>اختار الشاعر النون المطلقة  رويا يتناسب مع موضوع  قصيدته  وعاطفة الحزن على الفراق فالنون المطلقة تتناسب مع عاطفة الحزن  ومد الصوت بالأنين.</a:t>
            </a:r>
            <a:endParaRPr lang="en-US" sz="2800" dirty="0"/>
          </a:p>
        </p:txBody>
      </p:sp>
    </p:spTree>
    <p:extLst>
      <p:ext uri="{BB962C8B-B14F-4D97-AF65-F5344CB8AC3E}">
        <p14:creationId xmlns:p14="http://schemas.microsoft.com/office/powerpoint/2010/main" val="3327840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E720C94E-49BC-45C1-86E7-B83E3A5F6B4B}"/>
              </a:ext>
            </a:extLst>
          </p:cNvPr>
          <p:cNvSpPr/>
          <p:nvPr/>
        </p:nvSpPr>
        <p:spPr>
          <a:xfrm>
            <a:off x="265814" y="467832"/>
            <a:ext cx="11727712" cy="1350335"/>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EG" sz="3200" b="1" dirty="0"/>
              <a:t>تنقل الشاعر بين الأسلوب الخبري </a:t>
            </a:r>
            <a:r>
              <a:rPr lang="ar-EG" sz="3200" b="1" dirty="0" err="1"/>
              <a:t>والأنشائي</a:t>
            </a:r>
            <a:r>
              <a:rPr lang="ar-EG" sz="3200" b="1" dirty="0"/>
              <a:t> استخرج من القصيدة اسلوب انشائي واسلوب خبري ؟</a:t>
            </a:r>
            <a:endParaRPr lang="en-US" sz="3200" dirty="0"/>
          </a:p>
        </p:txBody>
      </p:sp>
      <p:sp>
        <p:nvSpPr>
          <p:cNvPr id="5" name="مستطيل: زوايا قطرية مستديرة 4">
            <a:extLst>
              <a:ext uri="{FF2B5EF4-FFF2-40B4-BE49-F238E27FC236}">
                <a16:creationId xmlns:a16="http://schemas.microsoft.com/office/drawing/2014/main" id="{DB79CBBD-FDB2-48B6-9404-1B25DA1A5D12}"/>
              </a:ext>
            </a:extLst>
          </p:cNvPr>
          <p:cNvSpPr/>
          <p:nvPr/>
        </p:nvSpPr>
        <p:spPr>
          <a:xfrm>
            <a:off x="404037" y="2094614"/>
            <a:ext cx="11174818" cy="1174898"/>
          </a:xfrm>
          <a:prstGeom prst="round2Diag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EG" sz="3200" b="1" dirty="0"/>
              <a:t>الأسلوب </a:t>
            </a:r>
            <a:r>
              <a:rPr lang="ar-EG" sz="3200" b="1" dirty="0" err="1"/>
              <a:t>الأنشائي</a:t>
            </a:r>
            <a:r>
              <a:rPr lang="ar-EG" sz="3200" b="1" dirty="0"/>
              <a:t>: حي المنازل - أبدل الليل ؟   </a:t>
            </a:r>
            <a:br>
              <a:rPr lang="ar-EG" sz="3200" dirty="0"/>
            </a:br>
            <a:r>
              <a:rPr lang="ar-EG" sz="3200" b="1" dirty="0"/>
              <a:t>الأسلوب الخبري: بان الخليط - قطعوا من حبال الوصل .</a:t>
            </a:r>
            <a:endParaRPr lang="en-US" sz="3200" dirty="0"/>
          </a:p>
        </p:txBody>
      </p:sp>
      <p:sp>
        <p:nvSpPr>
          <p:cNvPr id="6" name="مستطيل: زوايا قطرية مستديرة 5">
            <a:extLst>
              <a:ext uri="{FF2B5EF4-FFF2-40B4-BE49-F238E27FC236}">
                <a16:creationId xmlns:a16="http://schemas.microsoft.com/office/drawing/2014/main" id="{4BC4992B-CD56-4E65-B94C-B0BD34DD0B84}"/>
              </a:ext>
            </a:extLst>
          </p:cNvPr>
          <p:cNvSpPr/>
          <p:nvPr/>
        </p:nvSpPr>
        <p:spPr>
          <a:xfrm>
            <a:off x="531627" y="3588488"/>
            <a:ext cx="10611293" cy="1174897"/>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EG" sz="3200" b="1" dirty="0" err="1"/>
              <a:t>مالذي</a:t>
            </a:r>
            <a:r>
              <a:rPr lang="ar-EG" sz="3200" b="1" dirty="0"/>
              <a:t> يصوره </a:t>
            </a:r>
            <a:r>
              <a:rPr lang="ar-EG" sz="3200" b="1" dirty="0" err="1"/>
              <a:t>الأستفهام</a:t>
            </a:r>
            <a:r>
              <a:rPr lang="ar-EG" sz="3200" b="1" dirty="0"/>
              <a:t>  في البيت الثامن ؟وهل تراه عبر عما يعتري الشاعر من احاسيس؟</a:t>
            </a:r>
            <a:endParaRPr lang="en-US" sz="3200" dirty="0"/>
          </a:p>
        </p:txBody>
      </p:sp>
      <p:sp>
        <p:nvSpPr>
          <p:cNvPr id="7" name="مستطيل: زوايا قطرية مستديرة 6">
            <a:extLst>
              <a:ext uri="{FF2B5EF4-FFF2-40B4-BE49-F238E27FC236}">
                <a16:creationId xmlns:a16="http://schemas.microsoft.com/office/drawing/2014/main" id="{E6F8412C-52D4-4B2A-A8C6-3B3B183D5706}"/>
              </a:ext>
            </a:extLst>
          </p:cNvPr>
          <p:cNvSpPr/>
          <p:nvPr/>
        </p:nvSpPr>
        <p:spPr>
          <a:xfrm>
            <a:off x="925033" y="5082360"/>
            <a:ext cx="9771320" cy="1084523"/>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2800" b="1" dirty="0" err="1"/>
              <a:t>الأستفهام</a:t>
            </a:r>
            <a:r>
              <a:rPr lang="ar-EG" sz="2800" b="1" dirty="0"/>
              <a:t> غرضه التعجب والدهشة ويصور حالة الحزن والضيق والضجر والألم من طول الليل بعد الفراق.</a:t>
            </a:r>
            <a:endParaRPr lang="en-US" sz="2800" dirty="0"/>
          </a:p>
        </p:txBody>
      </p:sp>
    </p:spTree>
    <p:extLst>
      <p:ext uri="{BB962C8B-B14F-4D97-AF65-F5344CB8AC3E}">
        <p14:creationId xmlns:p14="http://schemas.microsoft.com/office/powerpoint/2010/main" val="25770280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قطرية مستديرة 3">
            <a:extLst>
              <a:ext uri="{FF2B5EF4-FFF2-40B4-BE49-F238E27FC236}">
                <a16:creationId xmlns:a16="http://schemas.microsoft.com/office/drawing/2014/main" id="{C4836B1B-FBBB-4D97-98D0-A4A5A00FCA6B}"/>
              </a:ext>
            </a:extLst>
          </p:cNvPr>
          <p:cNvSpPr/>
          <p:nvPr/>
        </p:nvSpPr>
        <p:spPr>
          <a:xfrm>
            <a:off x="1378688" y="212649"/>
            <a:ext cx="8931349" cy="91440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000" b="1" dirty="0"/>
              <a:t>اشرح البيتين  التاسع والعاشر بأسلوبك ؟</a:t>
            </a:r>
            <a:endParaRPr lang="en-US" sz="4000" dirty="0"/>
          </a:p>
        </p:txBody>
      </p:sp>
      <p:sp>
        <p:nvSpPr>
          <p:cNvPr id="5" name="مستطيل: زوايا قطرية مستديرة 4">
            <a:extLst>
              <a:ext uri="{FF2B5EF4-FFF2-40B4-BE49-F238E27FC236}">
                <a16:creationId xmlns:a16="http://schemas.microsoft.com/office/drawing/2014/main" id="{06E1A5EB-E6FC-4141-8212-5EC795BCDC2E}"/>
              </a:ext>
            </a:extLst>
          </p:cNvPr>
          <p:cNvSpPr/>
          <p:nvPr/>
        </p:nvSpPr>
        <p:spPr>
          <a:xfrm>
            <a:off x="1825255" y="1558554"/>
            <a:ext cx="7868093" cy="1527544"/>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b="1" dirty="0"/>
              <a:t>يصف الشاعر هنا عيون محبوبته بأنها حوراء وهي تقتل من شدة جمالها وتلك العيون تسيطر على الأنسان ذي العقل مع انها  اصغر خلق الله.</a:t>
            </a:r>
            <a:endParaRPr lang="en-US" sz="3200" dirty="0"/>
          </a:p>
        </p:txBody>
      </p:sp>
      <p:sp>
        <p:nvSpPr>
          <p:cNvPr id="6" name="مستطيل: زوايا قطرية مستديرة 5">
            <a:extLst>
              <a:ext uri="{FF2B5EF4-FFF2-40B4-BE49-F238E27FC236}">
                <a16:creationId xmlns:a16="http://schemas.microsoft.com/office/drawing/2014/main" id="{01788783-10CC-4511-A280-4E244E6A4747}"/>
              </a:ext>
            </a:extLst>
          </p:cNvPr>
          <p:cNvSpPr/>
          <p:nvPr/>
        </p:nvSpPr>
        <p:spPr>
          <a:xfrm>
            <a:off x="6822559" y="3720509"/>
            <a:ext cx="4933508" cy="759340"/>
          </a:xfrm>
          <a:prstGeom prst="round2Diag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4000" b="1" dirty="0"/>
              <a:t>ما الفكرة العامة للقصيدة؟</a:t>
            </a:r>
            <a:endParaRPr lang="en-US" sz="4000" dirty="0"/>
          </a:p>
        </p:txBody>
      </p:sp>
      <p:sp>
        <p:nvSpPr>
          <p:cNvPr id="7" name="مستطيل: زوايا قطرية مستديرة 6">
            <a:extLst>
              <a:ext uri="{FF2B5EF4-FFF2-40B4-BE49-F238E27FC236}">
                <a16:creationId xmlns:a16="http://schemas.microsoft.com/office/drawing/2014/main" id="{18CD5A34-F738-4C22-9968-6E01C3DB18E6}"/>
              </a:ext>
            </a:extLst>
          </p:cNvPr>
          <p:cNvSpPr/>
          <p:nvPr/>
        </p:nvSpPr>
        <p:spPr>
          <a:xfrm>
            <a:off x="510364" y="3720509"/>
            <a:ext cx="4944140" cy="75934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b="1" dirty="0"/>
              <a:t>حزن الشاعر على فراق محبوبته.</a:t>
            </a:r>
            <a:endParaRPr lang="en-US" sz="3200" dirty="0"/>
          </a:p>
        </p:txBody>
      </p:sp>
      <p:sp>
        <p:nvSpPr>
          <p:cNvPr id="8" name="مستطيل: زوايا قطرية مستديرة 7">
            <a:extLst>
              <a:ext uri="{FF2B5EF4-FFF2-40B4-BE49-F238E27FC236}">
                <a16:creationId xmlns:a16="http://schemas.microsoft.com/office/drawing/2014/main" id="{4002FFD1-B543-4D4A-92BB-5C13175F0817}"/>
              </a:ext>
            </a:extLst>
          </p:cNvPr>
          <p:cNvSpPr/>
          <p:nvPr/>
        </p:nvSpPr>
        <p:spPr>
          <a:xfrm>
            <a:off x="6822558" y="5114260"/>
            <a:ext cx="4933508" cy="112617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b="1" dirty="0"/>
              <a:t>استخدم الشاعر (حبذا) مرتين فما الذي تفيده؟</a:t>
            </a:r>
            <a:endParaRPr lang="en-US" sz="3200" dirty="0"/>
          </a:p>
        </p:txBody>
      </p:sp>
      <p:sp>
        <p:nvSpPr>
          <p:cNvPr id="9" name="مستطيل: زوايا قطرية مستديرة 8">
            <a:extLst>
              <a:ext uri="{FF2B5EF4-FFF2-40B4-BE49-F238E27FC236}">
                <a16:creationId xmlns:a16="http://schemas.microsoft.com/office/drawing/2014/main" id="{BF3621FB-8CD7-4D44-8197-3C118D09FE43}"/>
              </a:ext>
            </a:extLst>
          </p:cNvPr>
          <p:cNvSpPr/>
          <p:nvPr/>
        </p:nvSpPr>
        <p:spPr>
          <a:xfrm>
            <a:off x="1460204" y="5220145"/>
            <a:ext cx="3313815" cy="91440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EG" sz="3200" b="1" dirty="0"/>
              <a:t>المدح</a:t>
            </a:r>
            <a:endParaRPr lang="en-US" sz="3200" dirty="0"/>
          </a:p>
        </p:txBody>
      </p:sp>
    </p:spTree>
    <p:extLst>
      <p:ext uri="{BB962C8B-B14F-4D97-AF65-F5344CB8AC3E}">
        <p14:creationId xmlns:p14="http://schemas.microsoft.com/office/powerpoint/2010/main" val="270142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98328" y="1683328"/>
            <a:ext cx="4021281" cy="914400"/>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a:t>العنصر الأدبي : ( الإيقاع )</a:t>
            </a:r>
            <a:endParaRPr lang="en-US" sz="2800" dirty="0"/>
          </a:p>
        </p:txBody>
      </p:sp>
      <p:sp>
        <p:nvSpPr>
          <p:cNvPr id="5" name="Oval 4"/>
          <p:cNvSpPr/>
          <p:nvPr/>
        </p:nvSpPr>
        <p:spPr>
          <a:xfrm>
            <a:off x="2961410" y="280554"/>
            <a:ext cx="5070763" cy="914400"/>
          </a:xfrm>
          <a:prstGeom prst="ellipse">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الاستعداد لقراءة النص </a:t>
            </a:r>
            <a:endParaRPr lang="en-US" sz="3200" dirty="0"/>
          </a:p>
        </p:txBody>
      </p:sp>
      <p:sp>
        <p:nvSpPr>
          <p:cNvPr id="6" name="Rectangle 5"/>
          <p:cNvSpPr/>
          <p:nvPr/>
        </p:nvSpPr>
        <p:spPr>
          <a:xfrm>
            <a:off x="197428" y="2919847"/>
            <a:ext cx="11648207" cy="344978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a:t>إن الإيقاع من أهم مزايا الفن الشعري فالشعريقترن اقترانا وثيقا بالأيقاع والموسيقى الشعرية  فهو يتدخل في العمل الشعري تدخلا مباشرا  وتفصيليا ليسهم مع العناصر المكملة الأخرى في منح هذا العمل هويته وماهيته الإبداعية فهو ليس شيئا إضافيا خارجا عن البنى الأساسية للفاعلية الشعرية والموسيقى الشعرية لها أثر جميل  يمكن أن يلمحه القارئ في تناغم المستويات الصوتية والدلالية والإيقاعية  مما يعمل على جذب القارئ وشد انتباهه ويمكن أن يضاف إلى ذلك أيضا وجود إيقاع داخلي يتمثل في استخدام الجناس او تكرار بعض العبارات أو غير ذلك  والموسيقى الشعرية تعين على الفهم الكامل للنص الشعري .  </a:t>
            </a:r>
            <a:endParaRPr lang="en-US" sz="2800" dirty="0"/>
          </a:p>
        </p:txBody>
      </p:sp>
    </p:spTree>
    <p:extLst>
      <p:ext uri="{BB962C8B-B14F-4D97-AF65-F5344CB8AC3E}">
        <p14:creationId xmlns:p14="http://schemas.microsoft.com/office/powerpoint/2010/main" val="11703128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761509" y="124691"/>
            <a:ext cx="3470564" cy="9144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حول الشاعر </a:t>
            </a:r>
            <a:endParaRPr lang="en-US" sz="3200" dirty="0"/>
          </a:p>
        </p:txBody>
      </p:sp>
      <p:sp>
        <p:nvSpPr>
          <p:cNvPr id="5" name="Rectangle 4"/>
          <p:cNvSpPr/>
          <p:nvPr/>
        </p:nvSpPr>
        <p:spPr>
          <a:xfrm>
            <a:off x="187036" y="1247027"/>
            <a:ext cx="11679381" cy="236526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2800" dirty="0"/>
              <a:t>هو جرير بن عطية الكلبي اليربوعي التميمي من بني تميم في نجد ولد عام 653 وهو أحد أشعر شعراء العربية في التاريخ , شاعر أموي , من فحول شعراء الإسلام ويشبّه من شعراء الجاهلية بالأعشى , كان من أحسن الناس تشبيها وأشدهم هجاءً أشتهر بنقائضة مع الفرزدق فظل يهجوا الفرزدق مدة 40 عام  وكان في شعره رقة , أما خصمه الفرزدق فكان في شعره صلابة لذلك يقال : إن الفرزدق رثى زوجته حين توفيت بقصيدة لجرير عمره نيّفاً وثمانين سنة. </a:t>
            </a:r>
            <a:endParaRPr lang="en-US" sz="2800" dirty="0"/>
          </a:p>
        </p:txBody>
      </p:sp>
      <p:sp>
        <p:nvSpPr>
          <p:cNvPr id="8" name="Rectangle 7"/>
          <p:cNvSpPr/>
          <p:nvPr/>
        </p:nvSpPr>
        <p:spPr>
          <a:xfrm>
            <a:off x="3761509" y="5102565"/>
            <a:ext cx="8104907" cy="561108"/>
          </a:xfrm>
          <a:prstGeom prst="rect">
            <a:avLst/>
          </a:prstGeom>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العاطفة المسيطرة على الشاعرفي هذه الأبيات  </a:t>
            </a:r>
            <a:endParaRPr lang="en-US" sz="3200" dirty="0"/>
          </a:p>
        </p:txBody>
      </p:sp>
      <p:sp>
        <p:nvSpPr>
          <p:cNvPr id="9" name="Rectangle 8"/>
          <p:cNvSpPr/>
          <p:nvPr/>
        </p:nvSpPr>
        <p:spPr>
          <a:xfrm>
            <a:off x="3761508" y="4437267"/>
            <a:ext cx="8104907" cy="550718"/>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حزن الشاعر على فراق محبوبته </a:t>
            </a:r>
            <a:endParaRPr lang="en-US" sz="3200" dirty="0"/>
          </a:p>
        </p:txBody>
      </p:sp>
      <p:sp>
        <p:nvSpPr>
          <p:cNvPr id="10" name="Rectangle 9"/>
          <p:cNvSpPr/>
          <p:nvPr/>
        </p:nvSpPr>
        <p:spPr>
          <a:xfrm>
            <a:off x="3761508" y="5864922"/>
            <a:ext cx="8104908" cy="566306"/>
          </a:xfrm>
          <a:prstGeom prst="rect">
            <a:avLst/>
          </a:prstGeom>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عاطفة الحزن على فراق المحبوبة </a:t>
            </a:r>
            <a:endParaRPr lang="en-US" sz="3200" dirty="0"/>
          </a:p>
        </p:txBody>
      </p:sp>
      <p:sp>
        <p:nvSpPr>
          <p:cNvPr id="11" name="Rectangle 10"/>
          <p:cNvSpPr/>
          <p:nvPr/>
        </p:nvSpPr>
        <p:spPr>
          <a:xfrm>
            <a:off x="3761509" y="3698547"/>
            <a:ext cx="8104908" cy="593578"/>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الفكرة العامة للقصيدة </a:t>
            </a:r>
            <a:endParaRPr lang="en-US" sz="3200" dirty="0"/>
          </a:p>
        </p:txBody>
      </p:sp>
      <p:pic>
        <p:nvPicPr>
          <p:cNvPr id="3" name="صورة 2">
            <a:extLst>
              <a:ext uri="{FF2B5EF4-FFF2-40B4-BE49-F238E27FC236}">
                <a16:creationId xmlns:a16="http://schemas.microsoft.com/office/drawing/2014/main" id="{DE62C8A8-DC5C-423E-8CA5-BE7963CA11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4" y="3698547"/>
            <a:ext cx="3535680" cy="3055821"/>
          </a:xfrm>
          <a:prstGeom prst="rect">
            <a:avLst/>
          </a:prstGeom>
        </p:spPr>
      </p:pic>
    </p:spTree>
    <p:extLst>
      <p:ext uri="{BB962C8B-B14F-4D97-AF65-F5344CB8AC3E}">
        <p14:creationId xmlns:p14="http://schemas.microsoft.com/office/powerpoint/2010/main" val="20874127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fltVal val="0"/>
                                          </p:val>
                                        </p:tav>
                                        <p:tav tm="100000">
                                          <p:val>
                                            <p:strVal val="#ppt_w"/>
                                          </p:val>
                                        </p:tav>
                                      </p:tavLst>
                                    </p:anim>
                                    <p:anim calcmode="lin" valueType="num">
                                      <p:cBhvr>
                                        <p:cTn id="45" dur="1000" fill="hold"/>
                                        <p:tgtEl>
                                          <p:spTgt spid="10"/>
                                        </p:tgtEl>
                                        <p:attrNameLst>
                                          <p:attrName>ppt_h</p:attrName>
                                        </p:attrNameLst>
                                      </p:cBhvr>
                                      <p:tavLst>
                                        <p:tav tm="0">
                                          <p:val>
                                            <p:fltVal val="0"/>
                                          </p:val>
                                        </p:tav>
                                        <p:tav tm="100000">
                                          <p:val>
                                            <p:strVal val="#ppt_h"/>
                                          </p:val>
                                        </p:tav>
                                      </p:tavLst>
                                    </p:anim>
                                    <p:anim calcmode="lin" valueType="num">
                                      <p:cBhvr>
                                        <p:cTn id="46" dur="1000" fill="hold"/>
                                        <p:tgtEl>
                                          <p:spTgt spid="10"/>
                                        </p:tgtEl>
                                        <p:attrNameLst>
                                          <p:attrName>style.rotation</p:attrName>
                                        </p:attrNameLst>
                                      </p:cBhvr>
                                      <p:tavLst>
                                        <p:tav tm="0">
                                          <p:val>
                                            <p:fltVal val="90"/>
                                          </p:val>
                                        </p:tav>
                                        <p:tav tm="100000">
                                          <p:val>
                                            <p:fltVal val="0"/>
                                          </p:val>
                                        </p:tav>
                                      </p:tavLst>
                                    </p:anim>
                                    <p:animEffect transition="in" filter="fade">
                                      <p:cBhvr>
                                        <p:cTn id="4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55" y="1010092"/>
            <a:ext cx="9279080" cy="5608917"/>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800" dirty="0"/>
          </a:p>
          <a:p>
            <a:pPr algn="ctr"/>
            <a:endParaRPr lang="ar-EG" sz="2800" dirty="0"/>
          </a:p>
          <a:p>
            <a:pPr algn="ctr"/>
            <a:r>
              <a:rPr lang="ar-EG" sz="2800" dirty="0"/>
              <a:t>بعد ما وردَ من تعريف عن الشاعر جرير بن عطيّة، لا بدَّ من تحليل قصيدته (بان الخليط ) وهي قصيدة عمودية من البحر البسيط، فيها من الشوق والحنين للحبية ما فيها، وقد أصرّ جرير على أن يقف وقفة الشعراء الجاهليين، فبدأ قصيدته بالبكاء على الأطلال وهو يشاهد أثار ديار محبوبته , ثم بعد ذلك يصف الترحال والتنقل التي كانت تقوم به بين قبائل العرب وما يشعر به من حزن على فراقها ثم ينتقل بعد ذلك بمخاطبة محبوبته والتي يسميها  (بأم عمرو) فيدعوا لها بالمغفرة لقاء أن ترد له فؤاده المحزون ثم يدعوا على هذه الدنيا بعدم البركة إذا غابت الحبيبة وتقطعت أسباب التلاقي بينه وبينها وبعد أن يصف حبيبته بأنها جميلة يقوم بتحديد مكانها فيمدح جبل الريان وهو جبل قريب من اليمن سكنت فيه قبيلة المحبوبة ثمَّ يشيد بنفحات ونسائم اليمن التي تأتي من جهة الرِّيان مكان إقامة المحبوبة مظهرًا شوقَهُ وحبَّهُ الذين لا يحتملها قلبٌ ولا عقل.</a:t>
            </a:r>
            <a:br>
              <a:rPr lang="ar-EG" sz="2800" dirty="0"/>
            </a:br>
            <a:br>
              <a:rPr lang="ar-EG" sz="2800" dirty="0"/>
            </a:br>
            <a:endParaRPr lang="en-US" sz="2800" dirty="0"/>
          </a:p>
        </p:txBody>
      </p:sp>
      <p:sp>
        <p:nvSpPr>
          <p:cNvPr id="6" name="Rectangle 5"/>
          <p:cNvSpPr/>
          <p:nvPr/>
        </p:nvSpPr>
        <p:spPr>
          <a:xfrm>
            <a:off x="7429499" y="124691"/>
            <a:ext cx="2743200" cy="727363"/>
          </a:xfrm>
          <a:prstGeom prst="rect">
            <a:avLst/>
          </a:prstGeom>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r>
              <a:rPr lang="ar-EG" sz="2800">
                <a:solidFill>
                  <a:prstClr val="white"/>
                </a:solidFill>
              </a:rPr>
              <a:t>حول القصيدة </a:t>
            </a:r>
            <a:endParaRPr lang="en-US" sz="2800" dirty="0">
              <a:solidFill>
                <a:prstClr val="white"/>
              </a:solidFill>
            </a:endParaRPr>
          </a:p>
        </p:txBody>
      </p:sp>
    </p:spTree>
    <p:extLst>
      <p:ext uri="{BB962C8B-B14F-4D97-AF65-F5344CB8AC3E}">
        <p14:creationId xmlns:p14="http://schemas.microsoft.com/office/powerpoint/2010/main" val="33097266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22518" y="270163"/>
            <a:ext cx="4270664" cy="9144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  النص الشعري </a:t>
            </a:r>
            <a:endParaRPr lang="en-US" sz="3200" dirty="0"/>
          </a:p>
        </p:txBody>
      </p:sp>
      <p:sp>
        <p:nvSpPr>
          <p:cNvPr id="5" name="Rectangle 4"/>
          <p:cNvSpPr/>
          <p:nvPr/>
        </p:nvSpPr>
        <p:spPr>
          <a:xfrm>
            <a:off x="861238" y="1275386"/>
            <a:ext cx="10247029" cy="914399"/>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بان الخليط وَلَوْ طُوِّعْتُ ما بَانَا              وقطعوا منْ حبالِ الوصلِ أقرانا</a:t>
            </a:r>
            <a:br>
              <a:rPr lang="ar-EG" sz="3200" dirty="0"/>
            </a:br>
            <a:endParaRPr lang="en-US" sz="3200" dirty="0"/>
          </a:p>
        </p:txBody>
      </p:sp>
      <p:sp>
        <p:nvSpPr>
          <p:cNvPr id="7" name="Rectangle 6"/>
          <p:cNvSpPr/>
          <p:nvPr/>
        </p:nvSpPr>
        <p:spPr>
          <a:xfrm>
            <a:off x="861238" y="2640604"/>
            <a:ext cx="10264154" cy="914400"/>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حَيِّ المَنَازِلَ إذْ لا نَبْتَغي بَدَلاً              بِالدارِ داراً، وَلا الجِيرَانِ جِيرَانَا</a:t>
            </a:r>
            <a:br>
              <a:rPr lang="ar-EG" sz="3200" dirty="0"/>
            </a:br>
            <a:endParaRPr lang="en-US" sz="3200" dirty="0"/>
          </a:p>
        </p:txBody>
      </p:sp>
      <p:sp>
        <p:nvSpPr>
          <p:cNvPr id="8" name="Rectangle 7"/>
          <p:cNvSpPr/>
          <p:nvPr/>
        </p:nvSpPr>
        <p:spPr>
          <a:xfrm>
            <a:off x="861238" y="5582614"/>
            <a:ext cx="10264154"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لوْ تعلمينَ الذي نلقى أويتِ لنا              أوْ تَسْمَعِينَ إلى ذي العرْشِ شكوَانَا</a:t>
            </a:r>
            <a:br>
              <a:rPr lang="ar-EG" sz="3200" dirty="0"/>
            </a:br>
            <a:endParaRPr lang="en-US" sz="3200" dirty="0"/>
          </a:p>
        </p:txBody>
      </p:sp>
      <p:sp>
        <p:nvSpPr>
          <p:cNvPr id="9" name="Rectangle 8"/>
          <p:cNvSpPr/>
          <p:nvPr/>
        </p:nvSpPr>
        <p:spPr>
          <a:xfrm>
            <a:off x="861239" y="4005824"/>
            <a:ext cx="10264154" cy="914400"/>
          </a:xfrm>
          <a:prstGeom prst="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قَدْ كنْتُ في أثَرِ الأظْعانِ ذا طَرَبٍ            مروعًا منْ حذارِ البينِ محزانا</a:t>
            </a:r>
            <a:br>
              <a:rPr lang="ar-EG" sz="3200" dirty="0"/>
            </a:br>
            <a:endParaRPr lang="en-US" sz="3200" dirty="0"/>
          </a:p>
        </p:txBody>
      </p:sp>
    </p:spTree>
    <p:extLst>
      <p:ext uri="{BB962C8B-B14F-4D97-AF65-F5344CB8AC3E}">
        <p14:creationId xmlns:p14="http://schemas.microsoft.com/office/powerpoint/2010/main" val="2585017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5033" y="2170386"/>
            <a:ext cx="10200358" cy="914400"/>
          </a:xfrm>
          <a:prstGeom prst="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endParaRPr lang="ar-EG" dirty="0"/>
          </a:p>
          <a:p>
            <a:pPr algn="ctr"/>
            <a:endParaRPr lang="ar-EG" sz="2800" dirty="0"/>
          </a:p>
          <a:p>
            <a:pPr algn="ctr"/>
            <a:r>
              <a:rPr lang="ar-EG" sz="3200" dirty="0"/>
              <a:t>لا بَارَكَ الله في الدّنْيَا إذا انقَطَعَتْ          أسبابُ دنياكِ منْ أسبابِ دنيانا</a:t>
            </a:r>
            <a:br>
              <a:rPr lang="ar-EG" sz="3200" dirty="0"/>
            </a:br>
            <a:br>
              <a:rPr lang="ar-EG" sz="3200" dirty="0"/>
            </a:br>
            <a:endParaRPr lang="ar-EG" sz="3200" dirty="0"/>
          </a:p>
        </p:txBody>
      </p:sp>
      <p:sp>
        <p:nvSpPr>
          <p:cNvPr id="5" name="Rectangle 4"/>
          <p:cNvSpPr/>
          <p:nvPr/>
        </p:nvSpPr>
        <p:spPr>
          <a:xfrm>
            <a:off x="925033" y="3648158"/>
            <a:ext cx="10200358" cy="914400"/>
          </a:xfrm>
          <a:prstGeom prst="rect">
            <a:avLst/>
          </a:prstGeom>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ما أَحدَث </a:t>
            </a:r>
            <a:r>
              <a:rPr lang="ar-EG" sz="3200" dirty="0" err="1"/>
              <a:t>الدَّهرُممّا</a:t>
            </a:r>
            <a:r>
              <a:rPr lang="ar-EG" sz="3200" dirty="0"/>
              <a:t> تَعلَمين لكُمْ                للحَبلِ صُرمّا  ولا للِعهدِ نِسيانا </a:t>
            </a:r>
          </a:p>
        </p:txBody>
      </p:sp>
      <p:sp>
        <p:nvSpPr>
          <p:cNvPr id="6" name="Rectangle 5"/>
          <p:cNvSpPr/>
          <p:nvPr/>
        </p:nvSpPr>
        <p:spPr>
          <a:xfrm>
            <a:off x="925033" y="5410628"/>
            <a:ext cx="10200358"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ar-EG" sz="3200" dirty="0"/>
              <a:t> أَبُدِّلَ اللَّيلُ لا تَسري كَواكِبُهُ               أَمْ طال حَتّى حَسبتُ النَّجمَ حَيرانا ؟</a:t>
            </a:r>
          </a:p>
        </p:txBody>
      </p:sp>
      <p:sp>
        <p:nvSpPr>
          <p:cNvPr id="9" name="Rectangle 5">
            <a:extLst>
              <a:ext uri="{FF2B5EF4-FFF2-40B4-BE49-F238E27FC236}">
                <a16:creationId xmlns:a16="http://schemas.microsoft.com/office/drawing/2014/main" id="{C0AA5941-0CB4-4959-8D4C-26B5FDE0FA93}"/>
              </a:ext>
            </a:extLst>
          </p:cNvPr>
          <p:cNvSpPr/>
          <p:nvPr/>
        </p:nvSpPr>
        <p:spPr>
          <a:xfrm>
            <a:off x="925033" y="438470"/>
            <a:ext cx="10200358" cy="914400"/>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كصاحبِ الموجِ إذْ مالتْ سفينتهُ             يدعو إلى اللهِ إسراراً وإعلانا</a:t>
            </a:r>
            <a:br>
              <a:rPr lang="ar-EG" sz="3200" dirty="0"/>
            </a:br>
            <a:endParaRPr lang="en-US" sz="3200" dirty="0"/>
          </a:p>
        </p:txBody>
      </p:sp>
    </p:spTree>
    <p:extLst>
      <p:ext uri="{BB962C8B-B14F-4D97-AF65-F5344CB8AC3E}">
        <p14:creationId xmlns:p14="http://schemas.microsoft.com/office/powerpoint/2010/main" val="2684880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6355" y="3888856"/>
            <a:ext cx="10183090" cy="914400"/>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2400" dirty="0"/>
          </a:p>
          <a:p>
            <a:pPr algn="ctr"/>
            <a:r>
              <a:rPr lang="ar-EG" sz="3200" dirty="0"/>
              <a:t>يا حبذا جبلُ الريانِ منْ جبلٍ           وَحَبّذا ساكِنُ الرّيّانِ مَنْ كَانَا</a:t>
            </a:r>
            <a:br>
              <a:rPr lang="ar-EG" sz="3200" dirty="0"/>
            </a:br>
            <a:br>
              <a:rPr lang="ar-EG" sz="3200" dirty="0"/>
            </a:br>
            <a:endParaRPr lang="en-US" sz="3200" dirty="0"/>
          </a:p>
        </p:txBody>
      </p:sp>
      <p:sp>
        <p:nvSpPr>
          <p:cNvPr id="5" name="Rectangle 4"/>
          <p:cNvSpPr/>
          <p:nvPr/>
        </p:nvSpPr>
        <p:spPr>
          <a:xfrm>
            <a:off x="966355" y="5376851"/>
            <a:ext cx="10183089" cy="914400"/>
          </a:xfrm>
          <a:prstGeom prst="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2400" dirty="0"/>
          </a:p>
          <a:p>
            <a:pPr algn="ctr"/>
            <a:endParaRPr lang="ar-EG" sz="3600" dirty="0"/>
          </a:p>
          <a:p>
            <a:pPr algn="ctr"/>
            <a:r>
              <a:rPr lang="ar-EG" sz="3600" dirty="0"/>
              <a:t>وَحَبّذا نَفَحَاتٌ مِنْ يَمَانِيةٍ               تأتيكَ من قبلَ الريانِ أحيانا</a:t>
            </a:r>
            <a:br>
              <a:rPr lang="ar-EG" sz="3600" dirty="0"/>
            </a:br>
            <a:br>
              <a:rPr lang="ar-EG" sz="3600" dirty="0"/>
            </a:br>
            <a:endParaRPr lang="ar-EG" sz="3600" dirty="0"/>
          </a:p>
        </p:txBody>
      </p:sp>
      <p:sp>
        <p:nvSpPr>
          <p:cNvPr id="6" name="Rectangle 7">
            <a:extLst>
              <a:ext uri="{FF2B5EF4-FFF2-40B4-BE49-F238E27FC236}">
                <a16:creationId xmlns:a16="http://schemas.microsoft.com/office/drawing/2014/main" id="{EA561EB6-5497-4B66-88EE-C35D443C0FAB}"/>
              </a:ext>
            </a:extLst>
          </p:cNvPr>
          <p:cNvSpPr/>
          <p:nvPr/>
        </p:nvSpPr>
        <p:spPr>
          <a:xfrm>
            <a:off x="966354" y="2177578"/>
            <a:ext cx="10183090" cy="101219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sz="3200" dirty="0"/>
          </a:p>
          <a:p>
            <a:pPr algn="ctr"/>
            <a:r>
              <a:rPr lang="ar-EG" sz="3200" dirty="0"/>
              <a:t>يَصرَعنَ ذا اللُبَّ حَتّى لا حِراكَ بِهِ             وَهُنَّ أَضعَفُ خَلقِ اللَهِ أَركانا</a:t>
            </a:r>
            <a:br>
              <a:rPr lang="ar-EG" sz="3200" dirty="0"/>
            </a:br>
            <a:endParaRPr lang="ar-EG" sz="3200" dirty="0"/>
          </a:p>
        </p:txBody>
      </p:sp>
      <p:sp>
        <p:nvSpPr>
          <p:cNvPr id="7" name="Rectangle 6">
            <a:extLst>
              <a:ext uri="{FF2B5EF4-FFF2-40B4-BE49-F238E27FC236}">
                <a16:creationId xmlns:a16="http://schemas.microsoft.com/office/drawing/2014/main" id="{8BBA886C-8E8B-4428-A735-2909692AA8B7}"/>
              </a:ext>
            </a:extLst>
          </p:cNvPr>
          <p:cNvSpPr/>
          <p:nvPr/>
        </p:nvSpPr>
        <p:spPr>
          <a:xfrm>
            <a:off x="966354" y="696793"/>
            <a:ext cx="10183090" cy="914400"/>
          </a:xfrm>
          <a:prstGeom prst="rect">
            <a:avLst/>
          </a:prstGeom>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a:p>
            <a:pPr algn="ctr"/>
            <a:endParaRPr lang="ar-EG" sz="3200" dirty="0"/>
          </a:p>
          <a:p>
            <a:pPr algn="ctr"/>
            <a:r>
              <a:rPr lang="ar-EG" sz="3200" dirty="0"/>
              <a:t>إنَّ العُيونَ الَّتي في طَرفِها حَوَرٌ                    قَتَلنَنا ثُمَّ لَم يُحيِينَ قَتلانا</a:t>
            </a:r>
            <a:br>
              <a:rPr lang="ar-EG" sz="3200" dirty="0"/>
            </a:br>
            <a:br>
              <a:rPr lang="ar-EG" sz="3200" dirty="0"/>
            </a:br>
            <a:endParaRPr lang="ar-EG" sz="3200" dirty="0"/>
          </a:p>
        </p:txBody>
      </p:sp>
    </p:spTree>
    <p:extLst>
      <p:ext uri="{BB962C8B-B14F-4D97-AF65-F5344CB8AC3E}">
        <p14:creationId xmlns:p14="http://schemas.microsoft.com/office/powerpoint/2010/main" val="32562381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E3BFC331-5A89-4542-A841-DABA1F2310C9}"/>
              </a:ext>
            </a:extLst>
          </p:cNvPr>
          <p:cNvSpPr/>
          <p:nvPr/>
        </p:nvSpPr>
        <p:spPr>
          <a:xfrm>
            <a:off x="9383233" y="417325"/>
            <a:ext cx="2530548"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2800" dirty="0"/>
              <a:t>البيت الأول </a:t>
            </a:r>
            <a:endParaRPr lang="en-US" sz="2800" dirty="0"/>
          </a:p>
        </p:txBody>
      </p:sp>
      <p:sp>
        <p:nvSpPr>
          <p:cNvPr id="5" name="مستطيل 4">
            <a:extLst>
              <a:ext uri="{FF2B5EF4-FFF2-40B4-BE49-F238E27FC236}">
                <a16:creationId xmlns:a16="http://schemas.microsoft.com/office/drawing/2014/main" id="{32314D16-7773-450C-99A8-B5EED64BCCEA}"/>
              </a:ext>
            </a:extLst>
          </p:cNvPr>
          <p:cNvSpPr/>
          <p:nvPr/>
        </p:nvSpPr>
        <p:spPr>
          <a:xfrm>
            <a:off x="278219" y="5742283"/>
            <a:ext cx="11635562"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ar-EG" sz="3200" dirty="0"/>
              <a:t>أقران  : هو حبل يجمع بين البعيرين  , والمراد هنا ما كان بينه وبين محبوبته من تواصل </a:t>
            </a:r>
            <a:endParaRPr lang="en-US" sz="3200" dirty="0"/>
          </a:p>
        </p:txBody>
      </p:sp>
      <p:sp>
        <p:nvSpPr>
          <p:cNvPr id="6" name="مستطيل 5">
            <a:extLst>
              <a:ext uri="{FF2B5EF4-FFF2-40B4-BE49-F238E27FC236}">
                <a16:creationId xmlns:a16="http://schemas.microsoft.com/office/drawing/2014/main" id="{F52BD5E1-D622-4724-B436-62CE7201A6CD}"/>
              </a:ext>
            </a:extLst>
          </p:cNvPr>
          <p:cNvSpPr/>
          <p:nvPr/>
        </p:nvSpPr>
        <p:spPr>
          <a:xfrm>
            <a:off x="3711353" y="2518071"/>
            <a:ext cx="8304028"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4400" dirty="0"/>
              <a:t>المفردات </a:t>
            </a:r>
            <a:endParaRPr lang="en-US" sz="4400" dirty="0"/>
          </a:p>
        </p:txBody>
      </p:sp>
      <p:sp>
        <p:nvSpPr>
          <p:cNvPr id="7" name="مستطيل 6">
            <a:extLst>
              <a:ext uri="{FF2B5EF4-FFF2-40B4-BE49-F238E27FC236}">
                <a16:creationId xmlns:a16="http://schemas.microsoft.com/office/drawing/2014/main" id="{B8FF9F3C-3A10-4F27-A73E-7610CFC1E2B8}"/>
              </a:ext>
            </a:extLst>
          </p:cNvPr>
          <p:cNvSpPr/>
          <p:nvPr/>
        </p:nvSpPr>
        <p:spPr>
          <a:xfrm>
            <a:off x="3711353" y="3624718"/>
            <a:ext cx="8304028"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EG" sz="3200" dirty="0"/>
              <a:t>بان الخليط : ابتعد الصاحب والمراد به الحبيب</a:t>
            </a:r>
            <a:endParaRPr lang="en-US" sz="3200" dirty="0"/>
          </a:p>
        </p:txBody>
      </p:sp>
      <p:sp>
        <p:nvSpPr>
          <p:cNvPr id="8" name="مستطيل 7">
            <a:extLst>
              <a:ext uri="{FF2B5EF4-FFF2-40B4-BE49-F238E27FC236}">
                <a16:creationId xmlns:a16="http://schemas.microsoft.com/office/drawing/2014/main" id="{5773A380-B458-4772-B4C8-558D65427E87}"/>
              </a:ext>
            </a:extLst>
          </p:cNvPr>
          <p:cNvSpPr/>
          <p:nvPr/>
        </p:nvSpPr>
        <p:spPr>
          <a:xfrm>
            <a:off x="3711353" y="4731365"/>
            <a:ext cx="8304028"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3200" dirty="0"/>
              <a:t>ولو طوعت ما بانا : لو أخذ برأي ما تركته يرحل </a:t>
            </a:r>
            <a:endParaRPr lang="en-US" sz="3200" dirty="0"/>
          </a:p>
        </p:txBody>
      </p:sp>
      <p:sp>
        <p:nvSpPr>
          <p:cNvPr id="9" name="شكل بيضاوي 8">
            <a:extLst>
              <a:ext uri="{FF2B5EF4-FFF2-40B4-BE49-F238E27FC236}">
                <a16:creationId xmlns:a16="http://schemas.microsoft.com/office/drawing/2014/main" id="{4CD258B5-3259-4798-BBF3-C2062E14776B}"/>
              </a:ext>
            </a:extLst>
          </p:cNvPr>
          <p:cNvSpPr/>
          <p:nvPr/>
        </p:nvSpPr>
        <p:spPr>
          <a:xfrm>
            <a:off x="3186619" y="250883"/>
            <a:ext cx="4327451"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EG" sz="2800" dirty="0"/>
              <a:t>شرح الأبيات </a:t>
            </a:r>
            <a:endParaRPr lang="en-US" sz="2800" dirty="0"/>
          </a:p>
        </p:txBody>
      </p:sp>
      <p:sp>
        <p:nvSpPr>
          <p:cNvPr id="10" name="Rectangle 4">
            <a:extLst>
              <a:ext uri="{FF2B5EF4-FFF2-40B4-BE49-F238E27FC236}">
                <a16:creationId xmlns:a16="http://schemas.microsoft.com/office/drawing/2014/main" id="{4DEADF55-E696-42BF-8124-726672EE0039}"/>
              </a:ext>
            </a:extLst>
          </p:cNvPr>
          <p:cNvSpPr/>
          <p:nvPr/>
        </p:nvSpPr>
        <p:spPr>
          <a:xfrm>
            <a:off x="278220" y="1428243"/>
            <a:ext cx="11737162" cy="914399"/>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ar-EG" dirty="0"/>
          </a:p>
          <a:p>
            <a:pPr algn="ctr"/>
            <a:r>
              <a:rPr lang="ar-EG" sz="3200" dirty="0"/>
              <a:t>بان الخليط وَلَوْ طُوِّعْتُ ما بَانَا              وقطعوا منْ حبالِ الوصلِ أقرانا</a:t>
            </a:r>
            <a:br>
              <a:rPr lang="ar-EG" sz="3200" dirty="0"/>
            </a:br>
            <a:endParaRPr lang="en-US" sz="3200" dirty="0"/>
          </a:p>
        </p:txBody>
      </p:sp>
      <p:pic>
        <p:nvPicPr>
          <p:cNvPr id="3" name="صورة 2">
            <a:extLst>
              <a:ext uri="{FF2B5EF4-FFF2-40B4-BE49-F238E27FC236}">
                <a16:creationId xmlns:a16="http://schemas.microsoft.com/office/drawing/2014/main" id="{CE487387-9DFD-4AAE-A1BD-16A0BE55B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0" y="2492266"/>
            <a:ext cx="3522133" cy="3153499"/>
          </a:xfrm>
          <a:prstGeom prst="rect">
            <a:avLst/>
          </a:prstGeom>
        </p:spPr>
      </p:pic>
    </p:spTree>
    <p:extLst>
      <p:ext uri="{BB962C8B-B14F-4D97-AF65-F5344CB8AC3E}">
        <p14:creationId xmlns:p14="http://schemas.microsoft.com/office/powerpoint/2010/main" val="619504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أزرق">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spDef>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1637</TotalTime>
  <Words>1589</Words>
  <Application>Microsoft Office PowerPoint</Application>
  <PresentationFormat>Widescreen</PresentationFormat>
  <Paragraphs>180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Century Gothic</vt:lpstr>
      <vt:lpstr>Merriweather</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 PC</dc:creator>
  <cp:lastModifiedBy>Ali Ibrahim Ali Ibrahim</cp:lastModifiedBy>
  <cp:revision>53</cp:revision>
  <dcterms:created xsi:type="dcterms:W3CDTF">2020-09-11T10:08:39Z</dcterms:created>
  <dcterms:modified xsi:type="dcterms:W3CDTF">2024-11-03T10:01:24Z</dcterms:modified>
</cp:coreProperties>
</file>