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1" r:id="rId2"/>
    <p:sldId id="256" r:id="rId3"/>
    <p:sldId id="290" r:id="rId4"/>
    <p:sldId id="289" r:id="rId5"/>
    <p:sldId id="291" r:id="rId6"/>
    <p:sldId id="396" r:id="rId7"/>
    <p:sldId id="385" r:id="rId8"/>
    <p:sldId id="387" r:id="rId9"/>
    <p:sldId id="382" r:id="rId10"/>
    <p:sldId id="388" r:id="rId11"/>
    <p:sldId id="287" r:id="rId12"/>
    <p:sldId id="389" r:id="rId13"/>
    <p:sldId id="383" r:id="rId14"/>
    <p:sldId id="375" r:id="rId15"/>
    <p:sldId id="299" r:id="rId16"/>
    <p:sldId id="300" r:id="rId17"/>
    <p:sldId id="301" r:id="rId18"/>
    <p:sldId id="302" r:id="rId19"/>
    <p:sldId id="303" r:id="rId20"/>
    <p:sldId id="390" r:id="rId21"/>
    <p:sldId id="392" r:id="rId22"/>
    <p:sldId id="393" r:id="rId23"/>
    <p:sldId id="391" r:id="rId24"/>
    <p:sldId id="395" r:id="rId25"/>
    <p:sldId id="39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09" autoAdjust="0"/>
    <p:restoredTop sz="94646" autoAdjust="0"/>
  </p:normalViewPr>
  <p:slideViewPr>
    <p:cSldViewPr snapToGrid="0">
      <p:cViewPr varScale="1">
        <p:scale>
          <a:sx n="78" d="100"/>
          <a:sy n="78" d="100"/>
        </p:scale>
        <p:origin x="30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notesMaster" Target="notesMasters/notesMaster1.xml" /><Relationship Id="rId30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75829B-0281-4E43-88B9-06201A39B916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6C3118-7993-4773-BC63-E1F4EC736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017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D6265-1D24-4DD7-A3E6-E844381712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139BAA-4A40-4703-BC2A-2D22C0A27C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D9191-FE44-4031-96E6-41599A384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841BE-474B-4367-A898-BC5DD9F1C5BE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BC8DE-CCD1-4EF6-83A8-E6D3D1A25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E7E27-73E4-42FD-BB0A-E45A154F7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4F37-ED2A-4AD2-884D-632EF8416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515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4FCBD-A4DD-4D54-AB82-46C8F0C4C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8A33D-63D1-4FDF-997A-88BC39285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D3415-B65E-4BC4-85A8-12D525938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841BE-474B-4367-A898-BC5DD9F1C5BE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7D3A9-C148-4BE4-8749-E887FC79D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5304A-4BC7-4A3C-9748-E370107D9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4F37-ED2A-4AD2-884D-632EF8416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87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F35A2-6CE9-4AE4-AADF-FB9E87846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8D6A3-88F8-4012-8EEE-5D554C831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BF37D-1AE1-4C60-BE98-62327E040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841BE-474B-4367-A898-BC5DD9F1C5BE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6022B-1843-4F33-ACAF-EAC8D345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72080-2744-4E3A-9889-1F96E5A37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4F37-ED2A-4AD2-884D-632EF8416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75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00DA2-293E-4A39-BAD0-75575EA30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D47B3-F508-4BF8-8D92-ED7B7B68E3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93735E-BF30-49D5-AAAF-2DB797C0A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464F2D-613C-40BF-85B4-03229F95B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841BE-474B-4367-A898-BC5DD9F1C5BE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14C418-7827-407E-99FD-E695C3BBF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609C6-471C-455E-9AD7-D8CEA1600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4F37-ED2A-4AD2-884D-632EF8416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197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4BCC3-46A3-4555-84B0-4938BDBEE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9334B-E15E-4653-A2D2-8059AD8E4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12B1B7-1C76-49D3-82B8-8C773FBCA1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A2B628-A32E-4686-8E55-6B91CF92F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F56826-F198-4ACB-BFFF-987872F0B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5D1EC2-ADCE-433C-99DC-A294AF6B7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841BE-474B-4367-A898-BC5DD9F1C5BE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545FF6-3C97-44B1-B2F1-843599115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BB0A28-8B15-4EA1-9472-C74C9FE9D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4F37-ED2A-4AD2-884D-632EF8416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109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B55F1-20DF-4AB3-8C00-A891B2339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ED66CF-D375-4304-8C67-EE709350D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841BE-474B-4367-A898-BC5DD9F1C5BE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973250-607C-456A-AC0B-73F1B22D7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BC9E0C-D33C-43D5-A11E-6DE245810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4F37-ED2A-4AD2-884D-632EF8416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4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EE65A0-5954-4086-946C-A487D98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841BE-474B-4367-A898-BC5DD9F1C5BE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311CFD-849C-40C6-8EBC-54BB28590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DE163-148D-4A8C-93DA-74564B3EF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4F37-ED2A-4AD2-884D-632EF8416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508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2A51E-08B8-4654-9DE4-A933F7E8F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4ACC0-AE93-4C47-AE51-F50227003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11FB7-4A11-491D-9870-6D8AD077FB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BF6198-BCE0-4294-AD1C-A83727FD7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841BE-474B-4367-A898-BC5DD9F1C5BE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2BBE18-1649-46BF-8A4D-1EE795891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5FB199-CC8B-4E31-9C8E-A25123E1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4F37-ED2A-4AD2-884D-632EF8416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521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D4548-0565-4551-89E2-AB2E2FE5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FCA54B-D1B7-4FE0-A217-FDA96E982E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38B21-197B-4BDF-A55A-3128FA275D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B2B38D-7A54-40F1-8367-5FA95A215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841BE-474B-4367-A898-BC5DD9F1C5BE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15480-F60E-481B-940E-1955BFD62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4D9F52-0863-42F6-87CE-FD2C31EBD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4F37-ED2A-4AD2-884D-632EF8416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421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E7A26-756F-4EDF-98DC-1664D4FBD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61D8A-68E2-49B4-8B8A-52ED535DE5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8F98B-D6C5-482D-B0FD-43B28199E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841BE-474B-4367-A898-BC5DD9F1C5BE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A05F9-2389-4538-ABE3-B42E19CED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03404-600F-4E48-8A6B-E26E3114C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4F37-ED2A-4AD2-884D-632EF8416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216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867061-6FEE-4EE0-822C-E560E358A0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29CE8E-40B8-4157-B896-AAB1C54E7A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58866-1299-4822-B74A-38651C96D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841BE-474B-4367-A898-BC5DD9F1C5BE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2E64D-FFED-48D9-BDB1-2A10F801F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20388-7AD2-4BB9-8CB9-82E1F115B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D4F37-ED2A-4AD2-884D-632EF8416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4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C25EA4-22B8-4CB9-A4EE-642411D78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C124A2-0FF4-42E0-9BAE-F7B27B284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0BA76-461C-442C-80EF-2C44F84F2D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841BE-474B-4367-A898-BC5DD9F1C5BE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009AA-28D7-46F8-A697-990594F716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6C0CC0-BBF4-4AD8-B0D1-75EA35D19E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D4F37-ED2A-4AD2-884D-632EF8416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494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Devicetemplates_computer-01.png" TargetMode="External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 /><Relationship Id="rId3" Type="http://schemas.openxmlformats.org/officeDocument/2006/relationships/image" Target="../media/image1.png" /><Relationship Id="rId7" Type="http://schemas.openxmlformats.org/officeDocument/2006/relationships/hyperlink" Target="https://www.menti.com/1kqgdeab29" TargetMode="External" /><Relationship Id="rId2" Type="http://schemas.openxmlformats.org/officeDocument/2006/relationships/slideLayout" Target="../slideLayouts/slideLayout2.xml" /><Relationship Id="rId1" Type="http://schemas.openxmlformats.org/officeDocument/2006/relationships/video" Target="https://www.youtube.com/embed/aFJN9gHgnQA?feature=oembed" TargetMode="External" /><Relationship Id="rId6" Type="http://schemas.openxmlformats.org/officeDocument/2006/relationships/hyperlink" Target="http://www.pngall.com/note-png" TargetMode="External" /><Relationship Id="rId5" Type="http://schemas.openxmlformats.org/officeDocument/2006/relationships/image" Target="../media/image5.png" /><Relationship Id="rId4" Type="http://schemas.openxmlformats.org/officeDocument/2006/relationships/hyperlink" Target="https://commons.wikimedia.org/wiki/File:Devicetemplates_computer-01.png" TargetMode="Externa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.com/nzgyeyr332" TargetMode="External" /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0.png" /><Relationship Id="rId5" Type="http://schemas.openxmlformats.org/officeDocument/2006/relationships/hyperlink" Target="https://app.classkick.com/#/login/254YMH" TargetMode="External" /><Relationship Id="rId4" Type="http://schemas.openxmlformats.org/officeDocument/2006/relationships/hyperlink" Target="http://www.pngall.com/note-png" TargetMode="Externa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2.png" /><Relationship Id="rId5" Type="http://schemas.openxmlformats.org/officeDocument/2006/relationships/hyperlink" Target="https://app.classkick.com/#/login/254YMH" TargetMode="External" /><Relationship Id="rId4" Type="http://schemas.openxmlformats.org/officeDocument/2006/relationships/hyperlink" Target="http://www.pngall.com/note-png" TargetMode="Externa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4.jpe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classkick.com/#/login/254YMH" TargetMode="External" /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Relationship Id="rId6" Type="http://schemas.openxmlformats.org/officeDocument/2006/relationships/hyperlink" Target="http://www.pngall.com/note-png" TargetMode="External" /><Relationship Id="rId5" Type="http://schemas.openxmlformats.org/officeDocument/2006/relationships/image" Target="../media/image5.png" /><Relationship Id="rId4" Type="http://schemas.openxmlformats.org/officeDocument/2006/relationships/image" Target="../media/image19.pn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classkick.com/#/login/254YMH" TargetMode="External" /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Relationship Id="rId5" Type="http://schemas.openxmlformats.org/officeDocument/2006/relationships/hyperlink" Target="http://www.pngall.com/note-png" TargetMode="External" /><Relationship Id="rId4" Type="http://schemas.openxmlformats.org/officeDocument/2006/relationships/image" Target="../media/image5.png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slideLayout" Target="../slideLayouts/slideLayout1.xml" /><Relationship Id="rId1" Type="http://schemas.openxmlformats.org/officeDocument/2006/relationships/video" Target="https://www.youtube.com/embed/Qqsf_UJcfBc?feature=oembed" TargetMode="External" /><Relationship Id="rId6" Type="http://schemas.openxmlformats.org/officeDocument/2006/relationships/image" Target="../media/image21.jpeg" /><Relationship Id="rId5" Type="http://schemas.openxmlformats.org/officeDocument/2006/relationships/hyperlink" Target="http://www.pngall.com/note-png" TargetMode="External" /><Relationship Id="rId4" Type="http://schemas.openxmlformats.org/officeDocument/2006/relationships/image" Target="../media/image5.png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2.png" /><Relationship Id="rId5" Type="http://schemas.openxmlformats.org/officeDocument/2006/relationships/hyperlink" Target="https://www.liveworksheets.com/ja1622358ku" TargetMode="External" /><Relationship Id="rId4" Type="http://schemas.openxmlformats.org/officeDocument/2006/relationships/hyperlink" Target="http://www.pngall.com/note-png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hape&#10;&#10;Description automatically generated">
            <a:extLst>
              <a:ext uri="{FF2B5EF4-FFF2-40B4-BE49-F238E27FC236}">
                <a16:creationId xmlns:a16="http://schemas.microsoft.com/office/drawing/2014/main" id="{14636C9E-BCA0-4777-ADB4-1E871AFC18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385761" y="0"/>
            <a:ext cx="13230224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1A8ACF-9DAF-48CC-9A49-079B327DE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760" y="434780"/>
            <a:ext cx="10256519" cy="47434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7708F6-F382-4AA9-A451-FB21DC17C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360" y="2399766"/>
            <a:ext cx="4857750" cy="252275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321808-8922-4ADC-891F-62EC9382CFB2}"/>
              </a:ext>
            </a:extLst>
          </p:cNvPr>
          <p:cNvSpPr/>
          <p:nvPr/>
        </p:nvSpPr>
        <p:spPr>
          <a:xfrm>
            <a:off x="7132320" y="3154680"/>
            <a:ext cx="2301240" cy="5791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01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17C7-E9B2-4EAC-B88E-6AFE2E8FF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28F8C-8542-4B11-872B-B70F15548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indoor, monitor, table&#10;&#10;Description automatically generated">
            <a:extLst>
              <a:ext uri="{FF2B5EF4-FFF2-40B4-BE49-F238E27FC236}">
                <a16:creationId xmlns:a16="http://schemas.microsoft.com/office/drawing/2014/main" id="{EF0D7923-1EF3-40CA-878A-C5646B61F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568D6A-0BE9-4A50-B087-FA99015FCFD3}"/>
              </a:ext>
            </a:extLst>
          </p:cNvPr>
          <p:cNvSpPr txBox="1"/>
          <p:nvPr/>
        </p:nvSpPr>
        <p:spPr>
          <a:xfrm>
            <a:off x="1674055" y="2503010"/>
            <a:ext cx="8359725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 algn="r" rtl="1">
              <a:buFont typeface="Arial" panose="020B0604020202020204" pitchFamily="34" charset="0"/>
              <a:buChar char="•"/>
            </a:pPr>
            <a:r>
              <a:rPr lang="ar-AE" sz="3200" baseline="0" dirty="0"/>
              <a:t> تحدد  ما هو المقصود بالنموذج الفسيفسائي المائع </a:t>
            </a:r>
            <a:endParaRPr lang="en-US" sz="3200" dirty="0"/>
          </a:p>
          <a:p>
            <a:pPr marL="514350" lvl="0" indent="-514350" algn="r" rtl="1">
              <a:buFont typeface="Arial" panose="020B0604020202020204" pitchFamily="34" charset="0"/>
              <a:buChar char="•"/>
            </a:pPr>
            <a:r>
              <a:rPr lang="ar-AE" sz="3200" dirty="0"/>
              <a:t> تحدد تركيب الغشاء الخلوي ووظيفته </a:t>
            </a:r>
            <a:r>
              <a:rPr lang="en-US" sz="3200" dirty="0"/>
              <a:t> </a:t>
            </a:r>
          </a:p>
          <a:p>
            <a:pPr marL="514350" lvl="0" indent="-514350" algn="r" rtl="1">
              <a:buFont typeface="Arial" panose="020B0604020202020204" pitchFamily="34" charset="0"/>
              <a:buChar char="•"/>
            </a:pPr>
            <a:r>
              <a:rPr lang="ar-AE" sz="2800" dirty="0"/>
              <a:t> تحدد اهمية النفاذية الاختيارية للغشاء الخلوي</a:t>
            </a:r>
          </a:p>
          <a:p>
            <a:pPr algn="r" rtl="1"/>
            <a:endParaRPr lang="en-US" sz="2800" dirty="0"/>
          </a:p>
          <a:p>
            <a:pPr lvl="0"/>
            <a:r>
              <a:rPr lang="ar-AE" sz="2800" dirty="0"/>
              <a:t> </a:t>
            </a:r>
            <a:endParaRPr lang="en-US" sz="2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53688C-640C-429E-8410-12829F748CD6}"/>
              </a:ext>
            </a:extLst>
          </p:cNvPr>
          <p:cNvSpPr/>
          <p:nvPr/>
        </p:nvSpPr>
        <p:spPr>
          <a:xfrm>
            <a:off x="6680658" y="1018499"/>
            <a:ext cx="299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نواتج التعلم: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60812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hape&#10;&#10;Description automatically generated">
            <a:extLst>
              <a:ext uri="{FF2B5EF4-FFF2-40B4-BE49-F238E27FC236}">
                <a16:creationId xmlns:a16="http://schemas.microsoft.com/office/drawing/2014/main" id="{14636C9E-BCA0-4777-ADB4-1E871AFC18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8222" y="1534917"/>
            <a:ext cx="11152822" cy="5781161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0A0C9F9-86C9-4336-AE99-BC4A17CA2241}"/>
              </a:ext>
            </a:extLst>
          </p:cNvPr>
          <p:cNvSpPr/>
          <p:nvPr/>
        </p:nvSpPr>
        <p:spPr>
          <a:xfrm>
            <a:off x="4635722" y="270644"/>
            <a:ext cx="464422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400" b="1" dirty="0"/>
              <a:t>ما هو الاتزان الداخلي ؟؟</a:t>
            </a:r>
            <a:endParaRPr lang="en-US" sz="4400" b="1" dirty="0"/>
          </a:p>
          <a:p>
            <a:pPr algn="ctr"/>
            <a:endParaRPr lang="en-US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626FA1-A18B-44F2-8A58-C96919D8E0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20576647">
            <a:off x="-831309" y="-79294"/>
            <a:ext cx="3126597" cy="13707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627C4EC-48EC-4166-8220-4D44A32C709B}"/>
              </a:ext>
            </a:extLst>
          </p:cNvPr>
          <p:cNvSpPr txBox="1"/>
          <p:nvPr/>
        </p:nvSpPr>
        <p:spPr>
          <a:xfrm rot="20312344">
            <a:off x="-2363945" y="324110"/>
            <a:ext cx="6583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شاهد ودون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DDC674-3B40-4A06-A11A-6F639FE29D13}"/>
              </a:ext>
            </a:extLst>
          </p:cNvPr>
          <p:cNvSpPr txBox="1"/>
          <p:nvPr/>
        </p:nvSpPr>
        <p:spPr>
          <a:xfrm>
            <a:off x="4073513" y="1029881"/>
            <a:ext cx="72096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FFFF00"/>
                </a:highlight>
                <a:hlinkClick r:id="rId7"/>
              </a:rPr>
              <a:t>https://www.menti.com/1kqgdeab29</a:t>
            </a:r>
            <a:endParaRPr lang="ar-AE" dirty="0">
              <a:highlight>
                <a:srgbClr val="FFFF00"/>
              </a:highlight>
            </a:endParaRPr>
          </a:p>
          <a:p>
            <a:endParaRPr lang="en-US" dirty="0"/>
          </a:p>
        </p:txBody>
      </p:sp>
      <p:pic>
        <p:nvPicPr>
          <p:cNvPr id="2" name="Online Media 1" title="الاتزان الداخلي في الانسان">
            <a:hlinkClick r:id="" action="ppaction://media"/>
            <a:extLst>
              <a:ext uri="{FF2B5EF4-FFF2-40B4-BE49-F238E27FC236}">
                <a16:creationId xmlns:a16="http://schemas.microsoft.com/office/drawing/2014/main" id="{2B25694B-9B15-4CCB-AACB-103E617B7A0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1294228" y="1998860"/>
            <a:ext cx="8592916" cy="397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47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17C7-E9B2-4EAC-B88E-6AFE2E8FF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28F8C-8542-4B11-872B-B70F15548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indoor, monitor, table&#10;&#10;Description automatically generated">
            <a:extLst>
              <a:ext uri="{FF2B5EF4-FFF2-40B4-BE49-F238E27FC236}">
                <a16:creationId xmlns:a16="http://schemas.microsoft.com/office/drawing/2014/main" id="{EF0D7923-1EF3-40CA-878A-C5646B61F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98474"/>
            <a:ext cx="12191999" cy="6858000"/>
          </a:xfrm>
          <a:prstGeom prst="rect">
            <a:avLst/>
          </a:prstGeom>
        </p:spPr>
      </p:pic>
      <p:pic>
        <p:nvPicPr>
          <p:cNvPr id="10" name="Picture 2" descr="تمارين لعلاج عدم الاتزان - موضوع">
            <a:extLst>
              <a:ext uri="{FF2B5EF4-FFF2-40B4-BE49-F238E27FC236}">
                <a16:creationId xmlns:a16="http://schemas.microsoft.com/office/drawing/2014/main" id="{AE769084-BFF4-429B-AB8C-8E9CD2812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658" y="2061538"/>
            <a:ext cx="4088908" cy="29465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7B2D91F-3BE1-4FD4-8725-DA916F8F7D28}"/>
              </a:ext>
            </a:extLst>
          </p:cNvPr>
          <p:cNvSpPr/>
          <p:nvPr/>
        </p:nvSpPr>
        <p:spPr>
          <a:xfrm>
            <a:off x="3983983" y="67548"/>
            <a:ext cx="4651513" cy="21344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ar-AE" sz="4800" b="1" dirty="0"/>
              <a:t> الاتزان الداخلي</a:t>
            </a:r>
            <a:endParaRPr lang="en-US" sz="48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EB2068-900B-4E52-A985-34112182CFF9}"/>
              </a:ext>
            </a:extLst>
          </p:cNvPr>
          <p:cNvSpPr/>
          <p:nvPr/>
        </p:nvSpPr>
        <p:spPr>
          <a:xfrm>
            <a:off x="1849566" y="1878149"/>
            <a:ext cx="4222887" cy="326362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/>
              <a:t>المحافظة على اتزان البيئة الداخلية للكائنات الحية وهي ضرورية لبقاء الخلية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6880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17C7-E9B2-4EAC-B88E-6AFE2E8FF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28F8C-8542-4B11-872B-B70F15548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indoor, monitor, table&#10;&#10;Description automatically generated">
            <a:extLst>
              <a:ext uri="{FF2B5EF4-FFF2-40B4-BE49-F238E27FC236}">
                <a16:creationId xmlns:a16="http://schemas.microsoft.com/office/drawing/2014/main" id="{EF0D7923-1EF3-40CA-878A-C5646B61F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7987"/>
            <a:ext cx="12191999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505410-6638-40CB-B9C3-942E71D4BC86}"/>
              </a:ext>
            </a:extLst>
          </p:cNvPr>
          <p:cNvSpPr txBox="1"/>
          <p:nvPr/>
        </p:nvSpPr>
        <p:spPr>
          <a:xfrm>
            <a:off x="3344594" y="987860"/>
            <a:ext cx="60983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3200" b="1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اذكري امثلة على الاتزان الداخلي؟ 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E7C0C0-DD70-4CAD-AD25-005D2B148760}"/>
              </a:ext>
            </a:extLst>
          </p:cNvPr>
          <p:cNvSpPr txBox="1"/>
          <p:nvPr/>
        </p:nvSpPr>
        <p:spPr>
          <a:xfrm>
            <a:off x="3963571" y="1800422"/>
            <a:ext cx="61968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00FF00"/>
                </a:highlight>
                <a:hlinkClick r:id="rId3"/>
              </a:rPr>
              <a:t>https://www.menti.com/nzgyeyr332</a:t>
            </a:r>
            <a:endParaRPr lang="ar-AE" dirty="0">
              <a:highlight>
                <a:srgbClr val="00FF00"/>
              </a:highligh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FAF1E1-2190-4EA2-9685-332E59E1F6BD}"/>
              </a:ext>
            </a:extLst>
          </p:cNvPr>
          <p:cNvSpPr txBox="1"/>
          <p:nvPr/>
        </p:nvSpPr>
        <p:spPr>
          <a:xfrm>
            <a:off x="1524000" y="3059691"/>
            <a:ext cx="81768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sz="3200" b="1" cap="none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ما هو التركيب المسؤول بشكل اساسي عن الاتزان الداخلي ؟</a:t>
            </a:r>
            <a:endParaRPr lang="en-US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D994A0-A9E6-471C-8C97-25BF832EF644}"/>
              </a:ext>
            </a:extLst>
          </p:cNvPr>
          <p:cNvSpPr txBox="1"/>
          <p:nvPr/>
        </p:nvSpPr>
        <p:spPr>
          <a:xfrm>
            <a:off x="3963571" y="3850179"/>
            <a:ext cx="61968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00FF00"/>
                </a:highlight>
                <a:hlinkClick r:id="rId3"/>
              </a:rPr>
              <a:t>https://www.menti.com/nzgyeyr332</a:t>
            </a:r>
            <a:endParaRPr lang="ar-AE" dirty="0"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52926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8C045-A03D-4E90-B406-EB06FCEB1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E7D6C-5D54-44A8-B740-AD110740E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DB66ED-6BB8-4E4C-8B23-BEFEEE6A5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61" y="-1"/>
            <a:ext cx="11624868" cy="699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973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17C7-E9B2-4EAC-B88E-6AFE2E8FF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28F8C-8542-4B11-872B-B70F15548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indoor, monitor, table&#10;&#10;Description automatically generated">
            <a:extLst>
              <a:ext uri="{FF2B5EF4-FFF2-40B4-BE49-F238E27FC236}">
                <a16:creationId xmlns:a16="http://schemas.microsoft.com/office/drawing/2014/main" id="{EF0D7923-1EF3-40CA-878A-C5646B61F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1091"/>
            <a:ext cx="12191999" cy="685800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3322D920-9653-4F7D-8084-5B87A2D2CE8E}"/>
              </a:ext>
            </a:extLst>
          </p:cNvPr>
          <p:cNvSpPr/>
          <p:nvPr/>
        </p:nvSpPr>
        <p:spPr>
          <a:xfrm>
            <a:off x="7800808" y="1505563"/>
            <a:ext cx="3063494" cy="1704679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الغشاء البلازمي </a:t>
            </a:r>
            <a:endParaRPr lang="en-US" sz="4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8981E8-925C-4184-94D4-9785B273591D}"/>
              </a:ext>
            </a:extLst>
          </p:cNvPr>
          <p:cNvSpPr/>
          <p:nvPr/>
        </p:nvSpPr>
        <p:spPr>
          <a:xfrm>
            <a:off x="1327698" y="874690"/>
            <a:ext cx="5196755" cy="11688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rgbClr val="7030A0"/>
                </a:solidFill>
              </a:rPr>
              <a:t>حاجز رقيق و مرن يفصل بين الخلية وبيئتها 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F993E0-5DBA-4AD9-858E-E7D7A6110483}"/>
              </a:ext>
            </a:extLst>
          </p:cNvPr>
          <p:cNvSpPr/>
          <p:nvPr/>
        </p:nvSpPr>
        <p:spPr>
          <a:xfrm>
            <a:off x="1327698" y="2350370"/>
            <a:ext cx="5196755" cy="988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00B050"/>
                </a:solidFill>
              </a:rPr>
              <a:t>يسمح بدخول المواد المغذية اليها وخروج الفضلات والمواد الاخرى 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4417C6E-B48B-4F8A-B73C-AA7E65A79D8C}"/>
              </a:ext>
            </a:extLst>
          </p:cNvPr>
          <p:cNvSpPr/>
          <p:nvPr/>
        </p:nvSpPr>
        <p:spPr>
          <a:xfrm>
            <a:off x="834479" y="3697933"/>
            <a:ext cx="6785113" cy="1463972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كل الخلايا بدائية النواة وحقيقية النواة لها غشاء بلازمي يفصلها عن البيئات السائلة التي تتواجد فيها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92285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17C7-E9B2-4EAC-B88E-6AFE2E8FF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28F8C-8542-4B11-872B-B70F15548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indoor, monitor, table&#10;&#10;Description automatically generated">
            <a:extLst>
              <a:ext uri="{FF2B5EF4-FFF2-40B4-BE49-F238E27FC236}">
                <a16:creationId xmlns:a16="http://schemas.microsoft.com/office/drawing/2014/main" id="{EF0D7923-1EF3-40CA-878A-C5646B61F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7987"/>
            <a:ext cx="12191999" cy="6858000"/>
          </a:xfrm>
          <a:prstGeom prst="rect">
            <a:avLst/>
          </a:prstGeom>
        </p:spPr>
      </p:pic>
      <p:pic>
        <p:nvPicPr>
          <p:cNvPr id="8" name="Picture 2" descr="متعة العلم - ( النفاذية الاختيارية ) - إن أسس النفاذية... | Facebook">
            <a:extLst>
              <a:ext uri="{FF2B5EF4-FFF2-40B4-BE49-F238E27FC236}">
                <a16:creationId xmlns:a16="http://schemas.microsoft.com/office/drawing/2014/main" id="{071477EA-9AB1-45BC-8E4E-AD099D0AF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296" y="2520848"/>
            <a:ext cx="9144000" cy="294985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520F03D-36B9-415E-B7AD-9553F815E028}"/>
              </a:ext>
            </a:extLst>
          </p:cNvPr>
          <p:cNvSpPr/>
          <p:nvPr/>
        </p:nvSpPr>
        <p:spPr>
          <a:xfrm>
            <a:off x="3248616" y="633658"/>
            <a:ext cx="5300870" cy="689113"/>
          </a:xfrm>
          <a:prstGeom prst="roundRect">
            <a:avLst/>
          </a:prstGeom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/>
              <a:t>ماذا تلاحظين من الصورة ؟</a:t>
            </a:r>
            <a:endParaRPr lang="en-US" sz="4000" b="1" dirty="0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4D207500-A508-43D9-A667-45421E5804D2}"/>
              </a:ext>
            </a:extLst>
          </p:cNvPr>
          <p:cNvSpPr/>
          <p:nvPr/>
        </p:nvSpPr>
        <p:spPr>
          <a:xfrm>
            <a:off x="2001078" y="1552596"/>
            <a:ext cx="7301948" cy="789749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هل كل  المواد تستطيع الدخول والخروج من الخلية بسهولة ؟ </a:t>
            </a:r>
            <a:endParaRPr lang="en-US" sz="2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288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17C7-E9B2-4EAC-B88E-6AFE2E8FF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28F8C-8542-4B11-872B-B70F15548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indoor, monitor, table&#10;&#10;Description automatically generated">
            <a:extLst>
              <a:ext uri="{FF2B5EF4-FFF2-40B4-BE49-F238E27FC236}">
                <a16:creationId xmlns:a16="http://schemas.microsoft.com/office/drawing/2014/main" id="{EF0D7923-1EF3-40CA-878A-C5646B61F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7987"/>
            <a:ext cx="1219199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4C59B1-CD12-4EB6-93BE-EED66C6E3D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576647">
            <a:off x="-552718" y="-159342"/>
            <a:ext cx="3126597" cy="13707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82220B-AB16-42BC-83CF-D027A58E6B33}"/>
              </a:ext>
            </a:extLst>
          </p:cNvPr>
          <p:cNvSpPr/>
          <p:nvPr/>
        </p:nvSpPr>
        <p:spPr>
          <a:xfrm rot="20344037">
            <a:off x="26298" y="271009"/>
            <a:ext cx="193354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القراءة الموجهة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E184E9-5CBE-4F97-8481-93DE0EFA4B02}"/>
              </a:ext>
            </a:extLst>
          </p:cNvPr>
          <p:cNvSpPr/>
          <p:nvPr/>
        </p:nvSpPr>
        <p:spPr>
          <a:xfrm>
            <a:off x="2937221" y="460347"/>
            <a:ext cx="6205546" cy="249299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1" dirty="0"/>
              <a:t>ماهي خاصية الغشاء البلازمي الاساسية؟</a:t>
            </a:r>
            <a:endParaRPr lang="en-US" sz="3600" b="1" dirty="0"/>
          </a:p>
          <a:p>
            <a:pPr algn="ctr"/>
            <a:endParaRPr lang="ar-AE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3FEDA5-2B72-4311-ABBE-73D79C7A5A60}"/>
              </a:ext>
            </a:extLst>
          </p:cNvPr>
          <p:cNvSpPr txBox="1"/>
          <p:nvPr/>
        </p:nvSpPr>
        <p:spPr>
          <a:xfrm>
            <a:off x="4457114" y="1282567"/>
            <a:ext cx="62108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00FF00"/>
                </a:highlight>
                <a:hlinkClick r:id="rId5"/>
              </a:rPr>
              <a:t>https://app.classkick.com/#/login/254YMH</a:t>
            </a:r>
            <a:endParaRPr lang="ar-AE" dirty="0">
              <a:highlight>
                <a:srgbClr val="00FF00"/>
              </a:highligh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048F47-600E-49C3-BB52-BCDA119EE0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675" y="1056689"/>
            <a:ext cx="10820649" cy="662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17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17C7-E9B2-4EAC-B88E-6AFE2E8FF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28F8C-8542-4B11-872B-B70F15548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indoor, monitor, table&#10;&#10;Description automatically generated">
            <a:extLst>
              <a:ext uri="{FF2B5EF4-FFF2-40B4-BE49-F238E27FC236}">
                <a16:creationId xmlns:a16="http://schemas.microsoft.com/office/drawing/2014/main" id="{EF0D7923-1EF3-40CA-878A-C5646B61F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7987"/>
            <a:ext cx="12191999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4E184E9-5CBE-4F97-8481-93DE0EFA4B02}"/>
              </a:ext>
            </a:extLst>
          </p:cNvPr>
          <p:cNvSpPr/>
          <p:nvPr/>
        </p:nvSpPr>
        <p:spPr>
          <a:xfrm>
            <a:off x="4725862" y="637356"/>
            <a:ext cx="5128327" cy="249299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1" dirty="0"/>
              <a:t>خاصية الغشاء البلازمي الاساسية</a:t>
            </a:r>
            <a:endParaRPr lang="en-US" sz="3600" b="1" dirty="0"/>
          </a:p>
          <a:p>
            <a:pPr algn="ctr"/>
            <a:endParaRPr lang="ar-AE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DD585AE-BF80-4396-AC8C-6354D0DDFD6E}"/>
              </a:ext>
            </a:extLst>
          </p:cNvPr>
          <p:cNvSpPr/>
          <p:nvPr/>
        </p:nvSpPr>
        <p:spPr>
          <a:xfrm>
            <a:off x="4144464" y="1566245"/>
            <a:ext cx="5327374" cy="107342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000" b="1" dirty="0"/>
              <a:t>النفاذية الاختيارية </a:t>
            </a:r>
            <a:endParaRPr lang="en-US" sz="4000" b="1" dirty="0"/>
          </a:p>
        </p:txBody>
      </p:sp>
      <p:sp>
        <p:nvSpPr>
          <p:cNvPr id="12" name="Scroll: Horizontal 11">
            <a:extLst>
              <a:ext uri="{FF2B5EF4-FFF2-40B4-BE49-F238E27FC236}">
                <a16:creationId xmlns:a16="http://schemas.microsoft.com/office/drawing/2014/main" id="{5241A994-6B91-41FC-AA33-315BE376E865}"/>
              </a:ext>
            </a:extLst>
          </p:cNvPr>
          <p:cNvSpPr/>
          <p:nvPr/>
        </p:nvSpPr>
        <p:spPr>
          <a:xfrm>
            <a:off x="1338470" y="2652364"/>
            <a:ext cx="9329530" cy="2650435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800" b="1" dirty="0"/>
              <a:t>تسمح بمرور بعض المواد عبر غشاء الخلية وتمنع مرور الاخرى بناء على حجمها 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02327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17C7-E9B2-4EAC-B88E-6AFE2E8FF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28F8C-8542-4B11-872B-B70F15548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indoor, monitor, table&#10;&#10;Description automatically generated">
            <a:extLst>
              <a:ext uri="{FF2B5EF4-FFF2-40B4-BE49-F238E27FC236}">
                <a16:creationId xmlns:a16="http://schemas.microsoft.com/office/drawing/2014/main" id="{EF0D7923-1EF3-40CA-878A-C5646B61F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7987"/>
            <a:ext cx="12191999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4E184E9-5CBE-4F97-8481-93DE0EFA4B02}"/>
              </a:ext>
            </a:extLst>
          </p:cNvPr>
          <p:cNvSpPr/>
          <p:nvPr/>
        </p:nvSpPr>
        <p:spPr>
          <a:xfrm>
            <a:off x="6829733" y="729201"/>
            <a:ext cx="18473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2048F221-5482-417F-BA2B-E0C2683135D2}"/>
              </a:ext>
            </a:extLst>
          </p:cNvPr>
          <p:cNvSpPr/>
          <p:nvPr/>
        </p:nvSpPr>
        <p:spPr>
          <a:xfrm>
            <a:off x="6897438" y="802087"/>
            <a:ext cx="3906550" cy="981351"/>
          </a:xfrm>
          <a:prstGeom prst="wedgeRectCallout">
            <a:avLst>
              <a:gd name="adj1" fmla="val -21929"/>
              <a:gd name="adj2" fmla="val 4948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ان تركيب الغشاء البلازمي يتحكم في :</a:t>
            </a:r>
            <a:endParaRPr lang="en-US" sz="3200" b="1" dirty="0"/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8E63B234-DD53-41F8-8B18-7F88D7549EC6}"/>
              </a:ext>
            </a:extLst>
          </p:cNvPr>
          <p:cNvSpPr/>
          <p:nvPr/>
        </p:nvSpPr>
        <p:spPr>
          <a:xfrm>
            <a:off x="4702867" y="1157787"/>
            <a:ext cx="1642518" cy="386461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FE02EA2-6B26-4236-BDF7-A0375D693BDF}"/>
              </a:ext>
            </a:extLst>
          </p:cNvPr>
          <p:cNvSpPr/>
          <p:nvPr/>
        </p:nvSpPr>
        <p:spPr>
          <a:xfrm>
            <a:off x="515623" y="729201"/>
            <a:ext cx="4051256" cy="115465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كمية المواد التي تدخل الى الخلية وتخرج منها</a:t>
            </a:r>
            <a:endParaRPr lang="en-US" sz="2800" b="1" dirty="0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6EFB3DD0-F53F-4771-A4C1-25C44310A828}"/>
              </a:ext>
            </a:extLst>
          </p:cNvPr>
          <p:cNvSpPr/>
          <p:nvPr/>
        </p:nvSpPr>
        <p:spPr>
          <a:xfrm>
            <a:off x="8468492" y="2091522"/>
            <a:ext cx="382221" cy="752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BD35169-62F8-4746-9F59-F44A16A09035}"/>
              </a:ext>
            </a:extLst>
          </p:cNvPr>
          <p:cNvSpPr/>
          <p:nvPr/>
        </p:nvSpPr>
        <p:spPr>
          <a:xfrm>
            <a:off x="6443744" y="3168473"/>
            <a:ext cx="4101796" cy="1565398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توقيت دخول وخروج المواد والطريقة التي يتم بها ذلك </a:t>
            </a:r>
            <a:endParaRPr lang="en-US" sz="2800" b="1" dirty="0"/>
          </a:p>
        </p:txBody>
      </p:sp>
      <p:pic>
        <p:nvPicPr>
          <p:cNvPr id="16" name="Picture 2" descr="ظافر القرني on Twitter: &quot;يحيط الغشاء البلازمي الخلية ويفصل محتواها عن  البيئة الخارجية، يتكون من طبقتين من الدهون المفسرة؛ يحتوي الغشاء على  بروتينات ناقلة وبعضا من الكولسترول لتوفير السيولة له، كذلك توجد">
            <a:extLst>
              <a:ext uri="{FF2B5EF4-FFF2-40B4-BE49-F238E27FC236}">
                <a16:creationId xmlns:a16="http://schemas.microsoft.com/office/drawing/2014/main" id="{AEDD8280-0500-4546-ACA2-C92FF8030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00" y="2181780"/>
            <a:ext cx="4101796" cy="30760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48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17C7-E9B2-4EAC-B88E-6AFE2E8FF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28F8C-8542-4B11-872B-B70F15548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indoor, monitor, table&#10;&#10;Description automatically generated">
            <a:extLst>
              <a:ext uri="{FF2B5EF4-FFF2-40B4-BE49-F238E27FC236}">
                <a16:creationId xmlns:a16="http://schemas.microsoft.com/office/drawing/2014/main" id="{EF0D7923-1EF3-40CA-878A-C5646B61F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7987"/>
            <a:ext cx="1219199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4C59B1-CD12-4EB6-93BE-EED66C6E3D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576647">
            <a:off x="-82669" y="505476"/>
            <a:ext cx="3126597" cy="13707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82220B-AB16-42BC-83CF-D027A58E6B33}"/>
              </a:ext>
            </a:extLst>
          </p:cNvPr>
          <p:cNvSpPr/>
          <p:nvPr/>
        </p:nvSpPr>
        <p:spPr>
          <a:xfrm rot="20344037">
            <a:off x="454445" y="860752"/>
            <a:ext cx="193354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القراءة الموجهة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99ED01-C01C-4357-8F4E-2BA14DF78FA2}"/>
              </a:ext>
            </a:extLst>
          </p:cNvPr>
          <p:cNvSpPr txBox="1"/>
          <p:nvPr/>
        </p:nvSpPr>
        <p:spPr>
          <a:xfrm>
            <a:off x="3376664" y="729201"/>
            <a:ext cx="72819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400" b="1" dirty="0"/>
              <a:t>تتكون معظم جزيئات الغشاء البلازمي من الدهون ، ما هي الدهون؟</a:t>
            </a:r>
            <a:endParaRPr lang="en-US" sz="2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10925B-E756-4510-9898-4052D9021A7F}"/>
              </a:ext>
            </a:extLst>
          </p:cNvPr>
          <p:cNvSpPr txBox="1"/>
          <p:nvPr/>
        </p:nvSpPr>
        <p:spPr>
          <a:xfrm>
            <a:off x="2766230" y="4916966"/>
            <a:ext cx="78923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400" b="1" dirty="0"/>
              <a:t>الدهون: عبارة عن جزيئات كبيرة مكونة من جليسيرول وثلاثة احماض دهنية </a:t>
            </a:r>
            <a:endParaRPr lang="en-US" sz="2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1E6578-C8B0-4551-9BFE-ED13CBF39782}"/>
              </a:ext>
            </a:extLst>
          </p:cNvPr>
          <p:cNvSpPr txBox="1"/>
          <p:nvPr/>
        </p:nvSpPr>
        <p:spPr>
          <a:xfrm>
            <a:off x="-1130521" y="154249"/>
            <a:ext cx="62108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00FF00"/>
                </a:highlight>
                <a:hlinkClick r:id="rId5"/>
              </a:rPr>
              <a:t>https://app.classkick.com/#/login/254YMH</a:t>
            </a:r>
            <a:endParaRPr lang="ar-AE" dirty="0">
              <a:highlight>
                <a:srgbClr val="00FF00"/>
              </a:highligh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016B21-5BEC-412C-AD15-F1E1A9E325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801" y="1137796"/>
            <a:ext cx="9242738" cy="368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9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17C7-E9B2-4EAC-B88E-6AFE2E8FF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28F8C-8542-4B11-872B-B70F15548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indoor, monitor, table&#10;&#10;Description automatically generated">
            <a:extLst>
              <a:ext uri="{FF2B5EF4-FFF2-40B4-BE49-F238E27FC236}">
                <a16:creationId xmlns:a16="http://schemas.microsoft.com/office/drawing/2014/main" id="{EF0D7923-1EF3-40CA-878A-C5646B61F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943" y="0"/>
            <a:ext cx="12191999" cy="6858000"/>
          </a:xfrm>
          <a:prstGeom prst="rect">
            <a:avLst/>
          </a:prstGeom>
        </p:spPr>
      </p:pic>
      <p:sp>
        <p:nvSpPr>
          <p:cNvPr id="11" name="AutoShape 2" descr="فوائد وأضرار الدهون المشبعة والغير مشبعة بالتفصيل | معلومة ثقافية">
            <a:extLst>
              <a:ext uri="{FF2B5EF4-FFF2-40B4-BE49-F238E27FC236}">
                <a16:creationId xmlns:a16="http://schemas.microsoft.com/office/drawing/2014/main" id="{6E685469-9323-4CAB-BA71-B6198AA1AE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90821" y="2715176"/>
            <a:ext cx="219110" cy="21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2" descr="الدهون الثلاثية | دنيتي | الصحة">
            <a:extLst>
              <a:ext uri="{FF2B5EF4-FFF2-40B4-BE49-F238E27FC236}">
                <a16:creationId xmlns:a16="http://schemas.microsoft.com/office/drawing/2014/main" id="{0BDD4D7F-7AAA-41FC-82BC-8B686AB60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003" y="880130"/>
            <a:ext cx="2738875" cy="20541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الدهون المفيدة والدهون الضارة في ضبط كوليسترول الدم | بوابة المعرفة">
            <a:extLst>
              <a:ext uri="{FF2B5EF4-FFF2-40B4-BE49-F238E27FC236}">
                <a16:creationId xmlns:a16="http://schemas.microsoft.com/office/drawing/2014/main" id="{2813EC82-C8B0-4BAD-BB42-175D33620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293" y="957436"/>
            <a:ext cx="4906159" cy="225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Flowchart: Process 13">
            <a:extLst>
              <a:ext uri="{FF2B5EF4-FFF2-40B4-BE49-F238E27FC236}">
                <a16:creationId xmlns:a16="http://schemas.microsoft.com/office/drawing/2014/main" id="{A9F8EC8F-8D2C-46DB-B6B1-6FC0D407354E}"/>
              </a:ext>
            </a:extLst>
          </p:cNvPr>
          <p:cNvSpPr/>
          <p:nvPr/>
        </p:nvSpPr>
        <p:spPr>
          <a:xfrm>
            <a:off x="6911541" y="3696520"/>
            <a:ext cx="4248828" cy="833449"/>
          </a:xfrm>
          <a:prstGeom prst="flowChartProcess">
            <a:avLst/>
          </a:prstGeom>
          <a:solidFill>
            <a:srgbClr val="F165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ان معظم الغشاء البلازمي يتكون من دهون فسفورية </a:t>
            </a:r>
            <a:endParaRPr lang="en-US" sz="2800" b="1" dirty="0"/>
          </a:p>
        </p:txBody>
      </p:sp>
      <p:sp>
        <p:nvSpPr>
          <p:cNvPr id="15" name="Arrow: Left 14">
            <a:extLst>
              <a:ext uri="{FF2B5EF4-FFF2-40B4-BE49-F238E27FC236}">
                <a16:creationId xmlns:a16="http://schemas.microsoft.com/office/drawing/2014/main" id="{8D9E9FEC-6F62-4DF7-A0EF-E64141DC255D}"/>
              </a:ext>
            </a:extLst>
          </p:cNvPr>
          <p:cNvSpPr/>
          <p:nvPr/>
        </p:nvSpPr>
        <p:spPr>
          <a:xfrm>
            <a:off x="5021834" y="3929656"/>
            <a:ext cx="1810039" cy="367176"/>
          </a:xfrm>
          <a:prstGeom prst="leftArrow">
            <a:avLst/>
          </a:prstGeom>
          <a:solidFill>
            <a:srgbClr val="5DF5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BD13A9D-21AE-4903-8A84-66574A5F98BC}"/>
              </a:ext>
            </a:extLst>
          </p:cNvPr>
          <p:cNvSpPr/>
          <p:nvPr/>
        </p:nvSpPr>
        <p:spPr>
          <a:xfrm>
            <a:off x="1338106" y="3509963"/>
            <a:ext cx="3571825" cy="169970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/>
              <a:t>هل تتذكرين ما هي الدهون الفسفورية ؟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55969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17C7-E9B2-4EAC-B88E-6AFE2E8FF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28F8C-8542-4B11-872B-B70F15548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indoor, monitor, table&#10;&#10;Description automatically generated">
            <a:extLst>
              <a:ext uri="{FF2B5EF4-FFF2-40B4-BE49-F238E27FC236}">
                <a16:creationId xmlns:a16="http://schemas.microsoft.com/office/drawing/2014/main" id="{EF0D7923-1EF3-40CA-878A-C5646B61F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7987"/>
            <a:ext cx="12191999" cy="6858000"/>
          </a:xfrm>
          <a:prstGeom prst="rect">
            <a:avLst/>
          </a:prstGeom>
        </p:spPr>
      </p:pic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FD98AEF9-C3EA-4881-BA4E-55B28E837A5A}"/>
              </a:ext>
            </a:extLst>
          </p:cNvPr>
          <p:cNvSpPr/>
          <p:nvPr/>
        </p:nvSpPr>
        <p:spPr>
          <a:xfrm>
            <a:off x="6705599" y="693186"/>
            <a:ext cx="4439478" cy="943457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b="1" dirty="0"/>
              <a:t>الدهون الفسفورية تتكون من </a:t>
            </a:r>
            <a:endParaRPr lang="en-US" sz="3600" b="1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B1AD98D-D7D1-4796-84B2-4D6931E39FF3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4895127" y="693187"/>
            <a:ext cx="1810472" cy="4717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CB1BE5A-EE5D-430E-8B23-D4B4E1A19C64}"/>
              </a:ext>
            </a:extLst>
          </p:cNvPr>
          <p:cNvSpPr/>
          <p:nvPr/>
        </p:nvSpPr>
        <p:spPr>
          <a:xfrm>
            <a:off x="1046922" y="763278"/>
            <a:ext cx="4134678" cy="87336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سلسلة اساسية من الجليسرول </a:t>
            </a:r>
            <a:endParaRPr lang="en-US" sz="3200" b="1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8AD7096-EA7C-4935-A2EA-6B41E54AAEFD}"/>
              </a:ext>
            </a:extLst>
          </p:cNvPr>
          <p:cNvSpPr/>
          <p:nvPr/>
        </p:nvSpPr>
        <p:spPr>
          <a:xfrm>
            <a:off x="800203" y="1916979"/>
            <a:ext cx="4134677" cy="886615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سلسلتين من الاحماض الدهنية 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E935C3A-8989-4883-BF61-D36F2A580ECB}"/>
              </a:ext>
            </a:extLst>
          </p:cNvPr>
          <p:cNvSpPr/>
          <p:nvPr/>
        </p:nvSpPr>
        <p:spPr>
          <a:xfrm>
            <a:off x="937416" y="3241002"/>
            <a:ext cx="3957711" cy="867085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مجموعة فوسفات </a:t>
            </a:r>
            <a:endParaRPr lang="en-US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0620576-227B-490F-B247-8152125C06E1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895127" y="1164915"/>
            <a:ext cx="1810472" cy="9661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EFCC2AE-4207-43D0-B11D-B9A08B08807A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5038364" y="1164915"/>
            <a:ext cx="1667235" cy="22129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شبكة علوم الأحياء - مقدمة علم الحياة_الباب الثالث">
            <a:extLst>
              <a:ext uri="{FF2B5EF4-FFF2-40B4-BE49-F238E27FC236}">
                <a16:creationId xmlns:a16="http://schemas.microsoft.com/office/drawing/2014/main" id="{0197DF7D-5127-45ED-B1ED-BCB14A55E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973" y="1660596"/>
            <a:ext cx="4821824" cy="425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peech Bubble: Oval 17">
            <a:extLst>
              <a:ext uri="{FF2B5EF4-FFF2-40B4-BE49-F238E27FC236}">
                <a16:creationId xmlns:a16="http://schemas.microsoft.com/office/drawing/2014/main" id="{8101F100-F1C0-477E-B25D-B2BA9ABDBF03}"/>
              </a:ext>
            </a:extLst>
          </p:cNvPr>
          <p:cNvSpPr/>
          <p:nvPr/>
        </p:nvSpPr>
        <p:spPr>
          <a:xfrm>
            <a:off x="937416" y="4270347"/>
            <a:ext cx="5052733" cy="1813101"/>
          </a:xfrm>
          <a:prstGeom prst="wedgeEllipseCallout">
            <a:avLst/>
          </a:prstGeom>
          <a:solidFill>
            <a:srgbClr val="F165C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يتكون الغشاء البلازمي من طبقة دهون فوسفورية مزدوجة والتي تترتب فيها الطبقتان من الدهون الفسفورية ذيلا مقابل ذيل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4985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3" grpId="0" animBg="1"/>
      <p:bldP spid="14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خلية - ويكيبيديا">
            <a:extLst>
              <a:ext uri="{FF2B5EF4-FFF2-40B4-BE49-F238E27FC236}">
                <a16:creationId xmlns:a16="http://schemas.microsoft.com/office/drawing/2014/main" id="{64BE642D-C6A9-4561-A018-755B67E86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40" y="115128"/>
            <a:ext cx="8066018" cy="37820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owchart: Alternate Process 1">
            <a:extLst>
              <a:ext uri="{FF2B5EF4-FFF2-40B4-BE49-F238E27FC236}">
                <a16:creationId xmlns:a16="http://schemas.microsoft.com/office/drawing/2014/main" id="{44CC4F64-2BE2-4075-8130-4F797E110D00}"/>
              </a:ext>
            </a:extLst>
          </p:cNvPr>
          <p:cNvSpPr/>
          <p:nvPr/>
        </p:nvSpPr>
        <p:spPr>
          <a:xfrm>
            <a:off x="8494642" y="566530"/>
            <a:ext cx="3101009" cy="1577009"/>
          </a:xfrm>
          <a:prstGeom prst="flowChartAlternateProcess">
            <a:avLst/>
          </a:prstGeom>
          <a:solidFill>
            <a:srgbClr val="5DF5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لماذا يترتب الغشاء البلازمي بهذا الشكل باعتقادك ؟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C32FEF37-435A-495E-9F7A-BB0BF72C0278}"/>
              </a:ext>
            </a:extLst>
          </p:cNvPr>
          <p:cNvSpPr/>
          <p:nvPr/>
        </p:nvSpPr>
        <p:spPr>
          <a:xfrm>
            <a:off x="9594572" y="2156792"/>
            <a:ext cx="901148" cy="1179443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5B77DA-D91E-4769-BBB4-05D7CFDF0C93}"/>
              </a:ext>
            </a:extLst>
          </p:cNvPr>
          <p:cNvSpPr/>
          <p:nvPr/>
        </p:nvSpPr>
        <p:spPr>
          <a:xfrm>
            <a:off x="8620537" y="3349488"/>
            <a:ext cx="2849218" cy="124570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حتى تستطيع الخلية ان تتواجد في البيئة السائلة </a:t>
            </a:r>
            <a:endParaRPr lang="en-US" sz="2800" b="1" dirty="0"/>
          </a:p>
        </p:txBody>
      </p:sp>
      <p:pic>
        <p:nvPicPr>
          <p:cNvPr id="11266" name="Picture 2" descr="ألوان الوطن | &quot;بقى بيطهر ويلطّف&quot;.. التطور الطبيعي لكريم الحلاقة">
            <a:extLst>
              <a:ext uri="{FF2B5EF4-FFF2-40B4-BE49-F238E27FC236}">
                <a16:creationId xmlns:a16="http://schemas.microsoft.com/office/drawing/2014/main" id="{8EC975F6-36E6-4D79-BBB9-64775CF0D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799" y="4027004"/>
            <a:ext cx="5905500" cy="2706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DEE6EB10-DE5C-482F-AA4C-066579D79C8F}"/>
              </a:ext>
            </a:extLst>
          </p:cNvPr>
          <p:cNvSpPr/>
          <p:nvPr/>
        </p:nvSpPr>
        <p:spPr>
          <a:xfrm>
            <a:off x="6027357" y="5174973"/>
            <a:ext cx="1895061" cy="410817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DAD19A-7971-483C-A7A0-ED5619F0B27F}"/>
              </a:ext>
            </a:extLst>
          </p:cNvPr>
          <p:cNvSpPr/>
          <p:nvPr/>
        </p:nvSpPr>
        <p:spPr>
          <a:xfrm>
            <a:off x="7869306" y="4810539"/>
            <a:ext cx="3101009" cy="157700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الراس قطبي (محب للماء ) بسبب مجموعة الفوسفات وينجذب للماء لان الماء قطبي ايضا  </a:t>
            </a:r>
            <a:endParaRPr lang="en-US" sz="2400" b="1" dirty="0"/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C82C4E80-C82B-4BA4-8128-758207F118CF}"/>
              </a:ext>
            </a:extLst>
          </p:cNvPr>
          <p:cNvSpPr/>
          <p:nvPr/>
        </p:nvSpPr>
        <p:spPr>
          <a:xfrm>
            <a:off x="66261" y="4161183"/>
            <a:ext cx="2027582" cy="2572577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الذيلان كارهان للماء لانهما غير قطبيان ويتنافران مع الماء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81846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خلية - ويكيبيديا">
            <a:extLst>
              <a:ext uri="{FF2B5EF4-FFF2-40B4-BE49-F238E27FC236}">
                <a16:creationId xmlns:a16="http://schemas.microsoft.com/office/drawing/2014/main" id="{C44F8DAC-B30F-41EB-ADE8-A31456A2F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92" y="658468"/>
            <a:ext cx="8066018" cy="37820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B3B07309-71C6-4F6D-A727-B0FEECE4E7C1}"/>
              </a:ext>
            </a:extLst>
          </p:cNvPr>
          <p:cNvSpPr/>
          <p:nvPr/>
        </p:nvSpPr>
        <p:spPr>
          <a:xfrm>
            <a:off x="8507896" y="834887"/>
            <a:ext cx="3405808" cy="1603513"/>
          </a:xfrm>
          <a:prstGeom prst="flowChartAlternate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دائما تكون رؤؤس الدهون الفسفورية مواجهة للبيئة السائلة داخل الخلية وخارجها </a:t>
            </a:r>
            <a:endParaRPr lang="en-US" sz="24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3E6222A-6C98-4FA3-A6CD-14196C33B93D}"/>
              </a:ext>
            </a:extLst>
          </p:cNvPr>
          <p:cNvSpPr/>
          <p:nvPr/>
        </p:nvSpPr>
        <p:spPr>
          <a:xfrm>
            <a:off x="145773" y="4585253"/>
            <a:ext cx="2199861" cy="185530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ذيول الاحماض الدهنية تكون الجزء الداخلي من الغشاء البلازمي</a:t>
            </a:r>
            <a:endParaRPr lang="en-US" sz="2400" b="1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9B43E11-9818-4A87-8CAE-D0C3B3700601}"/>
              </a:ext>
            </a:extLst>
          </p:cNvPr>
          <p:cNvCxnSpPr>
            <a:cxnSpLocks/>
          </p:cNvCxnSpPr>
          <p:nvPr/>
        </p:nvCxnSpPr>
        <p:spPr>
          <a:xfrm flipV="1">
            <a:off x="503583" y="3429001"/>
            <a:ext cx="675860" cy="11562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7D07830-BCAF-4934-B281-962712FE67D4}"/>
              </a:ext>
            </a:extLst>
          </p:cNvPr>
          <p:cNvSpPr/>
          <p:nvPr/>
        </p:nvSpPr>
        <p:spPr>
          <a:xfrm>
            <a:off x="8507896" y="3604591"/>
            <a:ext cx="3538331" cy="1298713"/>
          </a:xfrm>
          <a:prstGeom prst="roundRect">
            <a:avLst/>
          </a:prstGeom>
          <a:solidFill>
            <a:srgbClr val="F165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تعد هذه البنية المزدوجة ضرورية في تكوين الغشاء البلازمي واداء وظيفته ,فسري ذلك ؟</a:t>
            </a:r>
            <a:endParaRPr lang="en-US" sz="2400" b="1" dirty="0"/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3B2396FF-8066-4F9C-B223-630FB142FD46}"/>
              </a:ext>
            </a:extLst>
          </p:cNvPr>
          <p:cNvCxnSpPr>
            <a:stCxn id="9" idx="2"/>
          </p:cNvCxnSpPr>
          <p:nvPr/>
        </p:nvCxnSpPr>
        <p:spPr>
          <a:xfrm rot="5400000">
            <a:off x="8484706" y="3945834"/>
            <a:ext cx="834887" cy="2749827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6F4F74C-E49A-4C83-9CA1-5B891EAC5786}"/>
              </a:ext>
            </a:extLst>
          </p:cNvPr>
          <p:cNvSpPr/>
          <p:nvPr/>
        </p:nvSpPr>
        <p:spPr>
          <a:xfrm>
            <a:off x="3498574" y="4704522"/>
            <a:ext cx="3988905" cy="168178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حتى تبقى الرؤوس القطبية اكثر قربا من جزيئات الماء والذيول بعيدا عنها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2869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F4E4463E-E7B8-4EE2-B235-EAD20FA18FAA}"/>
              </a:ext>
            </a:extLst>
          </p:cNvPr>
          <p:cNvSpPr/>
          <p:nvPr/>
        </p:nvSpPr>
        <p:spPr>
          <a:xfrm>
            <a:off x="596348" y="768626"/>
            <a:ext cx="10866782" cy="10999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ان الموادالذائبة في الماء لن تمو بسهولة لان وسط الغشاء غير قطبي فيفصل الغشاء البلازمي البيئة الداخلية للخلية عن خارجها </a:t>
            </a:r>
            <a:endParaRPr lang="en-US" sz="28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E69ECC-EED1-4588-BFB8-1026F2F28D60}"/>
              </a:ext>
            </a:extLst>
          </p:cNvPr>
          <p:cNvSpPr/>
          <p:nvPr/>
        </p:nvSpPr>
        <p:spPr>
          <a:xfrm>
            <a:off x="3776870" y="2133600"/>
            <a:ext cx="4863548" cy="7553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مكونات اخرى للغشاء البلازمي </a:t>
            </a:r>
            <a:endParaRPr lang="en-US" sz="3200" b="1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274940E-6454-4BF3-A53D-E71E468E10A6}"/>
              </a:ext>
            </a:extLst>
          </p:cNvPr>
          <p:cNvCxnSpPr>
            <a:stCxn id="3" idx="2"/>
          </p:cNvCxnSpPr>
          <p:nvPr/>
        </p:nvCxnSpPr>
        <p:spPr>
          <a:xfrm>
            <a:off x="6208644" y="2888974"/>
            <a:ext cx="3518452" cy="7553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4742431-1020-42ED-893D-1611DE70EF88}"/>
              </a:ext>
            </a:extLst>
          </p:cNvPr>
          <p:cNvCxnSpPr>
            <a:cxnSpLocks/>
          </p:cNvCxnSpPr>
          <p:nvPr/>
        </p:nvCxnSpPr>
        <p:spPr>
          <a:xfrm>
            <a:off x="6203681" y="2888974"/>
            <a:ext cx="0" cy="9674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D3ACC1A-511B-45B5-BA01-FCEC4531660D}"/>
              </a:ext>
            </a:extLst>
          </p:cNvPr>
          <p:cNvCxnSpPr>
            <a:stCxn id="3" idx="2"/>
          </p:cNvCxnSpPr>
          <p:nvPr/>
        </p:nvCxnSpPr>
        <p:spPr>
          <a:xfrm flipH="1">
            <a:off x="3008243" y="2888974"/>
            <a:ext cx="3200401" cy="7553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8C2CC04-7DA5-4CB9-A73C-CC9271790449}"/>
              </a:ext>
            </a:extLst>
          </p:cNvPr>
          <p:cNvSpPr/>
          <p:nvPr/>
        </p:nvSpPr>
        <p:spPr>
          <a:xfrm>
            <a:off x="8716623" y="3723860"/>
            <a:ext cx="2451648" cy="5830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الكوليسترول</a:t>
            </a:r>
            <a:endParaRPr lang="en-US" sz="32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C4548F-A8D0-4BBB-8F7C-EA5E6AC0C168}"/>
              </a:ext>
            </a:extLst>
          </p:cNvPr>
          <p:cNvSpPr/>
          <p:nvPr/>
        </p:nvSpPr>
        <p:spPr>
          <a:xfrm>
            <a:off x="5008507" y="3909392"/>
            <a:ext cx="2451645" cy="5830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الكربوهيدرات </a:t>
            </a:r>
            <a:endParaRPr lang="en-US" sz="3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5744B9-782A-4FB7-8392-180C2D4B9BF6}"/>
              </a:ext>
            </a:extLst>
          </p:cNvPr>
          <p:cNvSpPr/>
          <p:nvPr/>
        </p:nvSpPr>
        <p:spPr>
          <a:xfrm>
            <a:off x="2083070" y="3750364"/>
            <a:ext cx="1850345" cy="5830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البروتينات </a:t>
            </a:r>
            <a:endParaRPr lang="en-US" sz="3200" b="1" dirty="0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5C4161C7-B4E9-411D-8014-5376533ED4D0}"/>
              </a:ext>
            </a:extLst>
          </p:cNvPr>
          <p:cNvSpPr/>
          <p:nvPr/>
        </p:nvSpPr>
        <p:spPr>
          <a:xfrm>
            <a:off x="9617769" y="4293704"/>
            <a:ext cx="649356" cy="954157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A8C6CE-0574-46F6-9AEC-61A787EC2B83}"/>
              </a:ext>
            </a:extLst>
          </p:cNvPr>
          <p:cNvSpPr/>
          <p:nvPr/>
        </p:nvSpPr>
        <p:spPr>
          <a:xfrm>
            <a:off x="8398568" y="5247861"/>
            <a:ext cx="3087757" cy="1391478"/>
          </a:xfrm>
          <a:prstGeom prst="rect">
            <a:avLst/>
          </a:prstGeom>
          <a:solidFill>
            <a:srgbClr val="F165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اهميته :</a:t>
            </a:r>
          </a:p>
          <a:p>
            <a:pPr algn="ctr"/>
            <a:r>
              <a:rPr lang="ar-AE" sz="2000" b="1" dirty="0"/>
              <a:t>1- منع التصاق ذيول الاحماض الدهنية </a:t>
            </a:r>
          </a:p>
          <a:p>
            <a:pPr algn="ctr"/>
            <a:r>
              <a:rPr lang="ar-AE" sz="2000" b="1" dirty="0"/>
              <a:t>2- ميوعة الغشاء البلازمي </a:t>
            </a:r>
            <a:endParaRPr lang="en-US" sz="2000" b="1" dirty="0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BA9670AE-1B6C-4012-9701-865F30DB2578}"/>
              </a:ext>
            </a:extLst>
          </p:cNvPr>
          <p:cNvSpPr/>
          <p:nvPr/>
        </p:nvSpPr>
        <p:spPr>
          <a:xfrm>
            <a:off x="5909651" y="4492488"/>
            <a:ext cx="649356" cy="95415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C29BD0F-80C0-478F-A520-618D26805CA0}"/>
              </a:ext>
            </a:extLst>
          </p:cNvPr>
          <p:cNvSpPr/>
          <p:nvPr/>
        </p:nvSpPr>
        <p:spPr>
          <a:xfrm>
            <a:off x="3366052" y="5446643"/>
            <a:ext cx="4817167" cy="12589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اهميته :</a:t>
            </a:r>
          </a:p>
          <a:p>
            <a:pPr algn="ctr"/>
            <a:r>
              <a:rPr lang="ar-AE" sz="2000" b="1" dirty="0"/>
              <a:t>تحديد خصائص الخلية ومساعدة الخلية في تحديد الاشارات الكيميائية مثل مقاومة الامراض ومهاجمة الخلايا الضارة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02413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0" grpId="0" animBg="1"/>
      <p:bldP spid="12" grpId="0" animBg="1"/>
      <p:bldP spid="14" grpId="0" animBg="1"/>
      <p:bldP spid="15" grpId="0" animBg="1"/>
      <p:bldP spid="16" grpId="0" animBg="1"/>
      <p:bldP spid="18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43FAA1C7-C3F5-4947-91EE-D64648145B5F}"/>
              </a:ext>
            </a:extLst>
          </p:cNvPr>
          <p:cNvSpPr/>
          <p:nvPr/>
        </p:nvSpPr>
        <p:spPr>
          <a:xfrm>
            <a:off x="6811617" y="4353340"/>
            <a:ext cx="5380383" cy="103367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لانه غير قطبي ويتنافر مع الماء </a:t>
            </a:r>
            <a:endParaRPr lang="en-US" sz="3200" b="1" dirty="0"/>
          </a:p>
        </p:txBody>
      </p:sp>
      <p:pic>
        <p:nvPicPr>
          <p:cNvPr id="4" name="Picture 3" descr="خلية - ويكيبيديا">
            <a:extLst>
              <a:ext uri="{FF2B5EF4-FFF2-40B4-BE49-F238E27FC236}">
                <a16:creationId xmlns:a16="http://schemas.microsoft.com/office/drawing/2014/main" id="{671089BD-C3A4-4763-A980-D4FDE3CD0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35" y="249202"/>
            <a:ext cx="8066018" cy="37820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A0C2FD4-68C4-46A2-8381-0562A71B3CB2}"/>
              </a:ext>
            </a:extLst>
          </p:cNvPr>
          <p:cNvCxnSpPr>
            <a:cxnSpLocks/>
          </p:cNvCxnSpPr>
          <p:nvPr/>
        </p:nvCxnSpPr>
        <p:spPr>
          <a:xfrm flipH="1">
            <a:off x="5618923" y="1172817"/>
            <a:ext cx="3260034" cy="8680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EE4B9DE9-1F21-4655-9447-4AE6E556D580}"/>
              </a:ext>
            </a:extLst>
          </p:cNvPr>
          <p:cNvSpPr/>
          <p:nvPr/>
        </p:nvSpPr>
        <p:spPr>
          <a:xfrm>
            <a:off x="8892210" y="490330"/>
            <a:ext cx="3101008" cy="136497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حددي موقع جزيئات الكوليسترول </a:t>
            </a:r>
            <a:endParaRPr lang="en-US" sz="28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F8D557-60DB-406F-9F87-C8139C713263}"/>
              </a:ext>
            </a:extLst>
          </p:cNvPr>
          <p:cNvSpPr/>
          <p:nvPr/>
        </p:nvSpPr>
        <p:spPr>
          <a:xfrm>
            <a:off x="9097618" y="2040835"/>
            <a:ext cx="2690191" cy="102704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لماذا تتواجد بين الذيول ؟</a:t>
            </a:r>
            <a:endParaRPr lang="en-US" sz="2400" b="1" dirty="0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B5C617B-0F95-44BD-B4CB-099D36128529}"/>
              </a:ext>
            </a:extLst>
          </p:cNvPr>
          <p:cNvSpPr/>
          <p:nvPr/>
        </p:nvSpPr>
        <p:spPr>
          <a:xfrm>
            <a:off x="9992139" y="3067880"/>
            <a:ext cx="781878" cy="1292085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290" name="Picture 2" descr="Hydrophobic [Comic] | Nerdy jokes, Biology jokes, Chemistry jokes">
            <a:extLst>
              <a:ext uri="{FF2B5EF4-FFF2-40B4-BE49-F238E27FC236}">
                <a16:creationId xmlns:a16="http://schemas.microsoft.com/office/drawing/2014/main" id="{1E87F9EB-7E08-4E3F-B420-F658AFCE1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34679"/>
            <a:ext cx="5715000" cy="25337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55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>
            <a:extLst>
              <a:ext uri="{FF2B5EF4-FFF2-40B4-BE49-F238E27FC236}">
                <a16:creationId xmlns:a16="http://schemas.microsoft.com/office/drawing/2014/main" id="{079DABBB-5649-4FD8-8AFC-1EE88565C189}"/>
              </a:ext>
            </a:extLst>
          </p:cNvPr>
          <p:cNvSpPr/>
          <p:nvPr/>
        </p:nvSpPr>
        <p:spPr>
          <a:xfrm>
            <a:off x="3750365" y="689113"/>
            <a:ext cx="4704522" cy="1046922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بروتينات الغشاء الخلوي </a:t>
            </a:r>
            <a:endParaRPr lang="en-US" sz="3200" b="1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6B0B655-32BF-4471-BE59-556446DB7A94}"/>
              </a:ext>
            </a:extLst>
          </p:cNvPr>
          <p:cNvCxnSpPr>
            <a:stCxn id="2" idx="2"/>
          </p:cNvCxnSpPr>
          <p:nvPr/>
        </p:nvCxnSpPr>
        <p:spPr>
          <a:xfrm>
            <a:off x="6102626" y="1736035"/>
            <a:ext cx="4326835" cy="7951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A8B302E-67D1-4858-904E-B69B87825E75}"/>
              </a:ext>
            </a:extLst>
          </p:cNvPr>
          <p:cNvCxnSpPr>
            <a:stCxn id="2" idx="2"/>
          </p:cNvCxnSpPr>
          <p:nvPr/>
        </p:nvCxnSpPr>
        <p:spPr>
          <a:xfrm flipH="1">
            <a:off x="6096000" y="1736035"/>
            <a:ext cx="6626" cy="143123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9661084-FA58-4DE1-86EB-E0880D067455}"/>
              </a:ext>
            </a:extLst>
          </p:cNvPr>
          <p:cNvCxnSpPr>
            <a:stCxn id="2" idx="2"/>
          </p:cNvCxnSpPr>
          <p:nvPr/>
        </p:nvCxnSpPr>
        <p:spPr>
          <a:xfrm flipH="1">
            <a:off x="2186609" y="1736035"/>
            <a:ext cx="3916017" cy="11396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DF40D4D7-4953-4C9F-8E09-EC920E743873}"/>
              </a:ext>
            </a:extLst>
          </p:cNvPr>
          <p:cNvSpPr/>
          <p:nvPr/>
        </p:nvSpPr>
        <p:spPr>
          <a:xfrm>
            <a:off x="9409043" y="2637184"/>
            <a:ext cx="2451653" cy="26504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u="sng" dirty="0">
                <a:solidFill>
                  <a:srgbClr val="00B050"/>
                </a:solidFill>
              </a:rPr>
              <a:t>المستقبلات :</a:t>
            </a:r>
          </a:p>
          <a:p>
            <a:pPr algn="ctr"/>
            <a:r>
              <a:rPr lang="ar-AE" sz="3200" b="1" dirty="0"/>
              <a:t>تتواجد على السطح الخارجي وترسل اشارات الى داخل الخلية </a:t>
            </a:r>
            <a:endParaRPr lang="en-US" sz="32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F69ABE-33C1-4F5E-A71E-52965395FE88}"/>
              </a:ext>
            </a:extLst>
          </p:cNvPr>
          <p:cNvSpPr/>
          <p:nvPr/>
        </p:nvSpPr>
        <p:spPr>
          <a:xfrm>
            <a:off x="5029199" y="3260035"/>
            <a:ext cx="2451653" cy="34190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u="sng" dirty="0">
                <a:solidFill>
                  <a:srgbClr val="00B0F0"/>
                </a:solidFill>
              </a:rPr>
              <a:t>مرتبطة بالسطح الداخلي</a:t>
            </a:r>
            <a:r>
              <a:rPr lang="ar-AE" sz="3200" b="1" dirty="0">
                <a:solidFill>
                  <a:srgbClr val="00B0F0"/>
                </a:solidFill>
              </a:rPr>
              <a:t>:</a:t>
            </a:r>
          </a:p>
          <a:p>
            <a:pPr algn="ctr"/>
            <a:r>
              <a:rPr lang="ar-AE" sz="3200" b="1" dirty="0"/>
              <a:t>لها اهمية في الدعم الخلوي الداخلي </a:t>
            </a:r>
          </a:p>
          <a:p>
            <a:pPr algn="ctr"/>
            <a:r>
              <a:rPr lang="ar-AE" sz="3200" b="1" dirty="0"/>
              <a:t>ويعطي الخلية شكلها الخاص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44FA42-D743-4B08-9C8A-DB42D99B6691}"/>
              </a:ext>
            </a:extLst>
          </p:cNvPr>
          <p:cNvSpPr/>
          <p:nvPr/>
        </p:nvSpPr>
        <p:spPr>
          <a:xfrm>
            <a:off x="1093304" y="3034748"/>
            <a:ext cx="2451653" cy="34190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u="sng" dirty="0">
                <a:solidFill>
                  <a:srgbClr val="FF0000"/>
                </a:solidFill>
              </a:rPr>
              <a:t>تخترق كامل الغشاء البلازمي: </a:t>
            </a:r>
          </a:p>
          <a:p>
            <a:pPr algn="ctr"/>
            <a:r>
              <a:rPr lang="ar-AE" sz="2800" dirty="0"/>
              <a:t>تكون قنوات تدخل من خلالهابعض المواد الى الخلية وتخرج منها فتساهم في النفاذية الاختيارية </a:t>
            </a:r>
          </a:p>
        </p:txBody>
      </p:sp>
    </p:spTree>
    <p:extLst>
      <p:ext uri="{BB962C8B-B14F-4D97-AF65-F5344CB8AC3E}">
        <p14:creationId xmlns:p14="http://schemas.microsoft.com/office/powerpoint/2010/main" val="78459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1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17C7-E9B2-4EAC-B88E-6AFE2E8FF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28F8C-8542-4B11-872B-B70F15548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indoor, monitor, table&#10;&#10;Description automatically generated">
            <a:extLst>
              <a:ext uri="{FF2B5EF4-FFF2-40B4-BE49-F238E27FC236}">
                <a16:creationId xmlns:a16="http://schemas.microsoft.com/office/drawing/2014/main" id="{EF0D7923-1EF3-40CA-878A-C5646B61F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DEAE886-BFAF-4B5D-A844-F108240AA831}"/>
              </a:ext>
            </a:extLst>
          </p:cNvPr>
          <p:cNvSpPr txBox="1"/>
          <p:nvPr/>
        </p:nvSpPr>
        <p:spPr>
          <a:xfrm>
            <a:off x="3690425" y="663892"/>
            <a:ext cx="6175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00FF00"/>
                </a:highlight>
                <a:hlinkClick r:id="rId3"/>
              </a:rPr>
              <a:t>https://app.classkick.com/#/login/254YMH</a:t>
            </a:r>
            <a:endParaRPr lang="ar-AE" dirty="0">
              <a:highlight>
                <a:srgbClr val="00FF00"/>
              </a:highlight>
            </a:endParaRP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1F66B4-0C9A-451D-A8F3-502146E44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5023" y="1167164"/>
            <a:ext cx="8372977" cy="416357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E94A881-FF4A-4AF4-8463-EA66D44ACF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20576647">
            <a:off x="-250728" y="151544"/>
            <a:ext cx="3126597" cy="137078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BE968F8-F565-4B90-B776-F8B092E2DBF6}"/>
              </a:ext>
            </a:extLst>
          </p:cNvPr>
          <p:cNvSpPr/>
          <p:nvPr/>
        </p:nvSpPr>
        <p:spPr>
          <a:xfrm rot="20344037">
            <a:off x="574927" y="506820"/>
            <a:ext cx="135646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ورقة عمل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2179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17C7-E9B2-4EAC-B88E-6AFE2E8FF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28F8C-8542-4B11-872B-B70F15548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indoor, monitor, table&#10;&#10;Description automatically generated">
            <a:extLst>
              <a:ext uri="{FF2B5EF4-FFF2-40B4-BE49-F238E27FC236}">
                <a16:creationId xmlns:a16="http://schemas.microsoft.com/office/drawing/2014/main" id="{EF0D7923-1EF3-40CA-878A-C5646B61F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067" y="-64939"/>
            <a:ext cx="12191999" cy="68580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DEAE886-BFAF-4B5D-A844-F108240AA831}"/>
              </a:ext>
            </a:extLst>
          </p:cNvPr>
          <p:cNvSpPr txBox="1"/>
          <p:nvPr/>
        </p:nvSpPr>
        <p:spPr>
          <a:xfrm>
            <a:off x="3690425" y="663892"/>
            <a:ext cx="6175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00FF00"/>
                </a:highlight>
                <a:hlinkClick r:id="rId3"/>
              </a:rPr>
              <a:t>https://app.classkick.com/#/login/254YMH</a:t>
            </a:r>
            <a:endParaRPr lang="ar-AE" dirty="0">
              <a:highlight>
                <a:srgbClr val="00FF00"/>
              </a:highlight>
            </a:endParaRPr>
          </a:p>
          <a:p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E94A881-FF4A-4AF4-8463-EA66D44ACF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20576647">
            <a:off x="-250728" y="151544"/>
            <a:ext cx="3126597" cy="137078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BE968F8-F565-4B90-B776-F8B092E2DBF6}"/>
              </a:ext>
            </a:extLst>
          </p:cNvPr>
          <p:cNvSpPr/>
          <p:nvPr/>
        </p:nvSpPr>
        <p:spPr>
          <a:xfrm rot="20344037">
            <a:off x="574927" y="506820"/>
            <a:ext cx="135646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ورقة عمل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F323D7-04ED-4F6F-A61E-C774B65C9521}"/>
              </a:ext>
            </a:extLst>
          </p:cNvPr>
          <p:cNvSpPr txBox="1"/>
          <p:nvPr/>
        </p:nvSpPr>
        <p:spPr>
          <a:xfrm>
            <a:off x="6239570" y="764592"/>
            <a:ext cx="62952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800" b="1" dirty="0"/>
              <a:t>اكملي مخطط المفاهيم التالي: </a:t>
            </a:r>
            <a:endParaRPr lang="en-US" sz="2800" b="1" dirty="0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22C36C79-81F6-4B77-8EAF-7835161218F6}"/>
              </a:ext>
            </a:extLst>
          </p:cNvPr>
          <p:cNvSpPr/>
          <p:nvPr/>
        </p:nvSpPr>
        <p:spPr>
          <a:xfrm>
            <a:off x="627944" y="1453261"/>
            <a:ext cx="10502345" cy="723387"/>
          </a:xfrm>
          <a:prstGeom prst="flowChartAlternate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دهون –دهون فسفورية –كولسترول –كربوهيدرات –بروتينات – مستقبلات –تخترق الغشاء –ملتصقة بالسطح الداخلي</a:t>
            </a:r>
            <a:endParaRPr lang="en-US" sz="2400" b="1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8132CB8-5ECC-4684-A428-EECBAB4CFDA3}"/>
              </a:ext>
            </a:extLst>
          </p:cNvPr>
          <p:cNvGrpSpPr/>
          <p:nvPr/>
        </p:nvGrpSpPr>
        <p:grpSpPr>
          <a:xfrm>
            <a:off x="1129072" y="2199563"/>
            <a:ext cx="9817719" cy="3133627"/>
            <a:chOff x="593036" y="2001081"/>
            <a:chExt cx="11433311" cy="461838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2DE0587-CC48-4B5B-B4C3-6FC7E151BBB3}"/>
                </a:ext>
              </a:extLst>
            </p:cNvPr>
            <p:cNvSpPr/>
            <p:nvPr/>
          </p:nvSpPr>
          <p:spPr>
            <a:xfrm>
              <a:off x="3831824" y="2001081"/>
              <a:ext cx="3774924" cy="79019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2800" b="1" dirty="0"/>
                <a:t>الغشاء البلازمي</a:t>
              </a:r>
              <a:endParaRPr lang="en-US" sz="2800" b="1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2FF30E2-62AF-49E3-967D-5400DA9DDBE4}"/>
                </a:ext>
              </a:extLst>
            </p:cNvPr>
            <p:cNvSpPr/>
            <p:nvPr/>
          </p:nvSpPr>
          <p:spPr>
            <a:xfrm>
              <a:off x="8097078" y="4359965"/>
              <a:ext cx="2345635" cy="871256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FF1DA5F-56D8-4DC1-911F-791C5A60C39C}"/>
                </a:ext>
              </a:extLst>
            </p:cNvPr>
            <p:cNvCxnSpPr>
              <a:cxnSpLocks/>
              <a:stCxn id="12" idx="4"/>
            </p:cNvCxnSpPr>
            <p:nvPr/>
          </p:nvCxnSpPr>
          <p:spPr>
            <a:xfrm>
              <a:off x="5719286" y="2791276"/>
              <a:ext cx="376714" cy="63772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68E2532-6202-4443-922F-E912034239AD}"/>
                </a:ext>
              </a:extLst>
            </p:cNvPr>
            <p:cNvCxnSpPr/>
            <p:nvPr/>
          </p:nvCxnSpPr>
          <p:spPr>
            <a:xfrm flipH="1">
              <a:off x="3207026" y="3429000"/>
              <a:ext cx="598998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FC4A24B-796C-4C88-AAB7-1005EFFA8776}"/>
                </a:ext>
              </a:extLst>
            </p:cNvPr>
            <p:cNvCxnSpPr/>
            <p:nvPr/>
          </p:nvCxnSpPr>
          <p:spPr>
            <a:xfrm>
              <a:off x="9197009" y="3429000"/>
              <a:ext cx="0" cy="93096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FF93996C-6C8B-4826-8254-DD8A3934BEB2}"/>
                </a:ext>
              </a:extLst>
            </p:cNvPr>
            <p:cNvCxnSpPr>
              <a:cxnSpLocks/>
            </p:cNvCxnSpPr>
            <p:nvPr/>
          </p:nvCxnSpPr>
          <p:spPr>
            <a:xfrm>
              <a:off x="3207026" y="3429000"/>
              <a:ext cx="0" cy="93096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BB512F4-9EB4-4158-B3BF-B72BCA95E908}"/>
                </a:ext>
              </a:extLst>
            </p:cNvPr>
            <p:cNvSpPr/>
            <p:nvPr/>
          </p:nvSpPr>
          <p:spPr>
            <a:xfrm>
              <a:off x="4923182" y="4384775"/>
              <a:ext cx="2345635" cy="871256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EDAB1B3-B2CB-4E33-B5D3-50BCC563DA3F}"/>
                </a:ext>
              </a:extLst>
            </p:cNvPr>
            <p:cNvSpPr/>
            <p:nvPr/>
          </p:nvSpPr>
          <p:spPr>
            <a:xfrm>
              <a:off x="2133600" y="4359965"/>
              <a:ext cx="2345635" cy="871256"/>
            </a:xfrm>
            <a:prstGeom prst="rect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74404BD-CF36-4AE2-9EFF-E4424B036F1C}"/>
                </a:ext>
              </a:extLst>
            </p:cNvPr>
            <p:cNvCxnSpPr>
              <a:stCxn id="13" idx="2"/>
            </p:cNvCxnSpPr>
            <p:nvPr/>
          </p:nvCxnSpPr>
          <p:spPr>
            <a:xfrm>
              <a:off x="9269896" y="5231221"/>
              <a:ext cx="669234" cy="32144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696DEAD9-EE7A-462E-824D-BDE8B7454365}"/>
                </a:ext>
              </a:extLst>
            </p:cNvPr>
            <p:cNvCxnSpPr>
              <a:stCxn id="13" idx="2"/>
            </p:cNvCxnSpPr>
            <p:nvPr/>
          </p:nvCxnSpPr>
          <p:spPr>
            <a:xfrm flipH="1">
              <a:off x="8560904" y="5231221"/>
              <a:ext cx="708992" cy="34794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1050CEA-1957-4C68-A4DB-4E173934402B}"/>
                </a:ext>
              </a:extLst>
            </p:cNvPr>
            <p:cNvSpPr/>
            <p:nvPr/>
          </p:nvSpPr>
          <p:spPr>
            <a:xfrm>
              <a:off x="9269895" y="5579165"/>
              <a:ext cx="2756452" cy="768626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7A3C737-D046-4BC6-B94B-079A0DAEB45C}"/>
                </a:ext>
              </a:extLst>
            </p:cNvPr>
            <p:cNvSpPr/>
            <p:nvPr/>
          </p:nvSpPr>
          <p:spPr>
            <a:xfrm>
              <a:off x="6440556" y="5589030"/>
              <a:ext cx="2756452" cy="768626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2367481-53F8-43BB-AD83-264B0950013F}"/>
                </a:ext>
              </a:extLst>
            </p:cNvPr>
            <p:cNvSpPr/>
            <p:nvPr/>
          </p:nvSpPr>
          <p:spPr>
            <a:xfrm>
              <a:off x="2170044" y="5316513"/>
              <a:ext cx="2001078" cy="54503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4C8EF13-7382-4B11-8F10-40FEE7A2B099}"/>
                </a:ext>
              </a:extLst>
            </p:cNvPr>
            <p:cNvSpPr/>
            <p:nvPr/>
          </p:nvSpPr>
          <p:spPr>
            <a:xfrm>
              <a:off x="2343978" y="6074428"/>
              <a:ext cx="2001078" cy="54503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2AFC86D-5569-4F4D-8EC9-5AA6EC8C1B39}"/>
                </a:ext>
              </a:extLst>
            </p:cNvPr>
            <p:cNvSpPr/>
            <p:nvPr/>
          </p:nvSpPr>
          <p:spPr>
            <a:xfrm>
              <a:off x="593036" y="5708647"/>
              <a:ext cx="1921565" cy="54503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676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17C7-E9B2-4EAC-B88E-6AFE2E8FF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28F8C-8542-4B11-872B-B70F15548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indoor, monitor, table&#10;&#10;Description automatically generated">
            <a:extLst>
              <a:ext uri="{FF2B5EF4-FFF2-40B4-BE49-F238E27FC236}">
                <a16:creationId xmlns:a16="http://schemas.microsoft.com/office/drawing/2014/main" id="{EF0D7923-1EF3-40CA-878A-C5646B61F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7751"/>
            <a:ext cx="1219199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78F294-44E4-4014-A2F6-A69332D45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659" y="573088"/>
            <a:ext cx="10279626" cy="468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258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17C7-E9B2-4EAC-B88E-6AFE2E8FF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28F8C-8542-4B11-872B-B70F15548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indoor, monitor, table&#10;&#10;Description automatically generated">
            <a:extLst>
              <a:ext uri="{FF2B5EF4-FFF2-40B4-BE49-F238E27FC236}">
                <a16:creationId xmlns:a16="http://schemas.microsoft.com/office/drawing/2014/main" id="{EF0D7923-1EF3-40CA-878A-C5646B61F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49946"/>
            <a:ext cx="12191999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E94A881-FF4A-4AF4-8463-EA66D44ACF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20576647">
            <a:off x="-250728" y="151544"/>
            <a:ext cx="3126597" cy="137078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BE968F8-F565-4B90-B776-F8B092E2DBF6}"/>
              </a:ext>
            </a:extLst>
          </p:cNvPr>
          <p:cNvSpPr/>
          <p:nvPr/>
        </p:nvSpPr>
        <p:spPr>
          <a:xfrm rot="20344037">
            <a:off x="522031" y="506820"/>
            <a:ext cx="146226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شاهد ودون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3D2DD2-2F44-4054-B87D-018CDC29C112}"/>
              </a:ext>
            </a:extLst>
          </p:cNvPr>
          <p:cNvSpPr txBox="1"/>
          <p:nvPr/>
        </p:nvSpPr>
        <p:spPr>
          <a:xfrm>
            <a:off x="3076684" y="583754"/>
            <a:ext cx="77972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200" b="1" dirty="0"/>
              <a:t>هل دهون الغشاء وبروتيناته ثابتة في مكانها ام تتحرك؟</a:t>
            </a:r>
            <a:endParaRPr lang="en-US" sz="3200" b="1" dirty="0"/>
          </a:p>
        </p:txBody>
      </p:sp>
      <p:pic>
        <p:nvPicPr>
          <p:cNvPr id="6" name="Online Media 5" title="Fluid Mosaic Model">
            <a:hlinkClick r:id="" action="ppaction://media"/>
            <a:extLst>
              <a:ext uri="{FF2B5EF4-FFF2-40B4-BE49-F238E27FC236}">
                <a16:creationId xmlns:a16="http://schemas.microsoft.com/office/drawing/2014/main" id="{C7827F96-63E5-4634-8A95-38B5244A940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826601" y="1260604"/>
            <a:ext cx="8681965" cy="381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63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17C7-E9B2-4EAC-B88E-6AFE2E8FF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28F8C-8542-4B11-872B-B70F15548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indoor, monitor, table&#10;&#10;Description automatically generated">
            <a:extLst>
              <a:ext uri="{FF2B5EF4-FFF2-40B4-BE49-F238E27FC236}">
                <a16:creationId xmlns:a16="http://schemas.microsoft.com/office/drawing/2014/main" id="{EF0D7923-1EF3-40CA-878A-C5646B61F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49946"/>
            <a:ext cx="12191999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43D2DD2-2F44-4054-B87D-018CDC29C112}"/>
              </a:ext>
            </a:extLst>
          </p:cNvPr>
          <p:cNvSpPr txBox="1"/>
          <p:nvPr/>
        </p:nvSpPr>
        <p:spPr>
          <a:xfrm>
            <a:off x="2599006" y="888208"/>
            <a:ext cx="77972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200" b="1" dirty="0"/>
              <a:t>هل دهون الغشاء وبروتيناته ثابتة في مكانها ام تتحرك؟</a:t>
            </a:r>
            <a:endParaRPr lang="en-US" sz="32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F2818-8F82-4931-BE26-D26E498DF3F8}"/>
              </a:ext>
            </a:extLst>
          </p:cNvPr>
          <p:cNvSpPr txBox="1"/>
          <p:nvPr/>
        </p:nvSpPr>
        <p:spPr>
          <a:xfrm>
            <a:off x="2599006" y="2177593"/>
            <a:ext cx="767040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600" b="1" dirty="0"/>
              <a:t>تتحرك الدهون الفسفورية على الجانبين داخل الغشاء البروتينات ايضا وهذا ما يسمى بالنموذج الفسيفسائي المائع حيث تتحرك المكونات باستمرار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40379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17C7-E9B2-4EAC-B88E-6AFE2E8FF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28F8C-8542-4B11-872B-B70F15548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indoor, monitor, table&#10;&#10;Description automatically generated">
            <a:extLst>
              <a:ext uri="{FF2B5EF4-FFF2-40B4-BE49-F238E27FC236}">
                <a16:creationId xmlns:a16="http://schemas.microsoft.com/office/drawing/2014/main" id="{EF0D7923-1EF3-40CA-878A-C5646B61F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E94A881-FF4A-4AF4-8463-EA66D44ACF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576647">
            <a:off x="-250728" y="151544"/>
            <a:ext cx="3126597" cy="137078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BE968F8-F565-4B90-B776-F8B092E2DBF6}"/>
              </a:ext>
            </a:extLst>
          </p:cNvPr>
          <p:cNvSpPr/>
          <p:nvPr/>
        </p:nvSpPr>
        <p:spPr>
          <a:xfrm rot="20344037">
            <a:off x="514015" y="506820"/>
            <a:ext cx="147829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تقييم ختامي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9DB5FC-F2C9-473C-86CF-41EAC245BAEC}"/>
              </a:ext>
            </a:extLst>
          </p:cNvPr>
          <p:cNvSpPr txBox="1"/>
          <p:nvPr/>
        </p:nvSpPr>
        <p:spPr>
          <a:xfrm>
            <a:off x="4062810" y="660780"/>
            <a:ext cx="6295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00FF00"/>
                </a:highlight>
                <a:hlinkClick r:id="rId5"/>
              </a:rPr>
              <a:t>https://www.liveworksheets.com/ja1622358ku</a:t>
            </a:r>
            <a:endParaRPr lang="ar-AE" dirty="0">
              <a:highlight>
                <a:srgbClr val="00FF00"/>
              </a:highlight>
            </a:endParaRP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FBC0D7-2C90-477F-B2FF-51B257A56F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4571" y="1068436"/>
            <a:ext cx="7013152" cy="437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407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1188</TotalTime>
  <Words>594</Words>
  <Application>Microsoft Office PowerPoint</Application>
  <PresentationFormat>Widescreen</PresentationFormat>
  <Paragraphs>85</Paragraphs>
  <Slides>25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هبة القرامسة</dc:creator>
  <cp:lastModifiedBy>asifhammoud1978@gmail.com</cp:lastModifiedBy>
  <cp:revision>62</cp:revision>
  <dcterms:created xsi:type="dcterms:W3CDTF">2021-03-01T11:41:36Z</dcterms:created>
  <dcterms:modified xsi:type="dcterms:W3CDTF">2024-09-15T08:32:29Z</dcterms:modified>
</cp:coreProperties>
</file>