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4"/>
    <p:sldMasterId id="2147483729" r:id="rId5"/>
  </p:sldMasterIdLst>
  <p:notesMasterIdLst>
    <p:notesMasterId r:id="rId23"/>
  </p:notesMasterIdLst>
  <p:sldIdLst>
    <p:sldId id="396" r:id="rId6"/>
    <p:sldId id="2696" r:id="rId7"/>
    <p:sldId id="296" r:id="rId8"/>
    <p:sldId id="299" r:id="rId9"/>
    <p:sldId id="2678" r:id="rId10"/>
    <p:sldId id="2658" r:id="rId11"/>
    <p:sldId id="298" r:id="rId12"/>
    <p:sldId id="2685" r:id="rId13"/>
    <p:sldId id="2686" r:id="rId14"/>
    <p:sldId id="2687" r:id="rId15"/>
    <p:sldId id="2688" r:id="rId16"/>
    <p:sldId id="2689" r:id="rId17"/>
    <p:sldId id="2679" r:id="rId18"/>
    <p:sldId id="2692" r:id="rId19"/>
    <p:sldId id="2693" r:id="rId20"/>
    <p:sldId id="2694"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5168"/>
    <a:srgbClr val="CCD2D7"/>
    <a:srgbClr val="B7CFD3"/>
    <a:srgbClr val="F0A958"/>
    <a:srgbClr val="EBDDD1"/>
    <a:srgbClr val="AA056C"/>
    <a:srgbClr val="1D8F82"/>
    <a:srgbClr val="C6C6C6"/>
    <a:srgbClr val="0169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22"/>
    <p:restoredTop sz="94155"/>
  </p:normalViewPr>
  <p:slideViewPr>
    <p:cSldViewPr snapToGrid="0" snapToObjects="1">
      <p:cViewPr varScale="1">
        <p:scale>
          <a:sx n="116" d="100"/>
          <a:sy n="116" d="100"/>
        </p:scale>
        <p:origin x="448" y="18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A9F3D-ABF4-4E4B-9B43-0BF81C5C3521}" type="datetimeFigureOut">
              <a:rPr lang="en-US" smtClean="0"/>
              <a:t>5/13/23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667D68-3C8D-EC4A-9748-97921A771E2C}" type="slidenum">
              <a:rPr lang="en-US" smtClean="0"/>
              <a:t>‹#›</a:t>
            </a:fld>
            <a:endParaRPr lang="en-US"/>
          </a:p>
        </p:txBody>
      </p:sp>
    </p:spTree>
    <p:extLst>
      <p:ext uri="{BB962C8B-B14F-4D97-AF65-F5344CB8AC3E}">
        <p14:creationId xmlns:p14="http://schemas.microsoft.com/office/powerpoint/2010/main" val="1595811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ECA3FB14-237E-1F41-969B-0FBB0CD5CB5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18984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2A2B0AB-5B0B-9449-AF65-080506FD9D2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47529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FFFEA-1743-FB4F-B346-2A1EBAB423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BC5A20-4B51-E842-B204-88AF79D824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7E88E7-FF7C-A94C-A537-938E97A1A08B}"/>
              </a:ext>
            </a:extLst>
          </p:cNvPr>
          <p:cNvSpPr>
            <a:spLocks noGrp="1"/>
          </p:cNvSpPr>
          <p:nvPr>
            <p:ph type="dt" sz="half" idx="10"/>
          </p:nvPr>
        </p:nvSpPr>
        <p:spPr/>
        <p:txBody>
          <a:bodyPr/>
          <a:lstStyle/>
          <a:p>
            <a:fld id="{9D50BF82-B6B5-2346-80B0-494D5348915A}" type="datetime1">
              <a:rPr lang="en-US" smtClean="0"/>
              <a:t>5/13/23</a:t>
            </a:fld>
            <a:endParaRPr lang="en-US"/>
          </a:p>
        </p:txBody>
      </p:sp>
      <p:sp>
        <p:nvSpPr>
          <p:cNvPr id="5" name="Footer Placeholder 4">
            <a:extLst>
              <a:ext uri="{FF2B5EF4-FFF2-40B4-BE49-F238E27FC236}">
                <a16:creationId xmlns:a16="http://schemas.microsoft.com/office/drawing/2014/main" id="{04111A15-348D-C24E-A41C-A9EB7D5754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12E1B4-B171-8549-A09E-92FF6A2767C9}"/>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930101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DFDA-6C08-7649-90D7-57BBB15F8A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311D34-0864-4043-B946-692E319931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92B374-B6B1-E540-9D3B-8820360BCB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A037B7-F9C4-5644-AB35-2C17EDBA96A4}"/>
              </a:ext>
            </a:extLst>
          </p:cNvPr>
          <p:cNvSpPr>
            <a:spLocks noGrp="1"/>
          </p:cNvSpPr>
          <p:nvPr>
            <p:ph type="dt" sz="half" idx="10"/>
          </p:nvPr>
        </p:nvSpPr>
        <p:spPr/>
        <p:txBody>
          <a:bodyPr/>
          <a:lstStyle/>
          <a:p>
            <a:fld id="{E9CF5CC0-2159-EF43-B54E-B2864C28DE06}" type="datetime1">
              <a:rPr lang="en-US" smtClean="0"/>
              <a:t>5/13/23</a:t>
            </a:fld>
            <a:endParaRPr lang="en-US"/>
          </a:p>
        </p:txBody>
      </p:sp>
      <p:sp>
        <p:nvSpPr>
          <p:cNvPr id="6" name="Footer Placeholder 5">
            <a:extLst>
              <a:ext uri="{FF2B5EF4-FFF2-40B4-BE49-F238E27FC236}">
                <a16:creationId xmlns:a16="http://schemas.microsoft.com/office/drawing/2014/main" id="{5B983845-9FF1-294D-87CC-72D13F138E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5F6B5F-C7CA-814F-9E4D-3BABB0A9D4AE}"/>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3646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DA96E-1AC4-1848-AC47-C939F94362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733671-430F-5E4B-854F-289850D5C4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5D3BBB-A7F6-4940-BB83-45261687CF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5F969C-ECE8-BB42-840A-307EDF4786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C4A11E-5762-F048-8A33-14D7A3452B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841301-5219-714A-B516-01CA9368C7BB}"/>
              </a:ext>
            </a:extLst>
          </p:cNvPr>
          <p:cNvSpPr>
            <a:spLocks noGrp="1"/>
          </p:cNvSpPr>
          <p:nvPr>
            <p:ph type="dt" sz="half" idx="10"/>
          </p:nvPr>
        </p:nvSpPr>
        <p:spPr/>
        <p:txBody>
          <a:bodyPr/>
          <a:lstStyle/>
          <a:p>
            <a:fld id="{03A39D27-98AF-D542-B4A9-091F468BD2CA}" type="datetime1">
              <a:rPr lang="en-US" smtClean="0"/>
              <a:t>5/13/23</a:t>
            </a:fld>
            <a:endParaRPr lang="en-US"/>
          </a:p>
        </p:txBody>
      </p:sp>
      <p:sp>
        <p:nvSpPr>
          <p:cNvPr id="8" name="Footer Placeholder 7">
            <a:extLst>
              <a:ext uri="{FF2B5EF4-FFF2-40B4-BE49-F238E27FC236}">
                <a16:creationId xmlns:a16="http://schemas.microsoft.com/office/drawing/2014/main" id="{063C2D9A-368F-2F49-B765-B86714787C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0B1D2E-3C6A-9E43-A143-46D06E883F97}"/>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880302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20C7F-0215-114F-8BD2-8AD25DC4C9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71D6F7-2C2A-E04B-A163-B4CC9351E18D}"/>
              </a:ext>
            </a:extLst>
          </p:cNvPr>
          <p:cNvSpPr>
            <a:spLocks noGrp="1"/>
          </p:cNvSpPr>
          <p:nvPr>
            <p:ph type="dt" sz="half" idx="10"/>
          </p:nvPr>
        </p:nvSpPr>
        <p:spPr/>
        <p:txBody>
          <a:bodyPr/>
          <a:lstStyle/>
          <a:p>
            <a:fld id="{A119A8AD-D926-014A-83FE-AB0435C3B9B3}" type="datetime1">
              <a:rPr lang="en-US" smtClean="0"/>
              <a:t>5/13/23</a:t>
            </a:fld>
            <a:endParaRPr lang="en-US"/>
          </a:p>
        </p:txBody>
      </p:sp>
      <p:sp>
        <p:nvSpPr>
          <p:cNvPr id="4" name="Footer Placeholder 3">
            <a:extLst>
              <a:ext uri="{FF2B5EF4-FFF2-40B4-BE49-F238E27FC236}">
                <a16:creationId xmlns:a16="http://schemas.microsoft.com/office/drawing/2014/main" id="{707E8AC6-C3E1-664D-A7CD-15355E1BED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2F7C55-84D5-7647-A9B0-51C558CFE640}"/>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1998429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05DE31-D75B-E94B-BE19-AAC9636B53DD}"/>
              </a:ext>
            </a:extLst>
          </p:cNvPr>
          <p:cNvSpPr>
            <a:spLocks noGrp="1"/>
          </p:cNvSpPr>
          <p:nvPr>
            <p:ph type="dt" sz="half" idx="10"/>
          </p:nvPr>
        </p:nvSpPr>
        <p:spPr/>
        <p:txBody>
          <a:bodyPr/>
          <a:lstStyle/>
          <a:p>
            <a:fld id="{C039286E-C96A-3F48-855C-5AD33A9CB32A}" type="datetime1">
              <a:rPr lang="en-US" smtClean="0"/>
              <a:t>5/13/23</a:t>
            </a:fld>
            <a:endParaRPr lang="en-US"/>
          </a:p>
        </p:txBody>
      </p:sp>
      <p:sp>
        <p:nvSpPr>
          <p:cNvPr id="3" name="Footer Placeholder 2">
            <a:extLst>
              <a:ext uri="{FF2B5EF4-FFF2-40B4-BE49-F238E27FC236}">
                <a16:creationId xmlns:a16="http://schemas.microsoft.com/office/drawing/2014/main" id="{5B0AE8FB-0269-0843-B6C1-D9ECB309CF3C}"/>
              </a:ext>
            </a:extLst>
          </p:cNvPr>
          <p:cNvSpPr>
            <a:spLocks noGrp="1"/>
          </p:cNvSpPr>
          <p:nvPr>
            <p:ph type="ftr" sz="quarter" idx="11"/>
          </p:nvPr>
        </p:nvSpPr>
        <p:spPr/>
        <p:txBody>
          <a:bodyPr/>
          <a:lstStyle/>
          <a:p>
            <a:pPr marL="0" algn="ctr" defTabSz="914400" rtl="1" eaLnBrk="1" latinLnBrk="0" hangingPunct="1"/>
            <a:endParaRPr lang="en-US" dirty="0"/>
          </a:p>
        </p:txBody>
      </p:sp>
      <p:sp>
        <p:nvSpPr>
          <p:cNvPr id="4" name="Slide Number Placeholder 3">
            <a:extLst>
              <a:ext uri="{FF2B5EF4-FFF2-40B4-BE49-F238E27FC236}">
                <a16:creationId xmlns:a16="http://schemas.microsoft.com/office/drawing/2014/main" id="{C6344596-F40B-A04D-A1AA-C801D0427388}"/>
              </a:ext>
            </a:extLst>
          </p:cNvPr>
          <p:cNvSpPr>
            <a:spLocks noGrp="1"/>
          </p:cNvSpPr>
          <p:nvPr>
            <p:ph type="sldNum" sz="quarter" idx="12"/>
          </p:nvPr>
        </p:nvSpPr>
        <p:spPr>
          <a:xfrm>
            <a:off x="4724400" y="6356349"/>
            <a:ext cx="2743200" cy="365125"/>
          </a:xfrm>
        </p:spPr>
        <p:txBody>
          <a:bodyPr/>
          <a:lstStyle>
            <a:lvl1pPr algn="ctr">
              <a:defRPr/>
            </a:lvl1pPr>
          </a:lstStyle>
          <a:p>
            <a:fld id="{C5A5AB9B-F023-8B4A-BE34-5ADCF95463FD}" type="slidenum">
              <a:rPr lang="en-US" smtClean="0"/>
              <a:pPr/>
              <a:t>‹#›</a:t>
            </a:fld>
            <a:endParaRPr lang="en-US" dirty="0"/>
          </a:p>
        </p:txBody>
      </p:sp>
    </p:spTree>
    <p:extLst>
      <p:ext uri="{BB962C8B-B14F-4D97-AF65-F5344CB8AC3E}">
        <p14:creationId xmlns:p14="http://schemas.microsoft.com/office/powerpoint/2010/main" val="1213776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C948A-D74E-9244-906D-C5D16A01B3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FA6F57-28B6-5F43-8916-7B388AA68F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FBA2B4-E29E-1A43-BD40-AE1B70C262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E6CBE9-F382-6147-85C0-DED0FCC5A60B}"/>
              </a:ext>
            </a:extLst>
          </p:cNvPr>
          <p:cNvSpPr>
            <a:spLocks noGrp="1"/>
          </p:cNvSpPr>
          <p:nvPr>
            <p:ph type="dt" sz="half" idx="10"/>
          </p:nvPr>
        </p:nvSpPr>
        <p:spPr/>
        <p:txBody>
          <a:bodyPr/>
          <a:lstStyle/>
          <a:p>
            <a:fld id="{EA4D1DE6-2B79-BE44-9B42-687ACCE2D492}" type="datetime1">
              <a:rPr lang="en-US" smtClean="0"/>
              <a:t>5/13/23</a:t>
            </a:fld>
            <a:endParaRPr lang="en-US"/>
          </a:p>
        </p:txBody>
      </p:sp>
      <p:sp>
        <p:nvSpPr>
          <p:cNvPr id="6" name="Footer Placeholder 5">
            <a:extLst>
              <a:ext uri="{FF2B5EF4-FFF2-40B4-BE49-F238E27FC236}">
                <a16:creationId xmlns:a16="http://schemas.microsoft.com/office/drawing/2014/main" id="{09710B43-3F4D-EA44-B10F-CD3D5C8115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3E657A-8D50-C24E-9F9A-F9DAB1C55B5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22252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6201A-8098-A840-AF3F-27D0BBA997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44D433-AEF5-904A-9949-5BFF769247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B97989-C677-CC42-A92F-24A21262B5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230472-5548-664C-A8C4-8F48E1A0FB4B}"/>
              </a:ext>
            </a:extLst>
          </p:cNvPr>
          <p:cNvSpPr>
            <a:spLocks noGrp="1"/>
          </p:cNvSpPr>
          <p:nvPr>
            <p:ph type="dt" sz="half" idx="10"/>
          </p:nvPr>
        </p:nvSpPr>
        <p:spPr/>
        <p:txBody>
          <a:bodyPr/>
          <a:lstStyle/>
          <a:p>
            <a:fld id="{6AB4CA4F-61F9-AE48-BD49-A6DFB09C4A0A}" type="datetime1">
              <a:rPr lang="en-US" smtClean="0"/>
              <a:t>5/13/23</a:t>
            </a:fld>
            <a:endParaRPr lang="en-US"/>
          </a:p>
        </p:txBody>
      </p:sp>
      <p:sp>
        <p:nvSpPr>
          <p:cNvPr id="6" name="Footer Placeholder 5">
            <a:extLst>
              <a:ext uri="{FF2B5EF4-FFF2-40B4-BE49-F238E27FC236}">
                <a16:creationId xmlns:a16="http://schemas.microsoft.com/office/drawing/2014/main" id="{7978DC15-7346-034F-B9C2-C70A87576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185A61-A222-A44E-84BF-8A2055A1CE4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487337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90AF5-DCE5-A74F-A0EE-4C5EFCDFFF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0C7969-5A7C-AD42-AA55-2F992471AA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7010FC-7356-AB43-879E-CBC98C4D8451}"/>
              </a:ext>
            </a:extLst>
          </p:cNvPr>
          <p:cNvSpPr>
            <a:spLocks noGrp="1"/>
          </p:cNvSpPr>
          <p:nvPr>
            <p:ph type="dt" sz="half" idx="10"/>
          </p:nvPr>
        </p:nvSpPr>
        <p:spPr/>
        <p:txBody>
          <a:bodyPr/>
          <a:lstStyle/>
          <a:p>
            <a:fld id="{36CDBBBD-8A51-804A-A75E-1BD4DDDA6952}" type="datetime1">
              <a:rPr lang="en-US" smtClean="0"/>
              <a:t>5/13/23</a:t>
            </a:fld>
            <a:endParaRPr lang="en-US"/>
          </a:p>
        </p:txBody>
      </p:sp>
      <p:sp>
        <p:nvSpPr>
          <p:cNvPr id="5" name="Footer Placeholder 4">
            <a:extLst>
              <a:ext uri="{FF2B5EF4-FFF2-40B4-BE49-F238E27FC236}">
                <a16:creationId xmlns:a16="http://schemas.microsoft.com/office/drawing/2014/main" id="{1935F4C6-E77F-FF42-B9C6-696D3160A2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E64A69-3100-F14C-BAFE-4CDC395E3BFD}"/>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677134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6AE6BA-6A1C-3644-B9B2-653782D9D4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DAF3B1-5EB3-2C4F-ADDF-450CFF6EF2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142BF8-FE27-E341-BB1B-208CBCBAF0E7}"/>
              </a:ext>
            </a:extLst>
          </p:cNvPr>
          <p:cNvSpPr>
            <a:spLocks noGrp="1"/>
          </p:cNvSpPr>
          <p:nvPr>
            <p:ph type="dt" sz="half" idx="10"/>
          </p:nvPr>
        </p:nvSpPr>
        <p:spPr/>
        <p:txBody>
          <a:bodyPr/>
          <a:lstStyle/>
          <a:p>
            <a:fld id="{D1677C09-F95E-714B-B906-A6FA47F472E7}" type="datetime1">
              <a:rPr lang="en-US" smtClean="0"/>
              <a:t>5/13/23</a:t>
            </a:fld>
            <a:endParaRPr lang="en-US"/>
          </a:p>
        </p:txBody>
      </p:sp>
      <p:sp>
        <p:nvSpPr>
          <p:cNvPr id="5" name="Footer Placeholder 4">
            <a:extLst>
              <a:ext uri="{FF2B5EF4-FFF2-40B4-BE49-F238E27FC236}">
                <a16:creationId xmlns:a16="http://schemas.microsoft.com/office/drawing/2014/main" id="{C3580680-6282-5A45-9EAE-872BA30DA2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72883F-2C25-CA4D-8FB0-94FAD79F878B}"/>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66881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7803336"/>
      </p:ext>
    </p:extLst>
  </p:cSld>
  <p:clrMapOvr>
    <a:masterClrMapping/>
  </p:clrMapOvr>
  <p:transition spd="slow" advClick="0" advTm="1000">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3309696"/>
      </p:ext>
    </p:extLst>
  </p:cSld>
  <p:clrMapOvr>
    <a:masterClrMapping/>
  </p:clrMapOvr>
  <p:transition spd="slow" advClick="0" advTm="1000">
    <p:push/>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DB02A033-8A3C-97F5-C1A6-3D69F7571E7A}"/>
              </a:ext>
            </a:extLst>
          </p:cNvPr>
          <p:cNvSpPr/>
          <p:nvPr userDrawn="1"/>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3" name="Straight Connector 7">
            <a:extLst>
              <a:ext uri="{FF2B5EF4-FFF2-40B4-BE49-F238E27FC236}">
                <a16:creationId xmlns:a16="http://schemas.microsoft.com/office/drawing/2014/main" id="{15E888A6-A0B6-6EF4-F67E-39650593750C}"/>
              </a:ext>
            </a:extLst>
          </p:cNvPr>
          <p:cNvCxnSpPr>
            <a:cxnSpLocks/>
          </p:cNvCxnSpPr>
          <p:nvPr userDrawn="1"/>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4" name="Straight Connector 11">
            <a:extLst>
              <a:ext uri="{FF2B5EF4-FFF2-40B4-BE49-F238E27FC236}">
                <a16:creationId xmlns:a16="http://schemas.microsoft.com/office/drawing/2014/main" id="{91D1D49E-FFC9-644C-A347-DA1D78A8DDB6}"/>
              </a:ext>
            </a:extLst>
          </p:cNvPr>
          <p:cNvCxnSpPr>
            <a:cxnSpLocks/>
          </p:cNvCxnSpPr>
          <p:nvPr userDrawn="1"/>
        </p:nvCxnSpPr>
        <p:spPr>
          <a:xfrm>
            <a:off x="671290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5" name="Straight Connector 12">
            <a:extLst>
              <a:ext uri="{FF2B5EF4-FFF2-40B4-BE49-F238E27FC236}">
                <a16:creationId xmlns:a16="http://schemas.microsoft.com/office/drawing/2014/main" id="{E57B3FD2-2454-34CF-26EE-EDAA0D2E3CFE}"/>
              </a:ext>
            </a:extLst>
          </p:cNvPr>
          <p:cNvCxnSpPr>
            <a:cxnSpLocks/>
          </p:cNvCxnSpPr>
          <p:nvPr userDrawn="1"/>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6" name="صورة 5">
            <a:extLst>
              <a:ext uri="{FF2B5EF4-FFF2-40B4-BE49-F238E27FC236}">
                <a16:creationId xmlns:a16="http://schemas.microsoft.com/office/drawing/2014/main" id="{4EE1DB1A-6C7B-7F23-A772-A9BE159D65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22908915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sp>
        <p:nvSpPr>
          <p:cNvPr id="7" name="مستطيل 6">
            <a:extLst>
              <a:ext uri="{FF2B5EF4-FFF2-40B4-BE49-F238E27FC236}">
                <a16:creationId xmlns:a16="http://schemas.microsoft.com/office/drawing/2014/main" id="{38529066-50DC-802C-0909-099B99722F6E}"/>
              </a:ext>
            </a:extLst>
          </p:cNvPr>
          <p:cNvSpPr/>
          <p:nvPr userDrawn="1"/>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8" name="Straight Connector 7">
            <a:extLst>
              <a:ext uri="{FF2B5EF4-FFF2-40B4-BE49-F238E27FC236}">
                <a16:creationId xmlns:a16="http://schemas.microsoft.com/office/drawing/2014/main" id="{F9BDE2B7-5D83-2D5C-C54F-FFD644F27AF4}"/>
              </a:ext>
            </a:extLst>
          </p:cNvPr>
          <p:cNvCxnSpPr>
            <a:cxnSpLocks/>
          </p:cNvCxnSpPr>
          <p:nvPr userDrawn="1"/>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9" name="Straight Connector 11">
            <a:extLst>
              <a:ext uri="{FF2B5EF4-FFF2-40B4-BE49-F238E27FC236}">
                <a16:creationId xmlns:a16="http://schemas.microsoft.com/office/drawing/2014/main" id="{29D7AAA1-B906-8AD9-3626-C7F9D812C195}"/>
              </a:ext>
            </a:extLst>
          </p:cNvPr>
          <p:cNvCxnSpPr>
            <a:cxnSpLocks/>
          </p:cNvCxnSpPr>
          <p:nvPr userDrawn="1"/>
        </p:nvCxnSpPr>
        <p:spPr>
          <a:xfrm>
            <a:off x="379608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0" name="Straight Connector 12">
            <a:extLst>
              <a:ext uri="{FF2B5EF4-FFF2-40B4-BE49-F238E27FC236}">
                <a16:creationId xmlns:a16="http://schemas.microsoft.com/office/drawing/2014/main" id="{92C554DE-1D23-8469-9316-BDF83E9BFB63}"/>
              </a:ext>
            </a:extLst>
          </p:cNvPr>
          <p:cNvCxnSpPr>
            <a:cxnSpLocks/>
          </p:cNvCxnSpPr>
          <p:nvPr userDrawn="1"/>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1" name="صورة 10">
            <a:extLst>
              <a:ext uri="{FF2B5EF4-FFF2-40B4-BE49-F238E27FC236}">
                <a16:creationId xmlns:a16="http://schemas.microsoft.com/office/drawing/2014/main" id="{5C78C502-7216-D185-E952-B8D4FB4CDF3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Tree>
    <p:extLst>
      <p:ext uri="{BB962C8B-B14F-4D97-AF65-F5344CB8AC3E}">
        <p14:creationId xmlns:p14="http://schemas.microsoft.com/office/powerpoint/2010/main" val="386870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6798844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icture for speak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E1E614D-030C-4ABD-8D53-164B98EF3BFA}"/>
              </a:ext>
            </a:extLst>
          </p:cNvPr>
          <p:cNvSpPr>
            <a:spLocks noGrp="1"/>
          </p:cNvSpPr>
          <p:nvPr>
            <p:ph type="pic" sz="quarter" idx="10"/>
          </p:nvPr>
        </p:nvSpPr>
        <p:spPr>
          <a:xfrm rot="18900000">
            <a:off x="6927211" y="-1393658"/>
            <a:ext cx="5669540" cy="5668064"/>
          </a:xfrm>
          <a:prstGeom prst="roundRect">
            <a:avLst>
              <a:gd name="adj" fmla="val 39395"/>
            </a:avLst>
          </a:prstGeom>
        </p:spPr>
        <p:txBody>
          <a:bodyPr/>
          <a:lstStyle/>
          <a:p>
            <a:endParaRPr lang="ru-RU"/>
          </a:p>
        </p:txBody>
      </p:sp>
    </p:spTree>
    <p:extLst>
      <p:ext uri="{BB962C8B-B14F-4D97-AF65-F5344CB8AC3E}">
        <p14:creationId xmlns:p14="http://schemas.microsoft.com/office/powerpoint/2010/main" val="3267726007"/>
      </p:ext>
    </p:extLst>
  </p:cSld>
  <p:clrMapOvr>
    <a:masterClrMapping/>
  </p:clrMapOvr>
  <p:transition spd="slow" advClick="0" advTm="1000">
    <p:push/>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otry Mockup - 2 Phones">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95E366A9-7369-488E-AD63-C13FBCE5B549}"/>
              </a:ext>
            </a:extLst>
          </p:cNvPr>
          <p:cNvSpPr>
            <a:spLocks noGrp="1"/>
          </p:cNvSpPr>
          <p:nvPr>
            <p:ph type="pic" sz="quarter" idx="13" hasCustomPrompt="1"/>
          </p:nvPr>
        </p:nvSpPr>
        <p:spPr>
          <a:xfrm>
            <a:off x="8654270" y="1088680"/>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sp>
        <p:nvSpPr>
          <p:cNvPr id="4" name="Picture Placeholder 13">
            <a:extLst>
              <a:ext uri="{FF2B5EF4-FFF2-40B4-BE49-F238E27FC236}">
                <a16:creationId xmlns:a16="http://schemas.microsoft.com/office/drawing/2014/main" id="{B8F162FC-8958-4960-9454-A77859E03C68}"/>
              </a:ext>
            </a:extLst>
          </p:cNvPr>
          <p:cNvSpPr>
            <a:spLocks noGrp="1"/>
          </p:cNvSpPr>
          <p:nvPr>
            <p:ph type="pic" sz="quarter" idx="16" hasCustomPrompt="1"/>
          </p:nvPr>
        </p:nvSpPr>
        <p:spPr>
          <a:xfrm>
            <a:off x="6336872" y="2194033"/>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pic>
        <p:nvPicPr>
          <p:cNvPr id="3" name="Picture 2">
            <a:extLst>
              <a:ext uri="{FF2B5EF4-FFF2-40B4-BE49-F238E27FC236}">
                <a16:creationId xmlns:a16="http://schemas.microsoft.com/office/drawing/2014/main" id="{98FCE881-64F9-43F3-A575-C6AD629C5C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42188" y="971325"/>
            <a:ext cx="1935953" cy="3885960"/>
          </a:xfrm>
          <a:prstGeom prst="rect">
            <a:avLst/>
          </a:prstGeom>
        </p:spPr>
      </p:pic>
      <p:pic>
        <p:nvPicPr>
          <p:cNvPr id="5" name="Picture 4">
            <a:extLst>
              <a:ext uri="{FF2B5EF4-FFF2-40B4-BE49-F238E27FC236}">
                <a16:creationId xmlns:a16="http://schemas.microsoft.com/office/drawing/2014/main" id="{7299C0FA-CD0C-463F-8B4B-FC6743FD2A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4790" y="2076678"/>
            <a:ext cx="1935953" cy="3885960"/>
          </a:xfrm>
          <a:prstGeom prst="rect">
            <a:avLst/>
          </a:prstGeom>
        </p:spPr>
      </p:pic>
    </p:spTree>
    <p:extLst>
      <p:ext uri="{BB962C8B-B14F-4D97-AF65-F5344CB8AC3E}">
        <p14:creationId xmlns:p14="http://schemas.microsoft.com/office/powerpoint/2010/main" val="118405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anim calcmode="lin" valueType="num">
                                      <p:cBhvr>
                                        <p:cTn id="8" dur="1250" fill="hold"/>
                                        <p:tgtEl>
                                          <p:spTgt spid="4"/>
                                        </p:tgtEl>
                                        <p:attrNameLst>
                                          <p:attrName>ppt_x</p:attrName>
                                        </p:attrNameLst>
                                      </p:cBhvr>
                                      <p:tavLst>
                                        <p:tav tm="0">
                                          <p:val>
                                            <p:strVal val="#ppt_x"/>
                                          </p:val>
                                        </p:tav>
                                        <p:tav tm="100000">
                                          <p:val>
                                            <p:strVal val="#ppt_x"/>
                                          </p:val>
                                        </p:tav>
                                      </p:tavLst>
                                    </p:anim>
                                    <p:anim calcmode="lin" valueType="num">
                                      <p:cBhvr>
                                        <p:cTn id="9" dur="125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250"/>
                                        <p:tgtEl>
                                          <p:spTgt spid="5"/>
                                        </p:tgtEl>
                                      </p:cBhvr>
                                    </p:animEffect>
                                    <p:anim calcmode="lin" valueType="num">
                                      <p:cBhvr>
                                        <p:cTn id="13" dur="1250" fill="hold"/>
                                        <p:tgtEl>
                                          <p:spTgt spid="5"/>
                                        </p:tgtEl>
                                        <p:attrNameLst>
                                          <p:attrName>ppt_x</p:attrName>
                                        </p:attrNameLst>
                                      </p:cBhvr>
                                      <p:tavLst>
                                        <p:tav tm="0">
                                          <p:val>
                                            <p:strVal val="#ppt_x"/>
                                          </p:val>
                                        </p:tav>
                                        <p:tav tm="100000">
                                          <p:val>
                                            <p:strVal val="#ppt_x"/>
                                          </p:val>
                                        </p:tav>
                                      </p:tavLst>
                                    </p:anim>
                                    <p:anim calcmode="lin" valueType="num">
                                      <p:cBhvr>
                                        <p:cTn id="14" dur="125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250"/>
                                        <p:tgtEl>
                                          <p:spTgt spid="2"/>
                                        </p:tgtEl>
                                      </p:cBhvr>
                                    </p:animEffect>
                                    <p:anim calcmode="lin" valueType="num">
                                      <p:cBhvr>
                                        <p:cTn id="18" dur="1250" fill="hold"/>
                                        <p:tgtEl>
                                          <p:spTgt spid="2"/>
                                        </p:tgtEl>
                                        <p:attrNameLst>
                                          <p:attrName>ppt_x</p:attrName>
                                        </p:attrNameLst>
                                      </p:cBhvr>
                                      <p:tavLst>
                                        <p:tav tm="0">
                                          <p:val>
                                            <p:strVal val="#ppt_x"/>
                                          </p:val>
                                        </p:tav>
                                        <p:tav tm="100000">
                                          <p:val>
                                            <p:strVal val="#ppt_x"/>
                                          </p:val>
                                        </p:tav>
                                      </p:tavLst>
                                    </p:anim>
                                    <p:anim calcmode="lin" valueType="num">
                                      <p:cBhvr>
                                        <p:cTn id="19" dur="1250" fill="hold"/>
                                        <p:tgtEl>
                                          <p:spTgt spid="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250"/>
                                        <p:tgtEl>
                                          <p:spTgt spid="3"/>
                                        </p:tgtEl>
                                      </p:cBhvr>
                                    </p:animEffect>
                                    <p:anim calcmode="lin" valueType="num">
                                      <p:cBhvr>
                                        <p:cTn id="23" dur="1250" fill="hold"/>
                                        <p:tgtEl>
                                          <p:spTgt spid="3"/>
                                        </p:tgtEl>
                                        <p:attrNameLst>
                                          <p:attrName>ppt_x</p:attrName>
                                        </p:attrNameLst>
                                      </p:cBhvr>
                                      <p:tavLst>
                                        <p:tav tm="0">
                                          <p:val>
                                            <p:strVal val="#ppt_x"/>
                                          </p:val>
                                        </p:tav>
                                        <p:tav tm="100000">
                                          <p:val>
                                            <p:strVal val="#ppt_x"/>
                                          </p:val>
                                        </p:tav>
                                      </p:tavLst>
                                    </p:anim>
                                    <p:anim calcmode="lin" valueType="num">
                                      <p:cBhvr>
                                        <p:cTn id="24" dur="1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istory side rectangle">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258F8582-61B2-9AE1-D4F2-408F5BB44D5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3" name="صورة 2">
            <a:extLst>
              <a:ext uri="{FF2B5EF4-FFF2-40B4-BE49-F238E27FC236}">
                <a16:creationId xmlns:a16="http://schemas.microsoft.com/office/drawing/2014/main" id="{0F6B51A6-960B-F572-D01A-6A8A8B505C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272753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History timeline 1">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2226303-6942-27C5-192A-EEFA2EA74829}"/>
              </a:ext>
            </a:extLst>
          </p:cNvPr>
          <p:cNvCxnSpPr>
            <a:cxnSpLocks/>
          </p:cNvCxnSpPr>
          <p:nvPr userDrawn="1"/>
        </p:nvCxnSpPr>
        <p:spPr>
          <a:xfrm flipV="1">
            <a:off x="7495532" y="2037138"/>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42E858C0-49CF-AA0B-3411-F292D7B9095D}"/>
              </a:ext>
            </a:extLst>
          </p:cNvPr>
          <p:cNvSpPr/>
          <p:nvPr userDrawn="1"/>
        </p:nvSpPr>
        <p:spPr>
          <a:xfrm>
            <a:off x="7007225" y="1244686"/>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B6B3766D-F1DD-4979-D63A-13576038B156}"/>
              </a:ext>
            </a:extLst>
          </p:cNvPr>
          <p:cNvSpPr/>
          <p:nvPr userDrawn="1"/>
        </p:nvSpPr>
        <p:spPr>
          <a:xfrm>
            <a:off x="7292241" y="364816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B55B8818-008E-61A0-239A-8D60F942FE39}"/>
              </a:ext>
            </a:extLst>
          </p:cNvPr>
          <p:cNvSpPr/>
          <p:nvPr userDrawn="1"/>
        </p:nvSpPr>
        <p:spPr>
          <a:xfrm>
            <a:off x="7292241" y="5662356"/>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041703FE-F663-248F-A91A-12A6E79F7A1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6DE18268-7F1E-447E-5F23-DAB47FC34D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1599550470"/>
      </p:ext>
    </p:extLst>
  </p:cSld>
  <p:clrMapOvr>
    <a:masterClrMapping/>
  </p:clrMapOvr>
  <p:transition spd="slow" advClick="0" advTm="1000">
    <p:push/>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History timeline 2">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12859BD-C35E-E287-707D-53BFC48BB924}"/>
              </a:ext>
            </a:extLst>
          </p:cNvPr>
          <p:cNvCxnSpPr>
            <a:cxnSpLocks/>
          </p:cNvCxnSpPr>
          <p:nvPr userDrawn="1"/>
        </p:nvCxnSpPr>
        <p:spPr>
          <a:xfrm flipV="1">
            <a:off x="7497374" y="0"/>
            <a:ext cx="0" cy="6858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9">
            <a:extLst>
              <a:ext uri="{FF2B5EF4-FFF2-40B4-BE49-F238E27FC236}">
                <a16:creationId xmlns:a16="http://schemas.microsoft.com/office/drawing/2014/main" id="{E7EA20F7-ED74-FE36-E517-A116C400E48D}"/>
              </a:ext>
            </a:extLst>
          </p:cNvPr>
          <p:cNvSpPr/>
          <p:nvPr userDrawn="1"/>
        </p:nvSpPr>
        <p:spPr>
          <a:xfrm>
            <a:off x="7294083" y="1338570"/>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20">
            <a:extLst>
              <a:ext uri="{FF2B5EF4-FFF2-40B4-BE49-F238E27FC236}">
                <a16:creationId xmlns:a16="http://schemas.microsoft.com/office/drawing/2014/main" id="{8860EFB3-9714-5553-A102-A086673EED51}"/>
              </a:ext>
            </a:extLst>
          </p:cNvPr>
          <p:cNvSpPr/>
          <p:nvPr userDrawn="1"/>
        </p:nvSpPr>
        <p:spPr>
          <a:xfrm>
            <a:off x="7294083" y="511626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Oval 19">
            <a:extLst>
              <a:ext uri="{FF2B5EF4-FFF2-40B4-BE49-F238E27FC236}">
                <a16:creationId xmlns:a16="http://schemas.microsoft.com/office/drawing/2014/main" id="{AE9E0E88-F877-283C-0F68-235B6A9B3EBA}"/>
              </a:ext>
            </a:extLst>
          </p:cNvPr>
          <p:cNvSpPr/>
          <p:nvPr userDrawn="1"/>
        </p:nvSpPr>
        <p:spPr>
          <a:xfrm>
            <a:off x="7290225" y="322140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مستطيل 5">
            <a:extLst>
              <a:ext uri="{FF2B5EF4-FFF2-40B4-BE49-F238E27FC236}">
                <a16:creationId xmlns:a16="http://schemas.microsoft.com/office/drawing/2014/main" id="{F83F475B-FA26-5823-45CD-D5976C09FEA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34B47EAE-3F1B-DD98-68AB-6D166E61D0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16162909"/>
      </p:ext>
    </p:extLst>
  </p:cSld>
  <p:clrMapOvr>
    <a:masterClrMapping/>
  </p:clrMapOvr>
  <p:transition spd="slow" advClick="0" advTm="1000">
    <p:push/>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3">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FB1E582-FC88-2C1A-1C09-9A927B751924}"/>
              </a:ext>
            </a:extLst>
          </p:cNvPr>
          <p:cNvCxnSpPr>
            <a:cxnSpLocks/>
          </p:cNvCxnSpPr>
          <p:nvPr userDrawn="1"/>
        </p:nvCxnSpPr>
        <p:spPr>
          <a:xfrm flipV="1">
            <a:off x="7502103" y="0"/>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9EC11C3B-14B7-DA45-FC0D-540E3BB47129}"/>
              </a:ext>
            </a:extLst>
          </p:cNvPr>
          <p:cNvSpPr/>
          <p:nvPr userDrawn="1"/>
        </p:nvSpPr>
        <p:spPr>
          <a:xfrm>
            <a:off x="7013796" y="4302208"/>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DA5D99F5-F734-F9D3-98D0-35C2A32720CD}"/>
              </a:ext>
            </a:extLst>
          </p:cNvPr>
          <p:cNvSpPr/>
          <p:nvPr userDrawn="1"/>
        </p:nvSpPr>
        <p:spPr>
          <a:xfrm>
            <a:off x="7298812" y="118528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D405BABB-1682-7D9F-E42F-00217CE5A153}"/>
              </a:ext>
            </a:extLst>
          </p:cNvPr>
          <p:cNvSpPr/>
          <p:nvPr userDrawn="1"/>
        </p:nvSpPr>
        <p:spPr>
          <a:xfrm>
            <a:off x="7298812" y="2947733"/>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943C8D2C-A221-F84F-CC10-B24C97F2563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4F681D4F-85A7-B533-B5FE-9F0ACFF318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088424655"/>
      </p:ext>
    </p:extLst>
  </p:cSld>
  <p:clrMapOvr>
    <a:masterClrMapping/>
  </p:clrMapOvr>
  <p:transition spd="slow" advClick="0" advTm="1000">
    <p:push/>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meline type 2">
    <p:spTree>
      <p:nvGrpSpPr>
        <p:cNvPr id="1" name=""/>
        <p:cNvGrpSpPr/>
        <p:nvPr/>
      </p:nvGrpSpPr>
      <p:grpSpPr>
        <a:xfrm>
          <a:off x="0" y="0"/>
          <a:ext cx="0" cy="0"/>
          <a:chOff x="0" y="0"/>
          <a:chExt cx="0" cy="0"/>
        </a:xfrm>
      </p:grpSpPr>
      <p:cxnSp>
        <p:nvCxnSpPr>
          <p:cNvPr id="2" name="Straight Connector 5">
            <a:extLst>
              <a:ext uri="{FF2B5EF4-FFF2-40B4-BE49-F238E27FC236}">
                <a16:creationId xmlns:a16="http://schemas.microsoft.com/office/drawing/2014/main" id="{4F8F3E74-50F0-D387-1C0D-781D34342CB6}"/>
              </a:ext>
            </a:extLst>
          </p:cNvPr>
          <p:cNvCxnSpPr>
            <a:cxnSpLocks/>
          </p:cNvCxnSpPr>
          <p:nvPr userDrawn="1"/>
        </p:nvCxnSpPr>
        <p:spPr>
          <a:xfrm flipH="1">
            <a:off x="29498" y="3763905"/>
            <a:ext cx="12162502"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Rectangle: Rounded Corners 9">
            <a:extLst>
              <a:ext uri="{FF2B5EF4-FFF2-40B4-BE49-F238E27FC236}">
                <a16:creationId xmlns:a16="http://schemas.microsoft.com/office/drawing/2014/main" id="{42AECACD-ED4D-1ECA-C0C0-7815E1B6B037}"/>
              </a:ext>
            </a:extLst>
          </p:cNvPr>
          <p:cNvSpPr/>
          <p:nvPr userDrawn="1"/>
        </p:nvSpPr>
        <p:spPr>
          <a:xfrm rot="18900000">
            <a:off x="820198" y="3530017"/>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Rectangle: Rounded Corners 9">
            <a:extLst>
              <a:ext uri="{FF2B5EF4-FFF2-40B4-BE49-F238E27FC236}">
                <a16:creationId xmlns:a16="http://schemas.microsoft.com/office/drawing/2014/main" id="{C12EB2F4-FEA7-E021-1275-FEB64F019378}"/>
              </a:ext>
            </a:extLst>
          </p:cNvPr>
          <p:cNvSpPr/>
          <p:nvPr userDrawn="1"/>
        </p:nvSpPr>
        <p:spPr>
          <a:xfrm rot="18900000">
            <a:off x="2826098" y="3530018"/>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Rectangle: Rounded Corners 9">
            <a:extLst>
              <a:ext uri="{FF2B5EF4-FFF2-40B4-BE49-F238E27FC236}">
                <a16:creationId xmlns:a16="http://schemas.microsoft.com/office/drawing/2014/main" id="{8C877F4E-F0D9-D401-E726-8484DD09B54C}"/>
              </a:ext>
            </a:extLst>
          </p:cNvPr>
          <p:cNvSpPr/>
          <p:nvPr userDrawn="1"/>
        </p:nvSpPr>
        <p:spPr>
          <a:xfrm rot="18900000">
            <a:off x="4831998" y="3524384"/>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Rectangle: Rounded Corners 9">
            <a:extLst>
              <a:ext uri="{FF2B5EF4-FFF2-40B4-BE49-F238E27FC236}">
                <a16:creationId xmlns:a16="http://schemas.microsoft.com/office/drawing/2014/main" id="{E98225DC-97A6-416D-45B5-5C0D0277178B}"/>
              </a:ext>
            </a:extLst>
          </p:cNvPr>
          <p:cNvSpPr/>
          <p:nvPr userDrawn="1"/>
        </p:nvSpPr>
        <p:spPr>
          <a:xfrm rot="18900000">
            <a:off x="6837898" y="3524386"/>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Rectangle: Rounded Corners 9">
            <a:extLst>
              <a:ext uri="{FF2B5EF4-FFF2-40B4-BE49-F238E27FC236}">
                <a16:creationId xmlns:a16="http://schemas.microsoft.com/office/drawing/2014/main" id="{D66ED5EE-846B-D4F6-B06F-67DD5DE4BB53}"/>
              </a:ext>
            </a:extLst>
          </p:cNvPr>
          <p:cNvSpPr/>
          <p:nvPr userDrawn="1"/>
        </p:nvSpPr>
        <p:spPr>
          <a:xfrm rot="18900000">
            <a:off x="8843798" y="3524383"/>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Rectangle: Rounded Corners 9">
            <a:extLst>
              <a:ext uri="{FF2B5EF4-FFF2-40B4-BE49-F238E27FC236}">
                <a16:creationId xmlns:a16="http://schemas.microsoft.com/office/drawing/2014/main" id="{091AC881-9D7B-919C-4314-5F1313898E32}"/>
              </a:ext>
            </a:extLst>
          </p:cNvPr>
          <p:cNvSpPr/>
          <p:nvPr userDrawn="1"/>
        </p:nvSpPr>
        <p:spPr>
          <a:xfrm rot="18900000">
            <a:off x="10849698" y="3524382"/>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صورة 8">
            <a:extLst>
              <a:ext uri="{FF2B5EF4-FFF2-40B4-BE49-F238E27FC236}">
                <a16:creationId xmlns:a16="http://schemas.microsoft.com/office/drawing/2014/main" id="{29C013A8-BC5A-75CA-7569-92309DFCC5A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7246256"/>
      </p:ext>
    </p:extLst>
  </p:cSld>
  <p:clrMapOvr>
    <a:masterClrMapping/>
  </p:clrMapOvr>
  <p:transition spd="slow" advClick="0" advTm="1000">
    <p:push/>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meline type 3">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F84530D-CD29-8FD8-7B07-6BD1EB64EC9A}"/>
              </a:ext>
            </a:extLst>
          </p:cNvPr>
          <p:cNvSpPr/>
          <p:nvPr userDrawn="1"/>
        </p:nvSpPr>
        <p:spPr>
          <a:xfrm>
            <a:off x="0" y="3221182"/>
            <a:ext cx="12192000" cy="3636818"/>
          </a:xfrm>
          <a:prstGeom prst="rect">
            <a:avLst/>
          </a:prstGeom>
          <a:solidFill>
            <a:schemeClr val="accent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nvGrpSpPr>
          <p:cNvPr id="3" name="مجموعة 2">
            <a:extLst>
              <a:ext uri="{FF2B5EF4-FFF2-40B4-BE49-F238E27FC236}">
                <a16:creationId xmlns:a16="http://schemas.microsoft.com/office/drawing/2014/main" id="{F7899D86-F67B-9C6F-ED5D-C0FF067D3664}"/>
              </a:ext>
            </a:extLst>
          </p:cNvPr>
          <p:cNvGrpSpPr/>
          <p:nvPr userDrawn="1"/>
        </p:nvGrpSpPr>
        <p:grpSpPr>
          <a:xfrm>
            <a:off x="316374" y="3095398"/>
            <a:ext cx="1450696" cy="427363"/>
            <a:chOff x="324091" y="3865944"/>
            <a:chExt cx="1759352" cy="427363"/>
          </a:xfrm>
        </p:grpSpPr>
        <p:sp>
          <p:nvSpPr>
            <p:cNvPr id="4" name="مستطيل 3">
              <a:extLst>
                <a:ext uri="{FF2B5EF4-FFF2-40B4-BE49-F238E27FC236}">
                  <a16:creationId xmlns:a16="http://schemas.microsoft.com/office/drawing/2014/main" id="{EB53382F-C10E-7E8E-83CD-86260EBA8194}"/>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 name="مثلث متساوي الساقين 4">
              <a:extLst>
                <a:ext uri="{FF2B5EF4-FFF2-40B4-BE49-F238E27FC236}">
                  <a16:creationId xmlns:a16="http://schemas.microsoft.com/office/drawing/2014/main" id="{0CD7BBA2-98F1-F0A2-E804-D88AD4D4F24C}"/>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6" name="مجموعة 5">
            <a:extLst>
              <a:ext uri="{FF2B5EF4-FFF2-40B4-BE49-F238E27FC236}">
                <a16:creationId xmlns:a16="http://schemas.microsoft.com/office/drawing/2014/main" id="{B458A656-6009-BB24-0E3F-1BAE782D9890}"/>
              </a:ext>
            </a:extLst>
          </p:cNvPr>
          <p:cNvGrpSpPr/>
          <p:nvPr userDrawn="1"/>
        </p:nvGrpSpPr>
        <p:grpSpPr>
          <a:xfrm>
            <a:off x="2338085" y="3095398"/>
            <a:ext cx="1450696" cy="427363"/>
            <a:chOff x="324091" y="3865944"/>
            <a:chExt cx="1759352" cy="427363"/>
          </a:xfrm>
        </p:grpSpPr>
        <p:sp>
          <p:nvSpPr>
            <p:cNvPr id="7" name="مستطيل 6">
              <a:extLst>
                <a:ext uri="{FF2B5EF4-FFF2-40B4-BE49-F238E27FC236}">
                  <a16:creationId xmlns:a16="http://schemas.microsoft.com/office/drawing/2014/main" id="{921E9D26-248F-D364-811F-EBB2AB52D416}"/>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 name="مثلث متساوي الساقين 7">
              <a:extLst>
                <a:ext uri="{FF2B5EF4-FFF2-40B4-BE49-F238E27FC236}">
                  <a16:creationId xmlns:a16="http://schemas.microsoft.com/office/drawing/2014/main" id="{6DA2F4CB-14AD-87F3-552F-C2A3B25EDEA4}"/>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9" name="مجموعة 8">
            <a:extLst>
              <a:ext uri="{FF2B5EF4-FFF2-40B4-BE49-F238E27FC236}">
                <a16:creationId xmlns:a16="http://schemas.microsoft.com/office/drawing/2014/main" id="{0C47D3F0-D4D2-20F4-1880-3A21C0FAAFE0}"/>
              </a:ext>
            </a:extLst>
          </p:cNvPr>
          <p:cNvGrpSpPr/>
          <p:nvPr userDrawn="1"/>
        </p:nvGrpSpPr>
        <p:grpSpPr>
          <a:xfrm>
            <a:off x="4359796" y="3095398"/>
            <a:ext cx="1450696" cy="427363"/>
            <a:chOff x="324091" y="3865944"/>
            <a:chExt cx="1759352" cy="427363"/>
          </a:xfrm>
        </p:grpSpPr>
        <p:sp>
          <p:nvSpPr>
            <p:cNvPr id="10" name="مستطيل 9">
              <a:extLst>
                <a:ext uri="{FF2B5EF4-FFF2-40B4-BE49-F238E27FC236}">
                  <a16:creationId xmlns:a16="http://schemas.microsoft.com/office/drawing/2014/main" id="{54B73A4E-C0D7-D362-A8CB-DA556282C27F}"/>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1" name="مثلث متساوي الساقين 10">
              <a:extLst>
                <a:ext uri="{FF2B5EF4-FFF2-40B4-BE49-F238E27FC236}">
                  <a16:creationId xmlns:a16="http://schemas.microsoft.com/office/drawing/2014/main" id="{173215E4-70B5-390C-2CD7-D91EC06076C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2" name="مجموعة 11">
            <a:extLst>
              <a:ext uri="{FF2B5EF4-FFF2-40B4-BE49-F238E27FC236}">
                <a16:creationId xmlns:a16="http://schemas.microsoft.com/office/drawing/2014/main" id="{80415EF1-BDEA-32D5-1246-EEFAAECE2FA2}"/>
              </a:ext>
            </a:extLst>
          </p:cNvPr>
          <p:cNvGrpSpPr/>
          <p:nvPr userDrawn="1"/>
        </p:nvGrpSpPr>
        <p:grpSpPr>
          <a:xfrm>
            <a:off x="6381507" y="3095398"/>
            <a:ext cx="1450696" cy="427363"/>
            <a:chOff x="324091" y="3865944"/>
            <a:chExt cx="1759352" cy="427363"/>
          </a:xfrm>
        </p:grpSpPr>
        <p:sp>
          <p:nvSpPr>
            <p:cNvPr id="13" name="مستطيل 12">
              <a:extLst>
                <a:ext uri="{FF2B5EF4-FFF2-40B4-BE49-F238E27FC236}">
                  <a16:creationId xmlns:a16="http://schemas.microsoft.com/office/drawing/2014/main" id="{D8521A3E-33E7-7E97-1854-471CDDDAC9F3}"/>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4" name="مثلث متساوي الساقين 13">
              <a:extLst>
                <a:ext uri="{FF2B5EF4-FFF2-40B4-BE49-F238E27FC236}">
                  <a16:creationId xmlns:a16="http://schemas.microsoft.com/office/drawing/2014/main" id="{3A754272-F0C7-23CE-F10C-3AD7A9FC1BDE}"/>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5" name="مجموعة 14">
            <a:extLst>
              <a:ext uri="{FF2B5EF4-FFF2-40B4-BE49-F238E27FC236}">
                <a16:creationId xmlns:a16="http://schemas.microsoft.com/office/drawing/2014/main" id="{B79C9FDA-256F-9029-AED5-0A90D505F777}"/>
              </a:ext>
            </a:extLst>
          </p:cNvPr>
          <p:cNvGrpSpPr/>
          <p:nvPr userDrawn="1"/>
        </p:nvGrpSpPr>
        <p:grpSpPr>
          <a:xfrm>
            <a:off x="8403218" y="3095399"/>
            <a:ext cx="1450696" cy="427363"/>
            <a:chOff x="324091" y="3865944"/>
            <a:chExt cx="1759352" cy="427363"/>
          </a:xfrm>
        </p:grpSpPr>
        <p:sp>
          <p:nvSpPr>
            <p:cNvPr id="16" name="مستطيل 15">
              <a:extLst>
                <a:ext uri="{FF2B5EF4-FFF2-40B4-BE49-F238E27FC236}">
                  <a16:creationId xmlns:a16="http://schemas.microsoft.com/office/drawing/2014/main" id="{57F36576-47F3-9D57-D642-C96AC9224182}"/>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7" name="مثلث متساوي الساقين 16">
              <a:extLst>
                <a:ext uri="{FF2B5EF4-FFF2-40B4-BE49-F238E27FC236}">
                  <a16:creationId xmlns:a16="http://schemas.microsoft.com/office/drawing/2014/main" id="{17F553E8-C634-780C-CA18-01F3DB2F744A}"/>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8" name="مجموعة 17">
            <a:extLst>
              <a:ext uri="{FF2B5EF4-FFF2-40B4-BE49-F238E27FC236}">
                <a16:creationId xmlns:a16="http://schemas.microsoft.com/office/drawing/2014/main" id="{F86A9808-6079-363D-5DC3-9F2331805505}"/>
              </a:ext>
            </a:extLst>
          </p:cNvPr>
          <p:cNvGrpSpPr/>
          <p:nvPr userDrawn="1"/>
        </p:nvGrpSpPr>
        <p:grpSpPr>
          <a:xfrm>
            <a:off x="10424931" y="3095399"/>
            <a:ext cx="1450696" cy="427363"/>
            <a:chOff x="324091" y="3865944"/>
            <a:chExt cx="1759352" cy="427363"/>
          </a:xfrm>
        </p:grpSpPr>
        <p:sp>
          <p:nvSpPr>
            <p:cNvPr id="19" name="مستطيل 18">
              <a:extLst>
                <a:ext uri="{FF2B5EF4-FFF2-40B4-BE49-F238E27FC236}">
                  <a16:creationId xmlns:a16="http://schemas.microsoft.com/office/drawing/2014/main" id="{78C6E4DD-C5FD-EEB1-EB51-5B7BE6A1BBAA}"/>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0" name="مثلث متساوي الساقين 19">
              <a:extLst>
                <a:ext uri="{FF2B5EF4-FFF2-40B4-BE49-F238E27FC236}">
                  <a16:creationId xmlns:a16="http://schemas.microsoft.com/office/drawing/2014/main" id="{98B95311-F1A3-73F4-FF75-372EC924A24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cxnSp>
        <p:nvCxnSpPr>
          <p:cNvPr id="21" name="Straight Connector 1">
            <a:extLst>
              <a:ext uri="{FF2B5EF4-FFF2-40B4-BE49-F238E27FC236}">
                <a16:creationId xmlns:a16="http://schemas.microsoft.com/office/drawing/2014/main" id="{DE5B89DB-418A-A986-9FD9-4B072C7DA445}"/>
              </a:ext>
            </a:extLst>
          </p:cNvPr>
          <p:cNvCxnSpPr>
            <a:cxnSpLocks/>
          </p:cNvCxnSpPr>
          <p:nvPr userDrawn="1"/>
        </p:nvCxnSpPr>
        <p:spPr>
          <a:xfrm flipV="1">
            <a:off x="2015703"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2" name="Straight Connector 1">
            <a:extLst>
              <a:ext uri="{FF2B5EF4-FFF2-40B4-BE49-F238E27FC236}">
                <a16:creationId xmlns:a16="http://schemas.microsoft.com/office/drawing/2014/main" id="{0930B4F1-EC89-5AEF-6131-79A119C8DB5D}"/>
              </a:ext>
            </a:extLst>
          </p:cNvPr>
          <p:cNvCxnSpPr>
            <a:cxnSpLocks/>
          </p:cNvCxnSpPr>
          <p:nvPr userDrawn="1"/>
        </p:nvCxnSpPr>
        <p:spPr>
          <a:xfrm flipV="1">
            <a:off x="4080031"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3" name="Straight Connector 1">
            <a:extLst>
              <a:ext uri="{FF2B5EF4-FFF2-40B4-BE49-F238E27FC236}">
                <a16:creationId xmlns:a16="http://schemas.microsoft.com/office/drawing/2014/main" id="{397BFE7D-353F-9E6A-1AED-F03D3DAEA6BA}"/>
              </a:ext>
            </a:extLst>
          </p:cNvPr>
          <p:cNvCxnSpPr>
            <a:cxnSpLocks/>
          </p:cNvCxnSpPr>
          <p:nvPr userDrawn="1"/>
        </p:nvCxnSpPr>
        <p:spPr>
          <a:xfrm flipV="1">
            <a:off x="6106257"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4" name="Straight Connector 1">
            <a:extLst>
              <a:ext uri="{FF2B5EF4-FFF2-40B4-BE49-F238E27FC236}">
                <a16:creationId xmlns:a16="http://schemas.microsoft.com/office/drawing/2014/main" id="{4236C47D-CE11-68C0-9AFD-0A632102A57D}"/>
              </a:ext>
            </a:extLst>
          </p:cNvPr>
          <p:cNvCxnSpPr>
            <a:cxnSpLocks/>
          </p:cNvCxnSpPr>
          <p:nvPr userDrawn="1"/>
        </p:nvCxnSpPr>
        <p:spPr>
          <a:xfrm flipV="1">
            <a:off x="8170585"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5" name="Straight Connector 1">
            <a:extLst>
              <a:ext uri="{FF2B5EF4-FFF2-40B4-BE49-F238E27FC236}">
                <a16:creationId xmlns:a16="http://schemas.microsoft.com/office/drawing/2014/main" id="{2DED99D9-C814-0515-67F0-C5F24D1D0390}"/>
              </a:ext>
            </a:extLst>
          </p:cNvPr>
          <p:cNvCxnSpPr>
            <a:cxnSpLocks/>
          </p:cNvCxnSpPr>
          <p:nvPr userDrawn="1"/>
        </p:nvCxnSpPr>
        <p:spPr>
          <a:xfrm flipV="1">
            <a:off x="10141394"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pic>
        <p:nvPicPr>
          <p:cNvPr id="26" name="صورة 25">
            <a:extLst>
              <a:ext uri="{FF2B5EF4-FFF2-40B4-BE49-F238E27FC236}">
                <a16:creationId xmlns:a16="http://schemas.microsoft.com/office/drawing/2014/main" id="{72EFF54D-9A63-8D88-51B8-8370940878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98780865"/>
      </p:ext>
    </p:extLst>
  </p:cSld>
  <p:clrMapOvr>
    <a:masterClrMapping/>
  </p:clrMapOvr>
  <p:transition spd="slow" advClick="0" advTm="1000">
    <p:push/>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Emirates Map 1 - Numbers">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4373472B-93A8-9E45-427A-501EC87A1A09}"/>
              </a:ext>
            </a:extLst>
          </p:cNvPr>
          <p:cNvGrpSpPr/>
          <p:nvPr userDrawn="1"/>
        </p:nvGrpSpPr>
        <p:grpSpPr>
          <a:xfrm rot="21091833">
            <a:off x="5487065" y="1284751"/>
            <a:ext cx="5013711" cy="4070595"/>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6A7912D3-A068-2622-A6A6-ACA6F60F24F6}"/>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794E71D2-CD1B-45C1-9D80-1B90780B1676}"/>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19C75103-6C48-6DDC-6793-C341B166461D}"/>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C957B4B3-1C14-FD5C-F6D2-F7D92B64164C}"/>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52A9F9FE-11B2-AF3F-D5F8-5EDAC6990951}"/>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A64F4EB5-EBC0-93D1-E2B9-682E3D89F990}"/>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6A990EA8-E1EE-0AC8-3190-644CD531531A}"/>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E50361F1-AA10-A233-0DC1-71515E53C04C}"/>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C497FF14-98D9-E89D-33CD-BD8A05F1473F}"/>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AAF2A03C-EC9B-B652-4187-BADA32289080}"/>
              </a:ext>
            </a:extLst>
          </p:cNvPr>
          <p:cNvSpPr/>
          <p:nvPr userDrawn="1"/>
        </p:nvSpPr>
        <p:spPr>
          <a:xfrm rot="18900000">
            <a:off x="957135" y="6204617"/>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E9667080-EB52-609B-2772-F1898B6603BB}"/>
              </a:ext>
            </a:extLst>
          </p:cNvPr>
          <p:cNvSpPr/>
          <p:nvPr userDrawn="1"/>
        </p:nvSpPr>
        <p:spPr>
          <a:xfrm rot="18900000">
            <a:off x="2595302" y="6204616"/>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1B851F2D-3679-0382-0C71-75C672943D33}"/>
              </a:ext>
            </a:extLst>
          </p:cNvPr>
          <p:cNvSpPr/>
          <p:nvPr userDrawn="1"/>
        </p:nvSpPr>
        <p:spPr>
          <a:xfrm rot="18900000">
            <a:off x="4233469" y="6197420"/>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9079C80E-8316-AE0C-5E18-4E0236240424}"/>
              </a:ext>
            </a:extLst>
          </p:cNvPr>
          <p:cNvSpPr/>
          <p:nvPr userDrawn="1"/>
        </p:nvSpPr>
        <p:spPr>
          <a:xfrm rot="18900000">
            <a:off x="5871636" y="6213733"/>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B15E726D-9C7F-9A9A-68E3-D212B653C40B}"/>
              </a:ext>
            </a:extLst>
          </p:cNvPr>
          <p:cNvSpPr/>
          <p:nvPr userDrawn="1"/>
        </p:nvSpPr>
        <p:spPr>
          <a:xfrm rot="18900000">
            <a:off x="7509804" y="6197418"/>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BD3E9C77-23B3-8CAF-C338-DE380808100A}"/>
              </a:ext>
            </a:extLst>
          </p:cNvPr>
          <p:cNvSpPr/>
          <p:nvPr userDrawn="1"/>
        </p:nvSpPr>
        <p:spPr>
          <a:xfrm rot="18900000">
            <a:off x="9147972" y="6204615"/>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569E9735-C214-FAA9-3ED1-14A4B8F88E4E}"/>
              </a:ext>
            </a:extLst>
          </p:cNvPr>
          <p:cNvSpPr/>
          <p:nvPr userDrawn="1"/>
        </p:nvSpPr>
        <p:spPr>
          <a:xfrm rot="18900000">
            <a:off x="10786140" y="6204616"/>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9" name="صورة 18">
            <a:extLst>
              <a:ext uri="{FF2B5EF4-FFF2-40B4-BE49-F238E27FC236}">
                <a16:creationId xmlns:a16="http://schemas.microsoft.com/office/drawing/2014/main" id="{B5356F93-7ACA-4844-778C-D755B93EAA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032982141"/>
      </p:ext>
    </p:extLst>
  </p:cSld>
  <p:clrMapOvr>
    <a:masterClrMapping/>
  </p:clrMapOvr>
  <p:transition spd="slow" advClick="0" advTm="1000">
    <p:push/>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Emirates Map 2">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E49B40F7-6AED-E155-678A-2D6828814525}"/>
              </a:ext>
            </a:extLst>
          </p:cNvPr>
          <p:cNvGrpSpPr/>
          <p:nvPr userDrawn="1"/>
        </p:nvGrpSpPr>
        <p:grpSpPr>
          <a:xfrm rot="21110327">
            <a:off x="6639054" y="1025970"/>
            <a:ext cx="4964533" cy="4030668"/>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5A90339F-6AA4-314A-E738-FB9DDBFCE078}"/>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2C71DB68-06C8-7313-6B50-4EAAC8A1E610}"/>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E26D875A-2B94-220A-7CE7-3D9D3A70F744}"/>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9CCE4EEF-DF34-9829-B3DF-C85EF78BE207}"/>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9021B4BD-2E91-A553-683F-AA36AB7F5016}"/>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306CE349-A0CD-410C-B284-1C0638C82E94}"/>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0A04CA55-DF21-8A5C-F12D-620679304D11}"/>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6B952A1E-691B-9EAD-3B01-F10CA3BA31B3}"/>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35ADF527-6CAF-4F35-4B45-81F23172A94A}"/>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B506AA70-32A0-2593-CC18-40E62E0A4A61}"/>
              </a:ext>
            </a:extLst>
          </p:cNvPr>
          <p:cNvSpPr/>
          <p:nvPr userDrawn="1"/>
        </p:nvSpPr>
        <p:spPr>
          <a:xfrm rot="18900000">
            <a:off x="605909" y="4682819"/>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7D8FAECA-F2F3-6534-738D-65D386F3F1B2}"/>
              </a:ext>
            </a:extLst>
          </p:cNvPr>
          <p:cNvSpPr/>
          <p:nvPr userDrawn="1"/>
        </p:nvSpPr>
        <p:spPr>
          <a:xfrm rot="18900000">
            <a:off x="605909" y="5197165"/>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4B964A61-4A13-13C0-D3E3-B41F694C7250}"/>
              </a:ext>
            </a:extLst>
          </p:cNvPr>
          <p:cNvSpPr/>
          <p:nvPr userDrawn="1"/>
        </p:nvSpPr>
        <p:spPr>
          <a:xfrm rot="18900000">
            <a:off x="610593" y="5711511"/>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31ADEBFA-25C3-D59F-1781-2E8733E6823A}"/>
              </a:ext>
            </a:extLst>
          </p:cNvPr>
          <p:cNvSpPr/>
          <p:nvPr userDrawn="1"/>
        </p:nvSpPr>
        <p:spPr>
          <a:xfrm rot="18900000">
            <a:off x="610593" y="6225857"/>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87CB4912-9600-9DCF-AA58-EEB0208E4FCC}"/>
              </a:ext>
            </a:extLst>
          </p:cNvPr>
          <p:cNvSpPr/>
          <p:nvPr userDrawn="1"/>
        </p:nvSpPr>
        <p:spPr>
          <a:xfrm rot="18900000">
            <a:off x="6434466" y="5153063"/>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E41C6456-FBD8-729F-1D82-6AE9A92FA8E2}"/>
              </a:ext>
            </a:extLst>
          </p:cNvPr>
          <p:cNvSpPr/>
          <p:nvPr userDrawn="1"/>
        </p:nvSpPr>
        <p:spPr>
          <a:xfrm rot="18900000">
            <a:off x="6434465" y="5667410"/>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A0174FD1-C1CA-246A-ABAF-85C3BD4F3DFC}"/>
              </a:ext>
            </a:extLst>
          </p:cNvPr>
          <p:cNvSpPr/>
          <p:nvPr userDrawn="1"/>
        </p:nvSpPr>
        <p:spPr>
          <a:xfrm rot="18900000">
            <a:off x="6422890" y="6181758"/>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9" name="صورة 18">
            <a:extLst>
              <a:ext uri="{FF2B5EF4-FFF2-40B4-BE49-F238E27FC236}">
                <a16:creationId xmlns:a16="http://schemas.microsoft.com/office/drawing/2014/main" id="{D3E79A15-93DB-4D1A-9945-27363E00E19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675023699"/>
      </p:ext>
    </p:extLst>
  </p:cSld>
  <p:clrMapOvr>
    <a:masterClrMapping/>
  </p:clrMapOvr>
  <p:transition spd="slow" advClick="0" advTm="1000">
    <p:push/>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Index">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BE219332-A3CA-5477-B476-37D30F5BD3A9}"/>
              </a:ext>
            </a:extLst>
          </p:cNvPr>
          <p:cNvSpPr/>
          <p:nvPr userDrawn="1"/>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3" name="مستطيل 2">
            <a:extLst>
              <a:ext uri="{FF2B5EF4-FFF2-40B4-BE49-F238E27FC236}">
                <a16:creationId xmlns:a16="http://schemas.microsoft.com/office/drawing/2014/main" id="{E5E49A07-0554-8D07-A71F-02E2F001D685}"/>
              </a:ext>
            </a:extLst>
          </p:cNvPr>
          <p:cNvSpPr/>
          <p:nvPr userDrawn="1"/>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tent Placeholder 12">
            <a:extLst>
              <a:ext uri="{FF2B5EF4-FFF2-40B4-BE49-F238E27FC236}">
                <a16:creationId xmlns:a16="http://schemas.microsoft.com/office/drawing/2014/main" id="{75487E18-E9B3-F917-C682-B00398B66685}"/>
              </a:ext>
            </a:extLst>
          </p:cNvPr>
          <p:cNvSpPr txBox="1">
            <a:spLocks/>
          </p:cNvSpPr>
          <p:nvPr userDrawn="1"/>
        </p:nvSpPr>
        <p:spPr>
          <a:xfrm>
            <a:off x="-118983" y="-614313"/>
            <a:ext cx="11334852"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5000" b="1" dirty="0">
                <a:solidFill>
                  <a:schemeClr val="accent5">
                    <a:lumMod val="20000"/>
                    <a:lumOff val="80000"/>
                  </a:schemeClr>
                </a:solidFill>
                <a:latin typeface="Helvetica" pitchFamily="2" charset="0"/>
              </a:rPr>
              <a:t>INDEX</a:t>
            </a:r>
          </a:p>
        </p:txBody>
      </p:sp>
    </p:spTree>
    <p:extLst>
      <p:ext uri="{BB962C8B-B14F-4D97-AF65-F5344CB8AC3E}">
        <p14:creationId xmlns:p14="http://schemas.microsoft.com/office/powerpoint/2010/main" val="3955633085"/>
      </p:ext>
    </p:extLst>
  </p:cSld>
  <p:clrMapOvr>
    <a:masterClrMapping/>
  </p:clrMapOvr>
  <p:transition spd="slow" advClick="0" advTm="1000">
    <p:push/>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6842239"/>
      </p:ext>
    </p:extLst>
  </p:cSld>
  <p:clrMapOvr>
    <a:masterClrMapping/>
  </p:clrMapOvr>
  <p:transition spd="slow" advClick="0" advTm="1000">
    <p:push/>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6015583"/>
      </p:ext>
    </p:extLst>
  </p:cSld>
  <p:clrMapOvr>
    <a:masterClrMapping/>
  </p:clrMapOvr>
  <p:transition spd="slow" advClick="0" advTm="1000">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24E375-8D33-8545-B304-977A6DEB13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582686-AF96-B94E-9E0E-4C204DCF0D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8AA8DA-17B1-6D40-954C-C11423736F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64FFE9-B7D6-A242-BC97-9E9517E59C96}" type="datetime1">
              <a:rPr lang="en-US" smtClean="0"/>
              <a:t>5/13/23</a:t>
            </a:fld>
            <a:endParaRPr lang="en-US"/>
          </a:p>
        </p:txBody>
      </p:sp>
      <p:sp>
        <p:nvSpPr>
          <p:cNvPr id="5" name="Footer Placeholder 4">
            <a:extLst>
              <a:ext uri="{FF2B5EF4-FFF2-40B4-BE49-F238E27FC236}">
                <a16:creationId xmlns:a16="http://schemas.microsoft.com/office/drawing/2014/main" id="{6DE4F500-0171-3445-A0CF-2F0D551A52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948A52-4A6D-1C49-B51B-A787EE206E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A5AB9B-F023-8B4A-BE34-5ADCF95463FD}" type="slidenum">
              <a:rPr lang="en-US" smtClean="0"/>
              <a:t>‹#›</a:t>
            </a:fld>
            <a:endParaRPr lang="en-US"/>
          </a:p>
        </p:txBody>
      </p:sp>
    </p:spTree>
    <p:extLst>
      <p:ext uri="{BB962C8B-B14F-4D97-AF65-F5344CB8AC3E}">
        <p14:creationId xmlns:p14="http://schemas.microsoft.com/office/powerpoint/2010/main" val="3442590410"/>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46" r:id="rId12"/>
    <p:sldLayoutId id="2147483747"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208719"/>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emiratesschoolsese.sharepoint.com/sites/EnglishLanguageandHumanitiesDepartment/English%20%20Language%20Support/Forms/AllItems.aspx?ct=1682408685846&amp;or=Teams%2DHL&amp;ga=1&amp;id=%2Fsites%2FEnglishLanguageandHumanitiesDepartment%2FEnglish%20%20Language%20Support%2FGrammar%20Support%20Lessons%2FPast%20Perfect%20Lessons%20%28Level%204%2E1%20and%20higher%29&amp;viewid=12326d29%2D9eff%2D4c34%2D8cd8%2Dee7166ec0748" TargetMode="Externa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4554588165898240" TargetMode="Externa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s://www.mauthor.com/present/4554588165898240" TargetMode="External"/><Relationship Id="rId2" Type="http://schemas.openxmlformats.org/officeDocument/2006/relationships/hyperlink" Target="https://www.mauthor.com/present/6467559418888192" TargetMode="Externa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4929550974320640" TargetMode="Externa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5905010499649536" TargetMode="Externa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hyperlink" Target="https://www.mauthor.com/present/6472261862817792" TargetMode="Externa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4799527491600384" TargetMode="Externa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C33FD2D2-08DE-2FD8-74B2-38FB318FE876}"/>
              </a:ext>
            </a:extLst>
          </p:cNvPr>
          <p:cNvSpPr txBox="1">
            <a:spLocks/>
          </p:cNvSpPr>
          <p:nvPr/>
        </p:nvSpPr>
        <p:spPr>
          <a:xfrm>
            <a:off x="1200150" y="2786149"/>
            <a:ext cx="9791700" cy="169296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English Language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Assessment Coverage</a:t>
            </a:r>
            <a:endParaRPr kumimoji="0" lang="en-US" sz="4000" b="0" i="0" u="none" strike="noStrike" kern="1200" cap="none" spc="0" normalizeH="0" baseline="0" noProof="0" dirty="0">
              <a:ln>
                <a:noFill/>
              </a:ln>
              <a:solidFill>
                <a:prstClr val="black">
                  <a:lumMod val="95000"/>
                  <a:lumOff val="5000"/>
                </a:prstClr>
              </a:solidFill>
              <a:effectLst/>
              <a:uLnTx/>
              <a:uFillTx/>
              <a:latin typeface="Helvetica" pitchFamily="2" charset="0"/>
              <a:ea typeface="+mn-e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rPr>
              <a:t>Level </a:t>
            </a:r>
            <a:r>
              <a:rPr lang="en-US" sz="1800" dirty="0">
                <a:solidFill>
                  <a:srgbClr val="005F72"/>
                </a:solidFill>
                <a:latin typeface="Helvetica Light" panose="020B0403020202020204" pitchFamily="34" charset="0"/>
              </a:rPr>
              <a:t>6.2</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1800" dirty="0">
                <a:solidFill>
                  <a:srgbClr val="005F72"/>
                </a:solidFill>
                <a:latin typeface="Helvetica Light" panose="020B0403020202020204" pitchFamily="34" charset="0"/>
              </a:rPr>
              <a:t>Grade 10 General</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rPr>
              <a:t>Grade </a:t>
            </a:r>
            <a:r>
              <a:rPr kumimoji="0" lang="en-US" sz="1800" b="0" i="0" u="none" strike="noStrike" kern="1200" cap="none" spc="0" normalizeH="0" baseline="0" noProof="0">
                <a:ln>
                  <a:noFill/>
                </a:ln>
                <a:solidFill>
                  <a:srgbClr val="005F72"/>
                </a:solidFill>
                <a:effectLst/>
                <a:uLnTx/>
                <a:uFillTx/>
                <a:latin typeface="Helvetica Light" panose="020B0403020202020204" pitchFamily="34" charset="0"/>
                <a:ea typeface="+mn-ea"/>
              </a:rPr>
              <a:t>10 Applied</a:t>
            </a:r>
            <a:endPar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B6D0D2"/>
                </a:solidFill>
                <a:effectLst/>
                <a:uLnTx/>
                <a:uFillTx/>
                <a:latin typeface="Helvetica Light" panose="020B0403020202020204" pitchFamily="34" charset="0"/>
                <a:ea typeface="+mn-ea"/>
              </a:rPr>
              <a:t>Term 3 2022 - 2023</a:t>
            </a:r>
          </a:p>
        </p:txBody>
      </p:sp>
    </p:spTree>
    <p:extLst>
      <p:ext uri="{BB962C8B-B14F-4D97-AF65-F5344CB8AC3E}">
        <p14:creationId xmlns:p14="http://schemas.microsoft.com/office/powerpoint/2010/main" val="2695157959"/>
      </p:ext>
    </p:extLst>
  </p:cSld>
  <p:clrMapOvr>
    <a:masterClrMapping/>
  </p:clrMapOvr>
  <p:transition spd="slow" advClick="0" advTm="1000">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3F16FAA1-5295-7DCD-0960-67630F74C2BF}"/>
              </a:ext>
            </a:extLst>
          </p:cNvPr>
          <p:cNvSpPr/>
          <p:nvPr/>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10" name="مستطيل 9">
            <a:extLst>
              <a:ext uri="{FF2B5EF4-FFF2-40B4-BE49-F238E27FC236}">
                <a16:creationId xmlns:a16="http://schemas.microsoft.com/office/drawing/2014/main" id="{593B9ED2-2C70-9A91-F462-981E172C7704}"/>
              </a:ext>
            </a:extLst>
          </p:cNvPr>
          <p:cNvSpPr/>
          <p:nvPr/>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25" name="Straight Connector 7">
            <a:extLst>
              <a:ext uri="{FF2B5EF4-FFF2-40B4-BE49-F238E27FC236}">
                <a16:creationId xmlns:a16="http://schemas.microsoft.com/office/drawing/2014/main" id="{2EEDBD3E-FD81-0EA1-3A4C-D9A77BBF1E80}"/>
              </a:ext>
            </a:extLst>
          </p:cNvPr>
          <p:cNvCxnSpPr>
            <a:cxnSpLocks/>
          </p:cNvCxnSpPr>
          <p:nvPr/>
        </p:nvCxnSpPr>
        <p:spPr>
          <a:xfrm>
            <a:off x="1188956" y="3771404"/>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27" name="مربع نص 26">
            <a:extLst>
              <a:ext uri="{FF2B5EF4-FFF2-40B4-BE49-F238E27FC236}">
                <a16:creationId xmlns:a16="http://schemas.microsoft.com/office/drawing/2014/main" id="{B6016049-8FAF-AFD5-B49B-938D2DCFB09B}"/>
              </a:ext>
            </a:extLst>
          </p:cNvPr>
          <p:cNvSpPr txBox="1"/>
          <p:nvPr/>
        </p:nvSpPr>
        <p:spPr>
          <a:xfrm>
            <a:off x="1188955" y="3210147"/>
            <a:ext cx="3166913"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How to use this resource</a:t>
            </a:r>
          </a:p>
        </p:txBody>
      </p:sp>
      <p:sp>
        <p:nvSpPr>
          <p:cNvPr id="29" name="مربع نص 28">
            <a:extLst>
              <a:ext uri="{FF2B5EF4-FFF2-40B4-BE49-F238E27FC236}">
                <a16:creationId xmlns:a16="http://schemas.microsoft.com/office/drawing/2014/main" id="{F79D0068-DA73-5821-469E-7AEDD5EE1146}"/>
              </a:ext>
            </a:extLst>
          </p:cNvPr>
          <p:cNvSpPr txBox="1"/>
          <p:nvPr/>
        </p:nvSpPr>
        <p:spPr>
          <a:xfrm>
            <a:off x="5497308" y="3225536"/>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01</a:t>
            </a:r>
          </a:p>
        </p:txBody>
      </p:sp>
      <p:cxnSp>
        <p:nvCxnSpPr>
          <p:cNvPr id="31" name="Straight Connector 7">
            <a:extLst>
              <a:ext uri="{FF2B5EF4-FFF2-40B4-BE49-F238E27FC236}">
                <a16:creationId xmlns:a16="http://schemas.microsoft.com/office/drawing/2014/main" id="{7108DB9C-3F6D-7DB0-3FBC-40EC1C3B6312}"/>
              </a:ext>
            </a:extLst>
          </p:cNvPr>
          <p:cNvCxnSpPr>
            <a:cxnSpLocks/>
          </p:cNvCxnSpPr>
          <p:nvPr/>
        </p:nvCxnSpPr>
        <p:spPr>
          <a:xfrm>
            <a:off x="1188955" y="4538843"/>
            <a:ext cx="4907045"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32" name="مربع نص 31">
            <a:extLst>
              <a:ext uri="{FF2B5EF4-FFF2-40B4-BE49-F238E27FC236}">
                <a16:creationId xmlns:a16="http://schemas.microsoft.com/office/drawing/2014/main" id="{5F4773E3-221B-9A4B-14A3-1BADCFFF580F}"/>
              </a:ext>
            </a:extLst>
          </p:cNvPr>
          <p:cNvSpPr txBox="1"/>
          <p:nvPr/>
        </p:nvSpPr>
        <p:spPr>
          <a:xfrm>
            <a:off x="1188956" y="3977586"/>
            <a:ext cx="2904954"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Assessment coverage</a:t>
            </a:r>
          </a:p>
        </p:txBody>
      </p:sp>
      <p:sp>
        <p:nvSpPr>
          <p:cNvPr id="33" name="مربع نص 32">
            <a:extLst>
              <a:ext uri="{FF2B5EF4-FFF2-40B4-BE49-F238E27FC236}">
                <a16:creationId xmlns:a16="http://schemas.microsoft.com/office/drawing/2014/main" id="{1003974B-B744-A08D-D222-58704E8FB65A}"/>
              </a:ext>
            </a:extLst>
          </p:cNvPr>
          <p:cNvSpPr txBox="1"/>
          <p:nvPr/>
        </p:nvSpPr>
        <p:spPr>
          <a:xfrm>
            <a:off x="5497308" y="4008365"/>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02</a:t>
            </a:r>
          </a:p>
        </p:txBody>
      </p:sp>
      <p:cxnSp>
        <p:nvCxnSpPr>
          <p:cNvPr id="34" name="Straight Connector 7">
            <a:extLst>
              <a:ext uri="{FF2B5EF4-FFF2-40B4-BE49-F238E27FC236}">
                <a16:creationId xmlns:a16="http://schemas.microsoft.com/office/drawing/2014/main" id="{2200967C-754A-6DC9-335C-6CAAC1ACB404}"/>
              </a:ext>
            </a:extLst>
          </p:cNvPr>
          <p:cNvCxnSpPr>
            <a:cxnSpLocks/>
          </p:cNvCxnSpPr>
          <p:nvPr/>
        </p:nvCxnSpPr>
        <p:spPr>
          <a:xfrm>
            <a:off x="1188956" y="5306281"/>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43" name="مربع نص 42">
            <a:extLst>
              <a:ext uri="{FF2B5EF4-FFF2-40B4-BE49-F238E27FC236}">
                <a16:creationId xmlns:a16="http://schemas.microsoft.com/office/drawing/2014/main" id="{4F2A81F0-ED23-BA4F-708A-3556A62B606B}"/>
              </a:ext>
            </a:extLst>
          </p:cNvPr>
          <p:cNvSpPr txBox="1"/>
          <p:nvPr/>
        </p:nvSpPr>
        <p:spPr>
          <a:xfrm>
            <a:off x="1188956" y="4745024"/>
            <a:ext cx="2904954"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Preparation - grammar</a:t>
            </a:r>
          </a:p>
        </p:txBody>
      </p:sp>
      <p:sp>
        <p:nvSpPr>
          <p:cNvPr id="44" name="مربع نص 43">
            <a:extLst>
              <a:ext uri="{FF2B5EF4-FFF2-40B4-BE49-F238E27FC236}">
                <a16:creationId xmlns:a16="http://schemas.microsoft.com/office/drawing/2014/main" id="{CDA7C51F-737D-0CCE-71AA-D4F587BD56C3}"/>
              </a:ext>
            </a:extLst>
          </p:cNvPr>
          <p:cNvSpPr txBox="1"/>
          <p:nvPr/>
        </p:nvSpPr>
        <p:spPr>
          <a:xfrm>
            <a:off x="5497308" y="4795070"/>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03</a:t>
            </a:r>
          </a:p>
        </p:txBody>
      </p:sp>
      <p:cxnSp>
        <p:nvCxnSpPr>
          <p:cNvPr id="48" name="Straight Connector 7">
            <a:extLst>
              <a:ext uri="{FF2B5EF4-FFF2-40B4-BE49-F238E27FC236}">
                <a16:creationId xmlns:a16="http://schemas.microsoft.com/office/drawing/2014/main" id="{C6E628E1-D496-80E1-9D49-437E75F3A4CC}"/>
              </a:ext>
            </a:extLst>
          </p:cNvPr>
          <p:cNvCxnSpPr>
            <a:cxnSpLocks/>
          </p:cNvCxnSpPr>
          <p:nvPr/>
        </p:nvCxnSpPr>
        <p:spPr>
          <a:xfrm>
            <a:off x="1188956" y="6049188"/>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49" name="مربع نص 48">
            <a:extLst>
              <a:ext uri="{FF2B5EF4-FFF2-40B4-BE49-F238E27FC236}">
                <a16:creationId xmlns:a16="http://schemas.microsoft.com/office/drawing/2014/main" id="{69E6CF7F-C2F7-3DBE-3D84-E6D3CFD7573E}"/>
              </a:ext>
            </a:extLst>
          </p:cNvPr>
          <p:cNvSpPr txBox="1"/>
          <p:nvPr/>
        </p:nvSpPr>
        <p:spPr>
          <a:xfrm>
            <a:off x="1188955" y="5492987"/>
            <a:ext cx="4110409"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Preparation – functional language</a:t>
            </a:r>
          </a:p>
        </p:txBody>
      </p:sp>
      <p:sp>
        <p:nvSpPr>
          <p:cNvPr id="50" name="مربع نص 49">
            <a:extLst>
              <a:ext uri="{FF2B5EF4-FFF2-40B4-BE49-F238E27FC236}">
                <a16:creationId xmlns:a16="http://schemas.microsoft.com/office/drawing/2014/main" id="{1A6FF06D-FC97-C53A-A942-AE81EDA694AE}"/>
              </a:ext>
            </a:extLst>
          </p:cNvPr>
          <p:cNvSpPr txBox="1"/>
          <p:nvPr/>
        </p:nvSpPr>
        <p:spPr>
          <a:xfrm>
            <a:off x="5497308" y="5515151"/>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04</a:t>
            </a:r>
          </a:p>
        </p:txBody>
      </p:sp>
      <p:sp>
        <p:nvSpPr>
          <p:cNvPr id="73" name="Content Placeholder 12">
            <a:extLst>
              <a:ext uri="{FF2B5EF4-FFF2-40B4-BE49-F238E27FC236}">
                <a16:creationId xmlns:a16="http://schemas.microsoft.com/office/drawing/2014/main" id="{8E322114-B983-BD2B-E7C8-356DA5D22B33}"/>
              </a:ext>
            </a:extLst>
          </p:cNvPr>
          <p:cNvSpPr txBox="1">
            <a:spLocks/>
          </p:cNvSpPr>
          <p:nvPr/>
        </p:nvSpPr>
        <p:spPr>
          <a:xfrm>
            <a:off x="-118983" y="-413932"/>
            <a:ext cx="12310983"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2000" b="1" dirty="0">
                <a:solidFill>
                  <a:schemeClr val="accent5">
                    <a:lumMod val="20000"/>
                    <a:lumOff val="80000"/>
                  </a:schemeClr>
                </a:solidFill>
                <a:latin typeface="Helvetica" pitchFamily="2" charset="0"/>
              </a:rPr>
              <a:t>Contents</a:t>
            </a:r>
          </a:p>
        </p:txBody>
      </p:sp>
    </p:spTree>
    <p:extLst>
      <p:ext uri="{BB962C8B-B14F-4D97-AF65-F5344CB8AC3E}">
        <p14:creationId xmlns:p14="http://schemas.microsoft.com/office/powerpoint/2010/main" val="2773644062"/>
      </p:ext>
    </p:extLst>
  </p:cSld>
  <p:clrMapOvr>
    <a:masterClrMapping/>
  </p:clrMapOvr>
  <p:transition spd="slow">
    <p:cover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rgbClr val="005F7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35560"/>
            <a:ext cx="4935682" cy="6893560"/>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7" y="2095526"/>
            <a:ext cx="6226828" cy="3293209"/>
          </a:xfrm>
          <a:prstGeom prst="rect">
            <a:avLst/>
          </a:prstGeom>
          <a:noFill/>
        </p:spPr>
        <p:txBody>
          <a:bodyPr wrap="square" rtlCol="0">
            <a:spAutoFit/>
          </a:bodyPr>
          <a:lstStyle/>
          <a:p>
            <a:pPr algn="just"/>
            <a:r>
              <a:rPr lang="en-US" altLang="ru-RU" sz="1600" dirty="0">
                <a:solidFill>
                  <a:schemeClr val="bg1"/>
                </a:solidFill>
                <a:latin typeface="Helvetica" pitchFamily="2" charset="0"/>
              </a:rPr>
              <a:t>The slides within this resource, although detailed, are designed to be used as a starting point for teachers to construct lessons around the language points that are explored here. The slides are intended to be used individually as a resource within a lesson and to be incorporated as part of instruction incrementally throughout the term to ensure that students have been exposed to all the language points in the coverage ahead of their end of term exam. Therefore, the PowerPoint should not be presented at a single event or in its entirety. Some functional language points may overlap with grammatical points in the coverage, and in that case, it is possible to combine slides. However, this resource should be considered to be a collection of individual slides that teachers can use to enhance students’ learning.</a:t>
            </a:r>
          </a:p>
        </p:txBody>
      </p:sp>
      <p:sp>
        <p:nvSpPr>
          <p:cNvPr id="10" name="مربع نص 9">
            <a:extLst>
              <a:ext uri="{FF2B5EF4-FFF2-40B4-BE49-F238E27FC236}">
                <a16:creationId xmlns:a16="http://schemas.microsoft.com/office/drawing/2014/main" id="{6B684473-0412-FC11-FCAC-AF483C96224B}"/>
              </a:ext>
            </a:extLst>
          </p:cNvPr>
          <p:cNvSpPr txBox="1"/>
          <p:nvPr/>
        </p:nvSpPr>
        <p:spPr>
          <a:xfrm>
            <a:off x="5494116" y="1007600"/>
            <a:ext cx="6226829" cy="461665"/>
          </a:xfrm>
          <a:prstGeom prst="rect">
            <a:avLst/>
          </a:prstGeom>
          <a:noFill/>
        </p:spPr>
        <p:txBody>
          <a:bodyPr wrap="square" rtlCol="0">
            <a:spAutoFit/>
          </a:bodyPr>
          <a:lstStyle/>
          <a:p>
            <a:r>
              <a:rPr lang="en-US" sz="2400" b="1" dirty="0">
                <a:solidFill>
                  <a:srgbClr val="E4B97D"/>
                </a:solidFill>
                <a:latin typeface="Helvetica" pitchFamily="2" charset="0"/>
              </a:rPr>
              <a:t>How to use this resource</a:t>
            </a:r>
          </a:p>
        </p:txBody>
      </p:sp>
    </p:spTree>
    <p:extLst>
      <p:ext uri="{BB962C8B-B14F-4D97-AF65-F5344CB8AC3E}">
        <p14:creationId xmlns:p14="http://schemas.microsoft.com/office/powerpoint/2010/main" val="434959070"/>
      </p:ext>
    </p:extLst>
  </p:cSld>
  <p:clrMapOvr>
    <a:masterClrMapping/>
  </p:clrMapOvr>
  <p:transition>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rgbClr val="EBDED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256318" y="-3277"/>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409451" y="795871"/>
            <a:ext cx="6526087" cy="5262979"/>
          </a:xfrm>
          <a:prstGeom prst="rect">
            <a:avLst/>
          </a:prstGeom>
          <a:noFill/>
        </p:spPr>
        <p:txBody>
          <a:bodyPr wrap="square" rtlCol="0">
            <a:spAutoFit/>
          </a:bodyPr>
          <a:lstStyle/>
          <a:p>
            <a:pPr algn="just"/>
            <a:r>
              <a:rPr lang="en-GB" sz="1600" dirty="0">
                <a:latin typeface="Arial" panose="020B0604020202020204" pitchFamily="34" charset="0"/>
                <a:cs typeface="Arial" panose="020B0604020202020204" pitchFamily="34" charset="0"/>
              </a:rPr>
              <a:t>Within this document, you will find information about the coverage for this term. The lexis family that assessments will contain is mentioned as well as the particular grammatical and functional language points that will be tested in the exams at the end of this term. In the preparation sections, you will find examples and explanations for the grammatical and functional language points that will be assessed this term.</a:t>
            </a: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The grammar preparation section has an example sentence that illustrates the grammatical point. It follows this with an explanation of the meaning of the example sentence. Next, the specific grammatical structure used within the example sentence is detailed followed by an explanation of the circumstances under which the particular structure is used. More example sentences using the structure are given at the end of the slide.</a:t>
            </a: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In the functional language preparation section, there are examples of the particular language point followed by an explanation of how the particular are used. In the associated grammar section, language points that comprise the structure or can be used to in conjunction with the language point to express the stipulated function are detailed.</a:t>
            </a:r>
          </a:p>
        </p:txBody>
      </p:sp>
    </p:spTree>
    <p:extLst>
      <p:ext uri="{BB962C8B-B14F-4D97-AF65-F5344CB8AC3E}">
        <p14:creationId xmlns:p14="http://schemas.microsoft.com/office/powerpoint/2010/main" val="2209904746"/>
      </p:ext>
    </p:extLst>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Text Placeholder 12">
            <a:extLst>
              <a:ext uri="{FF2B5EF4-FFF2-40B4-BE49-F238E27FC236}">
                <a16:creationId xmlns:a16="http://schemas.microsoft.com/office/drawing/2014/main" id="{4CEEAD51-16CA-C0DB-A9A2-28CE2C0C0B4E}"/>
              </a:ext>
            </a:extLst>
          </p:cNvPr>
          <p:cNvSpPr txBox="1">
            <a:spLocks/>
          </p:cNvSpPr>
          <p:nvPr/>
        </p:nvSpPr>
        <p:spPr>
          <a:xfrm>
            <a:off x="3236842" y="366988"/>
            <a:ext cx="3679663" cy="26827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24500" b="1" dirty="0">
              <a:solidFill>
                <a:schemeClr val="bg1"/>
              </a:solidFill>
              <a:latin typeface="Helvetica" pitchFamily="2" charset="0"/>
            </a:endParaRPr>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6916505" y="3145921"/>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3200" b="1" dirty="0">
              <a:solidFill>
                <a:schemeClr val="bg1"/>
              </a:solidFill>
              <a:latin typeface="Helvetica" pitchFamily="2" charset="0"/>
            </a:endParaRP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
        <p:nvSpPr>
          <p:cNvPr id="14" name="Content Placeholder 12">
            <a:extLst>
              <a:ext uri="{FF2B5EF4-FFF2-40B4-BE49-F238E27FC236}">
                <a16:creationId xmlns:a16="http://schemas.microsoft.com/office/drawing/2014/main" id="{7A9A3ACD-955C-C64C-8DE0-AC2EC45888F7}"/>
              </a:ext>
            </a:extLst>
          </p:cNvPr>
          <p:cNvSpPr txBox="1">
            <a:spLocks/>
          </p:cNvSpPr>
          <p:nvPr/>
        </p:nvSpPr>
        <p:spPr>
          <a:xfrm>
            <a:off x="5926390" y="2530506"/>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3 Assessment Coverage</a:t>
            </a:r>
          </a:p>
        </p:txBody>
      </p:sp>
    </p:spTree>
    <p:extLst>
      <p:ext uri="{BB962C8B-B14F-4D97-AF65-F5344CB8AC3E}">
        <p14:creationId xmlns:p14="http://schemas.microsoft.com/office/powerpoint/2010/main" val="309233187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834849539"/>
              </p:ext>
            </p:extLst>
          </p:nvPr>
        </p:nvGraphicFramePr>
        <p:xfrm>
          <a:off x="598795" y="1491378"/>
          <a:ext cx="11037561" cy="4742302"/>
        </p:xfrm>
        <a:graphic>
          <a:graphicData uri="http://schemas.openxmlformats.org/drawingml/2006/table">
            <a:tbl>
              <a:tblPr firstRow="1" bandRow="1">
                <a:tableStyleId>{5940675A-B579-460E-94D1-54222C63F5DA}</a:tableStyleId>
              </a:tblPr>
              <a:tblGrid>
                <a:gridCol w="3679187">
                  <a:extLst>
                    <a:ext uri="{9D8B030D-6E8A-4147-A177-3AD203B41FA5}">
                      <a16:colId xmlns:a16="http://schemas.microsoft.com/office/drawing/2014/main" val="460172098"/>
                    </a:ext>
                  </a:extLst>
                </a:gridCol>
                <a:gridCol w="3679187">
                  <a:extLst>
                    <a:ext uri="{9D8B030D-6E8A-4147-A177-3AD203B41FA5}">
                      <a16:colId xmlns:a16="http://schemas.microsoft.com/office/drawing/2014/main" val="960561992"/>
                    </a:ext>
                  </a:extLst>
                </a:gridCol>
                <a:gridCol w="3679187">
                  <a:extLst>
                    <a:ext uri="{9D8B030D-6E8A-4147-A177-3AD203B41FA5}">
                      <a16:colId xmlns:a16="http://schemas.microsoft.com/office/drawing/2014/main" val="245728271"/>
                    </a:ext>
                  </a:extLst>
                </a:gridCol>
              </a:tblGrid>
              <a:tr h="582852">
                <a:tc gridSpan="3">
                  <a:txBody>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lang="en-US" sz="1800" b="1" dirty="0">
                          <a:solidFill>
                            <a:schemeClr val="bg1"/>
                          </a:solidFill>
                          <a:latin typeface="Helvetica Light" panose="020B0403020202020204" pitchFamily="34" charset="0"/>
                          <a:ea typeface="AppleMyungjo" pitchFamily="2" charset="-127"/>
                          <a:cs typeface="PF Din Text Universal Light" panose="02000506000000020004" pitchFamily="2" charset="0"/>
                        </a:rPr>
                        <a:t>Topic(s): Food and drink, business, culture and traditions</a:t>
                      </a:r>
                      <a:endParaRPr lang="en-US" sz="1600" b="1" dirty="0">
                        <a:solidFill>
                          <a:schemeClr val="bg1"/>
                        </a:solidFill>
                        <a:latin typeface="Helvetica Light" panose="020B0403020202020204" pitchFamily="34" charset="0"/>
                        <a:ea typeface="AppleMyungjo" pitchFamily="2" charset="-127"/>
                      </a:endParaRPr>
                    </a:p>
                  </a:txBody>
                  <a:tcPr marL="86106" marR="86106" marT="43053" marB="43053" anchor="ctr">
                    <a:solidFill>
                      <a:srgbClr val="00667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48955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ECFE Grammar</a:t>
                      </a:r>
                    </a:p>
                  </a:txBody>
                  <a:tcPr marL="86106" marR="86106" marT="43053" marB="43053" anchor="ctr">
                    <a:solidFill>
                      <a:srgbClr val="B7CF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GSE Grammar</a:t>
                      </a:r>
                    </a:p>
                  </a:txBody>
                  <a:tcPr marL="86106" marR="86106" marT="43053" marB="43053" anchor="ctr">
                    <a:solidFill>
                      <a:srgbClr val="B7CF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Functional Language</a:t>
                      </a:r>
                    </a:p>
                  </a:txBody>
                  <a:tcPr marL="86106" marR="86106" marT="43053" marB="43053" anchor="ctr">
                    <a:solidFill>
                      <a:srgbClr val="B7CFD3"/>
                    </a:solidFill>
                  </a:tcPr>
                </a:tc>
                <a:extLst>
                  <a:ext uri="{0D108BD9-81ED-4DB2-BD59-A6C34878D82A}">
                    <a16:rowId xmlns:a16="http://schemas.microsoft.com/office/drawing/2014/main" val="1073379016"/>
                  </a:ext>
                </a:extLst>
              </a:tr>
              <a:tr h="733979">
                <a:tc>
                  <a:txBody>
                    <a:bodyPr/>
                    <a:lstStyle/>
                    <a:p>
                      <a:pPr marL="0" lvl="1" indent="0" algn="ctr" rtl="0" eaLnBrk="1" latinLnBrk="0" hangingPunct="1">
                        <a:lnSpc>
                          <a:spcPct val="90000"/>
                        </a:lnSpc>
                        <a:spcBef>
                          <a:spcPct val="0"/>
                        </a:spcBef>
                        <a:spcAft>
                          <a:spcPct val="15000"/>
                        </a:spcAft>
                        <a:buFont typeface="+mj-lt"/>
                        <a:buNone/>
                      </a:pPr>
                      <a:r>
                        <a:rPr lang="en-GB" sz="1400" b="0" kern="1200" dirty="0">
                          <a:solidFill>
                            <a:srgbClr val="405168"/>
                          </a:solidFill>
                          <a:latin typeface="Helvetica" pitchFamily="2" charset="0"/>
                          <a:ea typeface="+mn-ea"/>
                          <a:cs typeface="PF DinText Arabic Thin " panose="02000506000000020004" pitchFamily="50" charset="-78"/>
                        </a:rPr>
                        <a:t>Past time: past perfect</a:t>
                      </a:r>
                    </a:p>
                  </a:txBody>
                  <a:tcPr marL="86106" marR="86106" marT="43053" marB="4305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use the past perfect in a range of common situations.</a:t>
                      </a:r>
                    </a:p>
                  </a:txBody>
                  <a:tcPr marL="86106" marR="86106" marT="43053" marB="43053" anchor="ctr"/>
                </a:tc>
                <a:tc rowSpan="5">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Expressing opinion</a:t>
                      </a:r>
                    </a:p>
                    <a:p>
                      <a:pPr marL="0" marR="0" lvl="0" indent="0" algn="ctr" defTabSz="914400" rtl="0" eaLnBrk="1" fontAlgn="auto" latinLnBrk="0" hangingPunct="1">
                        <a:lnSpc>
                          <a:spcPct val="150000"/>
                        </a:lnSpc>
                        <a:spcBef>
                          <a:spcPts val="0"/>
                        </a:spcBef>
                        <a:spcAft>
                          <a:spcPts val="0"/>
                        </a:spcAft>
                        <a:buClrTx/>
                        <a:buSzTx/>
                        <a:buFontTx/>
                        <a:buNone/>
                        <a:tabLst/>
                        <a:defRPr/>
                      </a:pPr>
                      <a:endParaRPr lang="en-GB" sz="1400" kern="1200" dirty="0">
                        <a:solidFill>
                          <a:srgbClr val="405168"/>
                        </a:solidFill>
                        <a:effectLst/>
                        <a:latin typeface="Helvetica" pitchFamily="2"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Expressing agreement and disagreement</a:t>
                      </a:r>
                    </a:p>
                    <a:p>
                      <a:pPr marL="0" marR="0" lvl="0" indent="0" algn="ctr" defTabSz="914400" rtl="0" eaLnBrk="1" fontAlgn="auto" latinLnBrk="0" hangingPunct="1">
                        <a:lnSpc>
                          <a:spcPct val="150000"/>
                        </a:lnSpc>
                        <a:spcBef>
                          <a:spcPts val="0"/>
                        </a:spcBef>
                        <a:spcAft>
                          <a:spcPts val="0"/>
                        </a:spcAft>
                        <a:buClrTx/>
                        <a:buSzTx/>
                        <a:buFontTx/>
                        <a:buNone/>
                        <a:tabLst/>
                        <a:defRPr/>
                      </a:pPr>
                      <a:endParaRPr lang="en-GB" sz="1400" kern="1200" dirty="0">
                        <a:solidFill>
                          <a:srgbClr val="405168"/>
                        </a:solidFill>
                        <a:effectLst/>
                        <a:latin typeface="Helvetica" pitchFamily="2"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Making predictions and hypothesising</a:t>
                      </a:r>
                    </a:p>
                  </a:txBody>
                  <a:tcPr marL="86106" marR="86106" marT="43053" marB="43053" anchor="ctr"/>
                </a:tc>
                <a:extLst>
                  <a:ext uri="{0D108BD9-81ED-4DB2-BD59-A6C34878D82A}">
                    <a16:rowId xmlns:a16="http://schemas.microsoft.com/office/drawing/2014/main" val="1865912953"/>
                  </a:ext>
                </a:extLst>
              </a:tr>
              <a:tr h="733979">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Conditionals: I wish/if only</a:t>
                      </a:r>
                    </a:p>
                  </a:txBody>
                  <a:tcPr marL="86106" marR="86106" marT="43053" marB="4305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use 'I wish/if only' to express wishes related to the present or future.</a:t>
                      </a:r>
                    </a:p>
                  </a:txBody>
                  <a:tcPr marL="86106" marR="86106" marT="43053" marB="43053" anchor="ctr"/>
                </a:tc>
                <a:tc vMerge="1">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Expressing agreement and disagreement</a:t>
                      </a:r>
                    </a:p>
                  </a:txBody>
                  <a:tcPr marL="86106" marR="86106" marT="43053" marB="43053" anchor="ctr"/>
                </a:tc>
                <a:extLst>
                  <a:ext uri="{0D108BD9-81ED-4DB2-BD59-A6C34878D82A}">
                    <a16:rowId xmlns:a16="http://schemas.microsoft.com/office/drawing/2014/main" val="3077485391"/>
                  </a:ext>
                </a:extLst>
              </a:tr>
              <a:tr h="733979">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Conditionals: first / second conditional</a:t>
                      </a:r>
                    </a:p>
                  </a:txBody>
                  <a:tcPr marL="86106" marR="86106" marT="43053" marB="4305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describe present or future outcomes of a hypothetical situation using 'even if'.</a:t>
                      </a:r>
                    </a:p>
                  </a:txBody>
                  <a:tcPr marL="86106" marR="86106" marT="43053" marB="43053" anchor="ct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Making predictions and hypothesising</a:t>
                      </a:r>
                    </a:p>
                  </a:txBody>
                  <a:tcPr marL="86106" marR="86106" marT="43053" marB="43053" anchor="ctr"/>
                </a:tc>
                <a:extLst>
                  <a:ext uri="{0D108BD9-81ED-4DB2-BD59-A6C34878D82A}">
                    <a16:rowId xmlns:a16="http://schemas.microsoft.com/office/drawing/2014/main" val="2593415053"/>
                  </a:ext>
                </a:extLst>
              </a:tr>
              <a:tr h="733979">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Reported speech: reporting verbs</a:t>
                      </a:r>
                    </a:p>
                  </a:txBody>
                  <a:tcPr marL="86106" marR="86106" marT="43053" marB="43053" anchor="ctr"/>
                </a:tc>
                <a:tc>
                  <a:txBody>
                    <a:bodyPr/>
                    <a:lstStyle/>
                    <a:p>
                      <a:pPr marL="0" marR="0" lvl="1" indent="0" algn="ctr" defTabSz="914400" rtl="0" eaLnBrk="1" fontAlgn="auto" latinLnBrk="0" hangingPunct="1">
                        <a:lnSpc>
                          <a:spcPct val="90000"/>
                        </a:lnSpc>
                        <a:spcBef>
                          <a:spcPct val="0"/>
                        </a:spcBef>
                        <a:spcAft>
                          <a:spcPct val="15000"/>
                        </a:spcAft>
                        <a:buClrTx/>
                        <a:buSzTx/>
                        <a:buFont typeface="+mj-lt"/>
                        <a:buNone/>
                        <a:tabLst/>
                        <a:defRPr/>
                      </a:pPr>
                      <a:r>
                        <a:rPr lang="en-US" sz="1400" kern="1200" dirty="0">
                          <a:solidFill>
                            <a:srgbClr val="405168"/>
                          </a:solidFill>
                          <a:effectLst/>
                          <a:latin typeface="Helvetica" pitchFamily="2" charset="0"/>
                          <a:ea typeface="+mn-ea"/>
                          <a:cs typeface="+mn-cs"/>
                        </a:rPr>
                        <a:t>Can use a wide range of common reporting verbs with 'that' + complement clause and appropriate tense changes.</a:t>
                      </a:r>
                    </a:p>
                  </a:txBody>
                  <a:tcPr marL="86106" marR="86106" marT="43053" marB="43053" anchor="ctr"/>
                </a:tc>
                <a:tc vMerge="1">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GB" sz="1400" kern="1200" dirty="0">
                        <a:solidFill>
                          <a:srgbClr val="405168"/>
                        </a:solidFill>
                        <a:effectLst/>
                        <a:latin typeface="Helvetica" pitchFamily="2" charset="0"/>
                        <a:ea typeface="+mn-ea"/>
                        <a:cs typeface="+mn-cs"/>
                      </a:endParaRPr>
                    </a:p>
                  </a:txBody>
                  <a:tcPr marL="86106" marR="86106" marT="43053" marB="43053" anchor="ctr"/>
                </a:tc>
                <a:extLst>
                  <a:ext uri="{0D108BD9-81ED-4DB2-BD59-A6C34878D82A}">
                    <a16:rowId xmlns:a16="http://schemas.microsoft.com/office/drawing/2014/main" val="648162505"/>
                  </a:ext>
                </a:extLst>
              </a:tr>
              <a:tr h="733979">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Modals: present modals (deduction)</a:t>
                      </a:r>
                    </a:p>
                  </a:txBody>
                  <a:tcPr marL="86106" marR="86106" marT="43053" marB="43053" anchor="ctr"/>
                </a:tc>
                <a:tc>
                  <a:txBody>
                    <a:bodyPr/>
                    <a:lstStyle/>
                    <a:p>
                      <a:pPr marL="0" marR="0" lvl="1" indent="0" algn="ctr" defTabSz="914400" rtl="0" eaLnBrk="1" fontAlgn="auto" latinLnBrk="0" hangingPunct="1">
                        <a:lnSpc>
                          <a:spcPct val="90000"/>
                        </a:lnSpc>
                        <a:spcBef>
                          <a:spcPct val="0"/>
                        </a:spcBef>
                        <a:spcAft>
                          <a:spcPct val="15000"/>
                        </a:spcAft>
                        <a:buClrTx/>
                        <a:buSzTx/>
                        <a:buFont typeface="+mj-lt"/>
                        <a:buNone/>
                        <a:tabLst/>
                        <a:defRPr/>
                      </a:pPr>
                      <a:r>
                        <a:rPr lang="en-US" sz="1400" kern="1200" dirty="0">
                          <a:solidFill>
                            <a:srgbClr val="405168"/>
                          </a:solidFill>
                          <a:effectLst/>
                          <a:latin typeface="Helvetica" pitchFamily="2" charset="0"/>
                          <a:ea typeface="+mn-ea"/>
                          <a:cs typeface="+mn-cs"/>
                        </a:rPr>
                        <a:t>Can use 'must have …' to express inferences and assumptions about the past.</a:t>
                      </a:r>
                    </a:p>
                  </a:txBody>
                  <a:tcPr marL="86106" marR="86106" marT="43053" marB="43053" anchor="ctr"/>
                </a:tc>
                <a:tc vMerge="1">
                  <a:txBody>
                    <a:bodyPr/>
                    <a:lstStyle/>
                    <a:p>
                      <a:pPr algn="ctr" rtl="0" eaLnBrk="1" hangingPunct="1">
                        <a:lnSpc>
                          <a:spcPct val="150000"/>
                        </a:lnSpc>
                      </a:pPr>
                      <a:endParaRPr lang="en-US" altLang="ru-RU" sz="1400" dirty="0">
                        <a:solidFill>
                          <a:srgbClr val="405168"/>
                        </a:solidFill>
                        <a:latin typeface="Helvetica" pitchFamily="2" charset="0"/>
                      </a:endParaRPr>
                    </a:p>
                  </a:txBody>
                  <a:tcPr marL="86106" marR="86106" marT="43053" marB="43053" anchor="ctr"/>
                </a:tc>
                <a:extLst>
                  <a:ext uri="{0D108BD9-81ED-4DB2-BD59-A6C34878D82A}">
                    <a16:rowId xmlns:a16="http://schemas.microsoft.com/office/drawing/2014/main" val="2758114848"/>
                  </a:ext>
                </a:extLst>
              </a:tr>
            </a:tbl>
          </a:graphicData>
        </a:graphic>
      </p:graphicFrame>
      <p:pic>
        <p:nvPicPr>
          <p:cNvPr id="3" name="صورة 2">
            <a:extLst>
              <a:ext uri="{FF2B5EF4-FFF2-40B4-BE49-F238E27FC236}">
                <a16:creationId xmlns:a16="http://schemas.microsoft.com/office/drawing/2014/main" id="{FF92E5CB-FDF5-89D7-CBC6-533630911D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
        <p:nvSpPr>
          <p:cNvPr id="4" name="TextBox 35">
            <a:extLst>
              <a:ext uri="{FF2B5EF4-FFF2-40B4-BE49-F238E27FC236}">
                <a16:creationId xmlns:a16="http://schemas.microsoft.com/office/drawing/2014/main" id="{1F097B55-5464-EB62-6BD5-F188FB7EB4DE}"/>
              </a:ext>
            </a:extLst>
          </p:cNvPr>
          <p:cNvSpPr txBox="1"/>
          <p:nvPr/>
        </p:nvSpPr>
        <p:spPr>
          <a:xfrm>
            <a:off x="598795" y="624320"/>
            <a:ext cx="11037011" cy="584775"/>
          </a:xfrm>
          <a:prstGeom prst="rect">
            <a:avLst/>
          </a:prstGeom>
          <a:noFill/>
        </p:spPr>
        <p:txBody>
          <a:bodyPr wrap="square" rtlCol="0">
            <a:spAutoFit/>
          </a:bodyPr>
          <a:lstStyle/>
          <a:p>
            <a:pPr algn="ctr"/>
            <a:r>
              <a:rPr lang="en-US" sz="3200" b="1" dirty="0">
                <a:solidFill>
                  <a:srgbClr val="00667A"/>
                </a:solidFill>
                <a:latin typeface="Helvetica" pitchFamily="2" charset="0"/>
              </a:rPr>
              <a:t>Term 3 Assessment Coverage</a:t>
            </a:r>
            <a:endParaRPr lang="ru-RU" sz="3200" b="1" dirty="0">
              <a:solidFill>
                <a:srgbClr val="00667A"/>
              </a:solidFill>
              <a:latin typeface="Helvetica" pitchFamily="2" charset="0"/>
            </a:endParaRPr>
          </a:p>
        </p:txBody>
      </p:sp>
    </p:spTree>
    <p:extLst>
      <p:ext uri="{BB962C8B-B14F-4D97-AF65-F5344CB8AC3E}">
        <p14:creationId xmlns:p14="http://schemas.microsoft.com/office/powerpoint/2010/main" val="389619246"/>
      </p:ext>
    </p:extLst>
  </p:cSld>
  <p:clrMapOvr>
    <a:masterClrMapping/>
  </p:clrMapOvr>
  <p:transition spd="med">
    <p:split orient="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579418"/>
            <a:ext cx="5164863" cy="5295740"/>
          </a:xfrm>
          <a:prstGeom prst="rect">
            <a:avLst/>
          </a:prstGeom>
        </p:spPr>
      </p:pic>
      <p:sp>
        <p:nvSpPr>
          <p:cNvPr id="17" name="TextBox 35">
            <a:extLst>
              <a:ext uri="{FF2B5EF4-FFF2-40B4-BE49-F238E27FC236}">
                <a16:creationId xmlns:a16="http://schemas.microsoft.com/office/drawing/2014/main" id="{E4A89B44-3D4C-30DF-043F-AA96F228FAE5}"/>
              </a:ext>
            </a:extLst>
          </p:cNvPr>
          <p:cNvSpPr txBox="1"/>
          <p:nvPr/>
        </p:nvSpPr>
        <p:spPr>
          <a:xfrm>
            <a:off x="6096000" y="2506320"/>
            <a:ext cx="4839996" cy="1077218"/>
          </a:xfrm>
          <a:prstGeom prst="rect">
            <a:avLst/>
          </a:prstGeom>
          <a:noFill/>
        </p:spPr>
        <p:txBody>
          <a:bodyPr wrap="square" rtlCol="0">
            <a:spAutoFit/>
          </a:bodyPr>
          <a:lstStyle/>
          <a:p>
            <a:r>
              <a:rPr lang="en-US" sz="3200" b="1" dirty="0">
                <a:solidFill>
                  <a:srgbClr val="00667A"/>
                </a:solidFill>
                <a:latin typeface="Helvetica" pitchFamily="2" charset="0"/>
              </a:rPr>
              <a:t>Term 3:</a:t>
            </a:r>
          </a:p>
          <a:p>
            <a:r>
              <a:rPr lang="en-US" sz="3200" b="1" dirty="0">
                <a:solidFill>
                  <a:srgbClr val="00667A"/>
                </a:solidFill>
                <a:latin typeface="Helvetica" pitchFamily="2" charset="0"/>
              </a:rPr>
              <a:t>Preparation – Grammar</a:t>
            </a:r>
            <a:endParaRPr lang="ru-RU" sz="3200" b="1" dirty="0">
              <a:solidFill>
                <a:srgbClr val="00667A"/>
              </a:solidFill>
              <a:latin typeface="Helvetica" pitchFamily="2" charset="0"/>
            </a:endParaRPr>
          </a:p>
        </p:txBody>
      </p:sp>
      <p:cxnSp>
        <p:nvCxnSpPr>
          <p:cNvPr id="15" name="Straight Connector 7">
            <a:extLst>
              <a:ext uri="{FF2B5EF4-FFF2-40B4-BE49-F238E27FC236}">
                <a16:creationId xmlns:a16="http://schemas.microsoft.com/office/drawing/2014/main" id="{F375214F-02B3-444B-A754-2523DD47C99C}"/>
              </a:ext>
            </a:extLst>
          </p:cNvPr>
          <p:cNvCxnSpPr>
            <a:cxnSpLocks/>
          </p:cNvCxnSpPr>
          <p:nvPr/>
        </p:nvCxnSpPr>
        <p:spPr>
          <a:xfrm>
            <a:off x="3096285" y="3813071"/>
            <a:ext cx="909571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6562805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4025980901"/>
              </p:ext>
            </p:extLst>
          </p:nvPr>
        </p:nvGraphicFramePr>
        <p:xfrm>
          <a:off x="577218" y="1328114"/>
          <a:ext cx="11037561" cy="464372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rtl="0">
                        <a:spcBef>
                          <a:spcPts val="0"/>
                        </a:spcBef>
                        <a:spcAft>
                          <a:spcPts val="0"/>
                        </a:spcAft>
                        <a:buNone/>
                      </a:pPr>
                      <a:r>
                        <a:rPr lang="en-US" sz="1800" b="1" u="none" strike="noStrike" cap="none" dirty="0">
                          <a:solidFill>
                            <a:srgbClr val="405168"/>
                          </a:solidFill>
                          <a:latin typeface="Helvetica" pitchFamily="2" charset="0"/>
                          <a:ea typeface="Arial"/>
                          <a:cs typeface="Arial"/>
                          <a:sym typeface="Arial"/>
                        </a:rPr>
                        <a:t>By the time I got home, my mother </a:t>
                      </a:r>
                      <a:r>
                        <a:rPr lang="en-US" sz="1800" b="1" u="sng" strike="noStrike" cap="none" dirty="0">
                          <a:solidFill>
                            <a:srgbClr val="405168"/>
                          </a:solidFill>
                          <a:latin typeface="Helvetica" pitchFamily="2" charset="0"/>
                          <a:ea typeface="Arial"/>
                          <a:cs typeface="Arial"/>
                          <a:sym typeface="Arial"/>
                        </a:rPr>
                        <a:t>had already cooked</a:t>
                      </a:r>
                      <a:r>
                        <a:rPr lang="en-US" sz="1800" b="1" u="none" strike="noStrike" cap="none" dirty="0">
                          <a:solidFill>
                            <a:srgbClr val="405168"/>
                          </a:solidFill>
                          <a:latin typeface="Helvetica" pitchFamily="2" charset="0"/>
                          <a:ea typeface="Arial"/>
                          <a:cs typeface="Arial"/>
                          <a:sym typeface="Arial"/>
                        </a:rPr>
                        <a:t> dinner.</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None/>
                      </a:pPr>
                      <a:r>
                        <a:rPr lang="en-US" sz="1800" dirty="0">
                          <a:solidFill>
                            <a:srgbClr val="405168"/>
                          </a:solidFill>
                          <a:latin typeface="Helvetica" pitchFamily="2" charset="0"/>
                          <a:ea typeface="Arial"/>
                          <a:cs typeface="Arial"/>
                          <a:sym typeface="Arial"/>
                        </a:rPr>
                        <a:t>The sentence describes two actions that happened in the past. Cooking dinner was finished before getting home. </a:t>
                      </a:r>
                      <a:endParaRPr sz="1800" dirty="0">
                        <a:solidFill>
                          <a:srgbClr val="405168"/>
                        </a:solidFill>
                        <a:latin typeface="Helvetica" pitchFamily="2" charset="0"/>
                        <a:ea typeface="Arial"/>
                        <a:cs typeface="Arial"/>
                        <a:sym typeface="Arial"/>
                      </a:endParaRPr>
                    </a:p>
                  </a:txBody>
                  <a:tcPr marL="91450" marR="91450" marT="45725" marB="45725"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None/>
                      </a:pPr>
                      <a:r>
                        <a:rPr lang="en-US" sz="1800" u="none" strike="noStrike" cap="none" dirty="0">
                          <a:solidFill>
                            <a:srgbClr val="405168"/>
                          </a:solidFill>
                          <a:latin typeface="Helvetica" pitchFamily="2" charset="0"/>
                          <a:cs typeface="Arial"/>
                          <a:sym typeface="Arial"/>
                          <a:hlinkClick r:id="rId2">
                            <a:extLst>
                              <a:ext uri="{A12FA001-AC4F-418D-AE19-62706E023703}">
                                <ahyp:hlinkClr xmlns:ahyp="http://schemas.microsoft.com/office/drawing/2018/hyperlinkcolor" val="tx"/>
                              </a:ext>
                            </a:extLst>
                          </a:hlinkClick>
                        </a:rPr>
                        <a:t>Past time: past perfect</a:t>
                      </a:r>
                      <a:endParaRPr lang="en-US" sz="1800" u="none" strike="noStrike" cap="none" dirty="0">
                        <a:solidFill>
                          <a:srgbClr val="405168"/>
                        </a:solidFill>
                        <a:latin typeface="Helvetica" pitchFamily="2" charset="0"/>
                        <a:cs typeface="Arial"/>
                        <a:sym typeface="Arial"/>
                      </a:endParaRPr>
                    </a:p>
                    <a:p>
                      <a:pPr marL="0" marR="0" lvl="0" indent="0" algn="l" rtl="0">
                        <a:spcBef>
                          <a:spcPts val="0"/>
                        </a:spcBef>
                        <a:spcAft>
                          <a:spcPts val="0"/>
                        </a:spcAft>
                        <a:buNone/>
                      </a:pPr>
                      <a:r>
                        <a:rPr lang="en-US" sz="1800" u="none" strike="noStrike" cap="none" dirty="0">
                          <a:solidFill>
                            <a:srgbClr val="405168"/>
                          </a:solidFill>
                          <a:latin typeface="Helvetica" pitchFamily="2" charset="0"/>
                          <a:cs typeface="Arial"/>
                          <a:sym typeface="Arial"/>
                        </a:rPr>
                        <a:t>had + past participle</a:t>
                      </a:r>
                      <a:endParaRPr dirty="0">
                        <a:solidFill>
                          <a:srgbClr val="405168"/>
                        </a:solidFill>
                        <a:latin typeface="Helvetica" pitchFamily="2" charset="0"/>
                      </a:endParaRPr>
                    </a:p>
                  </a:txBody>
                  <a:tcPr marL="91450" marR="91450" marT="45725" marB="45725"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None/>
                      </a:pPr>
                      <a:r>
                        <a:rPr lang="en-US" sz="1800" b="0" i="0" u="none" strike="noStrike" cap="none" dirty="0">
                          <a:solidFill>
                            <a:srgbClr val="405168"/>
                          </a:solidFill>
                          <a:latin typeface="Helvetica" pitchFamily="2" charset="0"/>
                          <a:ea typeface="Arial"/>
                          <a:cs typeface="Arial"/>
                          <a:sym typeface="Arial"/>
                        </a:rPr>
                        <a:t>We can use the </a:t>
                      </a:r>
                      <a:r>
                        <a:rPr lang="en-US" sz="1800" b="0" i="1" u="none" strike="noStrike" cap="none" dirty="0">
                          <a:solidFill>
                            <a:srgbClr val="405168"/>
                          </a:solidFill>
                          <a:latin typeface="Helvetica" pitchFamily="2" charset="0"/>
                          <a:ea typeface="Arial"/>
                          <a:cs typeface="Arial"/>
                          <a:sym typeface="Arial"/>
                        </a:rPr>
                        <a:t>past perfect</a:t>
                      </a:r>
                      <a:r>
                        <a:rPr lang="en-US" sz="1800" b="0" i="0" u="none" strike="noStrike" cap="none" dirty="0">
                          <a:solidFill>
                            <a:srgbClr val="405168"/>
                          </a:solidFill>
                          <a:latin typeface="Helvetica" pitchFamily="2" charset="0"/>
                          <a:ea typeface="Arial"/>
                          <a:cs typeface="Arial"/>
                          <a:sym typeface="Arial"/>
                        </a:rPr>
                        <a:t> w</a:t>
                      </a:r>
                      <a:r>
                        <a:rPr lang="en-US" sz="1800" u="none" strike="noStrike" cap="none" dirty="0">
                          <a:solidFill>
                            <a:srgbClr val="405168"/>
                          </a:solidFill>
                          <a:latin typeface="Helvetica" pitchFamily="2" charset="0"/>
                          <a:ea typeface="Arial"/>
                          <a:cs typeface="Arial"/>
                          <a:sym typeface="Arial"/>
                        </a:rPr>
                        <a:t>hen we want to talk about two completed past actions. We use the past perfect when an action happens before another past action. We can also use it when we want to say an action was completed up to a certain time in the past. In the example below, the man was a teacher for 10 years then changed his job.</a:t>
                      </a:r>
                      <a:endParaRPr sz="1800" dirty="0">
                        <a:solidFill>
                          <a:srgbClr val="405168"/>
                        </a:solidFill>
                        <a:latin typeface="Helvetica" pitchFamily="2" charset="0"/>
                        <a:ea typeface="Arial"/>
                        <a:cs typeface="Arial"/>
                        <a:sym typeface="Arial"/>
                      </a:endParaRPr>
                    </a:p>
                  </a:txBody>
                  <a:tcPr marL="91450" marR="91450" marT="45725" marB="45725"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None/>
                      </a:pPr>
                      <a:r>
                        <a:rPr lang="en-US" sz="1800" dirty="0">
                          <a:solidFill>
                            <a:srgbClr val="405168"/>
                          </a:solidFill>
                          <a:latin typeface="Helvetica" pitchFamily="2" charset="0"/>
                        </a:rPr>
                        <a:t>I </a:t>
                      </a:r>
                      <a:r>
                        <a:rPr lang="en-US" sz="1800" u="sng" dirty="0">
                          <a:solidFill>
                            <a:srgbClr val="405168"/>
                          </a:solidFill>
                          <a:latin typeface="Helvetica" pitchFamily="2" charset="0"/>
                        </a:rPr>
                        <a:t>had fallen </a:t>
                      </a:r>
                      <a:r>
                        <a:rPr lang="en-US" sz="1800" u="none" dirty="0">
                          <a:solidFill>
                            <a:srgbClr val="405168"/>
                          </a:solidFill>
                          <a:latin typeface="Helvetica" pitchFamily="2" charset="0"/>
                        </a:rPr>
                        <a:t>asleep</a:t>
                      </a:r>
                      <a:r>
                        <a:rPr lang="en-US" sz="1800" dirty="0">
                          <a:solidFill>
                            <a:srgbClr val="405168"/>
                          </a:solidFill>
                          <a:latin typeface="Helvetica" pitchFamily="2" charset="0"/>
                        </a:rPr>
                        <a:t> before the end of the movie. </a:t>
                      </a:r>
                    </a:p>
                    <a:p>
                      <a:pPr marL="0" marR="0" lvl="0" indent="0" algn="l" rtl="0">
                        <a:spcBef>
                          <a:spcPts val="0"/>
                        </a:spcBef>
                        <a:spcAft>
                          <a:spcPts val="0"/>
                        </a:spcAft>
                        <a:buNone/>
                      </a:pPr>
                      <a:r>
                        <a:rPr lang="en-US" sz="1800" dirty="0">
                          <a:solidFill>
                            <a:srgbClr val="405168"/>
                          </a:solidFill>
                          <a:latin typeface="Helvetica" pitchFamily="2" charset="0"/>
                        </a:rPr>
                        <a:t>He </a:t>
                      </a:r>
                      <a:r>
                        <a:rPr lang="en-US" sz="1800" u="sng" dirty="0">
                          <a:solidFill>
                            <a:srgbClr val="405168"/>
                          </a:solidFill>
                          <a:latin typeface="Helvetica" pitchFamily="2" charset="0"/>
                        </a:rPr>
                        <a:t>had worked</a:t>
                      </a:r>
                      <a:r>
                        <a:rPr lang="en-US" sz="1800" dirty="0">
                          <a:solidFill>
                            <a:srgbClr val="405168"/>
                          </a:solidFill>
                          <a:latin typeface="Helvetica" pitchFamily="2" charset="0"/>
                        </a:rPr>
                        <a:t> as a teacher for 10 years before he became a principal. </a:t>
                      </a:r>
                    </a:p>
                    <a:p>
                      <a:pPr marL="0" marR="0" lvl="0" indent="0" algn="l" rtl="0">
                        <a:spcBef>
                          <a:spcPts val="0"/>
                        </a:spcBef>
                        <a:spcAft>
                          <a:spcPts val="0"/>
                        </a:spcAft>
                        <a:buNone/>
                      </a:pPr>
                      <a:r>
                        <a:rPr lang="en-US" sz="1800" dirty="0">
                          <a:solidFill>
                            <a:srgbClr val="405168"/>
                          </a:solidFill>
                          <a:latin typeface="Helvetica" pitchFamily="2" charset="0"/>
                        </a:rPr>
                        <a:t>She </a:t>
                      </a:r>
                      <a:r>
                        <a:rPr lang="en-US" sz="1800" u="sng" dirty="0">
                          <a:solidFill>
                            <a:srgbClr val="405168"/>
                          </a:solidFill>
                          <a:latin typeface="Helvetica" pitchFamily="2" charset="0"/>
                        </a:rPr>
                        <a:t>hadn’t been</a:t>
                      </a:r>
                      <a:r>
                        <a:rPr lang="en-US" sz="1800" dirty="0">
                          <a:solidFill>
                            <a:srgbClr val="405168"/>
                          </a:solidFill>
                          <a:latin typeface="Helvetica" pitchFamily="2" charset="0"/>
                        </a:rPr>
                        <a:t> to the hotel before she began working there. </a:t>
                      </a:r>
                      <a:endParaRPr sz="1800" dirty="0">
                        <a:solidFill>
                          <a:srgbClr val="405168"/>
                        </a:solidFill>
                        <a:latin typeface="Helvetica" pitchFamily="2" charset="0"/>
                      </a:endParaRPr>
                    </a:p>
                  </a:txBody>
                  <a:tcPr marL="91450" marR="91450" marT="45725" marB="45725" anchor="ctr"/>
                </a:tc>
                <a:extLst>
                  <a:ext uri="{0D108BD9-81ED-4DB2-BD59-A6C34878D82A}">
                    <a16:rowId xmlns:a16="http://schemas.microsoft.com/office/drawing/2014/main" val="648162505"/>
                  </a:ext>
                </a:extLst>
              </a:tr>
            </a:tbl>
          </a:graphicData>
        </a:graphic>
      </p:graphicFrame>
      <p:grpSp>
        <p:nvGrpSpPr>
          <p:cNvPr id="4" name="Google Shape;2184;p150">
            <a:extLst>
              <a:ext uri="{FF2B5EF4-FFF2-40B4-BE49-F238E27FC236}">
                <a16:creationId xmlns:a16="http://schemas.microsoft.com/office/drawing/2014/main" id="{DB15D38B-8CAE-BF43-974E-DB48AB51AE4B}"/>
              </a:ext>
            </a:extLst>
          </p:cNvPr>
          <p:cNvGrpSpPr/>
          <p:nvPr/>
        </p:nvGrpSpPr>
        <p:grpSpPr>
          <a:xfrm>
            <a:off x="3403856" y="150105"/>
            <a:ext cx="5748793" cy="1178009"/>
            <a:chOff x="3476045" y="200164"/>
            <a:chExt cx="5748793" cy="1178009"/>
          </a:xfrm>
        </p:grpSpPr>
        <p:grpSp>
          <p:nvGrpSpPr>
            <p:cNvPr id="5" name="Google Shape;2185;p150">
              <a:extLst>
                <a:ext uri="{FF2B5EF4-FFF2-40B4-BE49-F238E27FC236}">
                  <a16:creationId xmlns:a16="http://schemas.microsoft.com/office/drawing/2014/main" id="{6EC30662-F5DC-8B4A-A3C4-E62A3CBF024E}"/>
                </a:ext>
              </a:extLst>
            </p:cNvPr>
            <p:cNvGrpSpPr/>
            <p:nvPr/>
          </p:nvGrpSpPr>
          <p:grpSpPr>
            <a:xfrm>
              <a:off x="3476045" y="200164"/>
              <a:ext cx="5748793" cy="1178009"/>
              <a:chOff x="3476045" y="200164"/>
              <a:chExt cx="5748793" cy="1178009"/>
            </a:xfrm>
          </p:grpSpPr>
          <p:grpSp>
            <p:nvGrpSpPr>
              <p:cNvPr id="7" name="Google Shape;2186;p150">
                <a:extLst>
                  <a:ext uri="{FF2B5EF4-FFF2-40B4-BE49-F238E27FC236}">
                    <a16:creationId xmlns:a16="http://schemas.microsoft.com/office/drawing/2014/main" id="{E2A562DE-28F9-C14F-86FA-6882C7F1E716}"/>
                  </a:ext>
                </a:extLst>
              </p:cNvPr>
              <p:cNvGrpSpPr/>
              <p:nvPr/>
            </p:nvGrpSpPr>
            <p:grpSpPr>
              <a:xfrm>
                <a:off x="3476045" y="624114"/>
                <a:ext cx="5748793" cy="754059"/>
                <a:chOff x="3476045" y="624114"/>
                <a:chExt cx="5748793" cy="754059"/>
              </a:xfrm>
            </p:grpSpPr>
            <p:cxnSp>
              <p:nvCxnSpPr>
                <p:cNvPr id="9" name="Google Shape;2187;p150">
                  <a:extLst>
                    <a:ext uri="{FF2B5EF4-FFF2-40B4-BE49-F238E27FC236}">
                      <a16:creationId xmlns:a16="http://schemas.microsoft.com/office/drawing/2014/main" id="{46161BB7-41EB-7545-8C1F-C0107DE570FB}"/>
                    </a:ext>
                  </a:extLst>
                </p:cNvPr>
                <p:cNvCxnSpPr/>
                <p:nvPr/>
              </p:nvCxnSpPr>
              <p:spPr>
                <a:xfrm>
                  <a:off x="3745064" y="899886"/>
                  <a:ext cx="4702250" cy="0"/>
                </a:xfrm>
                <a:prstGeom prst="straightConnector1">
                  <a:avLst/>
                </a:prstGeom>
                <a:noFill/>
                <a:ln w="38100" cap="flat" cmpd="sng">
                  <a:solidFill>
                    <a:schemeClr val="dk1"/>
                  </a:solidFill>
                  <a:prstDash val="solid"/>
                  <a:round/>
                  <a:headEnd type="none" w="sm" len="sm"/>
                  <a:tailEnd type="stealth" w="med" len="med"/>
                </a:ln>
              </p:spPr>
            </p:cxnSp>
            <p:cxnSp>
              <p:nvCxnSpPr>
                <p:cNvPr id="10" name="Google Shape;2188;p150">
                  <a:extLst>
                    <a:ext uri="{FF2B5EF4-FFF2-40B4-BE49-F238E27FC236}">
                      <a16:creationId xmlns:a16="http://schemas.microsoft.com/office/drawing/2014/main" id="{73BB62DB-D14A-1D41-947D-303649D58961}"/>
                    </a:ext>
                  </a:extLst>
                </p:cNvPr>
                <p:cNvCxnSpPr/>
                <p:nvPr/>
              </p:nvCxnSpPr>
              <p:spPr>
                <a:xfrm rot="10800000">
                  <a:off x="6069496" y="624114"/>
                  <a:ext cx="0" cy="275772"/>
                </a:xfrm>
                <a:prstGeom prst="straightConnector1">
                  <a:avLst/>
                </a:prstGeom>
                <a:noFill/>
                <a:ln w="38100" cap="flat" cmpd="sng">
                  <a:solidFill>
                    <a:schemeClr val="dk1"/>
                  </a:solidFill>
                  <a:prstDash val="solid"/>
                  <a:miter lim="800000"/>
                  <a:headEnd type="none" w="sm" len="sm"/>
                  <a:tailEnd type="none" w="sm" len="sm"/>
                </a:ln>
              </p:spPr>
            </p:cxnSp>
            <p:sp>
              <p:nvSpPr>
                <p:cNvPr id="11" name="Google Shape;2189;p150">
                  <a:extLst>
                    <a:ext uri="{FF2B5EF4-FFF2-40B4-BE49-F238E27FC236}">
                      <a16:creationId xmlns:a16="http://schemas.microsoft.com/office/drawing/2014/main" id="{6C90E0B1-25AF-D245-9CBD-0D5FB87A55CF}"/>
                    </a:ext>
                  </a:extLst>
                </p:cNvPr>
                <p:cNvSpPr txBox="1"/>
                <p:nvPr/>
              </p:nvSpPr>
              <p:spPr>
                <a:xfrm>
                  <a:off x="3476045" y="1008841"/>
                  <a:ext cx="124835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Helvetica" pitchFamily="2" charset="0"/>
                      <a:ea typeface="Helvetica Neue"/>
                      <a:cs typeface="Helvetica Neue"/>
                      <a:sym typeface="Helvetica Neue"/>
                    </a:rPr>
                    <a:t>Past</a:t>
                  </a:r>
                  <a:endParaRPr sz="1800" b="0" i="0" u="none" strike="noStrike" cap="none" dirty="0">
                    <a:solidFill>
                      <a:srgbClr val="000000"/>
                    </a:solidFill>
                    <a:latin typeface="Helvetica" pitchFamily="2" charset="0"/>
                    <a:ea typeface="Calibri"/>
                    <a:cs typeface="Calibri"/>
                    <a:sym typeface="Calibri"/>
                  </a:endParaRPr>
                </a:p>
              </p:txBody>
            </p:sp>
            <p:sp>
              <p:nvSpPr>
                <p:cNvPr id="12" name="Google Shape;2190;p150">
                  <a:extLst>
                    <a:ext uri="{FF2B5EF4-FFF2-40B4-BE49-F238E27FC236}">
                      <a16:creationId xmlns:a16="http://schemas.microsoft.com/office/drawing/2014/main" id="{80C7EC26-3A7D-5D4D-94DD-BCB8A67AE85F}"/>
                    </a:ext>
                  </a:extLst>
                </p:cNvPr>
                <p:cNvSpPr txBox="1"/>
                <p:nvPr/>
              </p:nvSpPr>
              <p:spPr>
                <a:xfrm>
                  <a:off x="5657102" y="1008841"/>
                  <a:ext cx="124835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Helvetica" pitchFamily="2" charset="0"/>
                      <a:ea typeface="Helvetica Neue"/>
                      <a:cs typeface="Helvetica Neue"/>
                      <a:sym typeface="Helvetica Neue"/>
                    </a:rPr>
                    <a:t>Present</a:t>
                  </a:r>
                  <a:endParaRPr sz="1800" b="0" i="0" u="none" strike="noStrike" cap="none" dirty="0">
                    <a:solidFill>
                      <a:srgbClr val="000000"/>
                    </a:solidFill>
                    <a:latin typeface="Helvetica" pitchFamily="2" charset="0"/>
                    <a:ea typeface="Calibri"/>
                    <a:cs typeface="Calibri"/>
                    <a:sym typeface="Calibri"/>
                  </a:endParaRPr>
                </a:p>
              </p:txBody>
            </p:sp>
            <p:sp>
              <p:nvSpPr>
                <p:cNvPr id="13" name="Google Shape;2191;p150">
                  <a:extLst>
                    <a:ext uri="{FF2B5EF4-FFF2-40B4-BE49-F238E27FC236}">
                      <a16:creationId xmlns:a16="http://schemas.microsoft.com/office/drawing/2014/main" id="{56D8147E-E089-FD4A-BB5C-059EA1DDFECA}"/>
                    </a:ext>
                  </a:extLst>
                </p:cNvPr>
                <p:cNvSpPr txBox="1"/>
                <p:nvPr/>
              </p:nvSpPr>
              <p:spPr>
                <a:xfrm>
                  <a:off x="7976483" y="1008841"/>
                  <a:ext cx="124835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Helvetica" pitchFamily="2" charset="0"/>
                      <a:ea typeface="Helvetica Neue"/>
                      <a:cs typeface="Helvetica Neue"/>
                      <a:sym typeface="Helvetica Neue"/>
                    </a:rPr>
                    <a:t>Future</a:t>
                  </a:r>
                  <a:endParaRPr sz="1800" b="0" i="0" u="none" strike="noStrike" cap="none" dirty="0">
                    <a:solidFill>
                      <a:srgbClr val="000000"/>
                    </a:solidFill>
                    <a:latin typeface="Helvetica" pitchFamily="2" charset="0"/>
                    <a:ea typeface="Calibri"/>
                    <a:cs typeface="Calibri"/>
                    <a:sym typeface="Calibri"/>
                  </a:endParaRPr>
                </a:p>
              </p:txBody>
            </p:sp>
          </p:grpSp>
          <p:sp>
            <p:nvSpPr>
              <p:cNvPr id="8" name="Google Shape;2192;p150">
                <a:extLst>
                  <a:ext uri="{FF2B5EF4-FFF2-40B4-BE49-F238E27FC236}">
                    <a16:creationId xmlns:a16="http://schemas.microsoft.com/office/drawing/2014/main" id="{22159DE2-3958-5C41-A151-86ABD69773BF}"/>
                  </a:ext>
                </a:extLst>
              </p:cNvPr>
              <p:cNvSpPr txBox="1"/>
              <p:nvPr/>
            </p:nvSpPr>
            <p:spPr>
              <a:xfrm>
                <a:off x="5713249" y="200164"/>
                <a:ext cx="124835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Helvetica" pitchFamily="2" charset="0"/>
                    <a:ea typeface="Helvetica Neue"/>
                    <a:cs typeface="Helvetica Neue"/>
                    <a:sym typeface="Helvetica Neue"/>
                  </a:rPr>
                  <a:t>Now</a:t>
                </a:r>
                <a:endParaRPr sz="1800" b="0" i="0" u="none" strike="noStrike" cap="none" dirty="0">
                  <a:solidFill>
                    <a:srgbClr val="000000"/>
                  </a:solidFill>
                  <a:latin typeface="Helvetica" pitchFamily="2" charset="0"/>
                  <a:ea typeface="Calibri"/>
                  <a:cs typeface="Calibri"/>
                  <a:sym typeface="Calibri"/>
                </a:endParaRPr>
              </a:p>
            </p:txBody>
          </p:sp>
        </p:grpSp>
        <p:sp>
          <p:nvSpPr>
            <p:cNvPr id="6" name="Google Shape;2193;p150">
              <a:extLst>
                <a:ext uri="{FF2B5EF4-FFF2-40B4-BE49-F238E27FC236}">
                  <a16:creationId xmlns:a16="http://schemas.microsoft.com/office/drawing/2014/main" id="{8519294B-5DC1-8B44-8EB4-6DE48D141858}"/>
                </a:ext>
              </a:extLst>
            </p:cNvPr>
            <p:cNvSpPr/>
            <p:nvPr/>
          </p:nvSpPr>
          <p:spPr>
            <a:xfrm>
              <a:off x="4002948" y="660742"/>
              <a:ext cx="521368" cy="478287"/>
            </a:xfrm>
            <a:prstGeom prst="mathMultiply">
              <a:avLst>
                <a:gd name="adj1" fmla="val 23520"/>
              </a:avLst>
            </a:prstGeom>
            <a:solidFill>
              <a:srgbClr val="405168"/>
            </a:solidFill>
            <a:ln w="12700" cap="flat" cmpd="sng">
              <a:solidFill>
                <a:srgbClr val="40516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0070C0"/>
                </a:solidFill>
                <a:latin typeface="Helvetica" pitchFamily="2" charset="0"/>
                <a:ea typeface="Calibri"/>
                <a:cs typeface="Calibri"/>
                <a:sym typeface="Calibri"/>
              </a:endParaRPr>
            </a:p>
          </p:txBody>
        </p:sp>
      </p:grpSp>
      <p:sp>
        <p:nvSpPr>
          <p:cNvPr id="14" name="Google Shape;2195;p150">
            <a:extLst>
              <a:ext uri="{FF2B5EF4-FFF2-40B4-BE49-F238E27FC236}">
                <a16:creationId xmlns:a16="http://schemas.microsoft.com/office/drawing/2014/main" id="{665B8F74-C61B-CB4F-94BA-D9F8482166A7}"/>
              </a:ext>
            </a:extLst>
          </p:cNvPr>
          <p:cNvSpPr/>
          <p:nvPr/>
        </p:nvSpPr>
        <p:spPr>
          <a:xfrm>
            <a:off x="5270272" y="591386"/>
            <a:ext cx="521368" cy="478287"/>
          </a:xfrm>
          <a:prstGeom prst="mathMultiply">
            <a:avLst>
              <a:gd name="adj1" fmla="val 23520"/>
            </a:avLst>
          </a:prstGeom>
          <a:solidFill>
            <a:srgbClr val="405168"/>
          </a:solidFill>
          <a:ln w="12700" cap="flat" cmpd="sng">
            <a:solidFill>
              <a:srgbClr val="40516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70C0"/>
              </a:solidFill>
              <a:latin typeface="Calibri"/>
              <a:ea typeface="Calibri"/>
              <a:cs typeface="Calibri"/>
              <a:sym typeface="Calibri"/>
            </a:endParaRPr>
          </a:p>
        </p:txBody>
      </p:sp>
      <p:sp>
        <p:nvSpPr>
          <p:cNvPr id="15" name="TextBox 14">
            <a:extLst>
              <a:ext uri="{FF2B5EF4-FFF2-40B4-BE49-F238E27FC236}">
                <a16:creationId xmlns:a16="http://schemas.microsoft.com/office/drawing/2014/main" id="{28FEF466-2881-C54D-BCBF-43D9DABCBF46}"/>
              </a:ext>
            </a:extLst>
          </p:cNvPr>
          <p:cNvSpPr txBox="1"/>
          <p:nvPr/>
        </p:nvSpPr>
        <p:spPr>
          <a:xfrm>
            <a:off x="3455303" y="446795"/>
            <a:ext cx="2225737" cy="261610"/>
          </a:xfrm>
          <a:prstGeom prst="rect">
            <a:avLst/>
          </a:prstGeom>
          <a:noFill/>
        </p:spPr>
        <p:txBody>
          <a:bodyPr wrap="square" rtlCol="0">
            <a:spAutoFit/>
          </a:bodyPr>
          <a:lstStyle/>
          <a:p>
            <a:r>
              <a:rPr lang="en-GB" sz="1100" dirty="0">
                <a:latin typeface="Helvetica" pitchFamily="2" charset="0"/>
              </a:rPr>
              <a:t>mother cooked dinner</a:t>
            </a:r>
          </a:p>
        </p:txBody>
      </p:sp>
      <p:sp>
        <p:nvSpPr>
          <p:cNvPr id="16" name="TextBox 15">
            <a:extLst>
              <a:ext uri="{FF2B5EF4-FFF2-40B4-BE49-F238E27FC236}">
                <a16:creationId xmlns:a16="http://schemas.microsoft.com/office/drawing/2014/main" id="{E3027FCB-0809-5846-B171-41C78B074DAA}"/>
              </a:ext>
            </a:extLst>
          </p:cNvPr>
          <p:cNvSpPr txBox="1"/>
          <p:nvPr/>
        </p:nvSpPr>
        <p:spPr>
          <a:xfrm>
            <a:off x="5152368" y="448296"/>
            <a:ext cx="2225737" cy="261610"/>
          </a:xfrm>
          <a:prstGeom prst="rect">
            <a:avLst/>
          </a:prstGeom>
          <a:noFill/>
        </p:spPr>
        <p:txBody>
          <a:bodyPr wrap="square" rtlCol="0">
            <a:spAutoFit/>
          </a:bodyPr>
          <a:lstStyle/>
          <a:p>
            <a:r>
              <a:rPr lang="en-GB" sz="1100" dirty="0">
                <a:latin typeface="Helvetica" pitchFamily="2" charset="0"/>
              </a:rPr>
              <a:t>I got home</a:t>
            </a:r>
          </a:p>
        </p:txBody>
      </p:sp>
    </p:spTree>
    <p:extLst>
      <p:ext uri="{BB962C8B-B14F-4D97-AF65-F5344CB8AC3E}">
        <p14:creationId xmlns:p14="http://schemas.microsoft.com/office/powerpoint/2010/main" val="2652682848"/>
      </p:ext>
    </p:extLst>
  </p:cSld>
  <p:clrMapOvr>
    <a:masterClrMapping/>
  </p:clrMapOvr>
  <p:transition spd="med">
    <p:split orient="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508156085"/>
              </p:ext>
            </p:extLst>
          </p:nvPr>
        </p:nvGraphicFramePr>
        <p:xfrm>
          <a:off x="577219" y="1328114"/>
          <a:ext cx="11037561" cy="4201771"/>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rtl="0">
                        <a:lnSpc>
                          <a:spcPct val="100000"/>
                        </a:lnSpc>
                        <a:spcBef>
                          <a:spcPts val="0"/>
                        </a:spcBef>
                        <a:spcAft>
                          <a:spcPts val="0"/>
                        </a:spcAft>
                        <a:buClr>
                          <a:srgbClr val="0070C0"/>
                        </a:buClr>
                        <a:buSzPts val="1800"/>
                        <a:buFont typeface="Arial"/>
                        <a:buNone/>
                      </a:pPr>
                      <a:r>
                        <a:rPr lang="en-US" sz="1800" b="1" i="0" u="sng" strike="noStrike" cap="none" dirty="0">
                          <a:solidFill>
                            <a:srgbClr val="405168"/>
                          </a:solidFill>
                          <a:latin typeface="Helvetica" pitchFamily="2" charset="0"/>
                          <a:ea typeface="Arial"/>
                          <a:cs typeface="Arial"/>
                          <a:sym typeface="Arial"/>
                        </a:rPr>
                        <a:t>I wish</a:t>
                      </a:r>
                      <a:r>
                        <a:rPr lang="en-US" sz="1800" b="1" i="0" u="none" strike="noStrike" cap="none" dirty="0">
                          <a:solidFill>
                            <a:srgbClr val="405168"/>
                          </a:solidFill>
                          <a:latin typeface="Helvetica" pitchFamily="2" charset="0"/>
                          <a:ea typeface="Arial"/>
                          <a:cs typeface="Arial"/>
                          <a:sym typeface="Arial"/>
                        </a:rPr>
                        <a:t> you cooked traditional food more often.</a:t>
                      </a:r>
                      <a:endParaRPr lang="en-US" sz="1400" u="none" strike="noStrike" cap="none" dirty="0">
                        <a:solidFill>
                          <a:srgbClr val="405168"/>
                        </a:solidFill>
                        <a:latin typeface="Helvetica" pitchFamily="2" charset="0"/>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u="none" strike="noStrike" cap="none" dirty="0">
                          <a:solidFill>
                            <a:srgbClr val="405168"/>
                          </a:solidFill>
                          <a:latin typeface="Helvetica" pitchFamily="2" charset="0"/>
                          <a:ea typeface="Arial"/>
                          <a:cs typeface="Arial"/>
                          <a:sym typeface="Arial"/>
                        </a:rPr>
                        <a:t>The speaker wished that the cook prepared more food like the food that used to be eaten in the past. </a:t>
                      </a: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405168"/>
                          </a:solidFill>
                          <a:latin typeface="Helvetica" pitchFamily="2" charset="0"/>
                          <a:cs typeface="Arial" panose="020B0604020202020204" pitchFamily="34" charset="0"/>
                        </a:rPr>
                        <a:t>Conditionals </a:t>
                      </a:r>
                      <a:r>
                        <a:rPr lang="en-US" dirty="0">
                          <a:solidFill>
                            <a:srgbClr val="405168"/>
                          </a:solidFill>
                          <a:latin typeface="Helvetica" pitchFamily="2" charset="0"/>
                          <a:cs typeface="Arial" panose="020B0604020202020204" pitchFamily="34" charset="0"/>
                        </a:rPr>
                        <a:t>(</a:t>
                      </a:r>
                      <a:r>
                        <a:rPr lang="en-US" dirty="0">
                          <a:solidFill>
                            <a:srgbClr val="405168"/>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second</a:t>
                      </a:r>
                      <a:r>
                        <a:rPr lang="en-US" dirty="0">
                          <a:solidFill>
                            <a:srgbClr val="405168"/>
                          </a:solidFill>
                          <a:latin typeface="Helvetica" pitchFamily="2" charset="0"/>
                          <a:cs typeface="Arial" panose="020B0604020202020204" pitchFamily="34" charset="0"/>
                        </a:rPr>
                        <a:t>)</a:t>
                      </a:r>
                      <a:r>
                        <a:rPr lang="en-US" sz="1800" dirty="0">
                          <a:solidFill>
                            <a:srgbClr val="405168"/>
                          </a:solidFill>
                          <a:latin typeface="Helvetica" pitchFamily="2" charset="0"/>
                          <a:cs typeface="Arial" panose="020B0604020202020204" pitchFamily="34" charset="0"/>
                        </a:rPr>
                        <a:t>: I wish/if only</a:t>
                      </a:r>
                    </a:p>
                    <a:p>
                      <a:r>
                        <a:rPr lang="en-US" sz="1800" dirty="0">
                          <a:solidFill>
                            <a:srgbClr val="405168"/>
                          </a:solidFill>
                          <a:latin typeface="Helvetica" pitchFamily="2" charset="0"/>
                          <a:ea typeface="Arial"/>
                          <a:cs typeface="Arial"/>
                          <a:sym typeface="Arial"/>
                        </a:rPr>
                        <a:t>‘wish/if only’ + VP (past simple)</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We can use </a:t>
                      </a:r>
                      <a:r>
                        <a:rPr lang="en-US" sz="1800" dirty="0">
                          <a:solidFill>
                            <a:srgbClr val="405168"/>
                          </a:solidFill>
                          <a:latin typeface="Helvetica" pitchFamily="2" charset="0"/>
                          <a:ea typeface="Arial"/>
                          <a:cs typeface="Arial"/>
                          <a:sym typeface="Arial"/>
                        </a:rPr>
                        <a:t>‘</a:t>
                      </a:r>
                      <a:r>
                        <a:rPr lang="en-US" sz="1800" dirty="0">
                          <a:solidFill>
                            <a:srgbClr val="405168"/>
                          </a:solidFill>
                          <a:latin typeface="Helvetica" pitchFamily="2" charset="0"/>
                          <a:cs typeface="Arial" panose="020B0604020202020204" pitchFamily="34" charset="0"/>
                        </a:rPr>
                        <a:t>wish’ and </a:t>
                      </a:r>
                      <a:r>
                        <a:rPr lang="en-US" sz="1800" dirty="0">
                          <a:solidFill>
                            <a:srgbClr val="405168"/>
                          </a:solidFill>
                          <a:latin typeface="Helvetica" pitchFamily="2" charset="0"/>
                          <a:ea typeface="Arial"/>
                          <a:cs typeface="Arial"/>
                          <a:sym typeface="Arial"/>
                        </a:rPr>
                        <a:t>‘</a:t>
                      </a:r>
                      <a:r>
                        <a:rPr lang="en-US" sz="1800" dirty="0">
                          <a:solidFill>
                            <a:srgbClr val="405168"/>
                          </a:solidFill>
                          <a:latin typeface="Helvetica" pitchFamily="2" charset="0"/>
                          <a:cs typeface="Arial" panose="020B0604020202020204" pitchFamily="34" charset="0"/>
                        </a:rPr>
                        <a:t>if only’ with past simple to talk about something we would like to change. </a:t>
                      </a:r>
                      <a:r>
                        <a:rPr lang="en-US" sz="1800" dirty="0">
                          <a:solidFill>
                            <a:srgbClr val="405168"/>
                          </a:solidFill>
                          <a:latin typeface="Helvetica" pitchFamily="2" charset="0"/>
                          <a:ea typeface="Arial"/>
                          <a:cs typeface="Arial"/>
                          <a:sym typeface="Arial"/>
                        </a:rPr>
                        <a:t>‘</a:t>
                      </a:r>
                      <a:r>
                        <a:rPr lang="en-US" sz="1800" dirty="0">
                          <a:solidFill>
                            <a:srgbClr val="405168"/>
                          </a:solidFill>
                          <a:latin typeface="Helvetica" pitchFamily="2" charset="0"/>
                          <a:cs typeface="Arial" panose="020B0604020202020204" pitchFamily="34" charset="0"/>
                        </a:rPr>
                        <a:t>If only’ is usually a bit stronger than wish. </a:t>
                      </a: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sng" strike="noStrike" kern="0" cap="none" spc="0" normalizeH="0" baseline="0" noProof="0" dirty="0">
                          <a:ln>
                            <a:noFill/>
                          </a:ln>
                          <a:solidFill>
                            <a:srgbClr val="405168"/>
                          </a:solidFill>
                          <a:effectLst/>
                          <a:uLnTx/>
                          <a:uFillTx/>
                          <a:latin typeface="Helvetica" pitchFamily="2" charset="0"/>
                          <a:ea typeface="Arial"/>
                          <a:cs typeface="Arial"/>
                          <a:sym typeface="Arial"/>
                        </a:rPr>
                        <a:t>I wish</a:t>
                      </a:r>
                      <a:r>
                        <a:rPr kumimoji="0" lang="en-US" sz="1800" b="0" i="0" u="none" strike="noStrike" kern="0" cap="none" spc="0" normalizeH="0" baseline="0" noProof="0" dirty="0">
                          <a:ln>
                            <a:noFill/>
                          </a:ln>
                          <a:solidFill>
                            <a:srgbClr val="405168"/>
                          </a:solidFill>
                          <a:effectLst/>
                          <a:uLnTx/>
                          <a:uFillTx/>
                          <a:latin typeface="Helvetica" pitchFamily="2" charset="0"/>
                          <a:ea typeface="Arial"/>
                          <a:cs typeface="Arial"/>
                          <a:sym typeface="Arial"/>
                        </a:rPr>
                        <a:t> I found healthy food as enjoyable as fast food.</a:t>
                      </a:r>
                      <a:endParaRPr kumimoji="0" lang="en-US" sz="1400" b="0" i="0" u="none" strike="noStrike" kern="0" cap="none" spc="0" normalizeH="0" baseline="0" noProof="0" dirty="0">
                        <a:ln>
                          <a:noFill/>
                        </a:ln>
                        <a:solidFill>
                          <a:srgbClr val="405168"/>
                        </a:solidFill>
                        <a:effectLst/>
                        <a:uLnTx/>
                        <a:uFillTx/>
                        <a:latin typeface="Helvetica" pitchFamily="2" charset="0"/>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sng" strike="noStrike" kern="0" cap="none" spc="0" normalizeH="0" baseline="0" noProof="0" dirty="0">
                          <a:ln>
                            <a:noFill/>
                          </a:ln>
                          <a:solidFill>
                            <a:srgbClr val="405168"/>
                          </a:solidFill>
                          <a:effectLst/>
                          <a:uLnTx/>
                          <a:uFillTx/>
                          <a:latin typeface="Helvetica" pitchFamily="2" charset="0"/>
                          <a:ea typeface="Arial"/>
                          <a:cs typeface="Arial"/>
                          <a:sym typeface="Arial"/>
                        </a:rPr>
                        <a:t>If only</a:t>
                      </a:r>
                      <a:r>
                        <a:rPr kumimoji="0" lang="en-US" sz="1800" b="0" i="0" u="none" strike="noStrike" kern="0" cap="none" spc="0" normalizeH="0" baseline="0" noProof="0" dirty="0">
                          <a:ln>
                            <a:noFill/>
                          </a:ln>
                          <a:solidFill>
                            <a:srgbClr val="405168"/>
                          </a:solidFill>
                          <a:effectLst/>
                          <a:uLnTx/>
                          <a:uFillTx/>
                          <a:latin typeface="Helvetica" pitchFamily="2" charset="0"/>
                          <a:ea typeface="Arial"/>
                          <a:cs typeface="Arial"/>
                          <a:sym typeface="Arial"/>
                        </a:rPr>
                        <a:t> she knew how unhealthy pizza was!</a:t>
                      </a:r>
                      <a:endParaRPr kumimoji="0" lang="en-US" sz="1400" b="0" i="0" u="none" strike="noStrike" kern="0" cap="none" spc="0" normalizeH="0" baseline="0" noProof="0" dirty="0">
                        <a:ln>
                          <a:noFill/>
                        </a:ln>
                        <a:solidFill>
                          <a:srgbClr val="405168"/>
                        </a:solidFill>
                        <a:effectLst/>
                        <a:uLnTx/>
                        <a:uFillTx/>
                        <a:latin typeface="Helvetica" pitchFamily="2" charset="0"/>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sng" strike="noStrike" kern="0" cap="none" spc="0" normalizeH="0" baseline="0" noProof="0" dirty="0">
                          <a:ln>
                            <a:noFill/>
                          </a:ln>
                          <a:solidFill>
                            <a:srgbClr val="405168"/>
                          </a:solidFill>
                          <a:effectLst/>
                          <a:uLnTx/>
                          <a:uFillTx/>
                          <a:latin typeface="Helvetica" pitchFamily="2" charset="0"/>
                          <a:ea typeface="Arial"/>
                          <a:cs typeface="Arial"/>
                          <a:sym typeface="Arial"/>
                        </a:rPr>
                        <a:t>If only</a:t>
                      </a:r>
                      <a:r>
                        <a:rPr kumimoji="0" lang="en-US" sz="1800" b="0" i="0" u="none" strike="noStrike" kern="0" cap="none" spc="0" normalizeH="0" baseline="0" noProof="0" dirty="0">
                          <a:ln>
                            <a:noFill/>
                          </a:ln>
                          <a:solidFill>
                            <a:srgbClr val="405168"/>
                          </a:solidFill>
                          <a:effectLst/>
                          <a:uLnTx/>
                          <a:uFillTx/>
                          <a:latin typeface="Helvetica" pitchFamily="2" charset="0"/>
                          <a:ea typeface="Arial"/>
                          <a:cs typeface="Arial"/>
                          <a:sym typeface="Arial"/>
                        </a:rPr>
                        <a:t> I made </a:t>
                      </a:r>
                      <a:r>
                        <a:rPr kumimoji="0" lang="en-US" sz="1800" b="0" i="0" u="none" strike="noStrike" kern="0" cap="none" spc="0" normalizeH="0" baseline="0" noProof="0" dirty="0" err="1">
                          <a:ln>
                            <a:noFill/>
                          </a:ln>
                          <a:solidFill>
                            <a:srgbClr val="405168"/>
                          </a:solidFill>
                          <a:effectLst/>
                          <a:uLnTx/>
                          <a:uFillTx/>
                          <a:latin typeface="Helvetica" pitchFamily="2" charset="0"/>
                          <a:ea typeface="Arial"/>
                          <a:cs typeface="Arial"/>
                          <a:sym typeface="Arial"/>
                        </a:rPr>
                        <a:t>lugaimat</a:t>
                      </a:r>
                      <a:r>
                        <a:rPr kumimoji="0" lang="en-US" sz="1800" b="0" i="0" u="none" strike="noStrike" kern="0" cap="none" spc="0" normalizeH="0" baseline="0" noProof="0" dirty="0">
                          <a:ln>
                            <a:noFill/>
                          </a:ln>
                          <a:solidFill>
                            <a:srgbClr val="405168"/>
                          </a:solidFill>
                          <a:effectLst/>
                          <a:uLnTx/>
                          <a:uFillTx/>
                          <a:latin typeface="Helvetica" pitchFamily="2" charset="0"/>
                          <a:ea typeface="Arial"/>
                          <a:cs typeface="Arial"/>
                          <a:sym typeface="Arial"/>
                        </a:rPr>
                        <a:t> like my mother makes it.</a:t>
                      </a:r>
                      <a:endParaRPr kumimoji="0" lang="en-US" sz="1400" b="0" i="0" u="none" strike="noStrike" kern="0" cap="none" spc="0" normalizeH="0" baseline="0" noProof="0" dirty="0">
                        <a:ln>
                          <a:noFill/>
                        </a:ln>
                        <a:solidFill>
                          <a:srgbClr val="405168"/>
                        </a:solidFill>
                        <a:effectLst/>
                        <a:uLnTx/>
                        <a:uFillTx/>
                        <a:latin typeface="Helvetica" pitchFamily="2" charset="0"/>
                        <a:cs typeface="Arial"/>
                        <a:sym typeface="Arial"/>
                      </a:endParaRP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2733904975"/>
      </p:ext>
    </p:extLst>
  </p:cSld>
  <p:clrMapOvr>
    <a:masterClrMapping/>
  </p:clrMapOvr>
  <p:transition spd="med">
    <p:split orient="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944268892"/>
              </p:ext>
            </p:extLst>
          </p:nvPr>
        </p:nvGraphicFramePr>
        <p:xfrm>
          <a:off x="577219" y="1244295"/>
          <a:ext cx="11037561" cy="464370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algn="l"/>
                      <a:r>
                        <a:rPr lang="en-GB" sz="1800" b="1" u="sng" noProof="0" dirty="0">
                          <a:solidFill>
                            <a:srgbClr val="405168"/>
                          </a:solidFill>
                          <a:latin typeface="Helvetica" pitchFamily="2" charset="0"/>
                          <a:cs typeface="Arial" panose="020B0604020202020204" pitchFamily="34" charset="0"/>
                        </a:rPr>
                        <a:t>Even if</a:t>
                      </a:r>
                      <a:r>
                        <a:rPr lang="en-GB" sz="1800" b="1" u="none" noProof="0" dirty="0">
                          <a:solidFill>
                            <a:srgbClr val="405168"/>
                          </a:solidFill>
                          <a:latin typeface="Helvetica" pitchFamily="2" charset="0"/>
                          <a:cs typeface="Arial" panose="020B0604020202020204" pitchFamily="34" charset="0"/>
                        </a:rPr>
                        <a:t> I practise very hard, I will not be able to cook as well as my mother.</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GB" sz="1800" noProof="0" dirty="0">
                          <a:solidFill>
                            <a:srgbClr val="405168"/>
                          </a:solidFill>
                          <a:latin typeface="Helvetica" pitchFamily="2" charset="0"/>
                          <a:cs typeface="Arial" panose="020B0604020202020204" pitchFamily="34" charset="0"/>
                        </a:rPr>
                        <a:t>The second clause is talking about a likely outcome. Whether the person works hard or not, they will still not be better than their mother. </a:t>
                      </a: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GB" sz="1800" noProof="0" dirty="0">
                          <a:solidFill>
                            <a:srgbClr val="405168"/>
                          </a:solidFill>
                          <a:latin typeface="Helvetica" pitchFamily="2" charset="0"/>
                          <a:cs typeface="Arial" panose="020B0604020202020204" pitchFamily="34" charset="0"/>
                        </a:rPr>
                        <a:t>Conditionals </a:t>
                      </a:r>
                      <a:r>
                        <a:rPr lang="en-GB" noProof="0" dirty="0">
                          <a:solidFill>
                            <a:srgbClr val="405168"/>
                          </a:solidFill>
                          <a:latin typeface="Helvetica" pitchFamily="2" charset="0"/>
                          <a:cs typeface="Arial" panose="020B0604020202020204" pitchFamily="34" charset="0"/>
                        </a:rPr>
                        <a:t>(</a:t>
                      </a:r>
                      <a:r>
                        <a:rPr lang="en-GB" noProof="0" dirty="0">
                          <a:solidFill>
                            <a:srgbClr val="405168"/>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first</a:t>
                      </a:r>
                      <a:r>
                        <a:rPr lang="en-GB" noProof="0" dirty="0">
                          <a:solidFill>
                            <a:srgbClr val="405168"/>
                          </a:solidFill>
                          <a:latin typeface="Helvetica" pitchFamily="2" charset="0"/>
                          <a:cs typeface="Arial" panose="020B0604020202020204" pitchFamily="34" charset="0"/>
                        </a:rPr>
                        <a:t> / </a:t>
                      </a:r>
                      <a:r>
                        <a:rPr lang="en-GB" noProof="0" dirty="0">
                          <a:solidFill>
                            <a:srgbClr val="405168"/>
                          </a:solidFill>
                          <a:latin typeface="Helvetica" pitchFamily="2" charset="0"/>
                          <a:cs typeface="Arial" panose="020B0604020202020204" pitchFamily="34" charset="0"/>
                          <a:hlinkClick r:id="rId3">
                            <a:extLst>
                              <a:ext uri="{A12FA001-AC4F-418D-AE19-62706E023703}">
                                <ahyp:hlinkClr xmlns:ahyp="http://schemas.microsoft.com/office/drawing/2018/hyperlinkcolor" val="tx"/>
                              </a:ext>
                            </a:extLst>
                          </a:hlinkClick>
                        </a:rPr>
                        <a:t>second</a:t>
                      </a:r>
                      <a:r>
                        <a:rPr lang="en-GB" noProof="0" dirty="0">
                          <a:solidFill>
                            <a:srgbClr val="405168"/>
                          </a:solidFill>
                          <a:latin typeface="Helvetica" pitchFamily="2" charset="0"/>
                          <a:cs typeface="Arial" panose="020B0604020202020204" pitchFamily="34" charset="0"/>
                        </a:rPr>
                        <a:t>)</a:t>
                      </a:r>
                      <a:endParaRPr lang="en-GB" sz="1800" noProof="0" dirty="0">
                        <a:solidFill>
                          <a:srgbClr val="405168"/>
                        </a:solidFill>
                        <a:latin typeface="Helvetica" pitchFamily="2" charset="0"/>
                        <a:cs typeface="Arial" panose="020B0604020202020204" pitchFamily="34" charset="0"/>
                      </a:endParaRPr>
                    </a:p>
                    <a:p>
                      <a:r>
                        <a:rPr lang="en-GB" sz="1800" noProof="0" dirty="0">
                          <a:solidFill>
                            <a:srgbClr val="405168"/>
                          </a:solidFill>
                          <a:latin typeface="Helvetica" pitchFamily="2" charset="0"/>
                          <a:ea typeface="Arial"/>
                          <a:cs typeface="Arial"/>
                          <a:sym typeface="Arial"/>
                        </a:rPr>
                        <a:t>‘even if’ + first/second conditional</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GB" sz="1800" noProof="0" dirty="0">
                          <a:solidFill>
                            <a:srgbClr val="405168"/>
                          </a:solidFill>
                          <a:latin typeface="Helvetica" pitchFamily="2" charset="0"/>
                          <a:cs typeface="Arial" panose="020B0604020202020204" pitchFamily="34" charset="0"/>
                        </a:rPr>
                        <a:t>We can use ‘even if’ with a conditional to say that if the condition happens or not, the outcome will be the same. When we want to talk about an outcome that is real and possible, we use first conditional. Second conditional is used to describe a situation that is unlikely.</a:t>
                      </a: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GB" sz="1800" u="sng" noProof="0" dirty="0">
                          <a:solidFill>
                            <a:srgbClr val="405168"/>
                          </a:solidFill>
                          <a:latin typeface="Helvetica" pitchFamily="2" charset="0"/>
                          <a:cs typeface="Arial"/>
                        </a:rPr>
                        <a:t>Even if</a:t>
                      </a:r>
                      <a:r>
                        <a:rPr lang="en-GB" sz="1800" u="none" noProof="0" dirty="0">
                          <a:solidFill>
                            <a:srgbClr val="405168"/>
                          </a:solidFill>
                          <a:latin typeface="Helvetica" pitchFamily="2" charset="0"/>
                          <a:cs typeface="Arial"/>
                        </a:rPr>
                        <a:t> you take a taxi, you’ll still be late. </a:t>
                      </a:r>
                    </a:p>
                    <a:p>
                      <a:r>
                        <a:rPr lang="en-GB" sz="1800" u="sng" noProof="0" dirty="0">
                          <a:solidFill>
                            <a:srgbClr val="405168"/>
                          </a:solidFill>
                          <a:latin typeface="Helvetica" pitchFamily="2" charset="0"/>
                          <a:cs typeface="Arial"/>
                        </a:rPr>
                        <a:t>Even if</a:t>
                      </a:r>
                      <a:r>
                        <a:rPr lang="en-GB" sz="1800" u="none" noProof="0" dirty="0">
                          <a:solidFill>
                            <a:srgbClr val="405168"/>
                          </a:solidFill>
                          <a:latin typeface="Helvetica" pitchFamily="2" charset="0"/>
                          <a:cs typeface="Arial"/>
                        </a:rPr>
                        <a:t> they have very little, the family will always eat well.</a:t>
                      </a:r>
                    </a:p>
                    <a:p>
                      <a:r>
                        <a:rPr lang="en-GB" sz="1800" u="none" noProof="0" dirty="0">
                          <a:solidFill>
                            <a:srgbClr val="405168"/>
                          </a:solidFill>
                          <a:latin typeface="Helvetica" pitchFamily="2" charset="0"/>
                          <a:cs typeface="Arial"/>
                        </a:rPr>
                        <a:t>I would still go to university, </a:t>
                      </a:r>
                      <a:r>
                        <a:rPr lang="en-GB" sz="1800" u="sng" noProof="0" dirty="0">
                          <a:solidFill>
                            <a:srgbClr val="405168"/>
                          </a:solidFill>
                          <a:latin typeface="Helvetica" pitchFamily="2" charset="0"/>
                          <a:cs typeface="Arial"/>
                        </a:rPr>
                        <a:t>even if</a:t>
                      </a:r>
                      <a:r>
                        <a:rPr lang="en-GB" sz="1800" u="none" noProof="0" dirty="0">
                          <a:solidFill>
                            <a:srgbClr val="405168"/>
                          </a:solidFill>
                          <a:latin typeface="Helvetica" pitchFamily="2" charset="0"/>
                          <a:cs typeface="Arial"/>
                        </a:rPr>
                        <a:t> I had no money. </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109080501"/>
      </p:ext>
    </p:extLst>
  </p:cSld>
  <p:clrMapOvr>
    <a:masterClrMapping/>
  </p:clrMapOvr>
  <p:transition spd="med">
    <p:split orient="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449354591"/>
              </p:ext>
            </p:extLst>
          </p:nvPr>
        </p:nvGraphicFramePr>
        <p:xfrm>
          <a:off x="577219" y="1107145"/>
          <a:ext cx="11037561" cy="4201771"/>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algn="l"/>
                      <a:r>
                        <a:rPr lang="en-US" sz="1800" b="1" dirty="0">
                          <a:solidFill>
                            <a:srgbClr val="405168"/>
                          </a:solidFill>
                          <a:latin typeface="Helvetica" pitchFamily="2" charset="0"/>
                          <a:cs typeface="Arial" panose="020B0604020202020204" pitchFamily="34" charset="0"/>
                        </a:rPr>
                        <a:t>She </a:t>
                      </a:r>
                      <a:r>
                        <a:rPr lang="en-US" sz="1800" b="1" u="sng" dirty="0">
                          <a:solidFill>
                            <a:srgbClr val="405168"/>
                          </a:solidFill>
                          <a:latin typeface="Helvetica" pitchFamily="2" charset="0"/>
                          <a:cs typeface="Arial" panose="020B0604020202020204" pitchFamily="34" charset="0"/>
                        </a:rPr>
                        <a:t>reminded me</a:t>
                      </a:r>
                      <a:r>
                        <a:rPr lang="en-US" sz="1800" b="1" dirty="0">
                          <a:solidFill>
                            <a:srgbClr val="405168"/>
                          </a:solidFill>
                          <a:latin typeface="Helvetica" pitchFamily="2" charset="0"/>
                          <a:cs typeface="Arial" panose="020B0604020202020204" pitchFamily="34" charset="0"/>
                        </a:rPr>
                        <a:t> that it is always important to thank your hosts.</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The speaker is referring to a past conversation when they were advised about customs to follow. </a:t>
                      </a: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a:rPr>
                        <a:t>Reported speech: reporting verbs</a:t>
                      </a:r>
                    </a:p>
                    <a:p>
                      <a:r>
                        <a:rPr lang="en-US" sz="1800" dirty="0">
                          <a:solidFill>
                            <a:srgbClr val="405168"/>
                          </a:solidFill>
                          <a:latin typeface="Helvetica" pitchFamily="2" charset="0"/>
                          <a:cs typeface="Arial"/>
                        </a:rPr>
                        <a:t>reporting verbs + ‘that’ + complement clause</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We can use reported statements to repeat what someone had previously said or to report facts.</a:t>
                      </a: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kumimoji="0" lang="en-US" sz="1800" b="0" i="0" u="none"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He </a:t>
                      </a:r>
                      <a:r>
                        <a:rPr kumimoji="0" lang="en-US" sz="1800" b="0" i="0" u="sng"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told me that</a:t>
                      </a:r>
                      <a:r>
                        <a:rPr kumimoji="0" lang="en-US" sz="1800" b="0" i="0" u="none"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 he’d report me to the principal. </a:t>
                      </a:r>
                    </a:p>
                    <a:p>
                      <a:r>
                        <a:rPr kumimoji="0" lang="en-US" sz="1800" b="0" i="0" u="none"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She </a:t>
                      </a:r>
                      <a:r>
                        <a:rPr kumimoji="0" lang="en-US" sz="1800" b="0" i="0" u="sng"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said that</a:t>
                      </a:r>
                      <a:r>
                        <a:rPr kumimoji="0" lang="en-US" sz="1800" b="0" i="0" u="none"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 we should come back later. </a:t>
                      </a:r>
                    </a:p>
                    <a:p>
                      <a:r>
                        <a:rPr kumimoji="0" lang="en-US" sz="1800" b="0" i="0" u="none"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I </a:t>
                      </a:r>
                      <a:r>
                        <a:rPr kumimoji="0" lang="en-US" sz="1800" b="0" i="0" u="sng"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confirmed that</a:t>
                      </a:r>
                      <a:r>
                        <a:rPr kumimoji="0" lang="en-US" sz="1800" b="0" i="0" u="none"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 I’d already finished my work. </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649387852"/>
      </p:ext>
    </p:extLst>
  </p:cSld>
  <p:clrMapOvr>
    <a:masterClrMapping/>
  </p:clrMapOvr>
  <p:transition spd="med">
    <p:split orient="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3761467881"/>
              </p:ext>
            </p:extLst>
          </p:nvPr>
        </p:nvGraphicFramePr>
        <p:xfrm>
          <a:off x="577219" y="1328114"/>
          <a:ext cx="11037561" cy="4201781"/>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rtl="0">
                        <a:spcBef>
                          <a:spcPts val="0"/>
                        </a:spcBef>
                        <a:spcAft>
                          <a:spcPts val="0"/>
                        </a:spcAft>
                        <a:buClr>
                          <a:srgbClr val="0070C0"/>
                        </a:buClr>
                        <a:buSzPts val="1800"/>
                        <a:buFont typeface="Arial"/>
                        <a:buNone/>
                      </a:pPr>
                      <a:r>
                        <a:rPr lang="en-US" sz="1800" b="1" u="none" strike="noStrike" cap="none" dirty="0">
                          <a:solidFill>
                            <a:srgbClr val="405168"/>
                          </a:solidFill>
                          <a:latin typeface="Arial"/>
                          <a:ea typeface="Arial"/>
                          <a:cs typeface="Arial"/>
                          <a:sym typeface="Arial"/>
                        </a:rPr>
                        <a:t>My brother </a:t>
                      </a:r>
                      <a:r>
                        <a:rPr lang="en-US" sz="1800" b="1" u="sng" strike="noStrike" cap="none" dirty="0">
                          <a:solidFill>
                            <a:srgbClr val="405168"/>
                          </a:solidFill>
                          <a:latin typeface="Arial"/>
                          <a:ea typeface="Arial"/>
                          <a:cs typeface="Arial"/>
                          <a:sym typeface="Arial"/>
                        </a:rPr>
                        <a:t>must have</a:t>
                      </a:r>
                      <a:r>
                        <a:rPr lang="en-US" sz="1800" b="1" u="none" strike="noStrike" cap="none" dirty="0">
                          <a:solidFill>
                            <a:srgbClr val="405168"/>
                          </a:solidFill>
                          <a:latin typeface="Arial"/>
                          <a:ea typeface="Arial"/>
                          <a:cs typeface="Arial"/>
                          <a:sym typeface="Arial"/>
                        </a:rPr>
                        <a:t> eaten all the cake. The plate is empty.</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1800"/>
                        <a:buFont typeface="Arial"/>
                        <a:buNone/>
                        <a:tabLst/>
                        <a:defRPr/>
                      </a:pPr>
                      <a:r>
                        <a:rPr lang="en-US" sz="1800" dirty="0">
                          <a:solidFill>
                            <a:srgbClr val="405168"/>
                          </a:solidFill>
                          <a:latin typeface="Helvetica" pitchFamily="2" charset="0"/>
                          <a:ea typeface="Arial"/>
                          <a:cs typeface="Arial"/>
                          <a:sym typeface="Arial"/>
                        </a:rPr>
                        <a:t>When he sees an empty plate, the speaker concludes that the cake has been eaten by his brother.</a:t>
                      </a:r>
                    </a:p>
                  </a:txBody>
                  <a:tcPr marL="91450" marR="91450" marT="45725" marB="45725"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Clr>
                          <a:schemeClr val="dk1"/>
                        </a:buClr>
                        <a:buSzPts val="1800"/>
                        <a:buFont typeface="Arial"/>
                        <a:buNone/>
                      </a:pPr>
                      <a:r>
                        <a:rPr lang="en-US" sz="1800" u="none" strike="noStrike" cap="none" dirty="0">
                          <a:solidFill>
                            <a:srgbClr val="405168"/>
                          </a:solidFill>
                          <a:latin typeface="Helvetica" pitchFamily="2" charset="0"/>
                          <a:ea typeface="Arial"/>
                          <a:cs typeface="Arial"/>
                          <a:sym typeface="Arial"/>
                          <a:hlinkClick r:id="rId2">
                            <a:extLst>
                              <a:ext uri="{A12FA001-AC4F-418D-AE19-62706E023703}">
                                <ahyp:hlinkClr xmlns:ahyp="http://schemas.microsoft.com/office/drawing/2018/hyperlinkcolor" val="tx"/>
                              </a:ext>
                            </a:extLst>
                          </a:hlinkClick>
                        </a:rPr>
                        <a:t>Modals: present modals </a:t>
                      </a:r>
                      <a:r>
                        <a:rPr lang="en-US" sz="1800" u="none" strike="noStrike" cap="none" dirty="0">
                          <a:solidFill>
                            <a:srgbClr val="405168"/>
                          </a:solidFill>
                          <a:latin typeface="Helvetica" pitchFamily="2" charset="0"/>
                          <a:ea typeface="Arial"/>
                          <a:cs typeface="Arial"/>
                          <a:sym typeface="Arial"/>
                        </a:rPr>
                        <a:t>(deduction)</a:t>
                      </a:r>
                    </a:p>
                    <a:p>
                      <a:pPr marL="0" marR="0" lvl="0" indent="0" algn="l" rtl="0">
                        <a:spcBef>
                          <a:spcPts val="0"/>
                        </a:spcBef>
                        <a:spcAft>
                          <a:spcPts val="0"/>
                        </a:spcAft>
                        <a:buClr>
                          <a:schemeClr val="dk1"/>
                        </a:buClr>
                        <a:buSzPts val="1800"/>
                        <a:buFont typeface="Arial"/>
                        <a:buNone/>
                      </a:pPr>
                      <a:r>
                        <a:rPr lang="en-US" sz="1800" u="none" strike="noStrike" cap="none" dirty="0">
                          <a:solidFill>
                            <a:srgbClr val="405168"/>
                          </a:solidFill>
                          <a:latin typeface="Helvetica" pitchFamily="2" charset="0"/>
                          <a:ea typeface="Arial"/>
                          <a:cs typeface="Arial"/>
                          <a:sym typeface="Arial"/>
                        </a:rPr>
                        <a:t>subject + modal (‘must have’) + perfect participle for inferences about the past</a:t>
                      </a:r>
                    </a:p>
                  </a:txBody>
                  <a:tcPr marL="91450" marR="91450" marT="45725" marB="45725"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Clr>
                          <a:schemeClr val="dk1"/>
                        </a:buClr>
                        <a:buSzPts val="1800"/>
                        <a:buFont typeface="Arial"/>
                        <a:buNone/>
                      </a:pPr>
                      <a:r>
                        <a:rPr lang="en-US" sz="1800" dirty="0">
                          <a:solidFill>
                            <a:srgbClr val="405168"/>
                          </a:solidFill>
                          <a:latin typeface="Helvetica" pitchFamily="2" charset="0"/>
                          <a:ea typeface="Arial"/>
                          <a:cs typeface="Arial"/>
                          <a:sym typeface="Arial"/>
                        </a:rPr>
                        <a:t>The modal ‘must’ combined with ‘have’ can be used to make conclusions or observations about past situations.</a:t>
                      </a:r>
                      <a:endParaRPr sz="1800" dirty="0">
                        <a:solidFill>
                          <a:srgbClr val="405168"/>
                        </a:solidFill>
                        <a:latin typeface="Helvetica" pitchFamily="2" charset="0"/>
                        <a:ea typeface="Arial"/>
                        <a:cs typeface="Arial"/>
                        <a:sym typeface="Arial"/>
                      </a:endParaRPr>
                    </a:p>
                  </a:txBody>
                  <a:tcPr marL="91450" marR="91450" marT="45725" marB="45725"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Clr>
                          <a:schemeClr val="dk1"/>
                        </a:buClr>
                        <a:buSzPts val="1800"/>
                        <a:buFont typeface="Arial"/>
                        <a:buNone/>
                      </a:pPr>
                      <a:r>
                        <a:rPr lang="en-US" sz="1800" dirty="0">
                          <a:solidFill>
                            <a:srgbClr val="405168"/>
                          </a:solidFill>
                          <a:latin typeface="Helvetica" pitchFamily="2" charset="0"/>
                          <a:ea typeface="Arial"/>
                          <a:cs typeface="Arial"/>
                          <a:sym typeface="Arial"/>
                        </a:rPr>
                        <a:t>She </a:t>
                      </a:r>
                      <a:r>
                        <a:rPr lang="en-US" sz="1800" u="sng" dirty="0">
                          <a:solidFill>
                            <a:srgbClr val="405168"/>
                          </a:solidFill>
                          <a:latin typeface="Helvetica" pitchFamily="2" charset="0"/>
                          <a:ea typeface="Arial"/>
                          <a:cs typeface="Arial"/>
                          <a:sym typeface="Arial"/>
                        </a:rPr>
                        <a:t>must have</a:t>
                      </a:r>
                      <a:r>
                        <a:rPr lang="en-US" sz="1800" dirty="0">
                          <a:solidFill>
                            <a:srgbClr val="405168"/>
                          </a:solidFill>
                          <a:latin typeface="Helvetica" pitchFamily="2" charset="0"/>
                          <a:ea typeface="Arial"/>
                          <a:cs typeface="Arial"/>
                          <a:sym typeface="Arial"/>
                        </a:rPr>
                        <a:t> made a mistake.</a:t>
                      </a:r>
                    </a:p>
                    <a:p>
                      <a:pPr marL="0" marR="0" lvl="0" indent="0" algn="l" rtl="0">
                        <a:spcBef>
                          <a:spcPts val="0"/>
                        </a:spcBef>
                        <a:spcAft>
                          <a:spcPts val="0"/>
                        </a:spcAft>
                        <a:buClr>
                          <a:schemeClr val="dk1"/>
                        </a:buClr>
                        <a:buSzPts val="1800"/>
                        <a:buFont typeface="Arial"/>
                        <a:buNone/>
                      </a:pPr>
                      <a:r>
                        <a:rPr lang="en-US" sz="1800" dirty="0">
                          <a:solidFill>
                            <a:srgbClr val="405168"/>
                          </a:solidFill>
                          <a:latin typeface="Helvetica" pitchFamily="2" charset="0"/>
                          <a:ea typeface="Arial"/>
                          <a:cs typeface="Arial"/>
                          <a:sym typeface="Arial"/>
                        </a:rPr>
                        <a:t>He’s very good at running. He </a:t>
                      </a:r>
                      <a:r>
                        <a:rPr lang="en-US" sz="1800" u="sng" dirty="0">
                          <a:solidFill>
                            <a:srgbClr val="405168"/>
                          </a:solidFill>
                          <a:latin typeface="Helvetica" pitchFamily="2" charset="0"/>
                          <a:ea typeface="Arial"/>
                          <a:cs typeface="Arial"/>
                          <a:sym typeface="Arial"/>
                        </a:rPr>
                        <a:t>must have</a:t>
                      </a:r>
                      <a:r>
                        <a:rPr lang="en-US" sz="1800" dirty="0">
                          <a:solidFill>
                            <a:srgbClr val="405168"/>
                          </a:solidFill>
                          <a:latin typeface="Helvetica" pitchFamily="2" charset="0"/>
                          <a:ea typeface="Arial"/>
                          <a:cs typeface="Arial"/>
                          <a:sym typeface="Arial"/>
                        </a:rPr>
                        <a:t> trained hard. </a:t>
                      </a:r>
                    </a:p>
                    <a:p>
                      <a:pPr marL="0" marR="0" lvl="0" indent="0" algn="l" rtl="0">
                        <a:spcBef>
                          <a:spcPts val="0"/>
                        </a:spcBef>
                        <a:spcAft>
                          <a:spcPts val="0"/>
                        </a:spcAft>
                        <a:buClr>
                          <a:schemeClr val="dk1"/>
                        </a:buClr>
                        <a:buSzPts val="1800"/>
                        <a:buFont typeface="Arial"/>
                        <a:buNone/>
                      </a:pPr>
                      <a:r>
                        <a:rPr lang="en-US" sz="1800" dirty="0">
                          <a:solidFill>
                            <a:srgbClr val="405168"/>
                          </a:solidFill>
                          <a:latin typeface="Helvetica" pitchFamily="2" charset="0"/>
                          <a:ea typeface="Arial"/>
                          <a:cs typeface="Arial"/>
                          <a:sym typeface="Arial"/>
                        </a:rPr>
                        <a:t>It </a:t>
                      </a:r>
                      <a:r>
                        <a:rPr lang="en-US" sz="1800" u="sng" dirty="0">
                          <a:solidFill>
                            <a:srgbClr val="405168"/>
                          </a:solidFill>
                          <a:latin typeface="Helvetica" pitchFamily="2" charset="0"/>
                          <a:ea typeface="Arial"/>
                          <a:cs typeface="Arial"/>
                          <a:sym typeface="Arial"/>
                        </a:rPr>
                        <a:t>must have</a:t>
                      </a:r>
                      <a:r>
                        <a:rPr lang="en-US" sz="1800" dirty="0">
                          <a:solidFill>
                            <a:srgbClr val="405168"/>
                          </a:solidFill>
                          <a:latin typeface="Helvetica" pitchFamily="2" charset="0"/>
                          <a:ea typeface="Arial"/>
                          <a:cs typeface="Arial"/>
                          <a:sym typeface="Arial"/>
                        </a:rPr>
                        <a:t> rained last night. The roads are wet. </a:t>
                      </a:r>
                      <a:endParaRPr sz="1800" dirty="0">
                        <a:solidFill>
                          <a:srgbClr val="405168"/>
                        </a:solidFill>
                        <a:latin typeface="Helvetica" pitchFamily="2" charset="0"/>
                        <a:ea typeface="Arial"/>
                        <a:cs typeface="Arial"/>
                        <a:sym typeface="Arial"/>
                      </a:endParaRPr>
                    </a:p>
                  </a:txBody>
                  <a:tcPr marL="91450" marR="91450" marT="45725" marB="45725"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3587509125"/>
      </p:ext>
    </p:extLst>
  </p:cSld>
  <p:clrMapOvr>
    <a:masterClrMapping/>
  </p:clrMapOvr>
  <p:transition spd="med">
    <p:split orient="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901677" y="2577411"/>
            <a:ext cx="7153752" cy="4675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575756"/>
                </a:solidFill>
                <a:latin typeface="Helvetica" pitchFamily="2" charset="0"/>
              </a:rPr>
              <a:t>Term 3:</a:t>
            </a:r>
          </a:p>
          <a:p>
            <a:pPr marL="0" indent="0">
              <a:lnSpc>
                <a:spcPct val="100000"/>
              </a:lnSpc>
              <a:buNone/>
            </a:pPr>
            <a:r>
              <a:rPr lang="en-US" sz="3200" b="1" dirty="0">
                <a:solidFill>
                  <a:srgbClr val="575756"/>
                </a:solidFill>
                <a:latin typeface="Helvetica" pitchFamily="2" charset="0"/>
              </a:rPr>
              <a:t>Preparation – Functional Language</a:t>
            </a:r>
          </a:p>
        </p:txBody>
      </p:sp>
    </p:spTree>
    <p:extLst>
      <p:ext uri="{BB962C8B-B14F-4D97-AF65-F5344CB8AC3E}">
        <p14:creationId xmlns:p14="http://schemas.microsoft.com/office/powerpoint/2010/main" val="71138698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4264504256"/>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algn="l" rtl="0" fontAlgn="base">
                        <a:lnSpc>
                          <a:spcPct val="150000"/>
                        </a:lnSpc>
                      </a:pPr>
                      <a:r>
                        <a:rPr lang="en-US" b="1" i="0" u="none" strike="noStrike" dirty="0">
                          <a:solidFill>
                            <a:srgbClr val="405168"/>
                          </a:solidFill>
                          <a:effectLst/>
                          <a:latin typeface="Helvetica" pitchFamily="2" charset="0"/>
                          <a:cs typeface="Arial" panose="020B0604020202020204" pitchFamily="34" charset="0"/>
                        </a:rPr>
                        <a:t>In my opinion, Paris has better restaurants than New York.</a:t>
                      </a:r>
                    </a:p>
                    <a:p>
                      <a:pPr algn="l" rtl="0" fontAlgn="base">
                        <a:lnSpc>
                          <a:spcPct val="150000"/>
                        </a:lnSpc>
                      </a:pPr>
                      <a:r>
                        <a:rPr lang="en-US" b="1" i="0" u="none" strike="noStrike" dirty="0">
                          <a:solidFill>
                            <a:srgbClr val="405168"/>
                          </a:solidFill>
                          <a:effectLst/>
                          <a:latin typeface="Helvetica" pitchFamily="2" charset="0"/>
                          <a:cs typeface="Arial" panose="020B0604020202020204" pitchFamily="34" charset="0"/>
                        </a:rPr>
                        <a:t>From my point of view, a burger is much tastier than pasta.</a:t>
                      </a:r>
                    </a:p>
                    <a:p>
                      <a:pPr algn="l" rtl="0" fontAlgn="base">
                        <a:lnSpc>
                          <a:spcPct val="150000"/>
                        </a:lnSpc>
                      </a:pPr>
                      <a:r>
                        <a:rPr lang="en-US" b="1" i="0" u="none" strike="noStrike" dirty="0">
                          <a:solidFill>
                            <a:srgbClr val="405168"/>
                          </a:solidFill>
                          <a:effectLst/>
                          <a:latin typeface="Helvetica" pitchFamily="2" charset="0"/>
                          <a:cs typeface="Arial" panose="020B0604020202020204" pitchFamily="34" charset="0"/>
                        </a:rPr>
                        <a:t>I’m certain that you will enjoy your meal at Al Fanar. </a:t>
                      </a:r>
                    </a:p>
                    <a:p>
                      <a:pPr algn="l" rtl="0" fontAlgn="base">
                        <a:lnSpc>
                          <a:spcPct val="150000"/>
                        </a:lnSpc>
                      </a:pPr>
                      <a:r>
                        <a:rPr lang="en-US" b="1" i="0" u="none" strike="noStrike" dirty="0">
                          <a:solidFill>
                            <a:srgbClr val="405168"/>
                          </a:solidFill>
                          <a:effectLst/>
                          <a:latin typeface="Helvetica" pitchFamily="2" charset="0"/>
                          <a:cs typeface="Arial" panose="020B0604020202020204" pitchFamily="34" charset="0"/>
                        </a:rPr>
                        <a:t>According to Time Out magazine, the most popular cafe in Dubai is </a:t>
                      </a:r>
                      <a:r>
                        <a:rPr lang="en-US" b="1" i="0" u="none" strike="noStrike" dirty="0" err="1">
                          <a:solidFill>
                            <a:srgbClr val="405168"/>
                          </a:solidFill>
                          <a:effectLst/>
                          <a:latin typeface="Helvetica" pitchFamily="2" charset="0"/>
                          <a:cs typeface="Arial" panose="020B0604020202020204" pitchFamily="34" charset="0"/>
                        </a:rPr>
                        <a:t>Nette</a:t>
                      </a:r>
                      <a:r>
                        <a:rPr lang="en-US" b="1" i="0" u="none" strike="noStrike" dirty="0">
                          <a:solidFill>
                            <a:srgbClr val="405168"/>
                          </a:solidFill>
                          <a:effectLst/>
                          <a:latin typeface="Helvetica" pitchFamily="2" charset="0"/>
                          <a:cs typeface="Arial" panose="020B0604020202020204" pitchFamily="34" charset="0"/>
                        </a:rPr>
                        <a:t>.</a:t>
                      </a: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Helvetica" pitchFamily="2" charset="0"/>
                          <a:cs typeface="Arial"/>
                          <a:hlinkClick r:id="rId2">
                            <a:extLst>
                              <a:ext uri="{A12FA001-AC4F-418D-AE19-62706E023703}">
                                <ahyp:hlinkClr xmlns:ahyp="http://schemas.microsoft.com/office/drawing/2018/hyperlinkcolor" val="tx"/>
                              </a:ext>
                            </a:extLst>
                          </a:hlinkClick>
                        </a:rPr>
                        <a:t>Expressing opinion</a:t>
                      </a:r>
                      <a:endParaRPr lang="en-AE" sz="1800">
                        <a:solidFill>
                          <a:srgbClr val="405168"/>
                        </a:solidFill>
                        <a:latin typeface="Helvetica" pitchFamily="2" charset="0"/>
                        <a:cs typeface="Arial"/>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Helvetica" pitchFamily="2" charset="0"/>
                          <a:cs typeface="Arial"/>
                        </a:rPr>
                        <a:t>Pronouns, comparatives, intensifiers, modals</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435276511"/>
      </p:ext>
    </p:extLst>
  </p:cSld>
  <p:clrMapOvr>
    <a:masterClrMapping/>
  </p:clrMapOvr>
  <p:transition spd="med">
    <p:split orient="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878034629"/>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rgbClr val="405168"/>
                          </a:solidFill>
                          <a:effectLst/>
                          <a:latin typeface="Helvetica" pitchFamily="2" charset="0"/>
                          <a:ea typeface="+mn-ea"/>
                          <a:cs typeface="Arial" panose="020B0604020202020204" pitchFamily="34" charset="0"/>
                        </a:rPr>
                        <a:t>I completely agree / disagree.</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rgbClr val="405168"/>
                          </a:solidFill>
                          <a:effectLst/>
                          <a:latin typeface="Helvetica" pitchFamily="2" charset="0"/>
                          <a:ea typeface="+mn-ea"/>
                          <a:cs typeface="Arial" panose="020B0604020202020204" pitchFamily="34" charset="0"/>
                        </a:rPr>
                        <a:t>I think you’re right / wrong.</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rgbClr val="405168"/>
                          </a:solidFill>
                          <a:effectLst/>
                          <a:latin typeface="Helvetica" pitchFamily="2" charset="0"/>
                          <a:ea typeface="+mn-ea"/>
                          <a:cs typeface="Arial" panose="020B0604020202020204" pitchFamily="34" charset="0"/>
                        </a:rPr>
                        <a:t>That’s a good point, but the information isn’t correct.</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rgbClr val="405168"/>
                          </a:solidFill>
                          <a:effectLst/>
                          <a:latin typeface="Helvetica" pitchFamily="2" charset="0"/>
                          <a:ea typeface="+mn-ea"/>
                          <a:cs typeface="Arial" panose="020B0604020202020204" pitchFamily="34" charset="0"/>
                        </a:rPr>
                        <a:t>I can see what you mean, but I think you’re wrong.</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rgbClr val="405168"/>
                          </a:solidFill>
                          <a:effectLst/>
                          <a:latin typeface="Helvetica" pitchFamily="2" charset="0"/>
                          <a:ea typeface="+mn-ea"/>
                          <a:cs typeface="Arial" panose="020B0604020202020204" pitchFamily="34" charset="0"/>
                        </a:rPr>
                        <a:t>Let’s agree to disagree.</a:t>
                      </a: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a:solidFill>
                            <a:srgbClr val="405168"/>
                          </a:solidFill>
                          <a:latin typeface="Arial"/>
                          <a:cs typeface="Arial"/>
                          <a:hlinkClick r:id="rId2">
                            <a:extLst>
                              <a:ext uri="{A12FA001-AC4F-418D-AE19-62706E023703}">
                                <ahyp:hlinkClr xmlns:ahyp="http://schemas.microsoft.com/office/drawing/2018/hyperlinkcolor" val="tx"/>
                              </a:ext>
                            </a:extLst>
                          </a:hlinkClick>
                        </a:rPr>
                        <a:t>Expressing agreement and disagreement</a:t>
                      </a:r>
                      <a:r>
                        <a:rPr lang="en-US" sz="1800">
                          <a:solidFill>
                            <a:srgbClr val="405168"/>
                          </a:solidFill>
                          <a:latin typeface="Arial"/>
                          <a:cs typeface="Arial"/>
                        </a:rPr>
                        <a:t> </a:t>
                      </a:r>
                      <a:endParaRPr lang="en-AE" sz="1800">
                        <a:solidFill>
                          <a:srgbClr val="405168"/>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Arial" panose="020B0604020202020204" pitchFamily="34" charset="0"/>
                          <a:cs typeface="Arial" panose="020B0604020202020204" pitchFamily="34" charset="0"/>
                        </a:rPr>
                        <a:t>Present simple, noun phrase, modals</a:t>
                      </a:r>
                      <a:endParaRPr lang="en-AE" sz="1800" dirty="0">
                        <a:solidFill>
                          <a:srgbClr val="405168"/>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3152520983"/>
      </p:ext>
    </p:extLst>
  </p:cSld>
  <p:clrMapOvr>
    <a:masterClrMapping/>
  </p:clrMapOvr>
  <p:transition spd="med">
    <p:split orient="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465075455"/>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Can you guess what this means? (speculating)</a:t>
                      </a:r>
                    </a:p>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I’d bet that dish costs more than 100AED. (speculating)</a:t>
                      </a:r>
                    </a:p>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I think the new restaurant will be very popular. (speculating)</a:t>
                      </a:r>
                    </a:p>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She must be eating dinner. She’s not answering her phone. (making deductions)</a:t>
                      </a:r>
                    </a:p>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She must have left early. She got there before me. (making deductions)</a:t>
                      </a: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Arial"/>
                          <a:cs typeface="Arial"/>
                          <a:hlinkClick r:id="rId2">
                            <a:extLst>
                              <a:ext uri="{A12FA001-AC4F-418D-AE19-62706E023703}">
                                <ahyp:hlinkClr xmlns:ahyp="http://schemas.microsoft.com/office/drawing/2018/hyperlinkcolor" val="tx"/>
                              </a:ext>
                            </a:extLst>
                          </a:hlinkClick>
                        </a:rPr>
                        <a:t>Speculating and making deductions</a:t>
                      </a:r>
                      <a:endParaRPr lang="en-AE" sz="1800">
                        <a:solidFill>
                          <a:srgbClr val="405168"/>
                        </a:solidFill>
                        <a:latin typeface="Arial"/>
                        <a:cs typeface="Arial"/>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Arial"/>
                          <a:cs typeface="Arial"/>
                        </a:rPr>
                        <a:t>Modals, conditionals, questions, present simple, present continuous</a:t>
                      </a:r>
                      <a:endParaRPr lang="en-AE" sz="1800" dirty="0">
                        <a:solidFill>
                          <a:srgbClr val="405168"/>
                        </a:solidFill>
                        <a:latin typeface="Arial"/>
                        <a:cs typeface="Arial"/>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4243991337"/>
      </p:ext>
    </p:extLst>
  </p:cSld>
  <p:clrMapOvr>
    <a:masterClrMapping/>
  </p:clrMapOvr>
  <p:transition spd="med">
    <p:split orient="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4C0152-C3B4-CAE0-B60D-C0DABCF3264B}"/>
              </a:ext>
            </a:extLst>
          </p:cNvPr>
          <p:cNvSpPr/>
          <p:nvPr/>
        </p:nvSpPr>
        <p:spPr>
          <a:xfrm>
            <a:off x="1" y="0"/>
            <a:ext cx="12192000" cy="6858000"/>
          </a:xfrm>
          <a:prstGeom prst="rect">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5">
            <a:extLst>
              <a:ext uri="{FF2B5EF4-FFF2-40B4-BE49-F238E27FC236}">
                <a16:creationId xmlns:a16="http://schemas.microsoft.com/office/drawing/2014/main" id="{88DBE62B-F654-CD83-7332-2816C7EBA70E}"/>
              </a:ext>
            </a:extLst>
          </p:cNvPr>
          <p:cNvSpPr txBox="1">
            <a:spLocks/>
          </p:cNvSpPr>
          <p:nvPr/>
        </p:nvSpPr>
        <p:spPr>
          <a:xfrm>
            <a:off x="1" y="3181350"/>
            <a:ext cx="12191998" cy="4953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lumMod val="85000"/>
                    <a:lumOff val="15000"/>
                  </a:schemeClr>
                </a:solidFill>
                <a:latin typeface="+mj-lt"/>
                <a:ea typeface="+mj-ea"/>
                <a:cs typeface="+mj-cs"/>
              </a:defRPr>
            </a:lvl1pPr>
          </a:lstStyle>
          <a:p>
            <a:pPr algn="ctr"/>
            <a:r>
              <a:rPr lang="en-US" sz="3600" dirty="0">
                <a:solidFill>
                  <a:schemeClr val="bg1"/>
                </a:solidFill>
              </a:rPr>
              <a:t>Thank you</a:t>
            </a:r>
          </a:p>
        </p:txBody>
      </p:sp>
    </p:spTree>
    <p:extLst>
      <p:ext uri="{BB962C8B-B14F-4D97-AF65-F5344CB8AC3E}">
        <p14:creationId xmlns:p14="http://schemas.microsoft.com/office/powerpoint/2010/main" val="3154303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تصميم مخصص">
  <a:themeElements>
    <a:clrScheme name="مخصص 1">
      <a:dk1>
        <a:sysClr val="windowText" lastClr="000000"/>
      </a:dk1>
      <a:lt1>
        <a:sysClr val="window" lastClr="FFFFFF"/>
      </a:lt1>
      <a:dk2>
        <a:srgbClr val="44546A"/>
      </a:dk2>
      <a:lt2>
        <a:srgbClr val="E7E6E6"/>
      </a:lt2>
      <a:accent1>
        <a:srgbClr val="056074"/>
      </a:accent1>
      <a:accent2>
        <a:srgbClr val="F0A959"/>
      </a:accent2>
      <a:accent3>
        <a:srgbClr val="575756"/>
      </a:accent3>
      <a:accent4>
        <a:srgbClr val="336297"/>
      </a:accent4>
      <a:accent5>
        <a:srgbClr val="B7CFD2"/>
      </a:accent5>
      <a:accent6>
        <a:srgbClr val="E6DDD2"/>
      </a:accent6>
      <a:hlink>
        <a:srgbClr val="0563C1"/>
      </a:hlink>
      <a:folHlink>
        <a:srgbClr val="954F72"/>
      </a:folHlink>
    </a:clrScheme>
    <a:fontScheme name="main font ese">
      <a:majorFont>
        <a:latin typeface="Helvetica"/>
        <a:ea typeface=""/>
        <a:cs typeface="GE Dinar One"/>
      </a:majorFont>
      <a:minorFont>
        <a:latin typeface="Helvetica"/>
        <a:ea typeface=""/>
        <a:cs typeface="GE Dinar On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6" ma:contentTypeDescription="Create a new document." ma:contentTypeScope="" ma:versionID="0609a2bd0f89e355c6b261862b4b5cd3">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37eb32594463115cccb3f16d081f217f"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889C936-F01F-4F2D-B734-166460D9E1F7}">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2.xml><?xml version="1.0" encoding="utf-8"?>
<ds:datastoreItem xmlns:ds="http://schemas.openxmlformats.org/officeDocument/2006/customXml" ds:itemID="{F7D3999C-0D35-4239-B05A-ED8436516BA7}">
  <ds:schemaRefs>
    <ds:schemaRef ds:uri="http://schemas.microsoft.com/sharepoint/v3/contenttype/forms"/>
  </ds:schemaRefs>
</ds:datastoreItem>
</file>

<file path=customXml/itemProps3.xml><?xml version="1.0" encoding="utf-8"?>
<ds:datastoreItem xmlns:ds="http://schemas.openxmlformats.org/officeDocument/2006/customXml" ds:itemID="{C74F886C-21A4-432A-B2A4-CF6A110E1693}"/>
</file>

<file path=docProps/app.xml><?xml version="1.0" encoding="utf-8"?>
<Properties xmlns="http://schemas.openxmlformats.org/officeDocument/2006/extended-properties" xmlns:vt="http://schemas.openxmlformats.org/officeDocument/2006/docPropsVTypes">
  <TotalTime>2527</TotalTime>
  <Words>1433</Words>
  <Application>Microsoft Macintosh PowerPoint</Application>
  <PresentationFormat>Widescreen</PresentationFormat>
  <Paragraphs>141</Paragraphs>
  <Slides>17</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17</vt:i4>
      </vt:variant>
    </vt:vector>
  </HeadingPairs>
  <TitlesOfParts>
    <vt:vector size="24" baseType="lpstr">
      <vt:lpstr>Arial</vt:lpstr>
      <vt:lpstr>Calibri</vt:lpstr>
      <vt:lpstr>Calibri Light</vt:lpstr>
      <vt:lpstr>Helvetica</vt:lpstr>
      <vt:lpstr>Helvetica Light</vt:lpstr>
      <vt:lpstr>Office Theme</vt:lpstr>
      <vt:lpstr>تصميم مخصص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Reem Samir Abu Ghaida</dc:creator>
  <cp:lastModifiedBy>Thomasin Hazelden</cp:lastModifiedBy>
  <cp:revision>122</cp:revision>
  <dcterms:created xsi:type="dcterms:W3CDTF">2021-02-06T17:30:35Z</dcterms:created>
  <dcterms:modified xsi:type="dcterms:W3CDTF">2023-05-13T19:55:42Z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