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68" r:id="rId1"/>
  </p:sldMasterIdLst>
  <p:notesMasterIdLst>
    <p:notesMasterId r:id="rId15"/>
  </p:notesMasterIdLst>
  <p:sldIdLst>
    <p:sldId id="256" r:id="rId2"/>
    <p:sldId id="287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266" r:id="rId14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6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CF6535A-73B1-4E81-A172-1D3CCC01AB15}" type="datetimeFigureOut">
              <a:rPr lang="ar-EG" smtClean="0"/>
              <a:t>14/06/1443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05754CD-378F-44DB-AA23-780E97A6984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96936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754CD-378F-44DB-AA23-780E97A69840}" type="slidenum">
              <a:rPr lang="ar-EG" smtClean="0"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16553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8ADB-8AF0-46BB-8488-6EEA2B99C1C5}" type="datetimeFigureOut">
              <a:rPr lang="ar-AE" smtClean="0"/>
              <a:pPr/>
              <a:t>14/06/1443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1B61C-E6FD-47AD-B0AB-5EF36760C12B}" type="slidenum">
              <a:rPr lang="ar-AE" smtClean="0"/>
              <a:pPr/>
              <a:t>‹#›</a:t>
            </a:fld>
            <a:endParaRPr lang="ar-A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8ADB-8AF0-46BB-8488-6EEA2B99C1C5}" type="datetimeFigureOut">
              <a:rPr lang="ar-AE" smtClean="0"/>
              <a:pPr/>
              <a:t>14/06/1443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1B61C-E6FD-47AD-B0AB-5EF36760C12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8ADB-8AF0-46BB-8488-6EEA2B99C1C5}" type="datetimeFigureOut">
              <a:rPr lang="ar-AE" smtClean="0"/>
              <a:pPr/>
              <a:t>14/06/1443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1B61C-E6FD-47AD-B0AB-5EF36760C12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8ADB-8AF0-46BB-8488-6EEA2B99C1C5}" type="datetimeFigureOut">
              <a:rPr lang="ar-AE" smtClean="0"/>
              <a:pPr/>
              <a:t>14/06/1443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1B61C-E6FD-47AD-B0AB-5EF36760C12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8ADB-8AF0-46BB-8488-6EEA2B99C1C5}" type="datetimeFigureOut">
              <a:rPr lang="ar-AE" smtClean="0"/>
              <a:pPr/>
              <a:t>14/06/1443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1B61C-E6FD-47AD-B0AB-5EF36760C12B}" type="slidenum">
              <a:rPr lang="ar-AE" smtClean="0"/>
              <a:pPr/>
              <a:t>‹#›</a:t>
            </a:fld>
            <a:endParaRPr lang="ar-A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8ADB-8AF0-46BB-8488-6EEA2B99C1C5}" type="datetimeFigureOut">
              <a:rPr lang="ar-AE" smtClean="0"/>
              <a:pPr/>
              <a:t>14/06/1443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1B61C-E6FD-47AD-B0AB-5EF36760C12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8ADB-8AF0-46BB-8488-6EEA2B99C1C5}" type="datetimeFigureOut">
              <a:rPr lang="ar-AE" smtClean="0"/>
              <a:pPr/>
              <a:t>14/06/1443</a:t>
            </a:fld>
            <a:endParaRPr lang="ar-A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1B61C-E6FD-47AD-B0AB-5EF36760C12B}" type="slidenum">
              <a:rPr lang="ar-AE" smtClean="0"/>
              <a:pPr/>
              <a:t>‹#›</a:t>
            </a:fld>
            <a:endParaRPr lang="ar-A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8ADB-8AF0-46BB-8488-6EEA2B99C1C5}" type="datetimeFigureOut">
              <a:rPr lang="ar-AE" smtClean="0"/>
              <a:pPr/>
              <a:t>14/06/1443</a:t>
            </a:fld>
            <a:endParaRPr lang="ar-A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1B61C-E6FD-47AD-B0AB-5EF36760C12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8ADB-8AF0-46BB-8488-6EEA2B99C1C5}" type="datetimeFigureOut">
              <a:rPr lang="ar-AE" smtClean="0"/>
              <a:pPr/>
              <a:t>14/06/1443</a:t>
            </a:fld>
            <a:endParaRPr lang="ar-A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1B61C-E6FD-47AD-B0AB-5EF36760C12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8ADB-8AF0-46BB-8488-6EEA2B99C1C5}" type="datetimeFigureOut">
              <a:rPr lang="ar-AE" smtClean="0"/>
              <a:pPr/>
              <a:t>14/06/1443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1B61C-E6FD-47AD-B0AB-5EF36760C12B}" type="slidenum">
              <a:rPr lang="ar-AE" smtClean="0"/>
              <a:pPr/>
              <a:t>‹#›</a:t>
            </a:fld>
            <a:endParaRPr lang="ar-A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8ADB-8AF0-46BB-8488-6EEA2B99C1C5}" type="datetimeFigureOut">
              <a:rPr lang="ar-AE" smtClean="0"/>
              <a:pPr/>
              <a:t>14/06/1443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1B61C-E6FD-47AD-B0AB-5EF36760C12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A1B8ADB-8AF0-46BB-8488-6EEA2B99C1C5}" type="datetimeFigureOut">
              <a:rPr lang="ar-AE" smtClean="0"/>
              <a:pPr/>
              <a:t>14/06/1443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4C1B61C-E6FD-47AD-B0AB-5EF36760C12B}" type="slidenum">
              <a:rPr lang="ar-AE" smtClean="0"/>
              <a:pPr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spd="slow">
    <p:wipe dir="r"/>
  </p:transition>
  <p:timing>
    <p:tnLst>
      <p:par>
        <p:cTn id="1" dur="indefinite" restart="never" nodeType="tmRoot"/>
      </p:par>
    </p:tnLst>
  </p:timing>
  <p:txStyles>
    <p:titleStyle>
      <a:lvl1pPr algn="l" defTabSz="914400" rtl="1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l-quran-al-kareem.com/ar/%D8%AA%D9%81%D8%B3%D9%8A%D8%B1-%D8%A7%D9%84%D9%82%D8%B1%D8%A2%D9%86/%D8%A5%D8%B9%D8%B1%D8%A7%D8%A8-%D8%A7%D9%84%D9%82%D8%B1%D8%A2%D9%86/%D8%A7%D9%84%D8%B4%D8%B9%D8%B1%D8%A7%D8%A1/99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7164288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133" y="712795"/>
            <a:ext cx="1944688" cy="1341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5868988" y="692697"/>
            <a:ext cx="324008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  <a:defRPr/>
            </a:pPr>
            <a:r>
              <a:rPr kumimoji="0" lang="ar-EG" altLang="ar-EG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  <a:cs typeface="Times New Roman" pitchFamily="18" charset="0"/>
              </a:rPr>
              <a:t>م</a:t>
            </a:r>
            <a:r>
              <a:rPr kumimoji="0" lang="ar-SA" altLang="ar-EG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  <a:cs typeface="Times New Roman" pitchFamily="18" charset="0"/>
              </a:rPr>
              <a:t>نطقة عجمان التعليمــــــــــية                                                </a:t>
            </a:r>
            <a:r>
              <a:rPr kumimoji="0" lang="ar-EG" altLang="ar-EG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  <a:cs typeface="Times New Roman" pitchFamily="18" charset="0"/>
              </a:rPr>
              <a:t>           </a:t>
            </a:r>
            <a:r>
              <a:rPr kumimoji="0" lang="ar-EG" altLang="ar-EG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  <a:cs typeface="Times New Roman" pitchFamily="18" charset="0"/>
              </a:rPr>
              <a:t>                   </a:t>
            </a:r>
            <a:r>
              <a:rPr kumimoji="0" lang="ar-EG" altLang="ar-EG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  <a:cs typeface="Times New Roman" pitchFamily="18" charset="0"/>
              </a:rPr>
              <a:t>قســــــــــــم الثانــــــــوي بنين </a:t>
            </a:r>
            <a:r>
              <a:rPr kumimoji="0" lang="ar-SA" altLang="ar-EG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</a:t>
            </a:r>
            <a:endParaRPr kumimoji="0" lang="en-US" altLang="ar-EG" sz="2400" b="1" i="0" u="none" strike="noStrike" kern="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  <a:defRPr/>
            </a:pPr>
            <a:r>
              <a:rPr kumimoji="0" lang="ar-SA" altLang="ar-EG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  <a:cs typeface="Times New Roman" pitchFamily="18" charset="0"/>
              </a:rPr>
              <a:t> مدرسة الحكمــــــــــة الخاصة</a:t>
            </a:r>
            <a:endParaRPr kumimoji="0" lang="ar-SA" altLang="ar-EG" sz="2400" b="1" i="0" u="none" strike="noStrike" kern="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-33964" y="723112"/>
            <a:ext cx="318611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EG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الصف / </a:t>
            </a:r>
            <a:r>
              <a:rPr kumimoji="0" lang="ar-AE" altLang="ar-EG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العاشر</a:t>
            </a:r>
            <a:endParaRPr kumimoji="0" lang="en-US" altLang="ar-EG" sz="2800" b="1" i="0" u="none" strike="noStrike" kern="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altLang="ar-EG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المادة   / اللغة العربية</a:t>
            </a:r>
            <a:endParaRPr kumimoji="0" lang="en-US" altLang="ar-EG" sz="2800" b="1" i="0" u="none" strike="noStrike" kern="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6516216" y="5205225"/>
            <a:ext cx="2376959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  <a:defRPr/>
            </a:pPr>
            <a:r>
              <a:rPr kumimoji="0" lang="ar-EG" altLang="ar-EG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libri" pitchFamily="34" charset="0"/>
                <a:cs typeface="Times New Roman" pitchFamily="18" charset="0"/>
              </a:rPr>
              <a:t>موجه الغة العربية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  <a:defRPr/>
            </a:pPr>
            <a:r>
              <a:rPr kumimoji="0" lang="ar-EG" altLang="ar-EG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itchFamily="34" charset="0"/>
                <a:cs typeface="Times New Roman" pitchFamily="18" charset="0"/>
              </a:rPr>
              <a:t>أ / كمال القدومي</a:t>
            </a:r>
            <a:endParaRPr kumimoji="0" lang="ar-SA" altLang="ar-EG" sz="2800" b="0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880445" y="5082114"/>
            <a:ext cx="298854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altLang="ar-EG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معلم المادة 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altLang="ar-EG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أ / </a:t>
            </a:r>
            <a:r>
              <a:rPr kumimoji="0" lang="ar-EG" altLang="ar-EG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م</a:t>
            </a:r>
            <a:r>
              <a:rPr kumimoji="0" lang="ar-AE" altLang="ar-EG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صعب</a:t>
            </a:r>
            <a:r>
              <a:rPr kumimoji="0" lang="ar-AE" altLang="ar-EG" sz="2800" b="1" i="0" u="none" strike="noStrike" kern="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احمد الكردي</a:t>
            </a:r>
            <a:endParaRPr kumimoji="0" lang="en-US" altLang="ar-EG" sz="2800" b="1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395536" y="5082114"/>
            <a:ext cx="224145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altLang="ar-EG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مدير المدرسة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altLang="ar-EG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أ / عصام أبو سل</a:t>
            </a:r>
            <a:endParaRPr kumimoji="0" lang="en-US" altLang="ar-EG" sz="2800" b="1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15269" y="2543217"/>
            <a:ext cx="2808312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Horizontal Scroll 17"/>
          <p:cNvSpPr>
            <a:spLocks noChangeArrowheads="1"/>
          </p:cNvSpPr>
          <p:nvPr/>
        </p:nvSpPr>
        <p:spPr bwMode="auto">
          <a:xfrm>
            <a:off x="611560" y="3429000"/>
            <a:ext cx="7920880" cy="1224564"/>
          </a:xfrm>
          <a:prstGeom prst="horizontalScroll">
            <a:avLst>
              <a:gd name="adj" fmla="val 12500"/>
            </a:avLst>
          </a:prstGeom>
          <a:gradFill rotWithShape="0">
            <a:gsLst>
              <a:gs pos="0">
                <a:sysClr val="window" lastClr="FFFFFF">
                  <a:lumMod val="100000"/>
                  <a:lumOff val="0"/>
                </a:sysClr>
              </a:gs>
              <a:gs pos="100000">
                <a:srgbClr val="F79646">
                  <a:lumMod val="40000"/>
                  <a:lumOff val="60000"/>
                </a:srgbClr>
              </a:gs>
            </a:gsLst>
            <a:lin ang="5400000" scaled="1"/>
          </a:gradFill>
          <a:ln w="12700">
            <a:solidFill>
              <a:srgbClr val="F79646">
                <a:lumMod val="60000"/>
                <a:lumOff val="40000"/>
              </a:srgbClr>
            </a:solidFill>
            <a:round/>
            <a:headEnd/>
            <a:tailEnd/>
          </a:ln>
          <a:effectLst>
            <a:outerShdw dist="28398" dir="3806097" algn="ctr" rotWithShape="0">
              <a:srgbClr val="F79646">
                <a:lumMod val="50000"/>
                <a:lumOff val="0"/>
                <a:alpha val="50000"/>
              </a:srgbClr>
            </a:outerShdw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EG" sz="6000" b="1" u="sng" dirty="0" smtClean="0">
                <a:solidFill>
                  <a:srgbClr val="000000"/>
                </a:solidFill>
                <a:effectLst/>
                <a:latin typeface="Calibri"/>
                <a:ea typeface="Calibri"/>
                <a:cs typeface="Arial"/>
              </a:rPr>
              <a:t>درس أسلوب الاستثناء</a:t>
            </a:r>
            <a:endParaRPr lang="en-US" sz="2000" dirty="0">
              <a:effectLst/>
              <a:latin typeface="Calibri"/>
              <a:ea typeface="Calibri"/>
              <a:cs typeface="Arial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>
            <a:spLocks noChangeArrowheads="1"/>
          </p:cNvSpPr>
          <p:nvPr/>
        </p:nvSpPr>
        <p:spPr bwMode="auto">
          <a:xfrm>
            <a:off x="2852980" y="260648"/>
            <a:ext cx="6267450" cy="933450"/>
          </a:xfrm>
          <a:prstGeom prst="horizontalScroll">
            <a:avLst>
              <a:gd name="adj" fmla="val 12500"/>
            </a:avLst>
          </a:prstGeom>
          <a:gradFill rotWithShape="0">
            <a:gsLst>
              <a:gs pos="0">
                <a:sysClr val="window" lastClr="FFFFFF">
                  <a:lumMod val="100000"/>
                  <a:lumOff val="0"/>
                </a:sysClr>
              </a:gs>
              <a:gs pos="100000">
                <a:srgbClr val="F79646">
                  <a:lumMod val="40000"/>
                  <a:lumOff val="60000"/>
                </a:srgbClr>
              </a:gs>
            </a:gsLst>
            <a:lin ang="5400000" scaled="1"/>
          </a:gradFill>
          <a:ln w="12700">
            <a:solidFill>
              <a:srgbClr val="F79646">
                <a:lumMod val="60000"/>
                <a:lumOff val="40000"/>
              </a:srgbClr>
            </a:solidFill>
            <a:round/>
            <a:headEnd/>
            <a:tailEnd/>
          </a:ln>
          <a:effectLst>
            <a:outerShdw dist="28398" dir="3806097" algn="ctr" rotWithShape="0">
              <a:srgbClr val="F79646">
                <a:lumMod val="50000"/>
                <a:lumOff val="0"/>
                <a:alpha val="50000"/>
              </a:srgbClr>
            </a:outerShdw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EG" sz="3600" b="1" u="sng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/>
                <a:ea typeface="Calibri"/>
                <a:cs typeface="Arial"/>
              </a:rPr>
              <a:t>ثالثا :  الاستثناءبـ   خلا وعدا وحاشا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79512" y="1686793"/>
            <a:ext cx="8940918" cy="13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EG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خلا ، عدا ، حاشا</a:t>
            </a:r>
            <a:r>
              <a:rPr kumimoji="0" lang="ar-EG" altLang="ar-EG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:</a:t>
            </a:r>
            <a:r>
              <a:rPr kumimoji="0" lang="ar-EG" altLang="ar-EG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EG" altLang="ar-EG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يمكن اعتبارهم أفعال ماضية جامدة مبنية </a:t>
            </a:r>
            <a:endParaRPr kumimoji="0" lang="en-US" altLang="ar-EG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altLang="ar-EG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                 على الفتح  المقدر</a:t>
            </a:r>
            <a:r>
              <a:rPr kumimoji="0" lang="ar-SA" altLang="ar-EG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، </a:t>
            </a:r>
            <a:r>
              <a:rPr kumimoji="0" lang="ar-EG" altLang="ar-EG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ويعرب ما بعدهم مفعول به               </a:t>
            </a:r>
            <a:endParaRPr kumimoji="0" lang="en-US" altLang="ar-EG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E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 rot="10800000" flipV="1">
            <a:off x="539552" y="1040461"/>
            <a:ext cx="835568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ar-EG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altLang="ar-EG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خلا ، عدا ، حاشا </a:t>
            </a:r>
            <a:r>
              <a:rPr kumimoji="0" lang="ar-SA" altLang="ar-EG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:(  فعل   )                   ما بعدها: مفعول به</a:t>
            </a:r>
            <a:endParaRPr kumimoji="0" lang="ar-SA" altLang="ar-E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45372" y="3248832"/>
            <a:ext cx="8580878" cy="95410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800" b="1" u="sng" dirty="0"/>
              <a:t>يمكن اعتبارهم حروف جر ويعرب ما بعدهم اسم مجرور</a:t>
            </a:r>
            <a:endParaRPr lang="en-US" sz="2800" dirty="0"/>
          </a:p>
          <a:p>
            <a:r>
              <a:rPr lang="en-US" sz="2800" b="1" dirty="0"/>
              <a:t> </a:t>
            </a:r>
            <a:r>
              <a:rPr lang="ar-SA" sz="2800" b="1" dirty="0"/>
              <a:t>خلا ، عدا ، حاشا :( حرف جر )               ما بعدها: </a:t>
            </a:r>
            <a:r>
              <a:rPr lang="ar-EG" sz="2800" b="1" dirty="0" smtClean="0"/>
              <a:t>اسم مجرور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85546" y="4509120"/>
            <a:ext cx="877505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/>
              <a:t>مثال : </a:t>
            </a:r>
            <a:r>
              <a:rPr lang="ar-SA" sz="2800" b="1" dirty="0">
                <a:solidFill>
                  <a:srgbClr val="7030A0"/>
                </a:solidFill>
              </a:rPr>
              <a:t>حضر الضيوف (عدا) ضيف</a:t>
            </a:r>
            <a:r>
              <a:rPr lang="en-US" sz="2800" b="1" dirty="0">
                <a:solidFill>
                  <a:srgbClr val="7030A0"/>
                </a:solidFill>
              </a:rPr>
              <a:t>.</a:t>
            </a:r>
            <a:r>
              <a:rPr lang="en-US" sz="2800" dirty="0">
                <a:solidFill>
                  <a:srgbClr val="7030A0"/>
                </a:solidFill>
              </a:rPr>
              <a:t>  </a:t>
            </a:r>
            <a:r>
              <a:rPr lang="ar-SA" sz="2800" b="1" dirty="0">
                <a:solidFill>
                  <a:srgbClr val="7030A0"/>
                </a:solidFill>
              </a:rPr>
              <a:t>  </a:t>
            </a:r>
            <a:r>
              <a:rPr lang="ar-SA" sz="2800" b="1" dirty="0"/>
              <a:t>هناك خِياران لإعراب المستثنى</a:t>
            </a:r>
            <a:r>
              <a:rPr lang="ar-SA" sz="2800" dirty="0"/>
              <a:t> </a:t>
            </a:r>
            <a:r>
              <a:rPr lang="ar-EG" sz="2800" dirty="0"/>
              <a:t>:</a:t>
            </a:r>
            <a:r>
              <a:rPr lang="ar-EG" sz="2800" b="1" u="sng" dirty="0"/>
              <a:t> </a:t>
            </a:r>
            <a:endParaRPr lang="en-US" sz="2800" dirty="0"/>
          </a:p>
          <a:p>
            <a:r>
              <a:rPr lang="ar-SA" sz="2800" b="1" dirty="0"/>
              <a:t>عدا:( حرف جر )</a:t>
            </a:r>
            <a:r>
              <a:rPr lang="ar-SA" sz="2800" dirty="0"/>
              <a:t> </a:t>
            </a:r>
            <a:r>
              <a:rPr lang="ar-SA" sz="2800" b="1" dirty="0"/>
              <a:t>       ضيفٍ</a:t>
            </a:r>
            <a:r>
              <a:rPr lang="ar-SA" sz="2800" dirty="0"/>
              <a:t> : </a:t>
            </a:r>
            <a:r>
              <a:rPr lang="ar-SA" sz="2800" b="1" dirty="0"/>
              <a:t>اسم مجرور بـ (عدا</a:t>
            </a:r>
            <a:r>
              <a:rPr lang="ar-EG" sz="2800" b="1" dirty="0"/>
              <a:t>)</a:t>
            </a:r>
            <a:endParaRPr lang="en-US" sz="2800" dirty="0"/>
          </a:p>
          <a:p>
            <a:r>
              <a:rPr lang="ar-SA" sz="2800" b="1" u="sng" dirty="0">
                <a:solidFill>
                  <a:srgbClr val="7030A0"/>
                </a:solidFill>
              </a:rPr>
              <a:t>عدا</a:t>
            </a:r>
            <a:r>
              <a:rPr lang="ar-SA" sz="2800" b="1" dirty="0"/>
              <a:t>:( فعل ماض )</a:t>
            </a:r>
            <a:r>
              <a:rPr lang="ar-SA" sz="2800" dirty="0"/>
              <a:t>       </a:t>
            </a:r>
            <a:r>
              <a:rPr lang="ar-SA" sz="2800" b="1" dirty="0"/>
              <a:t>و</a:t>
            </a:r>
            <a:r>
              <a:rPr lang="ar-SA" sz="2800" b="1" u="sng" dirty="0">
                <a:solidFill>
                  <a:srgbClr val="7030A0"/>
                </a:solidFill>
              </a:rPr>
              <a:t>فاعله</a:t>
            </a:r>
            <a:r>
              <a:rPr lang="ar-SA" sz="2800" dirty="0"/>
              <a:t> : </a:t>
            </a:r>
            <a:r>
              <a:rPr lang="ar-SA" sz="2800" b="1" dirty="0"/>
              <a:t>ضمير مستتر</a:t>
            </a:r>
            <a:r>
              <a:rPr lang="ar-SA" sz="2800" dirty="0"/>
              <a:t> </a:t>
            </a:r>
            <a:r>
              <a:rPr lang="ar-SA" sz="2800" b="1" u="sng" dirty="0" smtClean="0">
                <a:solidFill>
                  <a:srgbClr val="7030A0"/>
                </a:solidFill>
              </a:rPr>
              <a:t>ضيفًاً </a:t>
            </a:r>
            <a:r>
              <a:rPr lang="ar-SA" sz="2800" dirty="0" smtClean="0"/>
              <a:t> </a:t>
            </a:r>
            <a:r>
              <a:rPr lang="en-US" sz="2800" dirty="0"/>
              <a:t>: </a:t>
            </a:r>
            <a:r>
              <a:rPr lang="ar-SA" sz="2800" b="1" dirty="0"/>
              <a:t>مفعول به منصوب</a:t>
            </a:r>
            <a:r>
              <a:rPr lang="en-US" sz="2800" dirty="0"/>
              <a:t>.</a:t>
            </a:r>
          </a:p>
          <a:p>
            <a:r>
              <a:rPr lang="ar-SA" sz="2800" b="1" dirty="0"/>
              <a:t>على نحو (عدا) تعرب خلا وحاشا، فالخِياران واردان</a:t>
            </a:r>
            <a:r>
              <a:rPr lang="en-US" sz="2800" b="1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16796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/>
      <p:bldP spid="10" grpId="0"/>
      <p:bldP spid="17" grpId="0" animBg="1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>
            <a:spLocks noChangeArrowheads="1"/>
          </p:cNvSpPr>
          <p:nvPr/>
        </p:nvSpPr>
        <p:spPr bwMode="auto">
          <a:xfrm>
            <a:off x="1763688" y="260648"/>
            <a:ext cx="7320508" cy="933450"/>
          </a:xfrm>
          <a:prstGeom prst="horizontalScroll">
            <a:avLst>
              <a:gd name="adj" fmla="val 12500"/>
            </a:avLst>
          </a:prstGeom>
          <a:gradFill rotWithShape="0">
            <a:gsLst>
              <a:gs pos="0">
                <a:sysClr val="window" lastClr="FFFFFF">
                  <a:lumMod val="100000"/>
                  <a:lumOff val="0"/>
                </a:sysClr>
              </a:gs>
              <a:gs pos="100000">
                <a:srgbClr val="F79646">
                  <a:lumMod val="40000"/>
                  <a:lumOff val="60000"/>
                </a:srgbClr>
              </a:gs>
            </a:gsLst>
            <a:lin ang="5400000" scaled="1"/>
          </a:gradFill>
          <a:ln w="12700">
            <a:solidFill>
              <a:srgbClr val="F79646">
                <a:lumMod val="60000"/>
                <a:lumOff val="40000"/>
              </a:srgbClr>
            </a:solidFill>
            <a:round/>
            <a:headEnd/>
            <a:tailEnd/>
          </a:ln>
          <a:effectLst>
            <a:outerShdw dist="28398" dir="3806097" algn="ctr" rotWithShape="0">
              <a:srgbClr val="F79646">
                <a:lumMod val="50000"/>
                <a:lumOff val="0"/>
                <a:alpha val="50000"/>
              </a:srgbClr>
            </a:outerShdw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3600" b="1" u="sng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/>
                <a:ea typeface="Calibri"/>
                <a:cs typeface="Arial"/>
              </a:rPr>
              <a:t> </a:t>
            </a:r>
            <a:r>
              <a:rPr lang="ar-EG" sz="3600" b="1" u="sng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/>
                <a:ea typeface="Calibri"/>
                <a:cs typeface="Arial"/>
              </a:rPr>
              <a:t>رابعاً :  الاستثناءبـ   ماخلا وماعدا </a:t>
            </a:r>
            <a:endParaRPr lang="en-US" sz="110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9512" y="1317461"/>
            <a:ext cx="8940918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SA" sz="2800" b="1" dirty="0"/>
              <a:t>أما إذا سبقت ( عدا، خلا ) </a:t>
            </a:r>
            <a:r>
              <a:rPr lang="ar-SA" sz="2800" b="1" u="sng" dirty="0">
                <a:solidFill>
                  <a:srgbClr val="7030A0"/>
                </a:solidFill>
              </a:rPr>
              <a:t>بـ ما المصدرية  </a:t>
            </a:r>
            <a:r>
              <a:rPr lang="ar-SA" sz="2800" b="1" dirty="0"/>
              <a:t>فإنهما يعتبران </a:t>
            </a:r>
            <a:r>
              <a:rPr lang="ar-SA" sz="2800" b="1" dirty="0">
                <a:solidFill>
                  <a:srgbClr val="7030A0"/>
                </a:solidFill>
              </a:rPr>
              <a:t>فعلان ماضيان </a:t>
            </a:r>
            <a:r>
              <a:rPr lang="ar-SA" sz="2800" b="1" dirty="0"/>
              <a:t>فقط </a:t>
            </a:r>
            <a:endParaRPr lang="en-US" sz="2800" dirty="0"/>
          </a:p>
          <a:p>
            <a:r>
              <a:rPr lang="ar-SA" sz="2800" b="1" dirty="0"/>
              <a:t>وما بعدهما </a:t>
            </a:r>
            <a:r>
              <a:rPr lang="ar-SA" sz="2800" b="1" dirty="0">
                <a:solidFill>
                  <a:srgbClr val="7030A0"/>
                </a:solidFill>
              </a:rPr>
              <a:t>مفعول به  </a:t>
            </a:r>
            <a:r>
              <a:rPr lang="ar-SA" sz="2800" b="1" dirty="0"/>
              <a:t>ذلك لأن (ما) المصدرية لا تدخل على حرف جر</a:t>
            </a:r>
            <a:r>
              <a:rPr lang="en-US" sz="2800" b="1" dirty="0"/>
              <a:t>.</a:t>
            </a:r>
            <a:r>
              <a:rPr lang="ar-SA" sz="2800" b="1" dirty="0"/>
              <a:t>   </a:t>
            </a:r>
            <a:endParaRPr lang="en-US" sz="2800" dirty="0"/>
          </a:p>
          <a:p>
            <a:r>
              <a:rPr lang="ar-SA" sz="2800" b="1" dirty="0"/>
              <a:t> ما خلا – ما عدا ( فعل ماض ) ┼ فاعل مستتر        </a:t>
            </a:r>
            <a:r>
              <a:rPr lang="ar-SA" sz="2800" b="1" dirty="0" smtClean="0"/>
              <a:t>  </a:t>
            </a:r>
            <a:r>
              <a:rPr lang="ar-SA" sz="2800" b="1" dirty="0"/>
              <a:t>ما بعدهما مفعول به</a:t>
            </a:r>
            <a:endParaRPr lang="en-US" sz="2800" dirty="0"/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E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3431209"/>
            <a:ext cx="908419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/>
              <a:t>مثال :  ألا كلُ شيء </a:t>
            </a:r>
            <a:r>
              <a:rPr lang="ar-SA" sz="2800" b="1" u="sng" dirty="0"/>
              <a:t>ما خلا اللهَ</a:t>
            </a:r>
            <a:r>
              <a:rPr lang="ar-SA" sz="2800" b="1" dirty="0"/>
              <a:t> باطلٌ   وكل نعيم لا محالة زائل</a:t>
            </a:r>
            <a:endParaRPr lang="en-US" sz="2800" dirty="0"/>
          </a:p>
          <a:p>
            <a:r>
              <a:rPr lang="ar-SA" sz="2800" b="1" dirty="0"/>
              <a:t>مثال :  سارت المجموعة </a:t>
            </a:r>
            <a:r>
              <a:rPr lang="ar-SA" sz="2800" b="1" u="sng" dirty="0"/>
              <a:t>ما عدا محمودًا</a:t>
            </a:r>
            <a:r>
              <a:rPr lang="en-US" sz="2800" b="1" dirty="0"/>
              <a:t>.</a:t>
            </a:r>
            <a:endParaRPr lang="en-US" sz="2800" dirty="0"/>
          </a:p>
          <a:p>
            <a:r>
              <a:rPr lang="ar-SA" sz="2800" b="1" dirty="0"/>
              <a:t>ما      : مصدرية</a:t>
            </a:r>
            <a:r>
              <a:rPr lang="ar-SA" sz="2800" dirty="0"/>
              <a:t>   </a:t>
            </a:r>
            <a:r>
              <a:rPr lang="ar-SA" sz="2800" b="1" dirty="0"/>
              <a:t>        عدا     :  فعل ماض مبني على الفتح المقدر</a:t>
            </a:r>
            <a:r>
              <a:rPr lang="ar-SA" sz="2800" dirty="0"/>
              <a:t> </a:t>
            </a:r>
            <a:endParaRPr lang="en-US" sz="2800" dirty="0"/>
          </a:p>
          <a:p>
            <a:r>
              <a:rPr lang="ar-SA" sz="2800" dirty="0"/>
              <a:t>و</a:t>
            </a:r>
            <a:r>
              <a:rPr lang="ar-SA" sz="2800" b="1" dirty="0"/>
              <a:t>الفاعل: ضمير مستتر     محمودًا</a:t>
            </a:r>
            <a:r>
              <a:rPr lang="ar-SA" sz="2800" dirty="0"/>
              <a:t> </a:t>
            </a:r>
            <a:r>
              <a:rPr lang="ar-SA" sz="2800" b="1" dirty="0"/>
              <a:t>: مفعول به منصوب</a:t>
            </a:r>
            <a:endParaRPr lang="en-US" sz="2800" dirty="0"/>
          </a:p>
          <a:p>
            <a:r>
              <a:rPr lang="ar-SA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522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86833" y="116632"/>
            <a:ext cx="8496944" cy="2728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1173480" algn="l"/>
              </a:tabLst>
            </a:pPr>
            <a:r>
              <a:rPr lang="en-US" sz="4000" b="1" u="sng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-1</a:t>
            </a:r>
            <a:r>
              <a:rPr lang="en-US" sz="3200" b="1" u="sng" dirty="0">
                <a:solidFill>
                  <a:srgbClr val="FF0000"/>
                </a:solidFill>
                <a:ea typeface="Calibri"/>
                <a:cs typeface="Arial"/>
              </a:rPr>
              <a:t> </a:t>
            </a:r>
            <a:r>
              <a:rPr lang="ar-SA" sz="3200" b="1" u="sng" dirty="0">
                <a:solidFill>
                  <a:srgbClr val="FF0000"/>
                </a:solidFill>
                <a:ea typeface="Calibri"/>
              </a:rPr>
              <a:t>أعرب المستثنى فيما يلي</a:t>
            </a:r>
            <a:r>
              <a:rPr lang="ar-SA" sz="2400" b="1" u="sng" dirty="0">
                <a:solidFill>
                  <a:srgbClr val="FF0000"/>
                </a:solidFill>
                <a:latin typeface="Calibri"/>
                <a:ea typeface="Calibri"/>
              </a:rPr>
              <a:t> : </a:t>
            </a:r>
            <a:endParaRPr lang="en-US" sz="1600" dirty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173480" algn="l"/>
              </a:tabLst>
            </a:pPr>
            <a:r>
              <a:rPr lang="ar-SA" sz="2000" b="1" dirty="0">
                <a:latin typeface="Calibri"/>
                <a:ea typeface="Calibri"/>
              </a:rPr>
              <a:t>لا ينكر قيمة العلم </a:t>
            </a:r>
            <a:r>
              <a:rPr lang="ar-SA" sz="2000" b="1" dirty="0" smtClean="0">
                <a:latin typeface="Calibri"/>
                <a:ea typeface="Calibri"/>
              </a:rPr>
              <a:t>إلا الجاهلون</a:t>
            </a:r>
            <a:r>
              <a:rPr lang="ar-SA" dirty="0" smtClean="0">
                <a:latin typeface="Calibri"/>
                <a:ea typeface="Calibri"/>
              </a:rPr>
              <a:t>...........................................................................</a:t>
            </a:r>
            <a:endParaRPr lang="en-US" sz="1600" dirty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173480" algn="l"/>
              </a:tabLst>
            </a:pPr>
            <a:r>
              <a:rPr lang="ar-SA" sz="2000" b="1" dirty="0">
                <a:latin typeface="Calibri"/>
                <a:ea typeface="Calibri"/>
              </a:rPr>
              <a:t>أوقر التجار خلا الطماع</a:t>
            </a:r>
            <a:r>
              <a:rPr lang="ar-SA" sz="2000" dirty="0">
                <a:latin typeface="Calibri"/>
                <a:ea typeface="Calibri"/>
              </a:rPr>
              <a:t> </a:t>
            </a:r>
            <a:r>
              <a:rPr lang="ar-SA" dirty="0" smtClean="0">
                <a:latin typeface="Calibri"/>
                <a:ea typeface="Calibri"/>
              </a:rPr>
              <a:t>.......................................................................................</a:t>
            </a:r>
            <a:endParaRPr lang="en-US" sz="1600" dirty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173480" algn="l"/>
              </a:tabLst>
            </a:pPr>
            <a:r>
              <a:rPr lang="ar-SA" sz="2000" b="1" dirty="0">
                <a:latin typeface="Calibri"/>
                <a:ea typeface="Calibri"/>
              </a:rPr>
              <a:t>لسنا </a:t>
            </a:r>
            <a:r>
              <a:rPr lang="ar-SA" sz="2000" b="1" dirty="0" smtClean="0">
                <a:latin typeface="Calibri"/>
                <a:ea typeface="Calibri"/>
              </a:rPr>
              <a:t>إلا رحماء</a:t>
            </a:r>
            <a:r>
              <a:rPr lang="ar-SA" dirty="0" smtClean="0">
                <a:latin typeface="Calibri"/>
                <a:ea typeface="Calibri"/>
              </a:rPr>
              <a:t>.........................................................</a:t>
            </a:r>
            <a:r>
              <a:rPr lang="ar-EG" dirty="0" smtClean="0">
                <a:latin typeface="Calibri"/>
                <a:ea typeface="Calibri"/>
              </a:rPr>
              <a:t>.........</a:t>
            </a:r>
            <a:r>
              <a:rPr lang="ar-SA" dirty="0" smtClean="0">
                <a:latin typeface="Calibri"/>
                <a:ea typeface="Calibri"/>
              </a:rPr>
              <a:t>.........................</a:t>
            </a:r>
            <a:endParaRPr lang="en-US" sz="1600" dirty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173480" algn="l"/>
              </a:tabLst>
            </a:pPr>
            <a:r>
              <a:rPr lang="ar-SA" sz="2000" b="1" dirty="0">
                <a:latin typeface="Calibri"/>
                <a:ea typeface="Calibri"/>
              </a:rPr>
              <a:t>ما نجح سوى المجتهد</a:t>
            </a:r>
            <a:r>
              <a:rPr lang="ar-SA" sz="2000" dirty="0">
                <a:latin typeface="Calibri"/>
                <a:ea typeface="Calibri"/>
              </a:rPr>
              <a:t> </a:t>
            </a:r>
            <a:r>
              <a:rPr lang="ar-SA" dirty="0" smtClean="0">
                <a:latin typeface="Calibri"/>
                <a:ea typeface="Calibri"/>
              </a:rPr>
              <a:t>...............................................................................................</a:t>
            </a:r>
            <a:endParaRPr lang="en-US" sz="16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7077" y="2870719"/>
            <a:ext cx="8676456" cy="553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1173480" algn="l"/>
              </a:tabLst>
            </a:pPr>
            <a:r>
              <a:rPr lang="en-US" sz="3200" b="1" dirty="0">
                <a:latin typeface="Calibri"/>
                <a:ea typeface="Calibri"/>
                <a:cs typeface="Arial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-2</a:t>
            </a:r>
            <a:r>
              <a:rPr lang="ar-SA" sz="3200" b="1" dirty="0">
                <a:solidFill>
                  <a:srgbClr val="FF0000"/>
                </a:solidFill>
                <a:latin typeface="Calibri"/>
                <a:ea typeface="Calibri"/>
              </a:rPr>
              <a:t>ضع غير بدل ( إلا ) وأعربها وما بعدها فيما يأتي :</a:t>
            </a:r>
            <a:endParaRPr lang="en-US" sz="1400" dirty="0">
              <a:latin typeface="Calibri"/>
              <a:ea typeface="Calibri"/>
              <a:cs typeface="Arial"/>
            </a:endParaRPr>
          </a:p>
          <a:p>
            <a:pPr marL="228600">
              <a:lnSpc>
                <a:spcPct val="115000"/>
              </a:lnSpc>
              <a:spcAft>
                <a:spcPts val="1000"/>
              </a:spcAft>
              <a:tabLst>
                <a:tab pos="1173480" algn="l"/>
              </a:tabLst>
            </a:pPr>
            <a:r>
              <a:rPr lang="ar-SA" sz="2800" b="1" dirty="0">
                <a:latin typeface="Calibri"/>
                <a:ea typeface="Calibri"/>
              </a:rPr>
              <a:t>- إن المتكبر لا يكون إلا فظا غليظا </a:t>
            </a:r>
            <a:r>
              <a:rPr lang="ar-SA" dirty="0" smtClean="0">
                <a:latin typeface="Calibri"/>
                <a:ea typeface="Calibri"/>
              </a:rPr>
              <a:t>.....................................................</a:t>
            </a:r>
            <a:endParaRPr lang="en-US" sz="1400" dirty="0">
              <a:latin typeface="Calibri"/>
              <a:ea typeface="Calibri"/>
              <a:cs typeface="Arial"/>
            </a:endParaRPr>
          </a:p>
          <a:p>
            <a:pPr marL="228600">
              <a:lnSpc>
                <a:spcPct val="115000"/>
              </a:lnSpc>
              <a:spcAft>
                <a:spcPts val="1000"/>
              </a:spcAft>
              <a:tabLst>
                <a:tab pos="1173480" algn="l"/>
              </a:tabLst>
            </a:pPr>
            <a:r>
              <a:rPr lang="ar-SA" sz="2800" dirty="0">
                <a:latin typeface="Calibri"/>
                <a:ea typeface="Calibri"/>
              </a:rPr>
              <a:t>- </a:t>
            </a:r>
            <a:r>
              <a:rPr lang="ar-SA" sz="3200" b="1" dirty="0">
                <a:latin typeface="Calibri"/>
                <a:ea typeface="Calibri"/>
              </a:rPr>
              <a:t>ما يعرف الفضل إلا </a:t>
            </a:r>
            <a:r>
              <a:rPr lang="ar-SA" sz="3200" b="1" dirty="0" smtClean="0">
                <a:latin typeface="Calibri"/>
                <a:ea typeface="Calibri"/>
              </a:rPr>
              <a:t>المنصفون</a:t>
            </a:r>
            <a:r>
              <a:rPr lang="ar-SA" dirty="0" smtClean="0">
                <a:latin typeface="Calibri"/>
                <a:ea typeface="Calibri"/>
              </a:rPr>
              <a:t>.</a:t>
            </a:r>
            <a:r>
              <a:rPr lang="ar-SA" sz="1400" dirty="0">
                <a:latin typeface="Calibri"/>
                <a:ea typeface="Calibri"/>
              </a:rPr>
              <a:t> </a:t>
            </a:r>
            <a:r>
              <a:rPr lang="ar-SA" sz="1400" dirty="0" smtClean="0">
                <a:latin typeface="Calibri"/>
                <a:ea typeface="Calibri"/>
              </a:rPr>
              <a:t>....................................................................</a:t>
            </a:r>
            <a:endParaRPr lang="en-US" sz="1400" dirty="0">
              <a:latin typeface="Calibri"/>
              <a:ea typeface="Calibri"/>
              <a:cs typeface="Arial"/>
            </a:endParaRPr>
          </a:p>
          <a:p>
            <a:pPr marL="228600">
              <a:lnSpc>
                <a:spcPct val="115000"/>
              </a:lnSpc>
              <a:spcAft>
                <a:spcPts val="1000"/>
              </a:spcAft>
              <a:tabLst>
                <a:tab pos="1173480" algn="l"/>
              </a:tabLst>
            </a:pPr>
            <a:r>
              <a:rPr lang="ar-SA" sz="2800" b="1" dirty="0">
                <a:latin typeface="Calibri"/>
                <a:ea typeface="Calibri"/>
              </a:rPr>
              <a:t>- ما في المدرسة إلا المعلمون</a:t>
            </a:r>
            <a:r>
              <a:rPr lang="ar-SA" dirty="0" smtClean="0">
                <a:latin typeface="Calibri"/>
                <a:ea typeface="Calibri"/>
              </a:rPr>
              <a:t>......................................................</a:t>
            </a:r>
            <a:r>
              <a:rPr lang="ar-SA" sz="1600" dirty="0" smtClean="0">
                <a:latin typeface="Calibri"/>
                <a:ea typeface="Calibri"/>
              </a:rPr>
              <a:t>.........</a:t>
            </a:r>
            <a:endParaRPr lang="en-US" sz="1400" dirty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173480" algn="l"/>
              </a:tabLst>
            </a:pPr>
            <a:r>
              <a:rPr lang="en-US" sz="3200" b="1" u="sng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3</a:t>
            </a:r>
            <a:r>
              <a:rPr lang="ar-EG" sz="3200" b="1" u="sng" dirty="0">
                <a:solidFill>
                  <a:srgbClr val="FF0000"/>
                </a:solidFill>
                <a:latin typeface="Calibri"/>
                <a:ea typeface="Calibri"/>
              </a:rPr>
              <a:t> - </a:t>
            </a:r>
            <a:r>
              <a:rPr lang="ar-SA" sz="3200" b="1" u="sng" dirty="0">
                <a:solidFill>
                  <a:srgbClr val="FF0000"/>
                </a:solidFill>
                <a:latin typeface="Calibri"/>
                <a:ea typeface="Calibri"/>
              </a:rPr>
              <a:t>ضع (إلا) مكان (سوى) وغير ما يلزم : </a:t>
            </a:r>
            <a:endParaRPr lang="en-US" sz="1400" dirty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173480" algn="l"/>
              </a:tabLst>
            </a:pPr>
            <a:r>
              <a:rPr lang="ar-SA" sz="2800" b="1" dirty="0">
                <a:latin typeface="Calibri"/>
                <a:ea typeface="Calibri"/>
              </a:rPr>
              <a:t>- ما يؤمن بقيمة القراءة سوى المثقفين</a:t>
            </a:r>
            <a:r>
              <a:rPr lang="ar-SA" dirty="0" smtClean="0">
                <a:latin typeface="Calibri"/>
                <a:ea typeface="Calibri"/>
              </a:rPr>
              <a:t>...............................................................................................</a:t>
            </a:r>
            <a:endParaRPr lang="en-US" sz="1400" dirty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173480" algn="l"/>
              </a:tabLst>
            </a:pPr>
            <a:r>
              <a:rPr lang="ar-SA" sz="2800" b="1" dirty="0">
                <a:latin typeface="Calibri"/>
                <a:ea typeface="Calibri"/>
              </a:rPr>
              <a:t>- ما فاز سوى أخيك في المباراة</a:t>
            </a:r>
            <a:r>
              <a:rPr lang="ar-SA" dirty="0" smtClean="0">
                <a:latin typeface="Calibri"/>
                <a:ea typeface="Calibri"/>
              </a:rPr>
              <a:t>..................................................................................................</a:t>
            </a:r>
            <a:endParaRPr lang="en-US" sz="1400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11629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55840551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>
            <a:spLocks noChangeArrowheads="1"/>
          </p:cNvSpPr>
          <p:nvPr/>
        </p:nvSpPr>
        <p:spPr bwMode="auto">
          <a:xfrm>
            <a:off x="4694684" y="47278"/>
            <a:ext cx="4305300" cy="933450"/>
          </a:xfrm>
          <a:prstGeom prst="horizontalScroll">
            <a:avLst>
              <a:gd name="adj" fmla="val 12500"/>
            </a:avLst>
          </a:prstGeom>
          <a:gradFill rotWithShape="0">
            <a:gsLst>
              <a:gs pos="0">
                <a:schemeClr val="lt1">
                  <a:lumMod val="100000"/>
                  <a:lumOff val="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5400000" scaled="1"/>
          </a:gradFill>
          <a:ln w="12700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  <a:effectLst>
            <a:outerShdw dist="28398" dir="3806097" algn="ctr" rotWithShape="0">
              <a:schemeClr val="accent6">
                <a:lumMod val="50000"/>
                <a:lumOff val="0"/>
                <a:alpha val="50000"/>
              </a:schemeClr>
            </a:outerShdw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EG" sz="4800" b="1" u="sng" dirty="0">
                <a:solidFill>
                  <a:srgbClr val="000000"/>
                </a:solidFill>
                <a:effectLst/>
                <a:latin typeface="Calibri"/>
                <a:ea typeface="Calibri"/>
                <a:cs typeface="Arial"/>
              </a:rPr>
              <a:t>أسلوب الاستثناء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980728"/>
            <a:ext cx="5124450" cy="467677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427984" y="980728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EG" dirty="0"/>
              <a:t>	</a:t>
            </a:r>
            <a:endParaRPr lang="en-US" dirty="0"/>
          </a:p>
          <a:p>
            <a:r>
              <a:rPr lang="ar-EG" sz="3200" b="1" u="sng" dirty="0"/>
              <a:t>يتكون أسلوب الاستثناء من ثلاثة أركان وهي</a:t>
            </a:r>
            <a:r>
              <a:rPr lang="ar-EG" sz="3200" b="1" dirty="0"/>
              <a:t> : </a:t>
            </a:r>
            <a:endParaRPr lang="en-US" sz="3200" dirty="0"/>
          </a:p>
          <a:p>
            <a:pPr marL="457200" indent="-457200">
              <a:buFontTx/>
              <a:buChar char="-"/>
            </a:pPr>
            <a:r>
              <a:rPr lang="ar-EG" sz="3200" b="1" dirty="0" smtClean="0"/>
              <a:t>أحب </a:t>
            </a:r>
            <a:r>
              <a:rPr lang="ar-EG" sz="3200" b="1" dirty="0"/>
              <a:t>الفاكهةَ إلا </a:t>
            </a:r>
            <a:r>
              <a:rPr lang="ar-EG" sz="3200" b="1" dirty="0" smtClean="0"/>
              <a:t>الموزَ</a:t>
            </a:r>
          </a:p>
          <a:p>
            <a:pPr marL="457200" indent="-457200">
              <a:buFontTx/>
              <a:buChar char="-"/>
            </a:pPr>
            <a:endParaRPr lang="en-US" sz="3200" dirty="0"/>
          </a:p>
          <a:p>
            <a:r>
              <a:rPr lang="ar-EG" sz="3200" b="1" dirty="0"/>
              <a:t>- أكلت الطعامَ إلا الخبزَ</a:t>
            </a:r>
            <a:endParaRPr lang="en-US" sz="3200" dirty="0"/>
          </a:p>
          <a:p>
            <a:r>
              <a:rPr lang="ar-EG" sz="3200" b="1" dirty="0">
                <a:solidFill>
                  <a:srgbClr val="FF0000"/>
                </a:solidFill>
              </a:rPr>
              <a:t> المستثنى منه </a:t>
            </a:r>
            <a:r>
              <a:rPr lang="ar-EG" sz="3200" b="1" dirty="0"/>
              <a:t>: </a:t>
            </a:r>
            <a:endParaRPr lang="ar-EG" sz="3200" b="1" dirty="0" smtClean="0"/>
          </a:p>
          <a:p>
            <a:r>
              <a:rPr lang="ar-EG" sz="3200" b="1" dirty="0" smtClean="0"/>
              <a:t>قبل </a:t>
            </a:r>
            <a:r>
              <a:rPr lang="ar-EG" sz="3200" b="1" dirty="0"/>
              <a:t>الأداة وهو الأكثر</a:t>
            </a:r>
            <a:endParaRPr lang="en-US" sz="3200" dirty="0"/>
          </a:p>
          <a:p>
            <a:r>
              <a:rPr lang="ar-EG" sz="3200" b="1" dirty="0"/>
              <a:t>ويمكن حذفه </a:t>
            </a:r>
            <a:endParaRPr lang="ar-EG" sz="3200" b="1" dirty="0" smtClean="0"/>
          </a:p>
          <a:p>
            <a:r>
              <a:rPr lang="ar-EG" sz="3200" b="1" dirty="0" smtClean="0"/>
              <a:t>و</a:t>
            </a:r>
            <a:r>
              <a:rPr lang="ar-EG" sz="3200" b="1" dirty="0" smtClean="0">
                <a:solidFill>
                  <a:srgbClr val="FF0000"/>
                </a:solidFill>
              </a:rPr>
              <a:t>المستثنى </a:t>
            </a:r>
            <a:r>
              <a:rPr lang="ar-EG" sz="3200" b="1" dirty="0"/>
              <a:t>جزء منه.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1213075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>
            <a:spLocks noChangeArrowheads="1"/>
          </p:cNvSpPr>
          <p:nvPr/>
        </p:nvSpPr>
        <p:spPr bwMode="auto">
          <a:xfrm>
            <a:off x="5348587" y="-99392"/>
            <a:ext cx="3801110" cy="933450"/>
          </a:xfrm>
          <a:prstGeom prst="horizontalScroll">
            <a:avLst>
              <a:gd name="adj" fmla="val 12500"/>
            </a:avLst>
          </a:prstGeom>
          <a:gradFill rotWithShape="0">
            <a:gsLst>
              <a:gs pos="0">
                <a:sysClr val="window" lastClr="FFFFFF">
                  <a:lumMod val="100000"/>
                  <a:lumOff val="0"/>
                </a:sysClr>
              </a:gs>
              <a:gs pos="100000">
                <a:srgbClr val="F79646">
                  <a:lumMod val="40000"/>
                  <a:lumOff val="60000"/>
                </a:srgbClr>
              </a:gs>
            </a:gsLst>
            <a:lin ang="5400000" scaled="1"/>
          </a:gradFill>
          <a:ln w="12700">
            <a:solidFill>
              <a:srgbClr val="F79646">
                <a:lumMod val="60000"/>
                <a:lumOff val="40000"/>
              </a:srgbClr>
            </a:solidFill>
            <a:round/>
            <a:headEnd/>
            <a:tailEnd/>
          </a:ln>
          <a:effectLst>
            <a:outerShdw dist="28398" dir="3806097" algn="ctr" rotWithShape="0">
              <a:srgbClr val="F79646">
                <a:lumMod val="50000"/>
                <a:lumOff val="0"/>
                <a:alpha val="50000"/>
              </a:srgbClr>
            </a:outerShdw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EG" sz="4800" b="1" u="sng" dirty="0">
                <a:solidFill>
                  <a:srgbClr val="000000"/>
                </a:solidFill>
                <a:effectLst/>
                <a:latin typeface="Calibri"/>
                <a:ea typeface="Calibri"/>
                <a:cs typeface="Arial"/>
              </a:rPr>
              <a:t>أدوات الاستثناء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917265"/>
              </p:ext>
            </p:extLst>
          </p:nvPr>
        </p:nvGraphicFramePr>
        <p:xfrm>
          <a:off x="107503" y="908720"/>
          <a:ext cx="8949680" cy="1636368"/>
        </p:xfrm>
        <a:graphic>
          <a:graphicData uri="http://schemas.openxmlformats.org/drawingml/2006/table">
            <a:tbl>
              <a:tblPr rtl="1" firstRow="1" firstCol="1" bandRow="1"/>
              <a:tblGrid>
                <a:gridCol w="909833"/>
                <a:gridCol w="1862054"/>
                <a:gridCol w="2792783"/>
                <a:gridCol w="3385010"/>
              </a:tblGrid>
              <a:tr h="54545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100" b="1">
                          <a:effectLst/>
                          <a:latin typeface="Calibri"/>
                          <a:ea typeface="Calibri"/>
                          <a:cs typeface="Arial"/>
                        </a:rPr>
                        <a:t>إلا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289" marR="592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100" b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غير - سوى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289" marR="592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100" b="1">
                          <a:effectLst/>
                          <a:latin typeface="Calibri"/>
                          <a:ea typeface="Calibri"/>
                          <a:cs typeface="Arial"/>
                        </a:rPr>
                        <a:t>عدا – خلا - حاشا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289" marR="592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100" b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ما عدا – ما خلا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289" marR="592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091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100" b="1">
                          <a:effectLst/>
                          <a:latin typeface="Calibri"/>
                          <a:ea typeface="Calibri"/>
                          <a:cs typeface="Arial"/>
                        </a:rPr>
                        <a:t>حرف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289" marR="592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100" b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اسم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289" marR="592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100" b="1">
                          <a:effectLst/>
                          <a:latin typeface="Calibri"/>
                          <a:ea typeface="Calibri"/>
                          <a:cs typeface="Arial"/>
                        </a:rPr>
                        <a:t>-  حرف جر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100" b="1">
                          <a:effectLst/>
                          <a:latin typeface="Calibri"/>
                          <a:ea typeface="Calibri"/>
                          <a:cs typeface="Arial"/>
                        </a:rPr>
                        <a:t>-  فعل ماض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289" marR="592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1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ما: حرف مصدري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1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عدا- خلا: فعل ماض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289" marR="592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07504" y="2852936"/>
            <a:ext cx="903649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2800" b="1" u="sng" dirty="0"/>
              <a:t>الأساليب :</a:t>
            </a:r>
            <a:endParaRPr lang="en-US" sz="2800" dirty="0"/>
          </a:p>
          <a:p>
            <a:r>
              <a:rPr lang="ar-EG" sz="3200" b="1" dirty="0">
                <a:solidFill>
                  <a:srgbClr val="FF0000"/>
                </a:solidFill>
              </a:rPr>
              <a:t>تام/ناقص: </a:t>
            </a:r>
            <a:r>
              <a:rPr lang="ar-EG" sz="2800" b="1" dirty="0"/>
              <a:t>إذا كان المستثنى منه مذكوراً يكون الأسلوب تامّاً( الجملة معناها تام مفهوم)</a:t>
            </a:r>
            <a:endParaRPr lang="en-US" sz="2800" dirty="0"/>
          </a:p>
          <a:p>
            <a:r>
              <a:rPr lang="ar-EG" sz="2800" b="1" dirty="0"/>
              <a:t>مثل: حضر</a:t>
            </a:r>
            <a:r>
              <a:rPr lang="ar-EG" sz="2800" b="1" u="sng" dirty="0"/>
              <a:t> القومُ</a:t>
            </a:r>
            <a:r>
              <a:rPr lang="ar-EG" sz="2800" b="1" dirty="0"/>
              <a:t> إلا زيداً.          وعدا ذلك تكون الجملة ناقصة.</a:t>
            </a:r>
            <a:endParaRPr lang="en-US" sz="2800" dirty="0"/>
          </a:p>
          <a:p>
            <a:r>
              <a:rPr lang="ar-EG" sz="2800" b="1" dirty="0"/>
              <a:t> </a:t>
            </a:r>
            <a:r>
              <a:rPr lang="ar-EG" sz="2800" b="1" dirty="0">
                <a:solidFill>
                  <a:srgbClr val="FF0000"/>
                </a:solidFill>
              </a:rPr>
              <a:t>مثبت/منفي: </a:t>
            </a:r>
            <a:r>
              <a:rPr lang="ar-EG" sz="2800" b="1" dirty="0"/>
              <a:t>إذا كانت جملة الاستثناء خالية من النفي أو النهي أو الاستفهام</a:t>
            </a:r>
            <a:endParaRPr lang="en-US" sz="2800" dirty="0"/>
          </a:p>
          <a:p>
            <a:r>
              <a:rPr lang="ar-EG" sz="2800" b="1" dirty="0"/>
              <a:t> فإنها تكون مثبتة وعدا ذلك تكون منفية.</a:t>
            </a:r>
            <a:endParaRPr lang="en-US" sz="2800" dirty="0"/>
          </a:p>
          <a:p>
            <a:r>
              <a:rPr lang="ar-EG" sz="2800" b="1" dirty="0"/>
              <a:t>متصل/منقطع: إذا كان المستثنى من جنس المستثنى منه حضر الطلاب إلا زيدا.</a:t>
            </a:r>
            <a:endParaRPr lang="ar-EG" sz="2800" dirty="0"/>
          </a:p>
        </p:txBody>
      </p:sp>
    </p:spTree>
    <p:extLst>
      <p:ext uri="{BB962C8B-B14F-4D97-AF65-F5344CB8AC3E}">
        <p14:creationId xmlns:p14="http://schemas.microsoft.com/office/powerpoint/2010/main" val="2988009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>
            <a:spLocks noChangeArrowheads="1"/>
          </p:cNvSpPr>
          <p:nvPr/>
        </p:nvSpPr>
        <p:spPr bwMode="auto">
          <a:xfrm>
            <a:off x="6441588" y="0"/>
            <a:ext cx="2677160" cy="933450"/>
          </a:xfrm>
          <a:prstGeom prst="horizontalScroll">
            <a:avLst>
              <a:gd name="adj" fmla="val 12500"/>
            </a:avLst>
          </a:prstGeom>
          <a:gradFill rotWithShape="0">
            <a:gsLst>
              <a:gs pos="0">
                <a:sysClr val="window" lastClr="FFFFFF">
                  <a:lumMod val="100000"/>
                  <a:lumOff val="0"/>
                </a:sysClr>
              </a:gs>
              <a:gs pos="100000">
                <a:srgbClr val="F79646">
                  <a:lumMod val="40000"/>
                  <a:lumOff val="60000"/>
                </a:srgbClr>
              </a:gs>
            </a:gsLst>
            <a:lin ang="5400000" scaled="1"/>
          </a:gradFill>
          <a:ln w="12700">
            <a:solidFill>
              <a:srgbClr val="F79646">
                <a:lumMod val="60000"/>
                <a:lumOff val="40000"/>
              </a:srgbClr>
            </a:solidFill>
            <a:round/>
            <a:headEnd/>
            <a:tailEnd/>
          </a:ln>
          <a:effectLst>
            <a:outerShdw dist="28398" dir="3806097" algn="ctr" rotWithShape="0">
              <a:srgbClr val="F79646">
                <a:lumMod val="50000"/>
                <a:lumOff val="0"/>
                <a:alpha val="50000"/>
              </a:srgbClr>
            </a:outerShdw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EG" sz="3600" b="1" u="sng">
                <a:solidFill>
                  <a:srgbClr val="000000"/>
                </a:solidFill>
                <a:effectLst/>
                <a:latin typeface="Calibri"/>
                <a:ea typeface="Calibri"/>
                <a:cs typeface="Arial"/>
              </a:rPr>
              <a:t>أنواع الاستثناء</a:t>
            </a:r>
            <a:endParaRPr lang="en-US" sz="110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3" name="Horizontal Scroll 2"/>
          <p:cNvSpPr>
            <a:spLocks noChangeArrowheads="1"/>
          </p:cNvSpPr>
          <p:nvPr/>
        </p:nvSpPr>
        <p:spPr bwMode="auto">
          <a:xfrm>
            <a:off x="2411760" y="921474"/>
            <a:ext cx="3801110" cy="933450"/>
          </a:xfrm>
          <a:prstGeom prst="horizontalScroll">
            <a:avLst>
              <a:gd name="adj" fmla="val 12500"/>
            </a:avLst>
          </a:prstGeom>
          <a:gradFill rotWithShape="0">
            <a:gsLst>
              <a:gs pos="0">
                <a:sysClr val="window" lastClr="FFFFFF">
                  <a:lumMod val="100000"/>
                  <a:lumOff val="0"/>
                </a:sysClr>
              </a:gs>
              <a:gs pos="100000">
                <a:srgbClr val="F79646">
                  <a:lumMod val="40000"/>
                  <a:lumOff val="60000"/>
                </a:srgbClr>
              </a:gs>
            </a:gsLst>
            <a:lin ang="5400000" scaled="1"/>
          </a:gradFill>
          <a:ln w="12700">
            <a:solidFill>
              <a:srgbClr val="F79646">
                <a:lumMod val="60000"/>
                <a:lumOff val="40000"/>
              </a:srgbClr>
            </a:solidFill>
            <a:round/>
            <a:headEnd/>
            <a:tailEnd/>
          </a:ln>
          <a:effectLst>
            <a:outerShdw dist="28398" dir="3806097" algn="ctr" rotWithShape="0">
              <a:srgbClr val="F79646">
                <a:lumMod val="50000"/>
                <a:lumOff val="0"/>
                <a:alpha val="50000"/>
              </a:srgbClr>
            </a:outerShdw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EG" sz="3600" b="1" u="sng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/>
                <a:ea typeface="Calibri"/>
                <a:cs typeface="Arial"/>
              </a:rPr>
              <a:t>أولا :  الاستثناءبـ  إلا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418365"/>
              </p:ext>
            </p:extLst>
          </p:nvPr>
        </p:nvGraphicFramePr>
        <p:xfrm>
          <a:off x="107504" y="1885842"/>
          <a:ext cx="8976614" cy="4972157"/>
        </p:xfrm>
        <a:graphic>
          <a:graphicData uri="http://schemas.openxmlformats.org/drawingml/2006/table">
            <a:tbl>
              <a:tblPr rtl="1" firstRow="1" firstCol="1" bandRow="1"/>
              <a:tblGrid>
                <a:gridCol w="2591500"/>
                <a:gridCol w="3876846"/>
                <a:gridCol w="2508268"/>
              </a:tblGrid>
              <a:tr h="543177">
                <a:tc>
                  <a:txBody>
                    <a:bodyPr/>
                    <a:lstStyle/>
                    <a:p>
                      <a:pPr marL="342900" lvl="0" indent="-3429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EG" sz="22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تام مثبت(موجب)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2- تام منفي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ناقص منفي (مفرغ 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991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b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المستثنى منه موجود والجملة لم تنفى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b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المستثنى منه موجود والجملة منفية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b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المستثنى منه محذوف والجملة منفية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317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حفظت القصائدَ </a:t>
                      </a:r>
                      <a:r>
                        <a:rPr lang="ar-SA" sz="2200" b="1">
                          <a:solidFill>
                            <a:srgbClr val="7030A0"/>
                          </a:solidFill>
                          <a:effectLst/>
                          <a:highlight>
                            <a:srgbClr val="D3D3D3"/>
                          </a:highlight>
                          <a:latin typeface="Calibri"/>
                          <a:ea typeface="Calibri"/>
                          <a:cs typeface="Arial"/>
                        </a:rPr>
                        <a:t>إلا</a:t>
                      </a:r>
                      <a:r>
                        <a:rPr lang="ar-SA" sz="2200" b="1" u="sng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قصيدةً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ما حفظتُ القصائد </a:t>
                      </a:r>
                      <a:r>
                        <a:rPr lang="ar-EG" sz="2200" b="1">
                          <a:solidFill>
                            <a:srgbClr val="7030A0"/>
                          </a:solidFill>
                          <a:effectLst/>
                          <a:highlight>
                            <a:srgbClr val="D3D3D3"/>
                          </a:highlight>
                          <a:latin typeface="Calibri"/>
                          <a:ea typeface="Calibri"/>
                          <a:cs typeface="Arial"/>
                        </a:rPr>
                        <a:t>إلا</a:t>
                      </a:r>
                      <a:r>
                        <a:rPr lang="ar-EG" sz="22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EG" sz="2200" b="1" u="sng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قصيدةً / قصيدةً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ما سمعتُ </a:t>
                      </a:r>
                      <a:r>
                        <a:rPr lang="ar-SA" sz="2200" b="1">
                          <a:solidFill>
                            <a:srgbClr val="7030A0"/>
                          </a:solidFill>
                          <a:effectLst/>
                          <a:highlight>
                            <a:srgbClr val="D3D3D3"/>
                          </a:highlight>
                          <a:latin typeface="Calibri"/>
                          <a:ea typeface="Calibri"/>
                          <a:cs typeface="Arial"/>
                        </a:rPr>
                        <a:t>إلا</a:t>
                      </a:r>
                      <a:r>
                        <a:rPr lang="ar-SA" sz="22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200" b="1" u="sng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القرآنَ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635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b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حكمه : </a:t>
                      </a:r>
                      <a:r>
                        <a:rPr lang="ar-EG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واجب النصب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يجوز نصبه كونه مستثنى أو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يعرب بدل( تابع للمستثنى منه)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يعرب حسب موقعه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في الجملة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953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1">
                          <a:effectLst/>
                          <a:latin typeface="Arial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200" b="1" u="sng">
                          <a:effectLst/>
                          <a:latin typeface="Calibri"/>
                          <a:ea typeface="Calibri"/>
                          <a:cs typeface="Arial"/>
                        </a:rPr>
                        <a:t>قصيدةً: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يعرب : </a:t>
                      </a:r>
                      <a:r>
                        <a:rPr lang="ar-EG" sz="2200" b="1">
                          <a:solidFill>
                            <a:srgbClr val="4F6228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مستثنى منصوب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 u="sng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قصيدةً</a:t>
                      </a:r>
                      <a:r>
                        <a:rPr lang="ar-EG" sz="2200" b="1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 : </a:t>
                      </a:r>
                      <a:r>
                        <a:rPr lang="ar-EG" sz="2200" b="1" dirty="0">
                          <a:solidFill>
                            <a:srgbClr val="4F6228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مستثنى منصوب ويجوز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 u="sng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قصيدةً</a:t>
                      </a:r>
                      <a:r>
                        <a:rPr lang="ar-EG" sz="2200" b="1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 : </a:t>
                      </a:r>
                      <a:r>
                        <a:rPr lang="ar-EG" sz="2200" b="1" dirty="0">
                          <a:solidFill>
                            <a:srgbClr val="4F6228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بدل منصوب من المستثنى منه ( القصائد)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u="sng" dirty="0">
                          <a:effectLst/>
                          <a:latin typeface="Calibri"/>
                          <a:ea typeface="Calibri"/>
                          <a:cs typeface="Arial"/>
                        </a:rPr>
                        <a:t>القرآن</a:t>
                      </a:r>
                      <a:r>
                        <a:rPr lang="ar-EG" sz="2200" b="1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 :</a:t>
                      </a:r>
                      <a:r>
                        <a:rPr lang="ar-EG" sz="2200" b="1" dirty="0">
                          <a:solidFill>
                            <a:srgbClr val="4F6228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 مفعول به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407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45" y="398260"/>
            <a:ext cx="9144000" cy="336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7710170" algn="l"/>
              </a:tabLst>
            </a:pPr>
            <a:r>
              <a:rPr lang="ar-SA" sz="2000" b="1" dirty="0">
                <a:latin typeface="Calibri"/>
                <a:ea typeface="Calibri"/>
              </a:rPr>
              <a:t>نلاحظ ما يلي : </a:t>
            </a:r>
            <a:endParaRPr lang="en-US" sz="1050" dirty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tabLst>
                <a:tab pos="7710170" algn="l"/>
              </a:tabLst>
            </a:pPr>
            <a:r>
              <a:rPr lang="ar-SA" sz="2400" b="1" dirty="0">
                <a:latin typeface="Calibri"/>
                <a:ea typeface="Calibri"/>
              </a:rPr>
              <a:t>- يعرب ما بعد إلا </a:t>
            </a:r>
            <a:r>
              <a:rPr lang="ar-SA" sz="2400" b="1" dirty="0" smtClean="0">
                <a:solidFill>
                  <a:srgbClr val="FF0000"/>
                </a:solidFill>
                <a:latin typeface="Calibri"/>
                <a:ea typeface="Calibri"/>
              </a:rPr>
              <a:t>مستث</a:t>
            </a:r>
            <a:r>
              <a:rPr lang="ar-EG" sz="2400" b="1" dirty="0" smtClean="0">
                <a:solidFill>
                  <a:srgbClr val="FF0000"/>
                </a:solidFill>
                <a:latin typeface="Calibri"/>
                <a:ea typeface="Calibri"/>
              </a:rPr>
              <a:t>ن</a:t>
            </a:r>
            <a:r>
              <a:rPr lang="ar-SA" sz="2400" b="1" dirty="0" smtClean="0">
                <a:solidFill>
                  <a:srgbClr val="FF0000"/>
                </a:solidFill>
                <a:latin typeface="Calibri"/>
                <a:ea typeface="Calibri"/>
              </a:rPr>
              <a:t>ى </a:t>
            </a:r>
            <a:r>
              <a:rPr lang="ar-SA" sz="2400" b="1" dirty="0">
                <a:solidFill>
                  <a:srgbClr val="FF0000"/>
                </a:solidFill>
                <a:latin typeface="Calibri"/>
                <a:ea typeface="Calibri"/>
              </a:rPr>
              <a:t>منصوب </a:t>
            </a:r>
            <a:r>
              <a:rPr lang="ar-SA" sz="2400" b="1" dirty="0">
                <a:latin typeface="Calibri"/>
                <a:ea typeface="Calibri"/>
              </a:rPr>
              <a:t>؛ لأن الاستثناء تام مثبت .</a:t>
            </a:r>
            <a:endParaRPr lang="en-US" sz="1050" dirty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tabLst>
                <a:tab pos="7710170" algn="l"/>
              </a:tabLst>
            </a:pPr>
            <a:r>
              <a:rPr lang="ar-SA" sz="2400" b="1" dirty="0">
                <a:latin typeface="Calibri"/>
                <a:ea typeface="Calibri"/>
              </a:rPr>
              <a:t>- يعرب ما بعد إلا </a:t>
            </a:r>
            <a:r>
              <a:rPr lang="ar-SA" sz="2400" b="1" dirty="0" smtClean="0">
                <a:solidFill>
                  <a:srgbClr val="FF0000"/>
                </a:solidFill>
                <a:latin typeface="Calibri"/>
                <a:ea typeface="Calibri"/>
              </a:rPr>
              <a:t>مستث</a:t>
            </a:r>
            <a:r>
              <a:rPr lang="ar-EG" sz="2400" b="1" dirty="0" smtClean="0">
                <a:solidFill>
                  <a:srgbClr val="FF0000"/>
                </a:solidFill>
                <a:latin typeface="Calibri"/>
                <a:ea typeface="Calibri"/>
              </a:rPr>
              <a:t>ن</a:t>
            </a:r>
            <a:r>
              <a:rPr lang="ar-SA" sz="2400" b="1" dirty="0" smtClean="0">
                <a:solidFill>
                  <a:srgbClr val="FF0000"/>
                </a:solidFill>
                <a:latin typeface="Calibri"/>
                <a:ea typeface="Calibri"/>
              </a:rPr>
              <a:t>ى </a:t>
            </a:r>
            <a:r>
              <a:rPr lang="ar-SA" sz="2400" b="1" dirty="0">
                <a:solidFill>
                  <a:srgbClr val="FF0000"/>
                </a:solidFill>
                <a:latin typeface="Calibri"/>
                <a:ea typeface="Calibri"/>
              </a:rPr>
              <a:t>منصوب أو بدل </a:t>
            </a:r>
            <a:r>
              <a:rPr lang="ar-SA" sz="2400" b="1" dirty="0">
                <a:latin typeface="Calibri"/>
                <a:ea typeface="Calibri"/>
              </a:rPr>
              <a:t>( مرفوع </a:t>
            </a:r>
            <a:r>
              <a:rPr lang="ar-SA" sz="2400" b="1" dirty="0" smtClean="0">
                <a:latin typeface="Calibri"/>
                <a:ea typeface="Calibri"/>
              </a:rPr>
              <a:t>–</a:t>
            </a:r>
            <a:r>
              <a:rPr lang="ar-EG" sz="2400" b="1" dirty="0" smtClean="0">
                <a:latin typeface="Calibri"/>
                <a:ea typeface="Calibri"/>
              </a:rPr>
              <a:t> </a:t>
            </a:r>
            <a:r>
              <a:rPr lang="ar-SA" sz="2400" b="1" dirty="0" smtClean="0">
                <a:latin typeface="Calibri"/>
                <a:ea typeface="Calibri"/>
              </a:rPr>
              <a:t>منصوب -</a:t>
            </a:r>
            <a:r>
              <a:rPr lang="ar-EG" sz="2400" b="1" dirty="0" smtClean="0">
                <a:latin typeface="Calibri"/>
                <a:ea typeface="Calibri"/>
              </a:rPr>
              <a:t> </a:t>
            </a:r>
            <a:r>
              <a:rPr lang="ar-SA" sz="2400" b="1" dirty="0" smtClean="0">
                <a:latin typeface="Calibri"/>
                <a:ea typeface="Calibri"/>
              </a:rPr>
              <a:t>مجرور</a:t>
            </a:r>
            <a:r>
              <a:rPr lang="ar-SA" sz="2400" b="1" dirty="0">
                <a:latin typeface="Calibri"/>
                <a:ea typeface="Calibri"/>
              </a:rPr>
              <a:t>) </a:t>
            </a:r>
            <a:endParaRPr lang="en-US" sz="1050" dirty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tabLst>
                <a:tab pos="7710170" algn="l"/>
              </a:tabLst>
            </a:pPr>
            <a:r>
              <a:rPr lang="ar-SA" sz="2400" b="1" dirty="0">
                <a:latin typeface="Calibri"/>
                <a:ea typeface="Calibri"/>
              </a:rPr>
              <a:t>حسب إعراب المستثنى منه؛ لأن الاستثناء تام منفي</a:t>
            </a:r>
            <a:endParaRPr lang="en-US" sz="1050" dirty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tabLst>
                <a:tab pos="7710170" algn="l"/>
              </a:tabLst>
            </a:pPr>
            <a:r>
              <a:rPr lang="ar-SA" sz="2400" b="1" dirty="0">
                <a:latin typeface="Calibri"/>
                <a:ea typeface="Calibri"/>
              </a:rPr>
              <a:t>- يعرب ما بعد إلا </a:t>
            </a:r>
            <a:r>
              <a:rPr lang="ar-SA" sz="2400" b="1" dirty="0">
                <a:solidFill>
                  <a:srgbClr val="FF0000"/>
                </a:solidFill>
                <a:latin typeface="Calibri"/>
                <a:ea typeface="Calibri"/>
              </a:rPr>
              <a:t>حسب موقعه </a:t>
            </a:r>
            <a:r>
              <a:rPr lang="ar-SA" sz="2400" b="1" dirty="0">
                <a:latin typeface="Calibri"/>
                <a:ea typeface="Calibri"/>
              </a:rPr>
              <a:t>في الجملة بعد حذف أداة النفي وأداة الاستثناء؛ لأن الاستثناء ناقص منفي .</a:t>
            </a:r>
            <a:endParaRPr lang="en-US" sz="1050" dirty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tabLst>
                <a:tab pos="7710170" algn="l"/>
              </a:tabLst>
            </a:pPr>
            <a:r>
              <a:rPr lang="ar-SA" sz="2400" b="1" dirty="0">
                <a:latin typeface="Calibri"/>
                <a:ea typeface="Calibri"/>
              </a:rPr>
              <a:t>مثال :( وما محمد إلا رسول )    ═    </a:t>
            </a:r>
            <a:r>
              <a:rPr lang="ar-SA" sz="2400" b="1" dirty="0">
                <a:highlight>
                  <a:srgbClr val="FFFF00"/>
                </a:highlight>
                <a:latin typeface="Calibri"/>
                <a:ea typeface="Calibri"/>
              </a:rPr>
              <a:t>محمد رسول</a:t>
            </a:r>
            <a:r>
              <a:rPr lang="ar-SA" sz="2400" b="1" dirty="0">
                <a:latin typeface="Calibri"/>
                <a:ea typeface="Calibri"/>
              </a:rPr>
              <a:t>  رسول : خبر مرفوع </a:t>
            </a:r>
            <a:endParaRPr lang="en-US" sz="1050" dirty="0">
              <a:latin typeface="Calibri"/>
              <a:ea typeface="Calibri"/>
              <a:cs typeface="Arial"/>
            </a:endParaRPr>
          </a:p>
          <a:p>
            <a:r>
              <a:rPr lang="ar-SA" sz="2400" b="1" dirty="0">
                <a:latin typeface="Calibri"/>
                <a:ea typeface="Calibri"/>
              </a:rPr>
              <a:t>( مع ملاحظة عدم حذف أداة النفي إذا كانت( ليس) لأنها فعل وليست مجرد أداة نفي </a:t>
            </a:r>
            <a:endParaRPr lang="ar-EG" sz="2400" dirty="0"/>
          </a:p>
        </p:txBody>
      </p:sp>
      <p:sp>
        <p:nvSpPr>
          <p:cNvPr id="5" name="Rectangle 4"/>
          <p:cNvSpPr/>
          <p:nvPr/>
        </p:nvSpPr>
        <p:spPr>
          <a:xfrm>
            <a:off x="899592" y="3787127"/>
            <a:ext cx="71287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/>
              <a:t>مثال : لست إلا طالبا                طالبا : خبر ليس منصوب </a:t>
            </a:r>
            <a:r>
              <a:rPr lang="ar-SA" b="1" dirty="0"/>
              <a:t>.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755576" y="4653136"/>
            <a:ext cx="8124825" cy="2000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710170" algn="l"/>
              </a:tabLst>
            </a:pPr>
            <a:r>
              <a:rPr lang="ar-SA" sz="1800" b="1" dirty="0">
                <a:effectLst/>
                <a:ea typeface="Calibri"/>
                <a:cs typeface="Arial"/>
              </a:rPr>
              <a:t>ملحوظة هامة جدا :</a:t>
            </a:r>
            <a:endParaRPr lang="en-US" sz="1100" dirty="0">
              <a:effectLst/>
              <a:ea typeface="Calibri"/>
              <a:cs typeface="Arial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sz="2400" dirty="0">
                <a:effectLst/>
                <a:ea typeface="Calibri"/>
                <a:cs typeface="Arial"/>
              </a:rPr>
              <a:t>إذا ذكر المستثنى منه في الجملة وسبق بحرف الجر ( من ) فاعتبره غير موجود والكلام ناقص منفي مثل : ما نجح من الطلاب إلا طالب </a:t>
            </a:r>
            <a:r>
              <a:rPr lang="ar-SA" sz="1800" b="1" dirty="0">
                <a:effectLst/>
                <a:ea typeface="Calibri"/>
                <a:cs typeface="Arial"/>
              </a:rPr>
              <a:t>═  </a:t>
            </a:r>
            <a:r>
              <a:rPr lang="ar-SA" sz="2400" dirty="0">
                <a:effectLst/>
                <a:ea typeface="Calibri"/>
                <a:cs typeface="Arial"/>
              </a:rPr>
              <a:t>نجح طال</a:t>
            </a:r>
            <a:endParaRPr lang="en-US" sz="1100" dirty="0">
              <a:effectLst/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2400" u="sng" dirty="0">
                <a:effectLst/>
                <a:ea typeface="Calibri"/>
                <a:cs typeface="Arial"/>
              </a:rPr>
              <a:t>طالب : فاعل مرفوع</a:t>
            </a:r>
            <a:r>
              <a:rPr lang="ar-SA" sz="2400" dirty="0">
                <a:effectLst/>
                <a:ea typeface="Calibri"/>
                <a:cs typeface="Arial"/>
              </a:rPr>
              <a:t>      </a:t>
            </a:r>
            <a:r>
              <a:rPr lang="ar-SA" sz="2400" u="sng" dirty="0">
                <a:effectLst/>
                <a:ea typeface="Calibri"/>
                <a:cs typeface="Arial"/>
              </a:rPr>
              <a:t>كوني قلت : مانجح من الطلاب يعني هناك أحد نجح </a:t>
            </a:r>
            <a:endParaRPr lang="en-US" sz="1100" dirty="0">
              <a:effectLst/>
              <a:ea typeface="Calibri"/>
              <a:cs typeface="Arial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ea typeface="Calibri"/>
                <a:cs typeface="Arial"/>
              </a:rPr>
              <a:t> </a:t>
            </a:r>
            <a:endParaRPr lang="en-US" sz="1100" dirty="0">
              <a:effectLst/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1100" dirty="0">
                <a:effectLst/>
                <a:ea typeface="Calibri"/>
                <a:cs typeface="Arial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01208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32656"/>
            <a:ext cx="91091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>
                <a:solidFill>
                  <a:srgbClr val="FF0000"/>
                </a:solidFill>
              </a:rPr>
              <a:t>تدريب :    حدد أركان جملة الاستثناء وأعرب المستثنى حسب الجدول:</a:t>
            </a:r>
            <a:r>
              <a:rPr lang="ar-SA" dirty="0"/>
              <a:t>	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298361"/>
              </p:ext>
            </p:extLst>
          </p:nvPr>
        </p:nvGraphicFramePr>
        <p:xfrm>
          <a:off x="0" y="980729"/>
          <a:ext cx="9080170" cy="5450586"/>
        </p:xfrm>
        <a:graphic>
          <a:graphicData uri="http://schemas.openxmlformats.org/drawingml/2006/table">
            <a:tbl>
              <a:tblPr rtl="1" firstRow="1" firstCol="1" bandRow="1"/>
              <a:tblGrid>
                <a:gridCol w="3618622"/>
                <a:gridCol w="1152662"/>
                <a:gridCol w="942800"/>
                <a:gridCol w="1141164"/>
                <a:gridCol w="2224922"/>
              </a:tblGrid>
              <a:tr h="806671"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b="1" dirty="0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الجمل</a:t>
                      </a:r>
                      <a:endParaRPr lang="en-US" sz="105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b="1" dirty="0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المُستثنَى منه</a:t>
                      </a:r>
                      <a:endParaRPr lang="en-US" sz="105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000" b="1" dirty="0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المُستثنَى</a:t>
                      </a:r>
                      <a:endParaRPr lang="en-US" sz="10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نوع الأسلوب</a:t>
                      </a:r>
                      <a:endParaRPr lang="en-US" sz="105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b="1" dirty="0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إعراب المستثنى</a:t>
                      </a:r>
                      <a:endParaRPr lang="en-US" sz="105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7119">
                <a:tc>
                  <a:txBody>
                    <a:bodyPr/>
                    <a:lstStyle/>
                    <a:p>
                      <a:pPr marL="342265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EG" sz="2200" b="1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حضر </a:t>
                      </a:r>
                      <a:r>
                        <a:rPr lang="ar-EG" sz="2200" b="1" dirty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الطلاب </a:t>
                      </a:r>
                      <a:r>
                        <a:rPr lang="ar-EG" sz="2200" b="1" dirty="0">
                          <a:solidFill>
                            <a:srgbClr val="C00000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Arial"/>
                        </a:rPr>
                        <a:t>إلا</a:t>
                      </a:r>
                      <a:r>
                        <a:rPr lang="ar-EG" sz="2200" b="1" dirty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 زيداً </a:t>
                      </a:r>
                      <a:endParaRPr lang="ar-EG" sz="2200" b="1" dirty="0" smtClean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170815" indent="-17145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ar-EG" sz="2200" b="1" dirty="0" smtClean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170815" indent="-17145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4398"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قال </a:t>
                      </a:r>
                      <a:r>
                        <a:rPr lang="ar-SA" sz="16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ﷺ</a:t>
                      </a:r>
                      <a:r>
                        <a:rPr lang="en-US" sz="2100" b="1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: </a:t>
                      </a:r>
                      <a:r>
                        <a:rPr lang="ar-SA" sz="2100" b="1" dirty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 كل أمتي معافى </a:t>
                      </a:r>
                      <a:r>
                        <a:rPr lang="ar-SA" sz="2100" b="1" dirty="0">
                          <a:solidFill>
                            <a:srgbClr val="C00000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Arial"/>
                        </a:rPr>
                        <a:t>إلا</a:t>
                      </a:r>
                      <a:r>
                        <a:rPr lang="ar-SA" sz="2100" b="1" dirty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100" b="1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المجاهرين</a:t>
                      </a:r>
                      <a:endParaRPr lang="ar-EG" sz="2100" b="1" dirty="0" smtClean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EG" sz="2100" b="1" dirty="0" smtClean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7119"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ذاكرت الكتاب </a:t>
                      </a:r>
                      <a:r>
                        <a:rPr lang="ar-SA" sz="2200" b="1" dirty="0">
                          <a:solidFill>
                            <a:srgbClr val="C00000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Arial"/>
                        </a:rPr>
                        <a:t>إلا</a:t>
                      </a:r>
                      <a:r>
                        <a:rPr lang="ar-SA" sz="2200" b="1" dirty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200" b="1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فصلاً</a:t>
                      </a:r>
                      <a:endParaRPr lang="ar-EG" sz="2200" b="1" dirty="0" smtClean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200" b="1" dirty="0" smtClean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7119"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ما شرح المعلمون دروسهم </a:t>
                      </a:r>
                      <a:r>
                        <a:rPr lang="ar-SA" sz="2200" b="1" dirty="0">
                          <a:solidFill>
                            <a:srgbClr val="C00000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Arial"/>
                        </a:rPr>
                        <a:t>إلا</a:t>
                      </a:r>
                      <a:r>
                        <a:rPr lang="ar-SA" sz="2200" b="1" dirty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200" b="1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معلم</a:t>
                      </a:r>
                      <a:endParaRPr lang="en-US" sz="2200" b="1" dirty="0" smtClean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200" b="1" dirty="0" smtClean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7119"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قال تعالى</a:t>
                      </a:r>
                      <a:r>
                        <a:rPr lang="ar-SA" sz="2200" b="1" dirty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:(وَلَمْ يَكُنْ لَهُمْ شُهَدَاءُ </a:t>
                      </a:r>
                      <a:r>
                        <a:rPr lang="ar-SA" sz="2200" b="1" dirty="0">
                          <a:solidFill>
                            <a:srgbClr val="C00000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Arial"/>
                        </a:rPr>
                        <a:t>إِلَّ</a:t>
                      </a:r>
                      <a:r>
                        <a:rPr lang="ar-SA" sz="2200" b="1" dirty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 أَنْفُسُهُمْ </a:t>
                      </a:r>
                      <a:endParaRPr lang="en-US" sz="2200" b="1" dirty="0" smtClean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200" b="1" dirty="0" smtClean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4368138" y="2891257"/>
            <a:ext cx="1115447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3200" dirty="0" smtClean="0"/>
              <a:t>أمتي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2339752" y="4720346"/>
            <a:ext cx="958505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000" dirty="0" smtClean="0"/>
              <a:t>تام منفي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3435975" y="4682385"/>
            <a:ext cx="811312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3200" dirty="0" smtClean="0"/>
              <a:t>معلم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4349714" y="4720346"/>
            <a:ext cx="1115447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400" dirty="0" smtClean="0"/>
              <a:t>المعلمون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3387667" y="2890067"/>
            <a:ext cx="859620" cy="33855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1600" dirty="0" smtClean="0"/>
              <a:t>المجاهرين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2272220" y="3856692"/>
            <a:ext cx="1115447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400" dirty="0" smtClean="0"/>
              <a:t>تام مثبت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3435975" y="3856691"/>
            <a:ext cx="811312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800" dirty="0" smtClean="0"/>
              <a:t>فصل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4349715" y="3762434"/>
            <a:ext cx="1115447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3200" dirty="0" smtClean="0"/>
              <a:t>الكتاب</a:t>
            </a:r>
            <a:endParaRPr lang="en-US" sz="3200" dirty="0"/>
          </a:p>
        </p:txBody>
      </p:sp>
      <p:sp>
        <p:nvSpPr>
          <p:cNvPr id="12" name="Rectangle 11"/>
          <p:cNvSpPr/>
          <p:nvPr/>
        </p:nvSpPr>
        <p:spPr>
          <a:xfrm>
            <a:off x="2272219" y="2890068"/>
            <a:ext cx="1071971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400" dirty="0" smtClean="0"/>
              <a:t>تام مثبت</a:t>
            </a:r>
            <a:endParaRPr lang="en-US" sz="2400" dirty="0"/>
          </a:p>
        </p:txBody>
      </p:sp>
      <p:sp>
        <p:nvSpPr>
          <p:cNvPr id="13" name="Rectangle 12"/>
          <p:cNvSpPr/>
          <p:nvPr/>
        </p:nvSpPr>
        <p:spPr>
          <a:xfrm>
            <a:off x="2228742" y="1873766"/>
            <a:ext cx="1115448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400" dirty="0" smtClean="0"/>
              <a:t>تام مثبت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107504" y="1851029"/>
            <a:ext cx="2075306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800" dirty="0" smtClean="0"/>
              <a:t>مستثنى منصوب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3563888" y="1873766"/>
            <a:ext cx="683399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800" dirty="0" smtClean="0"/>
              <a:t>زيدا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4349715" y="1883494"/>
            <a:ext cx="1115447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800" dirty="0" smtClean="0"/>
              <a:t>الطلاب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4349713" y="5660732"/>
            <a:ext cx="1115447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3200" dirty="0" smtClean="0"/>
              <a:t>شهداء</a:t>
            </a:r>
            <a:endParaRPr lang="en-US" sz="3200" dirty="0"/>
          </a:p>
        </p:txBody>
      </p:sp>
      <p:sp>
        <p:nvSpPr>
          <p:cNvPr id="18" name="Rectangle 17"/>
          <p:cNvSpPr/>
          <p:nvPr/>
        </p:nvSpPr>
        <p:spPr>
          <a:xfrm>
            <a:off x="3387668" y="5589240"/>
            <a:ext cx="962046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800" dirty="0" smtClean="0"/>
              <a:t>أنفسهم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2250480" y="5660732"/>
            <a:ext cx="1115447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800" dirty="0" smtClean="0"/>
              <a:t>تام منفي</a:t>
            </a:r>
            <a:endParaRPr lang="en-US" sz="2800" dirty="0"/>
          </a:p>
        </p:txBody>
      </p:sp>
      <p:sp>
        <p:nvSpPr>
          <p:cNvPr id="20" name="Rectangle 19"/>
          <p:cNvSpPr/>
          <p:nvPr/>
        </p:nvSpPr>
        <p:spPr>
          <a:xfrm>
            <a:off x="169380" y="3761699"/>
            <a:ext cx="2075306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800" dirty="0" smtClean="0"/>
              <a:t>مستثنى منصوب</a:t>
            </a:r>
            <a:endParaRPr lang="en-US" sz="2800" dirty="0"/>
          </a:p>
        </p:txBody>
      </p:sp>
      <p:sp>
        <p:nvSpPr>
          <p:cNvPr id="21" name="Rectangle 20"/>
          <p:cNvSpPr/>
          <p:nvPr/>
        </p:nvSpPr>
        <p:spPr>
          <a:xfrm>
            <a:off x="101874" y="4682384"/>
            <a:ext cx="2075306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3200" dirty="0" smtClean="0"/>
              <a:t>مستثنى / بدل</a:t>
            </a:r>
            <a:endParaRPr lang="en-US" sz="3200" dirty="0"/>
          </a:p>
        </p:txBody>
      </p:sp>
      <p:sp>
        <p:nvSpPr>
          <p:cNvPr id="23" name="Rectangle 22"/>
          <p:cNvSpPr/>
          <p:nvPr/>
        </p:nvSpPr>
        <p:spPr>
          <a:xfrm>
            <a:off x="101874" y="5589239"/>
            <a:ext cx="2075306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3200" dirty="0" smtClean="0"/>
              <a:t>مستثنى / بدل</a:t>
            </a:r>
            <a:endParaRPr lang="en-US" sz="3200" dirty="0"/>
          </a:p>
        </p:txBody>
      </p:sp>
      <p:sp>
        <p:nvSpPr>
          <p:cNvPr id="24" name="Rectangle 23"/>
          <p:cNvSpPr/>
          <p:nvPr/>
        </p:nvSpPr>
        <p:spPr>
          <a:xfrm>
            <a:off x="101874" y="2889332"/>
            <a:ext cx="2075306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800" dirty="0" smtClean="0"/>
              <a:t>مستثنى منصوب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15419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5115989"/>
              </p:ext>
            </p:extLst>
          </p:nvPr>
        </p:nvGraphicFramePr>
        <p:xfrm>
          <a:off x="44674" y="404664"/>
          <a:ext cx="9080170" cy="3391377"/>
        </p:xfrm>
        <a:graphic>
          <a:graphicData uri="http://schemas.openxmlformats.org/drawingml/2006/table">
            <a:tbl>
              <a:tblPr rtl="1" firstRow="1" firstCol="1" bandRow="1"/>
              <a:tblGrid>
                <a:gridCol w="3618622"/>
                <a:gridCol w="1152662"/>
                <a:gridCol w="942800"/>
                <a:gridCol w="1141164"/>
                <a:gridCol w="2224922"/>
              </a:tblGrid>
              <a:tr h="509306"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8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الجمل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8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المُستثنَى منه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8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المُستثنَى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نوع الأسلوب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8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إعراب المستثنى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306"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لم أعاتب </a:t>
                      </a:r>
                      <a:r>
                        <a:rPr lang="ar-SA" sz="2200" b="1" dirty="0">
                          <a:solidFill>
                            <a:srgbClr val="C00000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Arial"/>
                        </a:rPr>
                        <a:t>إلا</a:t>
                      </a:r>
                      <a:r>
                        <a:rPr lang="ar-SA" sz="2200" b="1" dirty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200" b="1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المهمل</a:t>
                      </a:r>
                      <a:endParaRPr lang="en-US" sz="2200" b="1" dirty="0" smtClean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200" b="1" dirty="0" smtClean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957"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- ما حضر من الطلاب </a:t>
                      </a:r>
                      <a:r>
                        <a:rPr lang="ar-EG" sz="2200" b="1">
                          <a:solidFill>
                            <a:srgbClr val="C00000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Arial"/>
                        </a:rPr>
                        <a:t>إلا</a:t>
                      </a:r>
                      <a:r>
                        <a:rPr lang="ar-EG" sz="2200" b="1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 زيدٌ	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118"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>
                          <a:effectLst/>
                          <a:latin typeface="Calibri"/>
                          <a:ea typeface="Calibri"/>
                          <a:cs typeface="Arial"/>
                        </a:rPr>
                        <a:t>قال تعالى</a:t>
                      </a:r>
                      <a:r>
                        <a:rPr lang="ar-SA" sz="2200" b="1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:(</a:t>
                      </a:r>
                      <a:r>
                        <a:rPr lang="ar-SA" sz="2200" b="1">
                          <a:solidFill>
                            <a:srgbClr val="C0000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200" b="1" u="none" strike="noStrike">
                          <a:solidFill>
                            <a:srgbClr val="C00000"/>
                          </a:solidFill>
                          <a:effectLst/>
                          <a:latin typeface="Verdana"/>
                          <a:ea typeface="Calibri"/>
                          <a:cs typeface="Arial"/>
                          <a:hlinkClick r:id="rId2"/>
                        </a:rPr>
                        <a:t>وَمَا أَضَلَّنَا </a:t>
                      </a:r>
                      <a:r>
                        <a:rPr lang="ar-SA" sz="2200" b="1" u="none" strike="noStrike">
                          <a:solidFill>
                            <a:srgbClr val="C00000"/>
                          </a:solidFill>
                          <a:effectLst/>
                          <a:highlight>
                            <a:srgbClr val="FFFF00"/>
                          </a:highlight>
                          <a:latin typeface="Verdana"/>
                          <a:ea typeface="Calibri"/>
                          <a:cs typeface="Arial"/>
                          <a:hlinkClick r:id="rId2"/>
                        </a:rPr>
                        <a:t>إِلَّا</a:t>
                      </a:r>
                      <a:r>
                        <a:rPr lang="ar-SA" sz="2200" b="1" u="none" strike="noStrike">
                          <a:solidFill>
                            <a:srgbClr val="C00000"/>
                          </a:solidFill>
                          <a:effectLst/>
                          <a:latin typeface="Verdana"/>
                          <a:ea typeface="Calibri"/>
                          <a:cs typeface="Arial"/>
                          <a:hlinkClick r:id="rId2"/>
                        </a:rPr>
                        <a:t> الْمُجْرِمُونَ</a:t>
                      </a:r>
                      <a:r>
                        <a:rPr lang="ar-SA" sz="2200" b="1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118">
                <a:tc>
                  <a:txBody>
                    <a:bodyPr/>
                    <a:lstStyle/>
                    <a:p>
                      <a:pPr marL="0" marR="0" indent="-635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effectLst/>
                          <a:latin typeface="Calibri"/>
                          <a:ea typeface="Calibri"/>
                          <a:cs typeface="+mn-cs"/>
                        </a:rPr>
                        <a:t>قال تعالى</a:t>
                      </a:r>
                      <a:r>
                        <a:rPr lang="ar-SA" sz="2400" b="1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+mn-cs"/>
                        </a:rPr>
                        <a:t>:(</a:t>
                      </a:r>
                      <a:r>
                        <a:rPr lang="ar-SA" sz="2400" b="1" dirty="0" smtClean="0">
                          <a:solidFill>
                            <a:srgbClr val="C00000"/>
                          </a:solidFill>
                          <a:effectLst/>
                          <a:latin typeface="Verdana"/>
                          <a:ea typeface="Calibri"/>
                          <a:cs typeface="+mn-cs"/>
                        </a:rPr>
                        <a:t> ولا يخشون أحدا </a:t>
                      </a:r>
                      <a:r>
                        <a:rPr lang="ar-SA" sz="2400" b="1" dirty="0" smtClean="0">
                          <a:solidFill>
                            <a:srgbClr val="C00000"/>
                          </a:solidFill>
                          <a:effectLst/>
                          <a:highlight>
                            <a:srgbClr val="FFFF00"/>
                          </a:highlight>
                          <a:latin typeface="Verdana"/>
                          <a:ea typeface="Calibri"/>
                          <a:cs typeface="+mn-cs"/>
                        </a:rPr>
                        <a:t>إلا</a:t>
                      </a:r>
                      <a:r>
                        <a:rPr lang="ar-SA" sz="2400" b="1" dirty="0" smtClean="0">
                          <a:solidFill>
                            <a:srgbClr val="C00000"/>
                          </a:solidFill>
                          <a:effectLst/>
                          <a:latin typeface="Verdana"/>
                          <a:ea typeface="Calibri"/>
                          <a:cs typeface="+mn-cs"/>
                        </a:rPr>
                        <a:t> الله</a:t>
                      </a:r>
                      <a:r>
                        <a:rPr lang="ar-SA" sz="2400" b="1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+mn-cs"/>
                        </a:rPr>
                        <a:t>)</a:t>
                      </a:r>
                      <a:endParaRPr lang="en-US" sz="2400" b="1" dirty="0" smtClean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76" marR="59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06641" y="1052736"/>
            <a:ext cx="2075306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3200" dirty="0" smtClean="0"/>
              <a:t>مفعول به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2250813" y="1039178"/>
            <a:ext cx="1115447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400" dirty="0" smtClean="0"/>
              <a:t>ناقص منفي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3418136" y="1028257"/>
            <a:ext cx="901159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400" dirty="0" smtClean="0"/>
              <a:t>المهمل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2301220" y="1908121"/>
            <a:ext cx="1115447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000" dirty="0" smtClean="0"/>
              <a:t>ناقص منفي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2302689" y="2492896"/>
            <a:ext cx="1115447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000" dirty="0" smtClean="0"/>
              <a:t>ناقص منفي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302689" y="3212976"/>
            <a:ext cx="1115447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800" dirty="0" smtClean="0"/>
              <a:t>تام منفي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3491011" y="1908119"/>
            <a:ext cx="755407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3200" dirty="0" smtClean="0"/>
              <a:t>زيد</a:t>
            </a:r>
            <a:endParaRPr lang="en-US" sz="3200" dirty="0"/>
          </a:p>
        </p:txBody>
      </p:sp>
      <p:sp>
        <p:nvSpPr>
          <p:cNvPr id="12" name="Rectangle 11"/>
          <p:cNvSpPr/>
          <p:nvPr/>
        </p:nvSpPr>
        <p:spPr>
          <a:xfrm>
            <a:off x="4319295" y="1052736"/>
            <a:ext cx="1115447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800" dirty="0" smtClean="0"/>
              <a:t>محذوف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4338384" y="1908120"/>
            <a:ext cx="1115447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800" dirty="0" smtClean="0"/>
              <a:t>محذوف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4338384" y="2519553"/>
            <a:ext cx="1115447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400" dirty="0" smtClean="0"/>
              <a:t>محذوف</a:t>
            </a:r>
            <a:endParaRPr lang="en-US" sz="2400" dirty="0"/>
          </a:p>
        </p:txBody>
      </p:sp>
      <p:sp>
        <p:nvSpPr>
          <p:cNvPr id="15" name="Rectangle 14"/>
          <p:cNvSpPr/>
          <p:nvPr/>
        </p:nvSpPr>
        <p:spPr>
          <a:xfrm>
            <a:off x="3416667" y="2519551"/>
            <a:ext cx="921717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2000" dirty="0" smtClean="0"/>
              <a:t>مجرمون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4338383" y="3202055"/>
            <a:ext cx="1115447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3200" dirty="0" smtClean="0"/>
              <a:t>أحدا</a:t>
            </a:r>
            <a:endParaRPr lang="en-US" sz="3200" dirty="0"/>
          </a:p>
        </p:txBody>
      </p:sp>
      <p:sp>
        <p:nvSpPr>
          <p:cNvPr id="17" name="Rectangle 16"/>
          <p:cNvSpPr/>
          <p:nvPr/>
        </p:nvSpPr>
        <p:spPr>
          <a:xfrm>
            <a:off x="3471923" y="3212976"/>
            <a:ext cx="847372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3200" dirty="0" smtClean="0"/>
              <a:t>الله</a:t>
            </a:r>
            <a:endParaRPr lang="en-US" sz="3200" dirty="0"/>
          </a:p>
        </p:txBody>
      </p:sp>
      <p:sp>
        <p:nvSpPr>
          <p:cNvPr id="18" name="Rectangle 17"/>
          <p:cNvSpPr/>
          <p:nvPr/>
        </p:nvSpPr>
        <p:spPr>
          <a:xfrm>
            <a:off x="120433" y="1884393"/>
            <a:ext cx="2075306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3200" dirty="0" smtClean="0"/>
              <a:t>فاعل مرفوع</a:t>
            </a:r>
            <a:endParaRPr lang="en-US" sz="3200" dirty="0"/>
          </a:p>
        </p:txBody>
      </p:sp>
      <p:sp>
        <p:nvSpPr>
          <p:cNvPr id="19" name="Rectangle 18"/>
          <p:cNvSpPr/>
          <p:nvPr/>
        </p:nvSpPr>
        <p:spPr>
          <a:xfrm>
            <a:off x="119767" y="2492894"/>
            <a:ext cx="2075306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sz="3200" dirty="0" smtClean="0"/>
              <a:t>فاعل مرفوع</a:t>
            </a:r>
            <a:endParaRPr lang="en-US" sz="3200" dirty="0"/>
          </a:p>
        </p:txBody>
      </p:sp>
      <p:sp>
        <p:nvSpPr>
          <p:cNvPr id="20" name="Rectangle 19"/>
          <p:cNvSpPr/>
          <p:nvPr/>
        </p:nvSpPr>
        <p:spPr>
          <a:xfrm>
            <a:off x="175507" y="3196342"/>
            <a:ext cx="2075306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EG" dirty="0" smtClean="0"/>
              <a:t>مستثنى منصوب</a:t>
            </a:r>
            <a:r>
              <a:rPr lang="ar-EG" sz="2400" dirty="0" smtClean="0"/>
              <a:t>/ </a:t>
            </a:r>
            <a:r>
              <a:rPr lang="ar-EG" sz="2800" dirty="0" smtClean="0"/>
              <a:t>بدل</a:t>
            </a:r>
            <a:endParaRPr lang="en-US" sz="2800" dirty="0"/>
          </a:p>
        </p:txBody>
      </p:sp>
      <p:sp>
        <p:nvSpPr>
          <p:cNvPr id="21" name="Horizontal Scroll 20"/>
          <p:cNvSpPr>
            <a:spLocks noChangeArrowheads="1"/>
          </p:cNvSpPr>
          <p:nvPr/>
        </p:nvSpPr>
        <p:spPr bwMode="auto">
          <a:xfrm>
            <a:off x="3356482" y="3797751"/>
            <a:ext cx="5610860" cy="933450"/>
          </a:xfrm>
          <a:prstGeom prst="horizontalScroll">
            <a:avLst>
              <a:gd name="adj" fmla="val 12500"/>
            </a:avLst>
          </a:prstGeom>
          <a:gradFill rotWithShape="0">
            <a:gsLst>
              <a:gs pos="0">
                <a:sysClr val="window" lastClr="FFFFFF">
                  <a:lumMod val="100000"/>
                  <a:lumOff val="0"/>
                </a:sysClr>
              </a:gs>
              <a:gs pos="100000">
                <a:srgbClr val="F79646">
                  <a:lumMod val="40000"/>
                  <a:lumOff val="60000"/>
                </a:srgbClr>
              </a:gs>
            </a:gsLst>
            <a:lin ang="5400000" scaled="1"/>
          </a:gradFill>
          <a:ln w="12700">
            <a:solidFill>
              <a:srgbClr val="F79646">
                <a:lumMod val="60000"/>
                <a:lumOff val="40000"/>
              </a:srgbClr>
            </a:solidFill>
            <a:round/>
            <a:headEnd/>
            <a:tailEnd/>
          </a:ln>
          <a:effectLst>
            <a:outerShdw dist="28398" dir="3806097" algn="ctr" rotWithShape="0">
              <a:srgbClr val="F79646">
                <a:lumMod val="50000"/>
                <a:lumOff val="0"/>
                <a:alpha val="50000"/>
              </a:srgbClr>
            </a:outerShdw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EG" sz="3600" b="1" u="sng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/>
                <a:ea typeface="Calibri"/>
                <a:cs typeface="Arial"/>
              </a:rPr>
              <a:t>ثانيا :  الاستثناءبـ   غير وسوى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67544" y="4729868"/>
            <a:ext cx="849979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2800" b="1" u="sng" dirty="0"/>
              <a:t>إعراب غير وسوى مكان إلا :</a:t>
            </a:r>
            <a:r>
              <a:rPr lang="ar-EG" sz="2800" b="1" dirty="0"/>
              <a:t> </a:t>
            </a:r>
            <a:endParaRPr lang="en-US" sz="2800" dirty="0"/>
          </a:p>
          <a:p>
            <a:r>
              <a:rPr lang="ar-EG" sz="2800" b="1" u="sng" dirty="0"/>
              <a:t>تعرب إعراب ما بعد إلا </a:t>
            </a:r>
            <a:r>
              <a:rPr lang="ar-EG" sz="2800" b="1" dirty="0"/>
              <a:t>(أي حسب نوع الأسلوب )</a:t>
            </a:r>
            <a:r>
              <a:rPr lang="ar-EG" sz="2800" b="1" u="sng" dirty="0"/>
              <a:t> والمستثني بعدها يعرب مضاف إليه مجرور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06164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939846"/>
              </p:ext>
            </p:extLst>
          </p:nvPr>
        </p:nvGraphicFramePr>
        <p:xfrm>
          <a:off x="107504" y="404663"/>
          <a:ext cx="9036497" cy="5976665"/>
        </p:xfrm>
        <a:graphic>
          <a:graphicData uri="http://schemas.openxmlformats.org/drawingml/2006/table">
            <a:tbl>
              <a:tblPr rtl="1" firstRow="1" firstCol="1" bandRow="1"/>
              <a:tblGrid>
                <a:gridCol w="2410876"/>
                <a:gridCol w="4100621"/>
                <a:gridCol w="2525000"/>
              </a:tblGrid>
              <a:tr h="606362">
                <a:tc>
                  <a:txBody>
                    <a:bodyPr/>
                    <a:lstStyle/>
                    <a:p>
                      <a:pPr marL="342900" lvl="0" indent="-3429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EG" sz="22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تام مثبت(موجب)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2- تام منفي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ناقص منفي (مفرغ 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248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900" b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المستثنى منه موجود والجملة لم تنفى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900" b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المستثنى منه موجود والجملة منفية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900" b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المستثنى منه محذوف والجملة منفية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600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b="1">
                          <a:effectLst/>
                          <a:latin typeface="Calibri"/>
                          <a:ea typeface="Calibri"/>
                          <a:cs typeface="Arial"/>
                        </a:rPr>
                        <a:t>يعربان :مستثنى منصوب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يعربان: مستثنى منصوب أو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 بدل( تابع للمستثنى منه)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يعربان: حسب موقعهما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في الجملة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272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حفظت القصائدَ </a:t>
                      </a:r>
                      <a:r>
                        <a:rPr lang="ar-SA" sz="2200" b="1">
                          <a:solidFill>
                            <a:srgbClr val="7030A0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Arial"/>
                        </a:rPr>
                        <a:t>سوى</a:t>
                      </a:r>
                      <a:r>
                        <a:rPr lang="ar-SA" sz="22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200" b="1" u="sng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قصيدةِ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ما حفظتُ القصائد </a:t>
                      </a:r>
                      <a:r>
                        <a:rPr lang="ar-EG" sz="2200" b="1">
                          <a:solidFill>
                            <a:srgbClr val="7030A0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Arial"/>
                        </a:rPr>
                        <a:t>غير</a:t>
                      </a:r>
                      <a:r>
                        <a:rPr lang="ar-EG" sz="22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َ - </a:t>
                      </a:r>
                      <a:r>
                        <a:rPr lang="ar-EG" sz="2200" b="1">
                          <a:solidFill>
                            <a:srgbClr val="7030A0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Arial"/>
                        </a:rPr>
                        <a:t>غيرُ</a:t>
                      </a:r>
                      <a:r>
                        <a:rPr lang="ar-EG" sz="2200" b="1" u="sng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قصيدةِ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ما سمعتُ </a:t>
                      </a:r>
                      <a:r>
                        <a:rPr lang="ar-SA" sz="2200" b="1">
                          <a:solidFill>
                            <a:srgbClr val="7030A0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Arial"/>
                        </a:rPr>
                        <a:t>غير</a:t>
                      </a:r>
                      <a:r>
                        <a:rPr lang="ar-SA" sz="22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َ </a:t>
                      </a:r>
                      <a:r>
                        <a:rPr lang="ar-SA" sz="2200" b="1" u="sng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القرآنِ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908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1">
                          <a:effectLst/>
                          <a:latin typeface="Arial"/>
                          <a:ea typeface="Calibri"/>
                          <a:cs typeface="Arial"/>
                        </a:rPr>
                        <a:t> </a:t>
                      </a:r>
                      <a:r>
                        <a:rPr lang="ar-EG" sz="2200" b="1">
                          <a:effectLst/>
                          <a:latin typeface="Arial"/>
                          <a:ea typeface="Calibri"/>
                          <a:cs typeface="Arial"/>
                        </a:rPr>
                        <a:t>سوى </a:t>
                      </a:r>
                      <a:r>
                        <a:rPr lang="ar-EG" sz="2200" b="1">
                          <a:solidFill>
                            <a:srgbClr val="7030A0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: </a:t>
                      </a:r>
                      <a:r>
                        <a:rPr lang="ar-EG" sz="2100" b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مستثنى منصوب</a:t>
                      </a:r>
                      <a:r>
                        <a:rPr lang="ar-EG" sz="2100" b="1" u="sng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u="sng">
                          <a:effectLst/>
                          <a:latin typeface="Calibri"/>
                          <a:ea typeface="Calibri"/>
                          <a:cs typeface="Arial"/>
                        </a:rPr>
                        <a:t>قصيدةً:</a:t>
                      </a:r>
                      <a:r>
                        <a:rPr lang="ar-SA" sz="2200" b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   مضاف إليه</a:t>
                      </a:r>
                      <a:r>
                        <a:rPr lang="ar-SA" sz="2200" b="1" u="sng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 u="sng" dirty="0">
                          <a:effectLst/>
                          <a:latin typeface="Calibri"/>
                          <a:ea typeface="Calibri"/>
                          <a:cs typeface="Arial"/>
                        </a:rPr>
                        <a:t>غير:</a:t>
                      </a:r>
                      <a:r>
                        <a:rPr lang="ar-EG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EG" sz="22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مستثنى منصوب       ويجوز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 u="sng" dirty="0">
                          <a:effectLst/>
                          <a:latin typeface="Calibri"/>
                          <a:ea typeface="Calibri"/>
                          <a:cs typeface="Arial"/>
                        </a:rPr>
                        <a:t>غير</a:t>
                      </a:r>
                      <a:r>
                        <a:rPr lang="ar-EG" sz="22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ُ: بدل مرفوع من المستثنى منه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قصيدة : </a:t>
                      </a:r>
                      <a:r>
                        <a:rPr lang="ar-SA" sz="22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مضاف إليه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u="sng" dirty="0">
                          <a:effectLst/>
                          <a:latin typeface="Calibri"/>
                          <a:ea typeface="Calibri"/>
                          <a:cs typeface="Arial"/>
                        </a:rPr>
                        <a:t>غير</a:t>
                      </a:r>
                      <a:r>
                        <a:rPr lang="ar-EG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: </a:t>
                      </a:r>
                      <a:r>
                        <a:rPr lang="ar-EG" sz="22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مفعول به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 u="sng" dirty="0">
                          <a:effectLst/>
                          <a:latin typeface="Calibri"/>
                          <a:ea typeface="Calibri"/>
                          <a:cs typeface="Arial"/>
                        </a:rPr>
                        <a:t>القرآن :</a:t>
                      </a:r>
                      <a:r>
                        <a:rPr lang="ar-EG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EG" sz="22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مضاف إليه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8865" marR="5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783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332656"/>
            <a:ext cx="87484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/>
              <a:t>ملحوظة هامة : (غير) تعرب بحركات ظاهرة و(سوى) بحركات مقدرة</a:t>
            </a:r>
            <a:endParaRPr lang="ar-EG" sz="2800" dirty="0"/>
          </a:p>
        </p:txBody>
      </p:sp>
      <p:sp>
        <p:nvSpPr>
          <p:cNvPr id="3" name="Rectangle 2"/>
          <p:cNvSpPr/>
          <p:nvPr/>
        </p:nvSpPr>
        <p:spPr>
          <a:xfrm>
            <a:off x="683568" y="905360"/>
            <a:ext cx="83164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>
                <a:solidFill>
                  <a:srgbClr val="00B0F0"/>
                </a:solidFill>
              </a:rPr>
              <a:t>تدريب :    حدد أركان جملة الاستثناء وأعرب الأداة حسب الجدول:</a:t>
            </a:r>
            <a:endParaRPr lang="ar-EG" sz="2400" dirty="0">
              <a:solidFill>
                <a:srgbClr val="00B0F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894196"/>
              </p:ext>
            </p:extLst>
          </p:nvPr>
        </p:nvGraphicFramePr>
        <p:xfrm>
          <a:off x="107503" y="1484784"/>
          <a:ext cx="8892481" cy="5184575"/>
        </p:xfrm>
        <a:graphic>
          <a:graphicData uri="http://schemas.openxmlformats.org/drawingml/2006/table">
            <a:tbl>
              <a:tblPr rtl="1" firstRow="1" firstCol="1" bandRow="1"/>
              <a:tblGrid>
                <a:gridCol w="3208474"/>
                <a:gridCol w="927880"/>
                <a:gridCol w="756051"/>
                <a:gridCol w="3021831"/>
                <a:gridCol w="978245"/>
              </a:tblGrid>
              <a:tr h="891148"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900" b="1">
                          <a:solidFill>
                            <a:srgbClr val="FF0000"/>
                          </a:solidFill>
                          <a:effectLst/>
                          <a:highlight>
                            <a:srgbClr val="D3D3D3"/>
                          </a:highlight>
                          <a:latin typeface="Calibri"/>
                          <a:ea typeface="Calibri"/>
                          <a:cs typeface="Arial"/>
                        </a:rPr>
                        <a:t>الجمل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900" b="1">
                          <a:solidFill>
                            <a:srgbClr val="FF0000"/>
                          </a:solidFill>
                          <a:effectLst/>
                          <a:highlight>
                            <a:srgbClr val="D3D3D3"/>
                          </a:highlight>
                          <a:latin typeface="Calibri"/>
                          <a:ea typeface="Calibri"/>
                          <a:cs typeface="Arial"/>
                        </a:rPr>
                        <a:t>المُستثنَى منه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900" b="1">
                          <a:solidFill>
                            <a:srgbClr val="FF0000"/>
                          </a:solidFill>
                          <a:effectLst/>
                          <a:highlight>
                            <a:srgbClr val="D3D3D3"/>
                          </a:highlight>
                          <a:latin typeface="Calibri"/>
                          <a:ea typeface="Calibri"/>
                          <a:cs typeface="Arial"/>
                        </a:rPr>
                        <a:t>الأداة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900" b="1">
                          <a:solidFill>
                            <a:srgbClr val="FF0000"/>
                          </a:solidFill>
                          <a:effectLst/>
                          <a:highlight>
                            <a:srgbClr val="D3D3D3"/>
                          </a:highlight>
                          <a:latin typeface="Calibri"/>
                          <a:ea typeface="Calibri"/>
                          <a:cs typeface="Arial"/>
                        </a:rPr>
                        <a:t>إعراب الأداة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900" b="1">
                          <a:solidFill>
                            <a:srgbClr val="FF0000"/>
                          </a:solidFill>
                          <a:effectLst/>
                          <a:highlight>
                            <a:srgbClr val="D3D3D3"/>
                          </a:highlight>
                          <a:latin typeface="Calibri"/>
                          <a:ea typeface="Calibri"/>
                          <a:cs typeface="Arial"/>
                        </a:rPr>
                        <a:t>المُستثنَى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381"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- نجح الطلاب </a:t>
                      </a:r>
                      <a:r>
                        <a:rPr lang="ar-EG" sz="2200" b="1">
                          <a:solidFill>
                            <a:srgbClr val="C00000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Arial"/>
                        </a:rPr>
                        <a:t>غير</a:t>
                      </a:r>
                      <a:r>
                        <a:rPr lang="ar-EG" sz="2200" b="1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 المهملين 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الطلاب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1">
                          <a:solidFill>
                            <a:srgbClr val="4F81BD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غير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700" b="1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مستثنى منصوب بالفتحة الظاهرة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900" b="1">
                          <a:effectLst/>
                          <a:latin typeface="Calibri"/>
                          <a:ea typeface="Calibri"/>
                          <a:cs typeface="Arial"/>
                        </a:rPr>
                        <a:t>المهملين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913"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100" b="1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استقبلنا الجميع </a:t>
                      </a:r>
                      <a:r>
                        <a:rPr lang="ar-SA" sz="2100" b="1">
                          <a:solidFill>
                            <a:srgbClr val="C00000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Arial"/>
                        </a:rPr>
                        <a:t>سوى</a:t>
                      </a:r>
                      <a:r>
                        <a:rPr lang="ar-SA" sz="2100" b="1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 المتخلفين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الجميع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solidFill>
                            <a:srgbClr val="4F81BD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سوى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700" b="1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مستثنى منصوب بالفتحة المقدرة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900" b="1">
                          <a:effectLst/>
                          <a:latin typeface="Calibri"/>
                          <a:ea typeface="Calibri"/>
                          <a:cs typeface="Arial"/>
                        </a:rPr>
                        <a:t>المتخلفين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111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لا يهان أحد </a:t>
                      </a:r>
                      <a:r>
                        <a:rPr lang="ar-SA" sz="2200" b="1">
                          <a:solidFill>
                            <a:srgbClr val="C00000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Arial"/>
                        </a:rPr>
                        <a:t>غير</a:t>
                      </a:r>
                      <a:r>
                        <a:rPr lang="ar-SA" sz="2200" b="1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 الكسول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أحد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solidFill>
                            <a:srgbClr val="4F81BD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غير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700" b="1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مستثنى منصوب / بدل مرفوع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الكسول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244"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لا تعجبني الكتب غير النافع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solidFill>
                            <a:srgbClr val="4F81BD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0847"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لن ينجح </a:t>
                      </a:r>
                      <a:r>
                        <a:rPr lang="ar-SA" sz="2200" b="1">
                          <a:solidFill>
                            <a:srgbClr val="C00000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Arial"/>
                        </a:rPr>
                        <a:t>سوى</a:t>
                      </a:r>
                      <a:r>
                        <a:rPr lang="ar-SA" sz="2200" b="1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 المجيدين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ناقص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solidFill>
                            <a:srgbClr val="4F81BD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سوى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900" b="1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فاعل مرفوع بالضمة المقدرة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100" b="1">
                          <a:effectLst/>
                          <a:latin typeface="Calibri"/>
                          <a:ea typeface="Calibri"/>
                          <a:cs typeface="Arial"/>
                        </a:rPr>
                        <a:t>المجيدين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644"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100" b="1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ما عاد من المسافرين غير أخيك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283"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لا تصاحب سوى الأخيار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194" marR="59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473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1311</TotalTime>
  <Words>1070</Words>
  <Application>Microsoft Office PowerPoint</Application>
  <PresentationFormat>On-screen Show (4:3)</PresentationFormat>
  <Paragraphs>260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 Unicode MS</vt:lpstr>
      <vt:lpstr>Arial</vt:lpstr>
      <vt:lpstr>Calibri</vt:lpstr>
      <vt:lpstr>Times New Roman</vt:lpstr>
      <vt:lpstr>Verdana</vt:lpstr>
      <vt:lpstr>Clarity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MOE UAE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monaco</cp:lastModifiedBy>
  <cp:revision>124</cp:revision>
  <dcterms:created xsi:type="dcterms:W3CDTF">2017-02-22T04:19:56Z</dcterms:created>
  <dcterms:modified xsi:type="dcterms:W3CDTF">2022-01-17T09:23:45Z</dcterms:modified>
</cp:coreProperties>
</file>