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3" r:id="rId17"/>
    <p:sldId id="274"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9/15/2024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5.jpeg" /><Relationship Id="rId1" Type="http://schemas.openxmlformats.org/officeDocument/2006/relationships/slideLayout" Target="../slideLayouts/slideLayout7.xml" /><Relationship Id="rId4" Type="http://schemas.openxmlformats.org/officeDocument/2006/relationships/image" Target="../media/image7.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62F2E-06AC-4E8C-AF36-76DCAA06A8F9}"/>
              </a:ext>
            </a:extLst>
          </p:cNvPr>
          <p:cNvSpPr>
            <a:spLocks noGrp="1"/>
          </p:cNvSpPr>
          <p:nvPr>
            <p:ph type="ctrTitle"/>
          </p:nvPr>
        </p:nvSpPr>
        <p:spPr>
          <a:xfrm>
            <a:off x="4041912" y="1299452"/>
            <a:ext cx="7197726" cy="860653"/>
          </a:xfrm>
        </p:spPr>
        <p:style>
          <a:lnRef idx="2">
            <a:schemeClr val="accent2"/>
          </a:lnRef>
          <a:fillRef idx="1">
            <a:schemeClr val="lt1"/>
          </a:fillRef>
          <a:effectRef idx="0">
            <a:schemeClr val="accent2"/>
          </a:effectRef>
          <a:fontRef idx="minor">
            <a:schemeClr val="dk1"/>
          </a:fontRef>
        </p:style>
        <p:txBody>
          <a:bodyPr/>
          <a:lstStyle/>
          <a:p>
            <a:pPr algn="ctr"/>
            <a:r>
              <a:rPr lang="ar-AE" b="1" cap="none"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القسم 4 النقل الخلوي الجزء 2</a:t>
            </a:r>
            <a:endParaRPr lang="en-US" b="1" cap="none"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Subtitle 2">
            <a:extLst>
              <a:ext uri="{FF2B5EF4-FFF2-40B4-BE49-F238E27FC236}">
                <a16:creationId xmlns:a16="http://schemas.microsoft.com/office/drawing/2014/main" id="{C724BEA1-197C-4985-81AA-0F3C76C3464D}"/>
              </a:ext>
            </a:extLst>
          </p:cNvPr>
          <p:cNvSpPr>
            <a:spLocks noGrp="1"/>
          </p:cNvSpPr>
          <p:nvPr>
            <p:ph type="subTitle" idx="1"/>
          </p:nvPr>
        </p:nvSpPr>
        <p:spPr>
          <a:xfrm>
            <a:off x="4240694" y="4451990"/>
            <a:ext cx="7197726" cy="860653"/>
          </a:xfrm>
        </p:spPr>
        <p:style>
          <a:lnRef idx="1">
            <a:schemeClr val="accent6"/>
          </a:lnRef>
          <a:fillRef idx="2">
            <a:schemeClr val="accent6"/>
          </a:fillRef>
          <a:effectRef idx="1">
            <a:schemeClr val="accent6"/>
          </a:effectRef>
          <a:fontRef idx="minor">
            <a:schemeClr val="dk1"/>
          </a:fontRef>
        </p:style>
        <p:txBody>
          <a:bodyPr>
            <a:normAutofit lnSpcReduction="10000"/>
          </a:bodyPr>
          <a:lstStyle/>
          <a:p>
            <a:endParaRPr lang="en-US" sz="54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Oval 3">
            <a:extLst>
              <a:ext uri="{FF2B5EF4-FFF2-40B4-BE49-F238E27FC236}">
                <a16:creationId xmlns:a16="http://schemas.microsoft.com/office/drawing/2014/main" id="{CE1DEBF9-08DD-47CC-9840-06029FDC0D13}"/>
              </a:ext>
            </a:extLst>
          </p:cNvPr>
          <p:cNvSpPr/>
          <p:nvPr/>
        </p:nvSpPr>
        <p:spPr>
          <a:xfrm>
            <a:off x="5288513" y="2406010"/>
            <a:ext cx="5102087" cy="153725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AE" sz="5400" b="1" dirty="0"/>
              <a:t>الاسموزية</a:t>
            </a:r>
            <a:r>
              <a:rPr lang="ar-AE" dirty="0"/>
              <a:t> </a:t>
            </a:r>
            <a:endParaRPr lang="en-US" dirty="0"/>
          </a:p>
        </p:txBody>
      </p:sp>
      <p:sp>
        <p:nvSpPr>
          <p:cNvPr id="5" name="AutoShape 2" descr="خاصية أسموزية - ويكيبيديا">
            <a:extLst>
              <a:ext uri="{FF2B5EF4-FFF2-40B4-BE49-F238E27FC236}">
                <a16:creationId xmlns:a16="http://schemas.microsoft.com/office/drawing/2014/main" id="{39BF5398-6ACF-4BB5-8E5C-266E99232B5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2" descr="خاصية أسموزية - ويكيبيديا">
            <a:extLst>
              <a:ext uri="{FF2B5EF4-FFF2-40B4-BE49-F238E27FC236}">
                <a16:creationId xmlns:a16="http://schemas.microsoft.com/office/drawing/2014/main" id="{AD064CF3-BFAF-4068-AD05-2D9D3B86EB1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218" name="Picture 2" descr="Chapter 11 Excretion Lesson 3 - The 2 functions of kidneys and Kidney…">
            <a:extLst>
              <a:ext uri="{FF2B5EF4-FFF2-40B4-BE49-F238E27FC236}">
                <a16:creationId xmlns:a16="http://schemas.microsoft.com/office/drawing/2014/main" id="{FF5B8D6A-6DA9-466D-AFB8-0C96959EBE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08" y="1418189"/>
            <a:ext cx="3619499" cy="402162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57766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bg/>
                                          </p:spTgt>
                                        </p:tgtEl>
                                        <p:attrNameLst>
                                          <p:attrName>style.visibility</p:attrName>
                                        </p:attrNameLst>
                                      </p:cBhvr>
                                      <p:to>
                                        <p:strVal val="visible"/>
                                      </p:to>
                                    </p:set>
                                    <p:anim calcmode="lin" valueType="num">
                                      <p:cBhvr additive="base">
                                        <p:cTn id="30"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1"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nodePh="1">
                                  <p:stCondLst>
                                    <p:cond delay="0"/>
                                  </p:stCondLst>
                                  <p:endCondLst>
                                    <p:cond evt="begin" delay="0">
                                      <p:tn val="34"/>
                                    </p:cond>
                                  </p:endCondLst>
                                  <p:childTnLst>
                                    <p:set>
                                      <p:cBhvr>
                                        <p:cTn id="35" dur="1" fill="hold">
                                          <p:stCondLst>
                                            <p:cond delay="0"/>
                                          </p:stCondLst>
                                        </p:cTn>
                                        <p:tgtEl>
                                          <p:spTgt spid="3">
                                            <p:txEl>
                                              <p:pRg st="0" end="0"/>
                                            </p:txEl>
                                          </p:spTgt>
                                        </p:tgtEl>
                                        <p:attrNameLst>
                                          <p:attrName>style.visibility</p:attrName>
                                        </p:attrNameLst>
                                      </p:cBhvr>
                                      <p:to>
                                        <p:strVal val="visible"/>
                                      </p:to>
                                    </p:set>
                                    <p:anim calcmode="lin" valueType="num">
                                      <p:cBhvr additive="base">
                                        <p:cTn id="3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9218"/>
                                        </p:tgtEl>
                                        <p:attrNameLst>
                                          <p:attrName>style.visibility</p:attrName>
                                        </p:attrNameLst>
                                      </p:cBhvr>
                                      <p:to>
                                        <p:strVal val="visible"/>
                                      </p:to>
                                    </p:set>
                                    <p:anim calcmode="lin" valueType="num">
                                      <p:cBhvr>
                                        <p:cTn id="42" dur="1000" fill="hold"/>
                                        <p:tgtEl>
                                          <p:spTgt spid="9218"/>
                                        </p:tgtEl>
                                        <p:attrNameLst>
                                          <p:attrName>ppt_w</p:attrName>
                                        </p:attrNameLst>
                                      </p:cBhvr>
                                      <p:tavLst>
                                        <p:tav tm="0">
                                          <p:val>
                                            <p:fltVal val="0"/>
                                          </p:val>
                                        </p:tav>
                                        <p:tav tm="100000">
                                          <p:val>
                                            <p:strVal val="#ppt_w"/>
                                          </p:val>
                                        </p:tav>
                                      </p:tavLst>
                                    </p:anim>
                                    <p:anim calcmode="lin" valueType="num">
                                      <p:cBhvr>
                                        <p:cTn id="43" dur="1000" fill="hold"/>
                                        <p:tgtEl>
                                          <p:spTgt spid="9218"/>
                                        </p:tgtEl>
                                        <p:attrNameLst>
                                          <p:attrName>ppt_h</p:attrName>
                                        </p:attrNameLst>
                                      </p:cBhvr>
                                      <p:tavLst>
                                        <p:tav tm="0">
                                          <p:val>
                                            <p:fltVal val="0"/>
                                          </p:val>
                                        </p:tav>
                                        <p:tav tm="100000">
                                          <p:val>
                                            <p:strVal val="#ppt_h"/>
                                          </p:val>
                                        </p:tav>
                                      </p:tavLst>
                                    </p:anim>
                                    <p:anim calcmode="lin" valueType="num">
                                      <p:cBhvr>
                                        <p:cTn id="44" dur="1000" fill="hold"/>
                                        <p:tgtEl>
                                          <p:spTgt spid="9218"/>
                                        </p:tgtEl>
                                        <p:attrNameLst>
                                          <p:attrName>style.rotation</p:attrName>
                                        </p:attrNameLst>
                                      </p:cBhvr>
                                      <p:tavLst>
                                        <p:tav tm="0">
                                          <p:val>
                                            <p:fltVal val="90"/>
                                          </p:val>
                                        </p:tav>
                                        <p:tav tm="100000">
                                          <p:val>
                                            <p:fltVal val="0"/>
                                          </p:val>
                                        </p:tav>
                                      </p:tavLst>
                                    </p:anim>
                                    <p:animEffect transition="in" filter="fade">
                                      <p:cBhvr>
                                        <p:cTn id="45"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A21D65F-3AE0-41F0-A797-D89D6A697C9D}"/>
              </a:ext>
            </a:extLst>
          </p:cNvPr>
          <p:cNvSpPr/>
          <p:nvPr/>
        </p:nvSpPr>
        <p:spPr>
          <a:xfrm>
            <a:off x="3564835" y="477078"/>
            <a:ext cx="4678017" cy="120594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AE" sz="5400" b="1" dirty="0">
                <a:solidFill>
                  <a:srgbClr val="FF0000"/>
                </a:solidFill>
              </a:rPr>
              <a:t>الاهداف</a:t>
            </a:r>
            <a:r>
              <a:rPr lang="ar-AE" dirty="0"/>
              <a:t> </a:t>
            </a:r>
            <a:endParaRPr lang="en-US" dirty="0"/>
          </a:p>
        </p:txBody>
      </p:sp>
      <p:sp>
        <p:nvSpPr>
          <p:cNvPr id="3" name="Rectangle: Rounded Corners 2">
            <a:extLst>
              <a:ext uri="{FF2B5EF4-FFF2-40B4-BE49-F238E27FC236}">
                <a16:creationId xmlns:a16="http://schemas.microsoft.com/office/drawing/2014/main" id="{B1930554-5FCF-4D1C-B639-127DCFDCDBD2}"/>
              </a:ext>
            </a:extLst>
          </p:cNvPr>
          <p:cNvSpPr/>
          <p:nvPr/>
        </p:nvSpPr>
        <p:spPr>
          <a:xfrm>
            <a:off x="4247320" y="2425148"/>
            <a:ext cx="7381461" cy="79513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AE" sz="3600" b="1" dirty="0"/>
              <a:t>ان تحدد الطالبة مفهوم الاسموزية </a:t>
            </a:r>
            <a:endParaRPr lang="en-US" sz="3600" b="1" dirty="0"/>
          </a:p>
        </p:txBody>
      </p:sp>
      <p:sp>
        <p:nvSpPr>
          <p:cNvPr id="5" name="Rectangle: Rounded Corners 4">
            <a:extLst>
              <a:ext uri="{FF2B5EF4-FFF2-40B4-BE49-F238E27FC236}">
                <a16:creationId xmlns:a16="http://schemas.microsoft.com/office/drawing/2014/main" id="{5BD2D0BF-077B-4A24-BD31-4F15D9F95DCA}"/>
              </a:ext>
            </a:extLst>
          </p:cNvPr>
          <p:cNvSpPr/>
          <p:nvPr/>
        </p:nvSpPr>
        <p:spPr>
          <a:xfrm>
            <a:off x="404191" y="3803374"/>
            <a:ext cx="7381461" cy="79513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2800" b="1" dirty="0"/>
              <a:t>ان تحدد الطالبة مفهوم المحلول متساوي التركيز وعالي التركيز و منخفض التركيز </a:t>
            </a:r>
            <a:endParaRPr lang="en-US" sz="2800" b="1" dirty="0"/>
          </a:p>
        </p:txBody>
      </p:sp>
      <p:sp>
        <p:nvSpPr>
          <p:cNvPr id="7" name="Rectangle: Rounded Corners 6">
            <a:extLst>
              <a:ext uri="{FF2B5EF4-FFF2-40B4-BE49-F238E27FC236}">
                <a16:creationId xmlns:a16="http://schemas.microsoft.com/office/drawing/2014/main" id="{8CB7291E-463C-4B04-B53C-22B9094F8BC8}"/>
              </a:ext>
            </a:extLst>
          </p:cNvPr>
          <p:cNvSpPr/>
          <p:nvPr/>
        </p:nvSpPr>
        <p:spPr>
          <a:xfrm>
            <a:off x="4247321" y="5181600"/>
            <a:ext cx="7381461" cy="7951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ان تحدد الطالبة كيف تتعامل الخلايا النباتية والحيوانية مع الاسموزية </a:t>
            </a:r>
            <a:endParaRPr lang="en-US" sz="2800" b="1" dirty="0"/>
          </a:p>
        </p:txBody>
      </p:sp>
    </p:spTree>
    <p:extLst>
      <p:ext uri="{BB962C8B-B14F-4D97-AF65-F5344CB8AC3E}">
        <p14:creationId xmlns:p14="http://schemas.microsoft.com/office/powerpoint/2010/main" val="315245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80">
                                          <p:stCondLst>
                                            <p:cond delay="0"/>
                                          </p:stCondLst>
                                        </p:cTn>
                                        <p:tgtEl>
                                          <p:spTgt spid="3"/>
                                        </p:tgtEl>
                                      </p:cBhvr>
                                    </p:animEffect>
                                    <p:anim calcmode="lin" valueType="num">
                                      <p:cBhvr>
                                        <p:cTn id="15"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gtEl>
                                      </p:cBhvr>
                                      <p:to x="100000" y="60000"/>
                                    </p:animScale>
                                    <p:animScale>
                                      <p:cBhvr>
                                        <p:cTn id="21" dur="166" decel="50000">
                                          <p:stCondLst>
                                            <p:cond delay="676"/>
                                          </p:stCondLst>
                                        </p:cTn>
                                        <p:tgtEl>
                                          <p:spTgt spid="3"/>
                                        </p:tgtEl>
                                      </p:cBhvr>
                                      <p:to x="100000" y="100000"/>
                                    </p:animScale>
                                    <p:animScale>
                                      <p:cBhvr>
                                        <p:cTn id="22" dur="26">
                                          <p:stCondLst>
                                            <p:cond delay="1312"/>
                                          </p:stCondLst>
                                        </p:cTn>
                                        <p:tgtEl>
                                          <p:spTgt spid="3"/>
                                        </p:tgtEl>
                                      </p:cBhvr>
                                      <p:to x="100000" y="80000"/>
                                    </p:animScale>
                                    <p:animScale>
                                      <p:cBhvr>
                                        <p:cTn id="23" dur="166" decel="50000">
                                          <p:stCondLst>
                                            <p:cond delay="1338"/>
                                          </p:stCondLst>
                                        </p:cTn>
                                        <p:tgtEl>
                                          <p:spTgt spid="3"/>
                                        </p:tgtEl>
                                      </p:cBhvr>
                                      <p:to x="100000" y="100000"/>
                                    </p:animScale>
                                    <p:animScale>
                                      <p:cBhvr>
                                        <p:cTn id="24" dur="26">
                                          <p:stCondLst>
                                            <p:cond delay="1642"/>
                                          </p:stCondLst>
                                        </p:cTn>
                                        <p:tgtEl>
                                          <p:spTgt spid="3"/>
                                        </p:tgtEl>
                                      </p:cBhvr>
                                      <p:to x="100000" y="90000"/>
                                    </p:animScale>
                                    <p:animScale>
                                      <p:cBhvr>
                                        <p:cTn id="25" dur="166" decel="50000">
                                          <p:stCondLst>
                                            <p:cond delay="1668"/>
                                          </p:stCondLst>
                                        </p:cTn>
                                        <p:tgtEl>
                                          <p:spTgt spid="3"/>
                                        </p:tgtEl>
                                      </p:cBhvr>
                                      <p:to x="100000" y="100000"/>
                                    </p:animScale>
                                    <p:animScale>
                                      <p:cBhvr>
                                        <p:cTn id="26" dur="26">
                                          <p:stCondLst>
                                            <p:cond delay="1808"/>
                                          </p:stCondLst>
                                        </p:cTn>
                                        <p:tgtEl>
                                          <p:spTgt spid="3"/>
                                        </p:tgtEl>
                                      </p:cBhvr>
                                      <p:to x="100000" y="95000"/>
                                    </p:animScale>
                                    <p:animScale>
                                      <p:cBhvr>
                                        <p:cTn id="27" dur="166" decel="50000">
                                          <p:stCondLst>
                                            <p:cond delay="1834"/>
                                          </p:stCondLst>
                                        </p:cTn>
                                        <p:tgtEl>
                                          <p:spTgt spid="3"/>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80">
                                          <p:stCondLst>
                                            <p:cond delay="0"/>
                                          </p:stCondLst>
                                        </p:cTn>
                                        <p:tgtEl>
                                          <p:spTgt spid="5"/>
                                        </p:tgtEl>
                                      </p:cBhvr>
                                    </p:animEffect>
                                    <p:anim calcmode="lin" valueType="num">
                                      <p:cBhvr>
                                        <p:cTn id="3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8" dur="26">
                                          <p:stCondLst>
                                            <p:cond delay="650"/>
                                          </p:stCondLst>
                                        </p:cTn>
                                        <p:tgtEl>
                                          <p:spTgt spid="5"/>
                                        </p:tgtEl>
                                      </p:cBhvr>
                                      <p:to x="100000" y="60000"/>
                                    </p:animScale>
                                    <p:animScale>
                                      <p:cBhvr>
                                        <p:cTn id="39" dur="166" decel="50000">
                                          <p:stCondLst>
                                            <p:cond delay="676"/>
                                          </p:stCondLst>
                                        </p:cTn>
                                        <p:tgtEl>
                                          <p:spTgt spid="5"/>
                                        </p:tgtEl>
                                      </p:cBhvr>
                                      <p:to x="100000" y="100000"/>
                                    </p:animScale>
                                    <p:animScale>
                                      <p:cBhvr>
                                        <p:cTn id="40" dur="26">
                                          <p:stCondLst>
                                            <p:cond delay="1312"/>
                                          </p:stCondLst>
                                        </p:cTn>
                                        <p:tgtEl>
                                          <p:spTgt spid="5"/>
                                        </p:tgtEl>
                                      </p:cBhvr>
                                      <p:to x="100000" y="80000"/>
                                    </p:animScale>
                                    <p:animScale>
                                      <p:cBhvr>
                                        <p:cTn id="41" dur="166" decel="50000">
                                          <p:stCondLst>
                                            <p:cond delay="1338"/>
                                          </p:stCondLst>
                                        </p:cTn>
                                        <p:tgtEl>
                                          <p:spTgt spid="5"/>
                                        </p:tgtEl>
                                      </p:cBhvr>
                                      <p:to x="100000" y="100000"/>
                                    </p:animScale>
                                    <p:animScale>
                                      <p:cBhvr>
                                        <p:cTn id="42" dur="26">
                                          <p:stCondLst>
                                            <p:cond delay="1642"/>
                                          </p:stCondLst>
                                        </p:cTn>
                                        <p:tgtEl>
                                          <p:spTgt spid="5"/>
                                        </p:tgtEl>
                                      </p:cBhvr>
                                      <p:to x="100000" y="90000"/>
                                    </p:animScale>
                                    <p:animScale>
                                      <p:cBhvr>
                                        <p:cTn id="43" dur="166" decel="50000">
                                          <p:stCondLst>
                                            <p:cond delay="1668"/>
                                          </p:stCondLst>
                                        </p:cTn>
                                        <p:tgtEl>
                                          <p:spTgt spid="5"/>
                                        </p:tgtEl>
                                      </p:cBhvr>
                                      <p:to x="100000" y="100000"/>
                                    </p:animScale>
                                    <p:animScale>
                                      <p:cBhvr>
                                        <p:cTn id="44" dur="26">
                                          <p:stCondLst>
                                            <p:cond delay="1808"/>
                                          </p:stCondLst>
                                        </p:cTn>
                                        <p:tgtEl>
                                          <p:spTgt spid="5"/>
                                        </p:tgtEl>
                                      </p:cBhvr>
                                      <p:to x="100000" y="95000"/>
                                    </p:animScale>
                                    <p:animScale>
                                      <p:cBhvr>
                                        <p:cTn id="45" dur="166" decel="50000">
                                          <p:stCondLst>
                                            <p:cond delay="1834"/>
                                          </p:stCondLst>
                                        </p:cTn>
                                        <p:tgtEl>
                                          <p:spTgt spid="5"/>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580">
                                          <p:stCondLst>
                                            <p:cond delay="0"/>
                                          </p:stCondLst>
                                        </p:cTn>
                                        <p:tgtEl>
                                          <p:spTgt spid="7"/>
                                        </p:tgtEl>
                                      </p:cBhvr>
                                    </p:animEffect>
                                    <p:anim calcmode="lin" valueType="num">
                                      <p:cBhvr>
                                        <p:cTn id="5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6" dur="26">
                                          <p:stCondLst>
                                            <p:cond delay="650"/>
                                          </p:stCondLst>
                                        </p:cTn>
                                        <p:tgtEl>
                                          <p:spTgt spid="7"/>
                                        </p:tgtEl>
                                      </p:cBhvr>
                                      <p:to x="100000" y="60000"/>
                                    </p:animScale>
                                    <p:animScale>
                                      <p:cBhvr>
                                        <p:cTn id="57" dur="166" decel="50000">
                                          <p:stCondLst>
                                            <p:cond delay="676"/>
                                          </p:stCondLst>
                                        </p:cTn>
                                        <p:tgtEl>
                                          <p:spTgt spid="7"/>
                                        </p:tgtEl>
                                      </p:cBhvr>
                                      <p:to x="100000" y="100000"/>
                                    </p:animScale>
                                    <p:animScale>
                                      <p:cBhvr>
                                        <p:cTn id="58" dur="26">
                                          <p:stCondLst>
                                            <p:cond delay="1312"/>
                                          </p:stCondLst>
                                        </p:cTn>
                                        <p:tgtEl>
                                          <p:spTgt spid="7"/>
                                        </p:tgtEl>
                                      </p:cBhvr>
                                      <p:to x="100000" y="80000"/>
                                    </p:animScale>
                                    <p:animScale>
                                      <p:cBhvr>
                                        <p:cTn id="59" dur="166" decel="50000">
                                          <p:stCondLst>
                                            <p:cond delay="1338"/>
                                          </p:stCondLst>
                                        </p:cTn>
                                        <p:tgtEl>
                                          <p:spTgt spid="7"/>
                                        </p:tgtEl>
                                      </p:cBhvr>
                                      <p:to x="100000" y="100000"/>
                                    </p:animScale>
                                    <p:animScale>
                                      <p:cBhvr>
                                        <p:cTn id="60" dur="26">
                                          <p:stCondLst>
                                            <p:cond delay="1642"/>
                                          </p:stCondLst>
                                        </p:cTn>
                                        <p:tgtEl>
                                          <p:spTgt spid="7"/>
                                        </p:tgtEl>
                                      </p:cBhvr>
                                      <p:to x="100000" y="90000"/>
                                    </p:animScale>
                                    <p:animScale>
                                      <p:cBhvr>
                                        <p:cTn id="61" dur="166" decel="50000">
                                          <p:stCondLst>
                                            <p:cond delay="1668"/>
                                          </p:stCondLst>
                                        </p:cTn>
                                        <p:tgtEl>
                                          <p:spTgt spid="7"/>
                                        </p:tgtEl>
                                      </p:cBhvr>
                                      <p:to x="100000" y="100000"/>
                                    </p:animScale>
                                    <p:animScale>
                                      <p:cBhvr>
                                        <p:cTn id="62" dur="26">
                                          <p:stCondLst>
                                            <p:cond delay="1808"/>
                                          </p:stCondLst>
                                        </p:cTn>
                                        <p:tgtEl>
                                          <p:spTgt spid="7"/>
                                        </p:tgtEl>
                                      </p:cBhvr>
                                      <p:to x="100000" y="95000"/>
                                    </p:animScale>
                                    <p:animScale>
                                      <p:cBhvr>
                                        <p:cTn id="63"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فوائد المخلل">
            <a:extLst>
              <a:ext uri="{FF2B5EF4-FFF2-40B4-BE49-F238E27FC236}">
                <a16:creationId xmlns:a16="http://schemas.microsoft.com/office/drawing/2014/main" id="{13753EE8-7333-4855-8DE2-1C02214091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5774" y="436494"/>
            <a:ext cx="3795506" cy="28575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1107B128-154E-4ED2-BE3C-565F744143A1}"/>
              </a:ext>
            </a:extLst>
          </p:cNvPr>
          <p:cNvSpPr/>
          <p:nvPr/>
        </p:nvSpPr>
        <p:spPr>
          <a:xfrm>
            <a:off x="7765774" y="3429000"/>
            <a:ext cx="3737113" cy="86470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AE" sz="2400" b="1" dirty="0"/>
              <a:t>كيف يبقى المخلل سليما لفترة طويلة خارج الثلاجة ؟</a:t>
            </a:r>
            <a:endParaRPr lang="en-US" sz="2400" b="1" dirty="0"/>
          </a:p>
        </p:txBody>
      </p:sp>
      <p:pic>
        <p:nvPicPr>
          <p:cNvPr id="2050" name="Picture 2" descr="هل تعلم ماذا سيحدث اذا شربت ماء البحر ؟؟! | Omar Book">
            <a:extLst>
              <a:ext uri="{FF2B5EF4-FFF2-40B4-BE49-F238E27FC236}">
                <a16:creationId xmlns:a16="http://schemas.microsoft.com/office/drawing/2014/main" id="{CCC26C56-6A8C-40E3-B08E-B534ED4BB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666" y="308527"/>
            <a:ext cx="4286250" cy="355282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074" name="Picture 2" descr="أخطر الخضروات و الفاكهة التي يمكن أن تدخل بيتك">
            <a:extLst>
              <a:ext uri="{FF2B5EF4-FFF2-40B4-BE49-F238E27FC236}">
                <a16:creationId xmlns:a16="http://schemas.microsoft.com/office/drawing/2014/main" id="{B9BBD22B-5113-4FBE-AC2D-321DD2A953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137" y="4293704"/>
            <a:ext cx="5848350" cy="21431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Rounded Corners 2">
            <a:extLst>
              <a:ext uri="{FF2B5EF4-FFF2-40B4-BE49-F238E27FC236}">
                <a16:creationId xmlns:a16="http://schemas.microsoft.com/office/drawing/2014/main" id="{B225CBE9-DF17-40AD-ACC4-8DC08EC8E96C}"/>
              </a:ext>
            </a:extLst>
          </p:cNvPr>
          <p:cNvSpPr/>
          <p:nvPr/>
        </p:nvSpPr>
        <p:spPr>
          <a:xfrm>
            <a:off x="6997148" y="4956313"/>
            <a:ext cx="4717774" cy="117944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AE" sz="2800" b="1" dirty="0">
                <a:solidFill>
                  <a:srgbClr val="00B050"/>
                </a:solidFill>
              </a:rPr>
              <a:t>لماذا يرش بائع الخضراوات الخضار الورقية بالماء ؟؟</a:t>
            </a:r>
            <a:endParaRPr lang="en-US" sz="2800" b="1" dirty="0">
              <a:solidFill>
                <a:srgbClr val="00B050"/>
              </a:solidFill>
            </a:endParaRPr>
          </a:p>
        </p:txBody>
      </p:sp>
    </p:spTree>
    <p:extLst>
      <p:ext uri="{BB962C8B-B14F-4D97-AF65-F5344CB8AC3E}">
        <p14:creationId xmlns:p14="http://schemas.microsoft.com/office/powerpoint/2010/main" val="71713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66F9ECE-A5BA-4430-A7EC-85DB5A364A96}"/>
              </a:ext>
            </a:extLst>
          </p:cNvPr>
          <p:cNvSpPr/>
          <p:nvPr/>
        </p:nvSpPr>
        <p:spPr>
          <a:xfrm>
            <a:off x="3949148" y="185530"/>
            <a:ext cx="4784034" cy="92765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AE" sz="4800" b="1" dirty="0">
                <a:solidFill>
                  <a:srgbClr val="7030A0"/>
                </a:solidFill>
              </a:rPr>
              <a:t>الاسموزية </a:t>
            </a:r>
            <a:endParaRPr lang="en-US" sz="4800" b="1" dirty="0">
              <a:solidFill>
                <a:srgbClr val="7030A0"/>
              </a:solidFill>
            </a:endParaRPr>
          </a:p>
        </p:txBody>
      </p:sp>
      <p:sp>
        <p:nvSpPr>
          <p:cNvPr id="3" name="Rectangle: Rounded Corners 2">
            <a:extLst>
              <a:ext uri="{FF2B5EF4-FFF2-40B4-BE49-F238E27FC236}">
                <a16:creationId xmlns:a16="http://schemas.microsoft.com/office/drawing/2014/main" id="{D6B02CED-5F7F-4DB2-B5E0-D6851D1EFF64}"/>
              </a:ext>
            </a:extLst>
          </p:cNvPr>
          <p:cNvSpPr/>
          <p:nvPr/>
        </p:nvSpPr>
        <p:spPr>
          <a:xfrm>
            <a:off x="1166191" y="1245704"/>
            <a:ext cx="10164417" cy="117944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انتشار الماء عبر غشاء ذو نفاذية اختيارية</a:t>
            </a:r>
            <a:endPar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4" name="Arrow: Down 3">
            <a:extLst>
              <a:ext uri="{FF2B5EF4-FFF2-40B4-BE49-F238E27FC236}">
                <a16:creationId xmlns:a16="http://schemas.microsoft.com/office/drawing/2014/main" id="{F2704460-0E3E-4C4F-BA77-76619FF202BF}"/>
              </a:ext>
            </a:extLst>
          </p:cNvPr>
          <p:cNvSpPr/>
          <p:nvPr/>
        </p:nvSpPr>
        <p:spPr>
          <a:xfrm>
            <a:off x="6096000" y="2425147"/>
            <a:ext cx="821635" cy="1275523"/>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EB11C26C-3A39-40EA-B563-48FA12B16399}"/>
              </a:ext>
            </a:extLst>
          </p:cNvPr>
          <p:cNvSpPr/>
          <p:nvPr/>
        </p:nvSpPr>
        <p:spPr>
          <a:xfrm>
            <a:off x="3147391" y="3700670"/>
            <a:ext cx="6387547" cy="96740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AE" sz="3200" b="1" dirty="0"/>
              <a:t>وهو عامل مهم للحفاظ على الاتزان الداخلي للخلية </a:t>
            </a:r>
            <a:endParaRPr lang="en-US" sz="3200" b="1" dirty="0"/>
          </a:p>
        </p:txBody>
      </p:sp>
      <p:sp>
        <p:nvSpPr>
          <p:cNvPr id="6" name="Oval 5">
            <a:extLst>
              <a:ext uri="{FF2B5EF4-FFF2-40B4-BE49-F238E27FC236}">
                <a16:creationId xmlns:a16="http://schemas.microsoft.com/office/drawing/2014/main" id="{E3585AF9-A1D3-4ED7-9742-C2BB4310087D}"/>
              </a:ext>
            </a:extLst>
          </p:cNvPr>
          <p:cNvSpPr/>
          <p:nvPr/>
        </p:nvSpPr>
        <p:spPr>
          <a:xfrm>
            <a:off x="7560364" y="5413515"/>
            <a:ext cx="3949147" cy="821635"/>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المحلول يتكون </a:t>
            </a:r>
            <a:endParaRPr lang="en-US"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cxnSp>
        <p:nvCxnSpPr>
          <p:cNvPr id="8" name="Straight Arrow Connector 7">
            <a:extLst>
              <a:ext uri="{FF2B5EF4-FFF2-40B4-BE49-F238E27FC236}">
                <a16:creationId xmlns:a16="http://schemas.microsoft.com/office/drawing/2014/main" id="{FE00942E-2DD3-4E1D-A3FB-DBFDB974A5F9}"/>
              </a:ext>
            </a:extLst>
          </p:cNvPr>
          <p:cNvCxnSpPr>
            <a:stCxn id="6" idx="2"/>
          </p:cNvCxnSpPr>
          <p:nvPr/>
        </p:nvCxnSpPr>
        <p:spPr>
          <a:xfrm flipH="1" flipV="1">
            <a:off x="6248399" y="5261113"/>
            <a:ext cx="1311965" cy="5632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BF6055C7-B5DE-47F5-B7E2-08B9381175D8}"/>
              </a:ext>
            </a:extLst>
          </p:cNvPr>
          <p:cNvCxnSpPr>
            <a:stCxn id="6" idx="2"/>
          </p:cNvCxnSpPr>
          <p:nvPr/>
        </p:nvCxnSpPr>
        <p:spPr>
          <a:xfrm flipH="1">
            <a:off x="6248399" y="5824333"/>
            <a:ext cx="1311965" cy="4108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Oval 10">
            <a:extLst>
              <a:ext uri="{FF2B5EF4-FFF2-40B4-BE49-F238E27FC236}">
                <a16:creationId xmlns:a16="http://schemas.microsoft.com/office/drawing/2014/main" id="{C7C0613A-0C70-45B4-8E61-AC819EA27943}"/>
              </a:ext>
            </a:extLst>
          </p:cNvPr>
          <p:cNvSpPr/>
          <p:nvPr/>
        </p:nvSpPr>
        <p:spPr>
          <a:xfrm>
            <a:off x="3349486" y="4893368"/>
            <a:ext cx="2822713" cy="692427"/>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AE" sz="4400" dirty="0"/>
              <a:t>مذاب </a:t>
            </a:r>
            <a:endParaRPr lang="en-US" sz="4400" dirty="0"/>
          </a:p>
        </p:txBody>
      </p:sp>
      <p:sp>
        <p:nvSpPr>
          <p:cNvPr id="13" name="Oval 12">
            <a:extLst>
              <a:ext uri="{FF2B5EF4-FFF2-40B4-BE49-F238E27FC236}">
                <a16:creationId xmlns:a16="http://schemas.microsoft.com/office/drawing/2014/main" id="{769F306A-608E-429C-BAA8-D296FBF59458}"/>
              </a:ext>
            </a:extLst>
          </p:cNvPr>
          <p:cNvSpPr/>
          <p:nvPr/>
        </p:nvSpPr>
        <p:spPr>
          <a:xfrm>
            <a:off x="3349485" y="5938633"/>
            <a:ext cx="2822713" cy="69242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AE" sz="3200" b="1" dirty="0"/>
              <a:t>مذيب </a:t>
            </a:r>
            <a:endParaRPr lang="en-US" sz="3200" b="1" dirty="0"/>
          </a:p>
        </p:txBody>
      </p:sp>
      <p:sp>
        <p:nvSpPr>
          <p:cNvPr id="14" name="Arrow: Left 13">
            <a:extLst>
              <a:ext uri="{FF2B5EF4-FFF2-40B4-BE49-F238E27FC236}">
                <a16:creationId xmlns:a16="http://schemas.microsoft.com/office/drawing/2014/main" id="{CEA17F19-D36E-4D65-BAD6-4C52AAD317F8}"/>
              </a:ext>
            </a:extLst>
          </p:cNvPr>
          <p:cNvSpPr/>
          <p:nvPr/>
        </p:nvSpPr>
        <p:spPr>
          <a:xfrm>
            <a:off x="2400299" y="6188769"/>
            <a:ext cx="911085" cy="1921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9FEC008-1792-4964-A47A-53EBAABAC0E1}"/>
              </a:ext>
            </a:extLst>
          </p:cNvPr>
          <p:cNvSpPr/>
          <p:nvPr/>
        </p:nvSpPr>
        <p:spPr>
          <a:xfrm>
            <a:off x="81997" y="5534444"/>
            <a:ext cx="2299252" cy="11463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الماء في الخلية </a:t>
            </a:r>
            <a:endPar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422802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80">
                                          <p:stCondLst>
                                            <p:cond delay="0"/>
                                          </p:stCondLst>
                                        </p:cTn>
                                        <p:tgtEl>
                                          <p:spTgt spid="5"/>
                                        </p:tgtEl>
                                      </p:cBhvr>
                                    </p:animEffect>
                                    <p:anim calcmode="lin" valueType="num">
                                      <p:cBhvr>
                                        <p:cTn id="2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2" dur="26">
                                          <p:stCondLst>
                                            <p:cond delay="650"/>
                                          </p:stCondLst>
                                        </p:cTn>
                                        <p:tgtEl>
                                          <p:spTgt spid="5"/>
                                        </p:tgtEl>
                                      </p:cBhvr>
                                      <p:to x="100000" y="60000"/>
                                    </p:animScale>
                                    <p:animScale>
                                      <p:cBhvr>
                                        <p:cTn id="33" dur="166" decel="50000">
                                          <p:stCondLst>
                                            <p:cond delay="676"/>
                                          </p:stCondLst>
                                        </p:cTn>
                                        <p:tgtEl>
                                          <p:spTgt spid="5"/>
                                        </p:tgtEl>
                                      </p:cBhvr>
                                      <p:to x="100000" y="100000"/>
                                    </p:animScale>
                                    <p:animScale>
                                      <p:cBhvr>
                                        <p:cTn id="34" dur="26">
                                          <p:stCondLst>
                                            <p:cond delay="1312"/>
                                          </p:stCondLst>
                                        </p:cTn>
                                        <p:tgtEl>
                                          <p:spTgt spid="5"/>
                                        </p:tgtEl>
                                      </p:cBhvr>
                                      <p:to x="100000" y="80000"/>
                                    </p:animScale>
                                    <p:animScale>
                                      <p:cBhvr>
                                        <p:cTn id="35" dur="166" decel="50000">
                                          <p:stCondLst>
                                            <p:cond delay="1338"/>
                                          </p:stCondLst>
                                        </p:cTn>
                                        <p:tgtEl>
                                          <p:spTgt spid="5"/>
                                        </p:tgtEl>
                                      </p:cBhvr>
                                      <p:to x="100000" y="100000"/>
                                    </p:animScale>
                                    <p:animScale>
                                      <p:cBhvr>
                                        <p:cTn id="36" dur="26">
                                          <p:stCondLst>
                                            <p:cond delay="1642"/>
                                          </p:stCondLst>
                                        </p:cTn>
                                        <p:tgtEl>
                                          <p:spTgt spid="5"/>
                                        </p:tgtEl>
                                      </p:cBhvr>
                                      <p:to x="100000" y="90000"/>
                                    </p:animScale>
                                    <p:animScale>
                                      <p:cBhvr>
                                        <p:cTn id="37" dur="166" decel="50000">
                                          <p:stCondLst>
                                            <p:cond delay="1668"/>
                                          </p:stCondLst>
                                        </p:cTn>
                                        <p:tgtEl>
                                          <p:spTgt spid="5"/>
                                        </p:tgtEl>
                                      </p:cBhvr>
                                      <p:to x="100000" y="100000"/>
                                    </p:animScale>
                                    <p:animScale>
                                      <p:cBhvr>
                                        <p:cTn id="38" dur="26">
                                          <p:stCondLst>
                                            <p:cond delay="1808"/>
                                          </p:stCondLst>
                                        </p:cTn>
                                        <p:tgtEl>
                                          <p:spTgt spid="5"/>
                                        </p:tgtEl>
                                      </p:cBhvr>
                                      <p:to x="100000" y="95000"/>
                                    </p:animScale>
                                    <p:animScale>
                                      <p:cBhvr>
                                        <p:cTn id="39" dur="166" decel="50000">
                                          <p:stCondLst>
                                            <p:cond delay="1834"/>
                                          </p:stCondLst>
                                        </p:cTn>
                                        <p:tgtEl>
                                          <p:spTgt spid="5"/>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down)">
                                      <p:cBhvr>
                                        <p:cTn id="51" dur="580">
                                          <p:stCondLst>
                                            <p:cond delay="0"/>
                                          </p:stCondLst>
                                        </p:cTn>
                                        <p:tgtEl>
                                          <p:spTgt spid="8"/>
                                        </p:tgtEl>
                                      </p:cBhvr>
                                    </p:animEffect>
                                    <p:anim calcmode="lin" valueType="num">
                                      <p:cBhvr>
                                        <p:cTn id="5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7" dur="26">
                                          <p:stCondLst>
                                            <p:cond delay="650"/>
                                          </p:stCondLst>
                                        </p:cTn>
                                        <p:tgtEl>
                                          <p:spTgt spid="8"/>
                                        </p:tgtEl>
                                      </p:cBhvr>
                                      <p:to x="100000" y="60000"/>
                                    </p:animScale>
                                    <p:animScale>
                                      <p:cBhvr>
                                        <p:cTn id="58" dur="166" decel="50000">
                                          <p:stCondLst>
                                            <p:cond delay="676"/>
                                          </p:stCondLst>
                                        </p:cTn>
                                        <p:tgtEl>
                                          <p:spTgt spid="8"/>
                                        </p:tgtEl>
                                      </p:cBhvr>
                                      <p:to x="100000" y="100000"/>
                                    </p:animScale>
                                    <p:animScale>
                                      <p:cBhvr>
                                        <p:cTn id="59" dur="26">
                                          <p:stCondLst>
                                            <p:cond delay="1312"/>
                                          </p:stCondLst>
                                        </p:cTn>
                                        <p:tgtEl>
                                          <p:spTgt spid="8"/>
                                        </p:tgtEl>
                                      </p:cBhvr>
                                      <p:to x="100000" y="80000"/>
                                    </p:animScale>
                                    <p:animScale>
                                      <p:cBhvr>
                                        <p:cTn id="60" dur="166" decel="50000">
                                          <p:stCondLst>
                                            <p:cond delay="1338"/>
                                          </p:stCondLst>
                                        </p:cTn>
                                        <p:tgtEl>
                                          <p:spTgt spid="8"/>
                                        </p:tgtEl>
                                      </p:cBhvr>
                                      <p:to x="100000" y="100000"/>
                                    </p:animScale>
                                    <p:animScale>
                                      <p:cBhvr>
                                        <p:cTn id="61" dur="26">
                                          <p:stCondLst>
                                            <p:cond delay="1642"/>
                                          </p:stCondLst>
                                        </p:cTn>
                                        <p:tgtEl>
                                          <p:spTgt spid="8"/>
                                        </p:tgtEl>
                                      </p:cBhvr>
                                      <p:to x="100000" y="90000"/>
                                    </p:animScale>
                                    <p:animScale>
                                      <p:cBhvr>
                                        <p:cTn id="62" dur="166" decel="50000">
                                          <p:stCondLst>
                                            <p:cond delay="1668"/>
                                          </p:stCondLst>
                                        </p:cTn>
                                        <p:tgtEl>
                                          <p:spTgt spid="8"/>
                                        </p:tgtEl>
                                      </p:cBhvr>
                                      <p:to x="100000" y="100000"/>
                                    </p:animScale>
                                    <p:animScale>
                                      <p:cBhvr>
                                        <p:cTn id="63" dur="26">
                                          <p:stCondLst>
                                            <p:cond delay="1808"/>
                                          </p:stCondLst>
                                        </p:cTn>
                                        <p:tgtEl>
                                          <p:spTgt spid="8"/>
                                        </p:tgtEl>
                                      </p:cBhvr>
                                      <p:to x="100000" y="95000"/>
                                    </p:animScale>
                                    <p:animScale>
                                      <p:cBhvr>
                                        <p:cTn id="64" dur="166" decel="50000">
                                          <p:stCondLst>
                                            <p:cond delay="1834"/>
                                          </p:stCondLst>
                                        </p:cTn>
                                        <p:tgtEl>
                                          <p:spTgt spid="8"/>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1000"/>
                                        <p:tgtEl>
                                          <p:spTgt spid="11"/>
                                        </p:tgtEl>
                                      </p:cBhvr>
                                    </p:animEffect>
                                    <p:anim calcmode="lin" valueType="num">
                                      <p:cBhvr>
                                        <p:cTn id="70" dur="1000" fill="hold"/>
                                        <p:tgtEl>
                                          <p:spTgt spid="11"/>
                                        </p:tgtEl>
                                        <p:attrNameLst>
                                          <p:attrName>ppt_x</p:attrName>
                                        </p:attrNameLst>
                                      </p:cBhvr>
                                      <p:tavLst>
                                        <p:tav tm="0">
                                          <p:val>
                                            <p:strVal val="#ppt_x"/>
                                          </p:val>
                                        </p:tav>
                                        <p:tav tm="100000">
                                          <p:val>
                                            <p:strVal val="#ppt_x"/>
                                          </p:val>
                                        </p:tav>
                                      </p:tavLst>
                                    </p:anim>
                                    <p:anim calcmode="lin" valueType="num">
                                      <p:cBhvr>
                                        <p:cTn id="7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6" presetClass="entr" presetSubtype="0" fill="hold" nodeType="click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down)">
                                      <p:cBhvr>
                                        <p:cTn id="76" dur="580">
                                          <p:stCondLst>
                                            <p:cond delay="0"/>
                                          </p:stCondLst>
                                        </p:cTn>
                                        <p:tgtEl>
                                          <p:spTgt spid="10"/>
                                        </p:tgtEl>
                                      </p:cBhvr>
                                    </p:animEffect>
                                    <p:anim calcmode="lin" valueType="num">
                                      <p:cBhvr>
                                        <p:cTn id="7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82" dur="26">
                                          <p:stCondLst>
                                            <p:cond delay="650"/>
                                          </p:stCondLst>
                                        </p:cTn>
                                        <p:tgtEl>
                                          <p:spTgt spid="10"/>
                                        </p:tgtEl>
                                      </p:cBhvr>
                                      <p:to x="100000" y="60000"/>
                                    </p:animScale>
                                    <p:animScale>
                                      <p:cBhvr>
                                        <p:cTn id="83" dur="166" decel="50000">
                                          <p:stCondLst>
                                            <p:cond delay="676"/>
                                          </p:stCondLst>
                                        </p:cTn>
                                        <p:tgtEl>
                                          <p:spTgt spid="10"/>
                                        </p:tgtEl>
                                      </p:cBhvr>
                                      <p:to x="100000" y="100000"/>
                                    </p:animScale>
                                    <p:animScale>
                                      <p:cBhvr>
                                        <p:cTn id="84" dur="26">
                                          <p:stCondLst>
                                            <p:cond delay="1312"/>
                                          </p:stCondLst>
                                        </p:cTn>
                                        <p:tgtEl>
                                          <p:spTgt spid="10"/>
                                        </p:tgtEl>
                                      </p:cBhvr>
                                      <p:to x="100000" y="80000"/>
                                    </p:animScale>
                                    <p:animScale>
                                      <p:cBhvr>
                                        <p:cTn id="85" dur="166" decel="50000">
                                          <p:stCondLst>
                                            <p:cond delay="1338"/>
                                          </p:stCondLst>
                                        </p:cTn>
                                        <p:tgtEl>
                                          <p:spTgt spid="10"/>
                                        </p:tgtEl>
                                      </p:cBhvr>
                                      <p:to x="100000" y="100000"/>
                                    </p:animScale>
                                    <p:animScale>
                                      <p:cBhvr>
                                        <p:cTn id="86" dur="26">
                                          <p:stCondLst>
                                            <p:cond delay="1642"/>
                                          </p:stCondLst>
                                        </p:cTn>
                                        <p:tgtEl>
                                          <p:spTgt spid="10"/>
                                        </p:tgtEl>
                                      </p:cBhvr>
                                      <p:to x="100000" y="90000"/>
                                    </p:animScale>
                                    <p:animScale>
                                      <p:cBhvr>
                                        <p:cTn id="87" dur="166" decel="50000">
                                          <p:stCondLst>
                                            <p:cond delay="1668"/>
                                          </p:stCondLst>
                                        </p:cTn>
                                        <p:tgtEl>
                                          <p:spTgt spid="10"/>
                                        </p:tgtEl>
                                      </p:cBhvr>
                                      <p:to x="100000" y="100000"/>
                                    </p:animScale>
                                    <p:animScale>
                                      <p:cBhvr>
                                        <p:cTn id="88" dur="26">
                                          <p:stCondLst>
                                            <p:cond delay="1808"/>
                                          </p:stCondLst>
                                        </p:cTn>
                                        <p:tgtEl>
                                          <p:spTgt spid="10"/>
                                        </p:tgtEl>
                                      </p:cBhvr>
                                      <p:to x="100000" y="95000"/>
                                    </p:animScale>
                                    <p:animScale>
                                      <p:cBhvr>
                                        <p:cTn id="89" dur="166" decel="50000">
                                          <p:stCondLst>
                                            <p:cond delay="1834"/>
                                          </p:stCondLst>
                                        </p:cTn>
                                        <p:tgtEl>
                                          <p:spTgt spid="10"/>
                                        </p:tgtEl>
                                      </p:cBhvr>
                                      <p:to x="100000" y="100000"/>
                                    </p:animScale>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13"/>
                                        </p:tgtEl>
                                        <p:attrNameLst>
                                          <p:attrName>style.visibility</p:attrName>
                                        </p:attrNameLst>
                                      </p:cBhvr>
                                      <p:to>
                                        <p:strVal val="visible"/>
                                      </p:to>
                                    </p:set>
                                    <p:anim calcmode="lin" valueType="num">
                                      <p:cBhvr additive="base">
                                        <p:cTn id="94" dur="500" fill="hold"/>
                                        <p:tgtEl>
                                          <p:spTgt spid="13"/>
                                        </p:tgtEl>
                                        <p:attrNameLst>
                                          <p:attrName>ppt_x</p:attrName>
                                        </p:attrNameLst>
                                      </p:cBhvr>
                                      <p:tavLst>
                                        <p:tav tm="0">
                                          <p:val>
                                            <p:strVal val="#ppt_x"/>
                                          </p:val>
                                        </p:tav>
                                        <p:tav tm="100000">
                                          <p:val>
                                            <p:strVal val="#ppt_x"/>
                                          </p:val>
                                        </p:tav>
                                      </p:tavLst>
                                    </p:anim>
                                    <p:anim calcmode="lin" valueType="num">
                                      <p:cBhvr additive="base">
                                        <p:cTn id="9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500" fill="hold"/>
                                        <p:tgtEl>
                                          <p:spTgt spid="14"/>
                                        </p:tgtEl>
                                        <p:attrNameLst>
                                          <p:attrName>ppt_x</p:attrName>
                                        </p:attrNameLst>
                                      </p:cBhvr>
                                      <p:tavLst>
                                        <p:tav tm="0">
                                          <p:val>
                                            <p:strVal val="#ppt_x"/>
                                          </p:val>
                                        </p:tav>
                                        <p:tav tm="100000">
                                          <p:val>
                                            <p:strVal val="#ppt_x"/>
                                          </p:val>
                                        </p:tav>
                                      </p:tavLst>
                                    </p:anim>
                                    <p:anim calcmode="lin" valueType="num">
                                      <p:cBhvr additive="base">
                                        <p:cTn id="10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5" presetClass="entr" presetSubtype="0" fill="hold" grpId="0" nodeType="click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2000"/>
                                        <p:tgtEl>
                                          <p:spTgt spid="15"/>
                                        </p:tgtEl>
                                      </p:cBhvr>
                                    </p:animEffect>
                                    <p:anim calcmode="lin" valueType="num">
                                      <p:cBhvr>
                                        <p:cTn id="107" dur="2000" fill="hold"/>
                                        <p:tgtEl>
                                          <p:spTgt spid="15"/>
                                        </p:tgtEl>
                                        <p:attrNameLst>
                                          <p:attrName>ppt_w</p:attrName>
                                        </p:attrNameLst>
                                      </p:cBhvr>
                                      <p:tavLst>
                                        <p:tav tm="0" fmla="#ppt_w*sin(2.5*pi*$)">
                                          <p:val>
                                            <p:fltVal val="0"/>
                                          </p:val>
                                        </p:tav>
                                        <p:tav tm="100000">
                                          <p:val>
                                            <p:fltVal val="1"/>
                                          </p:val>
                                        </p:tav>
                                      </p:tavLst>
                                    </p:anim>
                                    <p:anim calcmode="lin" valueType="num">
                                      <p:cBhvr>
                                        <p:cTn id="108"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1"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9A108C1-835B-4419-A7B0-237D4DBF29EE}"/>
              </a:ext>
            </a:extLst>
          </p:cNvPr>
          <p:cNvSpPr/>
          <p:nvPr/>
        </p:nvSpPr>
        <p:spPr>
          <a:xfrm>
            <a:off x="1842053" y="212035"/>
            <a:ext cx="8083826" cy="90114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AE" sz="2400" b="1" dirty="0">
                <a:solidFill>
                  <a:srgbClr val="7030A0"/>
                </a:solidFill>
              </a:rPr>
              <a:t>التركيز :قياس لكمية المذاب المذابة في المذيب</a:t>
            </a:r>
            <a:endParaRPr lang="en-US" sz="2400" b="1" dirty="0">
              <a:solidFill>
                <a:srgbClr val="7030A0"/>
              </a:solidFill>
            </a:endParaRPr>
          </a:p>
        </p:txBody>
      </p:sp>
      <p:pic>
        <p:nvPicPr>
          <p:cNvPr id="4098" name="Picture 2" descr="الوحدة السادسة(">
            <a:extLst>
              <a:ext uri="{FF2B5EF4-FFF2-40B4-BE49-F238E27FC236}">
                <a16:creationId xmlns:a16="http://schemas.microsoft.com/office/drawing/2014/main" id="{864894D6-2E66-41AE-A856-3D0CA07D87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573" y="1498737"/>
            <a:ext cx="4518785" cy="2149337"/>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983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83B077-51B3-4772-9058-4B86D561DD01}"/>
              </a:ext>
            </a:extLst>
          </p:cNvPr>
          <p:cNvPicPr>
            <a:picLocks noChangeAspect="1"/>
          </p:cNvPicPr>
          <p:nvPr/>
        </p:nvPicPr>
        <p:blipFill>
          <a:blip r:embed="rId2"/>
          <a:stretch>
            <a:fillRect/>
          </a:stretch>
        </p:blipFill>
        <p:spPr>
          <a:xfrm>
            <a:off x="675861" y="2062370"/>
            <a:ext cx="10840278" cy="40005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Rectangle 3">
            <a:extLst>
              <a:ext uri="{FF2B5EF4-FFF2-40B4-BE49-F238E27FC236}">
                <a16:creationId xmlns:a16="http://schemas.microsoft.com/office/drawing/2014/main" id="{7E27A4F4-9720-40EA-8DCB-FC5516CF8752}"/>
              </a:ext>
            </a:extLst>
          </p:cNvPr>
          <p:cNvSpPr/>
          <p:nvPr/>
        </p:nvSpPr>
        <p:spPr>
          <a:xfrm>
            <a:off x="8574157" y="371061"/>
            <a:ext cx="3286539" cy="116619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تمعني الصورة التالية لنحلل ما يحصل هنا</a:t>
            </a:r>
            <a:endPar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5" name="Arrow: Left 4">
            <a:extLst>
              <a:ext uri="{FF2B5EF4-FFF2-40B4-BE49-F238E27FC236}">
                <a16:creationId xmlns:a16="http://schemas.microsoft.com/office/drawing/2014/main" id="{0A04DB45-961E-4606-9ECC-F3AB257672B9}"/>
              </a:ext>
            </a:extLst>
          </p:cNvPr>
          <p:cNvSpPr/>
          <p:nvPr/>
        </p:nvSpPr>
        <p:spPr>
          <a:xfrm>
            <a:off x="7460974" y="795130"/>
            <a:ext cx="1113183" cy="357809"/>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2F8C3C4-C080-409F-83B5-5B28A542198F}"/>
              </a:ext>
            </a:extLst>
          </p:cNvPr>
          <p:cNvSpPr/>
          <p:nvPr/>
        </p:nvSpPr>
        <p:spPr>
          <a:xfrm>
            <a:off x="132522" y="145775"/>
            <a:ext cx="7209181" cy="1616764"/>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r" rtl="1"/>
            <a:r>
              <a:rPr lang="ar-AE" b="1" spc="50" dirty="0">
                <a:ln w="0"/>
                <a:solidFill>
                  <a:schemeClr val="bg2"/>
                </a:solidFill>
                <a:effectLst>
                  <a:innerShdw blurRad="63500" dist="50800" dir="13500000">
                    <a:srgbClr val="000000">
                      <a:alpha val="50000"/>
                    </a:srgbClr>
                  </a:innerShdw>
                </a:effectLst>
              </a:rPr>
              <a:t>يحتوي الانبوب على شكل حرف </a:t>
            </a:r>
            <a:r>
              <a:rPr lang="en-US" b="1" spc="50" dirty="0">
                <a:ln w="0"/>
                <a:solidFill>
                  <a:schemeClr val="bg2"/>
                </a:solidFill>
                <a:effectLst>
                  <a:innerShdw blurRad="63500" dist="50800" dir="13500000">
                    <a:srgbClr val="000000">
                      <a:alpha val="50000"/>
                    </a:srgbClr>
                  </a:innerShdw>
                </a:effectLst>
              </a:rPr>
              <a:t>U</a:t>
            </a:r>
            <a:r>
              <a:rPr lang="ar-AE" b="1" spc="50" dirty="0">
                <a:ln w="0"/>
                <a:solidFill>
                  <a:schemeClr val="bg2"/>
                </a:solidFill>
                <a:effectLst>
                  <a:innerShdw blurRad="63500" dist="50800" dir="13500000">
                    <a:srgbClr val="000000">
                      <a:alpha val="50000"/>
                    </a:srgbClr>
                  </a:innerShdw>
                </a:effectLst>
              </a:rPr>
              <a:t> يحتوي على محاليل ذات تركيزات سكر مختلفة ويفصل بينهما غشاء ذو نفاذية اختيارية سيتمكن المذيب (الماء ) من المرور ولا يتمكن السكر من المرور بسبب حجمه</a:t>
            </a:r>
            <a:endParaRPr lang="en-US" b="1" spc="50" dirty="0">
              <a:ln w="0"/>
              <a:solidFill>
                <a:schemeClr val="bg2"/>
              </a:solidFill>
              <a:effectLst>
                <a:innerShdw blurRad="63500" dist="50800" dir="13500000">
                  <a:srgbClr val="000000">
                    <a:alpha val="50000"/>
                  </a:srgbClr>
                </a:innerShdw>
              </a:effectLst>
            </a:endParaRPr>
          </a:p>
        </p:txBody>
      </p:sp>
      <p:cxnSp>
        <p:nvCxnSpPr>
          <p:cNvPr id="8" name="Straight Arrow Connector 7">
            <a:extLst>
              <a:ext uri="{FF2B5EF4-FFF2-40B4-BE49-F238E27FC236}">
                <a16:creationId xmlns:a16="http://schemas.microsoft.com/office/drawing/2014/main" id="{8DE7EED3-5691-4D44-BEEA-B48C216659BE}"/>
              </a:ext>
            </a:extLst>
          </p:cNvPr>
          <p:cNvCxnSpPr/>
          <p:nvPr/>
        </p:nvCxnSpPr>
        <p:spPr>
          <a:xfrm>
            <a:off x="8713304" y="3120889"/>
            <a:ext cx="781878" cy="9674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Oval 8">
            <a:extLst>
              <a:ext uri="{FF2B5EF4-FFF2-40B4-BE49-F238E27FC236}">
                <a16:creationId xmlns:a16="http://schemas.microsoft.com/office/drawing/2014/main" id="{56A18818-0067-450A-A461-8EBD05CC1D0E}"/>
              </a:ext>
            </a:extLst>
          </p:cNvPr>
          <p:cNvSpPr/>
          <p:nvPr/>
        </p:nvSpPr>
        <p:spPr>
          <a:xfrm>
            <a:off x="7156174" y="2286002"/>
            <a:ext cx="2517913" cy="834887"/>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ar-AE"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سكر اكثر </a:t>
            </a:r>
            <a:endParaRPr lang="en-US"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cxnSp>
        <p:nvCxnSpPr>
          <p:cNvPr id="7" name="Straight Arrow Connector 6">
            <a:extLst>
              <a:ext uri="{FF2B5EF4-FFF2-40B4-BE49-F238E27FC236}">
                <a16:creationId xmlns:a16="http://schemas.microsoft.com/office/drawing/2014/main" id="{8944373B-B1C2-4CBB-B5BF-C4C4830C6C42}"/>
              </a:ext>
            </a:extLst>
          </p:cNvPr>
          <p:cNvCxnSpPr/>
          <p:nvPr/>
        </p:nvCxnSpPr>
        <p:spPr>
          <a:xfrm>
            <a:off x="4638261" y="2796209"/>
            <a:ext cx="1364974" cy="106017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Rectangle: Rounded Corners 9">
            <a:extLst>
              <a:ext uri="{FF2B5EF4-FFF2-40B4-BE49-F238E27FC236}">
                <a16:creationId xmlns:a16="http://schemas.microsoft.com/office/drawing/2014/main" id="{CDB040A8-1BB9-482E-96E4-E4B9A0F7A67B}"/>
              </a:ext>
            </a:extLst>
          </p:cNvPr>
          <p:cNvSpPr/>
          <p:nvPr/>
        </p:nvSpPr>
        <p:spPr>
          <a:xfrm>
            <a:off x="1099930" y="2286002"/>
            <a:ext cx="3260035" cy="83488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AE" sz="2400" b="1" spc="50" dirty="0">
                <a:ln w="0"/>
                <a:solidFill>
                  <a:schemeClr val="bg2"/>
                </a:solidFill>
                <a:effectLst>
                  <a:innerShdw blurRad="63500" dist="50800" dir="13500000">
                    <a:srgbClr val="000000">
                      <a:alpha val="50000"/>
                    </a:srgbClr>
                  </a:innerShdw>
                </a:effectLst>
              </a:rPr>
              <a:t>لماذا ارتفع مستوى المحلول في الجانب الايسر ؟؟</a:t>
            </a:r>
            <a:endParaRPr lang="en-US" sz="2400" b="1"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55760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80">
                                          <p:stCondLst>
                                            <p:cond delay="0"/>
                                          </p:stCondLst>
                                        </p:cTn>
                                        <p:tgtEl>
                                          <p:spTgt spid="9"/>
                                        </p:tgtEl>
                                      </p:cBhvr>
                                    </p:animEffect>
                                    <p:anim calcmode="lin" valueType="num">
                                      <p:cBhvr>
                                        <p:cTn id="2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3" dur="26">
                                          <p:stCondLst>
                                            <p:cond delay="650"/>
                                          </p:stCondLst>
                                        </p:cTn>
                                        <p:tgtEl>
                                          <p:spTgt spid="9"/>
                                        </p:tgtEl>
                                      </p:cBhvr>
                                      <p:to x="100000" y="60000"/>
                                    </p:animScale>
                                    <p:animScale>
                                      <p:cBhvr>
                                        <p:cTn id="34" dur="166" decel="50000">
                                          <p:stCondLst>
                                            <p:cond delay="676"/>
                                          </p:stCondLst>
                                        </p:cTn>
                                        <p:tgtEl>
                                          <p:spTgt spid="9"/>
                                        </p:tgtEl>
                                      </p:cBhvr>
                                      <p:to x="100000" y="100000"/>
                                    </p:animScale>
                                    <p:animScale>
                                      <p:cBhvr>
                                        <p:cTn id="35" dur="26">
                                          <p:stCondLst>
                                            <p:cond delay="1312"/>
                                          </p:stCondLst>
                                        </p:cTn>
                                        <p:tgtEl>
                                          <p:spTgt spid="9"/>
                                        </p:tgtEl>
                                      </p:cBhvr>
                                      <p:to x="100000" y="80000"/>
                                    </p:animScale>
                                    <p:animScale>
                                      <p:cBhvr>
                                        <p:cTn id="36" dur="166" decel="50000">
                                          <p:stCondLst>
                                            <p:cond delay="1338"/>
                                          </p:stCondLst>
                                        </p:cTn>
                                        <p:tgtEl>
                                          <p:spTgt spid="9"/>
                                        </p:tgtEl>
                                      </p:cBhvr>
                                      <p:to x="100000" y="100000"/>
                                    </p:animScale>
                                    <p:animScale>
                                      <p:cBhvr>
                                        <p:cTn id="37" dur="26">
                                          <p:stCondLst>
                                            <p:cond delay="1642"/>
                                          </p:stCondLst>
                                        </p:cTn>
                                        <p:tgtEl>
                                          <p:spTgt spid="9"/>
                                        </p:tgtEl>
                                      </p:cBhvr>
                                      <p:to x="100000" y="90000"/>
                                    </p:animScale>
                                    <p:animScale>
                                      <p:cBhvr>
                                        <p:cTn id="38" dur="166" decel="50000">
                                          <p:stCondLst>
                                            <p:cond delay="1668"/>
                                          </p:stCondLst>
                                        </p:cTn>
                                        <p:tgtEl>
                                          <p:spTgt spid="9"/>
                                        </p:tgtEl>
                                      </p:cBhvr>
                                      <p:to x="100000" y="100000"/>
                                    </p:animScale>
                                    <p:animScale>
                                      <p:cBhvr>
                                        <p:cTn id="39" dur="26">
                                          <p:stCondLst>
                                            <p:cond delay="1808"/>
                                          </p:stCondLst>
                                        </p:cTn>
                                        <p:tgtEl>
                                          <p:spTgt spid="9"/>
                                        </p:tgtEl>
                                      </p:cBhvr>
                                      <p:to x="100000" y="95000"/>
                                    </p:animScale>
                                    <p:animScale>
                                      <p:cBhvr>
                                        <p:cTn id="40" dur="166" decel="50000">
                                          <p:stCondLst>
                                            <p:cond delay="1834"/>
                                          </p:stCondLst>
                                        </p:cTn>
                                        <p:tgtEl>
                                          <p:spTgt spid="9"/>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down)">
                                      <p:cBhvr>
                                        <p:cTn id="59" dur="580">
                                          <p:stCondLst>
                                            <p:cond delay="0"/>
                                          </p:stCondLst>
                                        </p:cTn>
                                        <p:tgtEl>
                                          <p:spTgt spid="7"/>
                                        </p:tgtEl>
                                      </p:cBhvr>
                                    </p:animEffect>
                                    <p:anim calcmode="lin" valueType="num">
                                      <p:cBhvr>
                                        <p:cTn id="6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5" dur="26">
                                          <p:stCondLst>
                                            <p:cond delay="650"/>
                                          </p:stCondLst>
                                        </p:cTn>
                                        <p:tgtEl>
                                          <p:spTgt spid="7"/>
                                        </p:tgtEl>
                                      </p:cBhvr>
                                      <p:to x="100000" y="60000"/>
                                    </p:animScale>
                                    <p:animScale>
                                      <p:cBhvr>
                                        <p:cTn id="66" dur="166" decel="50000">
                                          <p:stCondLst>
                                            <p:cond delay="676"/>
                                          </p:stCondLst>
                                        </p:cTn>
                                        <p:tgtEl>
                                          <p:spTgt spid="7"/>
                                        </p:tgtEl>
                                      </p:cBhvr>
                                      <p:to x="100000" y="100000"/>
                                    </p:animScale>
                                    <p:animScale>
                                      <p:cBhvr>
                                        <p:cTn id="67" dur="26">
                                          <p:stCondLst>
                                            <p:cond delay="1312"/>
                                          </p:stCondLst>
                                        </p:cTn>
                                        <p:tgtEl>
                                          <p:spTgt spid="7"/>
                                        </p:tgtEl>
                                      </p:cBhvr>
                                      <p:to x="100000" y="80000"/>
                                    </p:animScale>
                                    <p:animScale>
                                      <p:cBhvr>
                                        <p:cTn id="68" dur="166" decel="50000">
                                          <p:stCondLst>
                                            <p:cond delay="1338"/>
                                          </p:stCondLst>
                                        </p:cTn>
                                        <p:tgtEl>
                                          <p:spTgt spid="7"/>
                                        </p:tgtEl>
                                      </p:cBhvr>
                                      <p:to x="100000" y="100000"/>
                                    </p:animScale>
                                    <p:animScale>
                                      <p:cBhvr>
                                        <p:cTn id="69" dur="26">
                                          <p:stCondLst>
                                            <p:cond delay="1642"/>
                                          </p:stCondLst>
                                        </p:cTn>
                                        <p:tgtEl>
                                          <p:spTgt spid="7"/>
                                        </p:tgtEl>
                                      </p:cBhvr>
                                      <p:to x="100000" y="90000"/>
                                    </p:animScale>
                                    <p:animScale>
                                      <p:cBhvr>
                                        <p:cTn id="70" dur="166" decel="50000">
                                          <p:stCondLst>
                                            <p:cond delay="1668"/>
                                          </p:stCondLst>
                                        </p:cTn>
                                        <p:tgtEl>
                                          <p:spTgt spid="7"/>
                                        </p:tgtEl>
                                      </p:cBhvr>
                                      <p:to x="100000" y="100000"/>
                                    </p:animScale>
                                    <p:animScale>
                                      <p:cBhvr>
                                        <p:cTn id="71" dur="26">
                                          <p:stCondLst>
                                            <p:cond delay="1808"/>
                                          </p:stCondLst>
                                        </p:cTn>
                                        <p:tgtEl>
                                          <p:spTgt spid="7"/>
                                        </p:tgtEl>
                                      </p:cBhvr>
                                      <p:to x="100000" y="95000"/>
                                    </p:animScale>
                                    <p:animScale>
                                      <p:cBhvr>
                                        <p:cTn id="7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2C90ACF-F583-4495-A602-AE0BBDF86467}"/>
              </a:ext>
            </a:extLst>
          </p:cNvPr>
          <p:cNvSpPr/>
          <p:nvPr/>
        </p:nvSpPr>
        <p:spPr>
          <a:xfrm>
            <a:off x="437322" y="198783"/>
            <a:ext cx="11330608" cy="196132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AE" sz="2400" b="1" dirty="0"/>
              <a:t>تنتشر جزيئات الماء باتجاه الجانب الذي يكون فيه تركيز السكر اعلى اي الجانب الايسر وعندما سيتحرك الماء باتجاه الجانب الايسر ينخفض تركيز محلول السكر الى ان يحدث الاتزان الديناميكي اي يصبح تركيز المحلول متساويا في كلا الجانبين وبالتالي ارتفع المحلول في الجانب الايسر وستسمر حركة الماء في الجانبين غير ان التركيز سيبقى ثابتا </a:t>
            </a:r>
            <a:endParaRPr lang="en-US" sz="2400" b="1" dirty="0"/>
          </a:p>
        </p:txBody>
      </p:sp>
      <p:sp>
        <p:nvSpPr>
          <p:cNvPr id="3" name="Rectangle: Rounded Corners 2">
            <a:extLst>
              <a:ext uri="{FF2B5EF4-FFF2-40B4-BE49-F238E27FC236}">
                <a16:creationId xmlns:a16="http://schemas.microsoft.com/office/drawing/2014/main" id="{8C38F0B1-AB73-4BB9-9781-CF9FC6FCC879}"/>
              </a:ext>
            </a:extLst>
          </p:cNvPr>
          <p:cNvSpPr/>
          <p:nvPr/>
        </p:nvSpPr>
        <p:spPr>
          <a:xfrm>
            <a:off x="2782957" y="2368827"/>
            <a:ext cx="5883965" cy="106017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3600" b="1" dirty="0"/>
              <a:t>الخلية في محلول متساوي التركيز </a:t>
            </a:r>
            <a:endParaRPr lang="en-US" sz="3600" b="1" dirty="0"/>
          </a:p>
        </p:txBody>
      </p:sp>
      <p:sp>
        <p:nvSpPr>
          <p:cNvPr id="4" name="Oval 3">
            <a:extLst>
              <a:ext uri="{FF2B5EF4-FFF2-40B4-BE49-F238E27FC236}">
                <a16:creationId xmlns:a16="http://schemas.microsoft.com/office/drawing/2014/main" id="{DF76FB5C-2BCF-4E1E-81D4-B8C370E58954}"/>
              </a:ext>
            </a:extLst>
          </p:cNvPr>
          <p:cNvSpPr/>
          <p:nvPr/>
        </p:nvSpPr>
        <p:spPr>
          <a:xfrm>
            <a:off x="6851376" y="3763617"/>
            <a:ext cx="5221356" cy="103367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2800" b="1" dirty="0"/>
              <a:t>ما هو المحلول متساوي التركيز ؟</a:t>
            </a:r>
            <a:endParaRPr lang="en-US" sz="2800" b="1" dirty="0"/>
          </a:p>
        </p:txBody>
      </p:sp>
      <p:sp>
        <p:nvSpPr>
          <p:cNvPr id="5" name="Arrow: Left 4">
            <a:extLst>
              <a:ext uri="{FF2B5EF4-FFF2-40B4-BE49-F238E27FC236}">
                <a16:creationId xmlns:a16="http://schemas.microsoft.com/office/drawing/2014/main" id="{D769CE93-3BC7-4F77-8C09-C1599FC337AB}"/>
              </a:ext>
            </a:extLst>
          </p:cNvPr>
          <p:cNvSpPr/>
          <p:nvPr/>
        </p:nvSpPr>
        <p:spPr>
          <a:xfrm>
            <a:off x="5141842" y="4128052"/>
            <a:ext cx="1669774" cy="30480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407E57-D977-4A57-A12E-F34B28A6F251}"/>
              </a:ext>
            </a:extLst>
          </p:cNvPr>
          <p:cNvSpPr/>
          <p:nvPr/>
        </p:nvSpPr>
        <p:spPr>
          <a:xfrm>
            <a:off x="318052" y="3637722"/>
            <a:ext cx="4717774" cy="183542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AE" sz="2400" b="1" spc="50" dirty="0">
                <a:ln w="0"/>
                <a:solidFill>
                  <a:schemeClr val="bg2"/>
                </a:solidFill>
                <a:effectLst>
                  <a:innerShdw blurRad="63500" dist="50800" dir="13500000">
                    <a:srgbClr val="000000">
                      <a:alpha val="50000"/>
                    </a:srgbClr>
                  </a:innerShdw>
                </a:effectLst>
              </a:rPr>
              <a:t>عند تواجد الخلية في محلول يتساوى فيه تركيز كل من الماء والمواد المذابة اي الايونات والسكريات والبروتينات وغيرها من المواد مع تركيزها في السيتوبلازم </a:t>
            </a:r>
            <a:endParaRPr lang="en-US" sz="2400" b="1" spc="50" dirty="0">
              <a:ln w="0"/>
              <a:solidFill>
                <a:schemeClr val="bg2"/>
              </a:solidFill>
              <a:effectLst>
                <a:innerShdw blurRad="63500" dist="50800" dir="13500000">
                  <a:srgbClr val="000000">
                    <a:alpha val="50000"/>
                  </a:srgbClr>
                </a:innerShdw>
              </a:effectLst>
            </a:endParaRPr>
          </a:p>
        </p:txBody>
      </p:sp>
      <p:sp>
        <p:nvSpPr>
          <p:cNvPr id="7" name="Rectangle: Rounded Corners 6">
            <a:extLst>
              <a:ext uri="{FF2B5EF4-FFF2-40B4-BE49-F238E27FC236}">
                <a16:creationId xmlns:a16="http://schemas.microsoft.com/office/drawing/2014/main" id="{C21A954C-73F6-4F0C-9C42-4F5734518D2A}"/>
              </a:ext>
            </a:extLst>
          </p:cNvPr>
          <p:cNvSpPr/>
          <p:nvPr/>
        </p:nvSpPr>
        <p:spPr>
          <a:xfrm>
            <a:off x="5247858" y="5416827"/>
            <a:ext cx="4505741" cy="106017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AE" sz="3200" b="1" dirty="0">
                <a:solidFill>
                  <a:srgbClr val="002060"/>
                </a:solidFill>
              </a:rPr>
              <a:t>ما هي محصلة اتجاة حركة الماء؟</a:t>
            </a:r>
            <a:endParaRPr lang="en-US" sz="3200" b="1" dirty="0">
              <a:solidFill>
                <a:srgbClr val="002060"/>
              </a:solidFill>
            </a:endParaRPr>
          </a:p>
        </p:txBody>
      </p:sp>
    </p:spTree>
    <p:extLst>
      <p:ext uri="{BB962C8B-B14F-4D97-AF65-F5344CB8AC3E}">
        <p14:creationId xmlns:p14="http://schemas.microsoft.com/office/powerpoint/2010/main" val="276690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128B5FB-5710-4DF2-A14C-0B48B4B15CCC}"/>
              </a:ext>
            </a:extLst>
          </p:cNvPr>
          <p:cNvSpPr/>
          <p:nvPr/>
        </p:nvSpPr>
        <p:spPr>
          <a:xfrm>
            <a:off x="198782" y="357809"/>
            <a:ext cx="11820940" cy="1311965"/>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2800" dirty="0"/>
              <a:t>يستمر الماء في التحرك عبر الغشاء البلازمي لكنه يدخل الى الخلية ويخرج منها بالمعدل نفسه وتبقى الخلية في حالة اتزان مع المحلول دون وجود محصلة في حركة الماء فتبقى الخلايا محتفظة بشكلها الطبيعي </a:t>
            </a:r>
            <a:endParaRPr lang="en-US" sz="2800" dirty="0"/>
          </a:p>
        </p:txBody>
      </p:sp>
      <p:sp>
        <p:nvSpPr>
          <p:cNvPr id="3" name="Arrow: Down 2">
            <a:extLst>
              <a:ext uri="{FF2B5EF4-FFF2-40B4-BE49-F238E27FC236}">
                <a16:creationId xmlns:a16="http://schemas.microsoft.com/office/drawing/2014/main" id="{DE1C2633-3FA5-45C1-948D-33B9749E999A}"/>
              </a:ext>
            </a:extLst>
          </p:cNvPr>
          <p:cNvSpPr/>
          <p:nvPr/>
        </p:nvSpPr>
        <p:spPr>
          <a:xfrm>
            <a:off x="5738191" y="1722783"/>
            <a:ext cx="662609" cy="106017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14351A9-6B46-45A6-9068-B3B95AE0F115}"/>
              </a:ext>
            </a:extLst>
          </p:cNvPr>
          <p:cNvSpPr/>
          <p:nvPr/>
        </p:nvSpPr>
        <p:spPr>
          <a:xfrm>
            <a:off x="1510747" y="2792896"/>
            <a:ext cx="9117495" cy="59303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AE" sz="2800" dirty="0"/>
              <a:t>معظم خلايا الكائنات الحية تتواجد في محلول متساوي التركيز مثل : الدم </a:t>
            </a:r>
            <a:endParaRPr lang="en-US" sz="2800" dirty="0"/>
          </a:p>
        </p:txBody>
      </p:sp>
      <p:pic>
        <p:nvPicPr>
          <p:cNvPr id="6" name="Picture 5">
            <a:extLst>
              <a:ext uri="{FF2B5EF4-FFF2-40B4-BE49-F238E27FC236}">
                <a16:creationId xmlns:a16="http://schemas.microsoft.com/office/drawing/2014/main" id="{AC7778FC-2F03-49C9-B5E7-4F4E4381A28E}"/>
              </a:ext>
            </a:extLst>
          </p:cNvPr>
          <p:cNvPicPr>
            <a:picLocks noChangeAspect="1"/>
          </p:cNvPicPr>
          <p:nvPr/>
        </p:nvPicPr>
        <p:blipFill>
          <a:blip r:embed="rId2"/>
          <a:stretch>
            <a:fillRect/>
          </a:stretch>
        </p:blipFill>
        <p:spPr>
          <a:xfrm>
            <a:off x="1640369" y="3472071"/>
            <a:ext cx="8858250" cy="3105150"/>
          </a:xfrm>
          <a:prstGeom prst="rect">
            <a:avLst/>
          </a:prstGeom>
        </p:spPr>
      </p:pic>
    </p:spTree>
    <p:extLst>
      <p:ext uri="{BB962C8B-B14F-4D97-AF65-F5344CB8AC3E}">
        <p14:creationId xmlns:p14="http://schemas.microsoft.com/office/powerpoint/2010/main" val="15413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F84EC9-7898-459C-85BA-D76E584BC340}"/>
              </a:ext>
            </a:extLst>
          </p:cNvPr>
          <p:cNvSpPr/>
          <p:nvPr/>
        </p:nvSpPr>
        <p:spPr>
          <a:xfrm>
            <a:off x="4028661" y="185531"/>
            <a:ext cx="4439478" cy="689113"/>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AE" sz="2400" b="1" dirty="0"/>
              <a:t>الخلايا في محلول منخفض التركيز </a:t>
            </a:r>
            <a:endParaRPr lang="en-US" sz="2400" b="1" dirty="0"/>
          </a:p>
        </p:txBody>
      </p:sp>
      <p:sp>
        <p:nvSpPr>
          <p:cNvPr id="3" name="Oval 2">
            <a:extLst>
              <a:ext uri="{FF2B5EF4-FFF2-40B4-BE49-F238E27FC236}">
                <a16:creationId xmlns:a16="http://schemas.microsoft.com/office/drawing/2014/main" id="{87A3794B-B849-4926-A01A-73772A3A6062}"/>
              </a:ext>
            </a:extLst>
          </p:cNvPr>
          <p:cNvSpPr/>
          <p:nvPr/>
        </p:nvSpPr>
        <p:spPr>
          <a:xfrm>
            <a:off x="1656522" y="1046920"/>
            <a:ext cx="8491330" cy="795131"/>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2400" b="1" dirty="0"/>
              <a:t>عند تواجد الخلية في محلول ينخفض فيه تركيز المذاب </a:t>
            </a:r>
            <a:endParaRPr lang="en-US" sz="2400" b="1" dirty="0"/>
          </a:p>
        </p:txBody>
      </p:sp>
      <p:sp>
        <p:nvSpPr>
          <p:cNvPr id="4" name="Arrow: Down 3">
            <a:extLst>
              <a:ext uri="{FF2B5EF4-FFF2-40B4-BE49-F238E27FC236}">
                <a16:creationId xmlns:a16="http://schemas.microsoft.com/office/drawing/2014/main" id="{826C24C3-3368-4E30-AB41-BE9B0F8204E6}"/>
              </a:ext>
            </a:extLst>
          </p:cNvPr>
          <p:cNvSpPr/>
          <p:nvPr/>
        </p:nvSpPr>
        <p:spPr>
          <a:xfrm>
            <a:off x="5617265" y="1842051"/>
            <a:ext cx="569843" cy="781878"/>
          </a:xfrm>
          <a:prstGeom prst="down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6568131-80E0-4C18-B1A0-67DEFB49435A}"/>
              </a:ext>
            </a:extLst>
          </p:cNvPr>
          <p:cNvSpPr/>
          <p:nvPr/>
        </p:nvSpPr>
        <p:spPr>
          <a:xfrm>
            <a:off x="2934990" y="2623929"/>
            <a:ext cx="5668616" cy="57082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AE" sz="2400" dirty="0"/>
              <a:t>وهذا يعني ان الماء خارج الخلية اكثر من داخلها </a:t>
            </a:r>
            <a:endParaRPr lang="en-US" sz="2400" dirty="0"/>
          </a:p>
        </p:txBody>
      </p:sp>
      <p:sp>
        <p:nvSpPr>
          <p:cNvPr id="6" name="Double Wave 5">
            <a:extLst>
              <a:ext uri="{FF2B5EF4-FFF2-40B4-BE49-F238E27FC236}">
                <a16:creationId xmlns:a16="http://schemas.microsoft.com/office/drawing/2014/main" id="{7DF8ECBE-C8FA-40E2-ACC8-1FDF30AC010B}"/>
              </a:ext>
            </a:extLst>
          </p:cNvPr>
          <p:cNvSpPr/>
          <p:nvPr/>
        </p:nvSpPr>
        <p:spPr>
          <a:xfrm>
            <a:off x="3668828" y="3429000"/>
            <a:ext cx="4200939" cy="795131"/>
          </a:xfrm>
          <a:prstGeom prst="doubleWav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AE" sz="3200" b="1" dirty="0"/>
              <a:t>ماذا سيحدث اذن ؟</a:t>
            </a:r>
            <a:endParaRPr lang="en-US" sz="3200" b="1" dirty="0"/>
          </a:p>
        </p:txBody>
      </p:sp>
      <p:sp>
        <p:nvSpPr>
          <p:cNvPr id="7" name="Oval 6">
            <a:extLst>
              <a:ext uri="{FF2B5EF4-FFF2-40B4-BE49-F238E27FC236}">
                <a16:creationId xmlns:a16="http://schemas.microsoft.com/office/drawing/2014/main" id="{888BA4B5-B493-4583-BE36-00E6C8DB4CCA}"/>
              </a:ext>
            </a:extLst>
          </p:cNvPr>
          <p:cNvSpPr/>
          <p:nvPr/>
        </p:nvSpPr>
        <p:spPr>
          <a:xfrm>
            <a:off x="1113183" y="4458375"/>
            <a:ext cx="9753600" cy="1037967"/>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2800" b="1" dirty="0"/>
              <a:t>ستتجه محصلة حركة الماء عبر الغشاء البلازمي الى داخل الخلية فتنتفخ الخلية </a:t>
            </a:r>
            <a:endParaRPr lang="en-US" sz="2800" b="1" dirty="0"/>
          </a:p>
        </p:txBody>
      </p:sp>
    </p:spTree>
    <p:extLst>
      <p:ext uri="{BB962C8B-B14F-4D97-AF65-F5344CB8AC3E}">
        <p14:creationId xmlns:p14="http://schemas.microsoft.com/office/powerpoint/2010/main" val="353143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2000"/>
                                        <p:tgtEl>
                                          <p:spTgt spid="6"/>
                                        </p:tgtEl>
                                      </p:cBhvr>
                                    </p:animEffect>
                                    <p:anim calcmode="lin" valueType="num">
                                      <p:cBhvr>
                                        <p:cTn id="45" dur="2000" fill="hold"/>
                                        <p:tgtEl>
                                          <p:spTgt spid="6"/>
                                        </p:tgtEl>
                                        <p:attrNameLst>
                                          <p:attrName>ppt_w</p:attrName>
                                        </p:attrNameLst>
                                      </p:cBhvr>
                                      <p:tavLst>
                                        <p:tav tm="0" fmla="#ppt_w*sin(2.5*pi*$)">
                                          <p:val>
                                            <p:fltVal val="0"/>
                                          </p:val>
                                        </p:tav>
                                        <p:tav tm="100000">
                                          <p:val>
                                            <p:fltVal val="1"/>
                                          </p:val>
                                        </p:tav>
                                      </p:tavLst>
                                    </p:anim>
                                    <p:anim calcmode="lin" valueType="num">
                                      <p:cBhvr>
                                        <p:cTn id="46"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580">
                                          <p:stCondLst>
                                            <p:cond delay="0"/>
                                          </p:stCondLst>
                                        </p:cTn>
                                        <p:tgtEl>
                                          <p:spTgt spid="7"/>
                                        </p:tgtEl>
                                      </p:cBhvr>
                                    </p:animEffect>
                                    <p:anim calcmode="lin" valueType="num">
                                      <p:cBhvr>
                                        <p:cTn id="5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7" dur="26">
                                          <p:stCondLst>
                                            <p:cond delay="650"/>
                                          </p:stCondLst>
                                        </p:cTn>
                                        <p:tgtEl>
                                          <p:spTgt spid="7"/>
                                        </p:tgtEl>
                                      </p:cBhvr>
                                      <p:to x="100000" y="60000"/>
                                    </p:animScale>
                                    <p:animScale>
                                      <p:cBhvr>
                                        <p:cTn id="58" dur="166" decel="50000">
                                          <p:stCondLst>
                                            <p:cond delay="676"/>
                                          </p:stCondLst>
                                        </p:cTn>
                                        <p:tgtEl>
                                          <p:spTgt spid="7"/>
                                        </p:tgtEl>
                                      </p:cBhvr>
                                      <p:to x="100000" y="100000"/>
                                    </p:animScale>
                                    <p:animScale>
                                      <p:cBhvr>
                                        <p:cTn id="59" dur="26">
                                          <p:stCondLst>
                                            <p:cond delay="1312"/>
                                          </p:stCondLst>
                                        </p:cTn>
                                        <p:tgtEl>
                                          <p:spTgt spid="7"/>
                                        </p:tgtEl>
                                      </p:cBhvr>
                                      <p:to x="100000" y="80000"/>
                                    </p:animScale>
                                    <p:animScale>
                                      <p:cBhvr>
                                        <p:cTn id="60" dur="166" decel="50000">
                                          <p:stCondLst>
                                            <p:cond delay="1338"/>
                                          </p:stCondLst>
                                        </p:cTn>
                                        <p:tgtEl>
                                          <p:spTgt spid="7"/>
                                        </p:tgtEl>
                                      </p:cBhvr>
                                      <p:to x="100000" y="100000"/>
                                    </p:animScale>
                                    <p:animScale>
                                      <p:cBhvr>
                                        <p:cTn id="61" dur="26">
                                          <p:stCondLst>
                                            <p:cond delay="1642"/>
                                          </p:stCondLst>
                                        </p:cTn>
                                        <p:tgtEl>
                                          <p:spTgt spid="7"/>
                                        </p:tgtEl>
                                      </p:cBhvr>
                                      <p:to x="100000" y="90000"/>
                                    </p:animScale>
                                    <p:animScale>
                                      <p:cBhvr>
                                        <p:cTn id="62" dur="166" decel="50000">
                                          <p:stCondLst>
                                            <p:cond delay="1668"/>
                                          </p:stCondLst>
                                        </p:cTn>
                                        <p:tgtEl>
                                          <p:spTgt spid="7"/>
                                        </p:tgtEl>
                                      </p:cBhvr>
                                      <p:to x="100000" y="100000"/>
                                    </p:animScale>
                                    <p:animScale>
                                      <p:cBhvr>
                                        <p:cTn id="63" dur="26">
                                          <p:stCondLst>
                                            <p:cond delay="1808"/>
                                          </p:stCondLst>
                                        </p:cTn>
                                        <p:tgtEl>
                                          <p:spTgt spid="7"/>
                                        </p:tgtEl>
                                      </p:cBhvr>
                                      <p:to x="100000" y="95000"/>
                                    </p:animScale>
                                    <p:animScale>
                                      <p:cBhvr>
                                        <p:cTn id="6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5100227-B896-4A6C-874D-3BE4A55A3ECC}"/>
              </a:ext>
            </a:extLst>
          </p:cNvPr>
          <p:cNvSpPr/>
          <p:nvPr/>
        </p:nvSpPr>
        <p:spPr>
          <a:xfrm>
            <a:off x="728869" y="318052"/>
            <a:ext cx="10734261"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يطلق على الضغط المتولد اثناء تدفق الماء عبر الغشاء اللازمي اسم :الضغط الاسموزي </a:t>
            </a:r>
            <a:endPar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Arrow: Down 3">
            <a:extLst>
              <a:ext uri="{FF2B5EF4-FFF2-40B4-BE49-F238E27FC236}">
                <a16:creationId xmlns:a16="http://schemas.microsoft.com/office/drawing/2014/main" id="{45C88E0C-1448-4036-8E21-008611D48C6C}"/>
              </a:ext>
            </a:extLst>
          </p:cNvPr>
          <p:cNvSpPr/>
          <p:nvPr/>
        </p:nvSpPr>
        <p:spPr>
          <a:xfrm>
            <a:off x="9077739" y="848138"/>
            <a:ext cx="715617" cy="1298713"/>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71A75638-8D9E-49B5-B81B-EFB10C4929FE}"/>
              </a:ext>
            </a:extLst>
          </p:cNvPr>
          <p:cNvSpPr/>
          <p:nvPr/>
        </p:nvSpPr>
        <p:spPr>
          <a:xfrm>
            <a:off x="2259496" y="848138"/>
            <a:ext cx="715617" cy="1298713"/>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0D23FAF-D326-483D-B366-AD5EDAD95DBD}"/>
              </a:ext>
            </a:extLst>
          </p:cNvPr>
          <p:cNvSpPr/>
          <p:nvPr/>
        </p:nvSpPr>
        <p:spPr>
          <a:xfrm>
            <a:off x="8052352" y="2146851"/>
            <a:ext cx="2766390" cy="5300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AE" sz="2400" b="1" dirty="0">
                <a:solidFill>
                  <a:srgbClr val="00B050"/>
                </a:solidFill>
              </a:rPr>
              <a:t>الخلية الحيوانية </a:t>
            </a:r>
            <a:endParaRPr lang="en-US" sz="2400" b="1" dirty="0">
              <a:solidFill>
                <a:srgbClr val="00B050"/>
              </a:solidFill>
            </a:endParaRPr>
          </a:p>
        </p:txBody>
      </p:sp>
      <p:sp>
        <p:nvSpPr>
          <p:cNvPr id="9" name="Rectangle 8">
            <a:extLst>
              <a:ext uri="{FF2B5EF4-FFF2-40B4-BE49-F238E27FC236}">
                <a16:creationId xmlns:a16="http://schemas.microsoft.com/office/drawing/2014/main" id="{89BA5175-7812-4A96-9B51-11F6E745331E}"/>
              </a:ext>
            </a:extLst>
          </p:cNvPr>
          <p:cNvSpPr/>
          <p:nvPr/>
        </p:nvSpPr>
        <p:spPr>
          <a:xfrm>
            <a:off x="1089993" y="2146851"/>
            <a:ext cx="2617302" cy="5300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AE" sz="2800" b="1" dirty="0">
                <a:solidFill>
                  <a:srgbClr val="FF0000"/>
                </a:solidFill>
              </a:rPr>
              <a:t>الخلية النباتية</a:t>
            </a:r>
            <a:endParaRPr lang="en-US" sz="2800" b="1" dirty="0">
              <a:solidFill>
                <a:srgbClr val="FF0000"/>
              </a:solidFill>
            </a:endParaRPr>
          </a:p>
        </p:txBody>
      </p:sp>
      <p:sp>
        <p:nvSpPr>
          <p:cNvPr id="10" name="Oval 9">
            <a:extLst>
              <a:ext uri="{FF2B5EF4-FFF2-40B4-BE49-F238E27FC236}">
                <a16:creationId xmlns:a16="http://schemas.microsoft.com/office/drawing/2014/main" id="{DB69911B-C375-4C5C-B184-AD4D57853990}"/>
              </a:ext>
            </a:extLst>
          </p:cNvPr>
          <p:cNvSpPr/>
          <p:nvPr/>
        </p:nvSpPr>
        <p:spPr>
          <a:xfrm>
            <a:off x="7103164" y="2676939"/>
            <a:ext cx="4479235" cy="309438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AE" sz="2000" b="1" spc="50" dirty="0">
                <a:ln w="0"/>
                <a:solidFill>
                  <a:schemeClr val="bg2"/>
                </a:solidFill>
                <a:effectLst>
                  <a:innerShdw blurRad="63500" dist="50800" dir="13500000">
                    <a:srgbClr val="000000">
                      <a:alpha val="50000"/>
                    </a:srgbClr>
                  </a:innerShdw>
                </a:effectLst>
              </a:rPr>
              <a:t>في الخلية الحيوانية يزداد الضغط وينتفخ الغشاء البلازمي مع تحرك الماء باتجاه داخل الخلية واذا انخفض تركيز المحلول بشدة فلا يتحمل الغشاء البلازمي هذا الضغط فتنفجر الخلية </a:t>
            </a:r>
            <a:endParaRPr lang="en-US" sz="2000" b="1" spc="50" dirty="0">
              <a:ln w="0"/>
              <a:solidFill>
                <a:schemeClr val="bg2"/>
              </a:solidFill>
              <a:effectLst>
                <a:innerShdw blurRad="63500" dist="50800" dir="13500000">
                  <a:srgbClr val="000000">
                    <a:alpha val="50000"/>
                  </a:srgbClr>
                </a:innerShdw>
              </a:effectLst>
            </a:endParaRPr>
          </a:p>
        </p:txBody>
      </p:sp>
      <p:sp>
        <p:nvSpPr>
          <p:cNvPr id="14" name="Oval 13">
            <a:extLst>
              <a:ext uri="{FF2B5EF4-FFF2-40B4-BE49-F238E27FC236}">
                <a16:creationId xmlns:a16="http://schemas.microsoft.com/office/drawing/2014/main" id="{FC029C05-D7B8-48FC-A8EE-89596CDB70C6}"/>
              </a:ext>
            </a:extLst>
          </p:cNvPr>
          <p:cNvSpPr/>
          <p:nvPr/>
        </p:nvSpPr>
        <p:spPr>
          <a:xfrm>
            <a:off x="424072" y="2676939"/>
            <a:ext cx="4479235" cy="309438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AE" sz="2000" b="1" spc="50" dirty="0">
                <a:ln w="0"/>
                <a:solidFill>
                  <a:schemeClr val="bg2"/>
                </a:solidFill>
                <a:effectLst>
                  <a:innerShdw blurRad="63500" dist="50800" dir="13500000">
                    <a:srgbClr val="000000">
                      <a:alpha val="50000"/>
                    </a:srgbClr>
                  </a:innerShdw>
                </a:effectLst>
              </a:rPr>
              <a:t>لديها جدار خلوي صلب يدعمها وبالتالي لا تتفجر عند تواجدها في محلول منخفض التركيز بل كلما ازداد الضغط امتلات الفجوة المركزية دافعة الغشاء البلازمي نحو جدار الخلية وبدلا من ان تتفجر تصبح الخلية اكثر صلابة </a:t>
            </a:r>
            <a:endParaRPr lang="en-US" sz="2000" b="1"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1451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80">
                                          <p:stCondLst>
                                            <p:cond delay="0"/>
                                          </p:stCondLst>
                                        </p:cTn>
                                        <p:tgtEl>
                                          <p:spTgt spid="10"/>
                                        </p:tgtEl>
                                      </p:cBhvr>
                                    </p:animEffect>
                                    <p:anim calcmode="lin" valueType="num">
                                      <p:cBhvr>
                                        <p:cTn id="3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9" dur="26">
                                          <p:stCondLst>
                                            <p:cond delay="650"/>
                                          </p:stCondLst>
                                        </p:cTn>
                                        <p:tgtEl>
                                          <p:spTgt spid="10"/>
                                        </p:tgtEl>
                                      </p:cBhvr>
                                      <p:to x="100000" y="60000"/>
                                    </p:animScale>
                                    <p:animScale>
                                      <p:cBhvr>
                                        <p:cTn id="40" dur="166" decel="50000">
                                          <p:stCondLst>
                                            <p:cond delay="676"/>
                                          </p:stCondLst>
                                        </p:cTn>
                                        <p:tgtEl>
                                          <p:spTgt spid="10"/>
                                        </p:tgtEl>
                                      </p:cBhvr>
                                      <p:to x="100000" y="100000"/>
                                    </p:animScale>
                                    <p:animScale>
                                      <p:cBhvr>
                                        <p:cTn id="41" dur="26">
                                          <p:stCondLst>
                                            <p:cond delay="1312"/>
                                          </p:stCondLst>
                                        </p:cTn>
                                        <p:tgtEl>
                                          <p:spTgt spid="10"/>
                                        </p:tgtEl>
                                      </p:cBhvr>
                                      <p:to x="100000" y="80000"/>
                                    </p:animScale>
                                    <p:animScale>
                                      <p:cBhvr>
                                        <p:cTn id="42" dur="166" decel="50000">
                                          <p:stCondLst>
                                            <p:cond delay="1338"/>
                                          </p:stCondLst>
                                        </p:cTn>
                                        <p:tgtEl>
                                          <p:spTgt spid="10"/>
                                        </p:tgtEl>
                                      </p:cBhvr>
                                      <p:to x="100000" y="100000"/>
                                    </p:animScale>
                                    <p:animScale>
                                      <p:cBhvr>
                                        <p:cTn id="43" dur="26">
                                          <p:stCondLst>
                                            <p:cond delay="1642"/>
                                          </p:stCondLst>
                                        </p:cTn>
                                        <p:tgtEl>
                                          <p:spTgt spid="10"/>
                                        </p:tgtEl>
                                      </p:cBhvr>
                                      <p:to x="100000" y="90000"/>
                                    </p:animScale>
                                    <p:animScale>
                                      <p:cBhvr>
                                        <p:cTn id="44" dur="166" decel="50000">
                                          <p:stCondLst>
                                            <p:cond delay="1668"/>
                                          </p:stCondLst>
                                        </p:cTn>
                                        <p:tgtEl>
                                          <p:spTgt spid="10"/>
                                        </p:tgtEl>
                                      </p:cBhvr>
                                      <p:to x="100000" y="100000"/>
                                    </p:animScale>
                                    <p:animScale>
                                      <p:cBhvr>
                                        <p:cTn id="45" dur="26">
                                          <p:stCondLst>
                                            <p:cond delay="1808"/>
                                          </p:stCondLst>
                                        </p:cTn>
                                        <p:tgtEl>
                                          <p:spTgt spid="10"/>
                                        </p:tgtEl>
                                      </p:cBhvr>
                                      <p:to x="100000" y="95000"/>
                                    </p:animScale>
                                    <p:animScale>
                                      <p:cBhvr>
                                        <p:cTn id="46" dur="166" decel="50000">
                                          <p:stCondLst>
                                            <p:cond delay="1834"/>
                                          </p:stCondLst>
                                        </p:cTn>
                                        <p:tgtEl>
                                          <p:spTgt spid="10"/>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80">
                                          <p:stCondLst>
                                            <p:cond delay="0"/>
                                          </p:stCondLst>
                                        </p:cTn>
                                        <p:tgtEl>
                                          <p:spTgt spid="14"/>
                                        </p:tgtEl>
                                      </p:cBhvr>
                                    </p:animEffect>
                                    <p:anim calcmode="lin" valueType="num">
                                      <p:cBhvr>
                                        <p:cTn id="6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9" dur="26">
                                          <p:stCondLst>
                                            <p:cond delay="650"/>
                                          </p:stCondLst>
                                        </p:cTn>
                                        <p:tgtEl>
                                          <p:spTgt spid="14"/>
                                        </p:tgtEl>
                                      </p:cBhvr>
                                      <p:to x="100000" y="60000"/>
                                    </p:animScale>
                                    <p:animScale>
                                      <p:cBhvr>
                                        <p:cTn id="70" dur="166" decel="50000">
                                          <p:stCondLst>
                                            <p:cond delay="676"/>
                                          </p:stCondLst>
                                        </p:cTn>
                                        <p:tgtEl>
                                          <p:spTgt spid="14"/>
                                        </p:tgtEl>
                                      </p:cBhvr>
                                      <p:to x="100000" y="100000"/>
                                    </p:animScale>
                                    <p:animScale>
                                      <p:cBhvr>
                                        <p:cTn id="71" dur="26">
                                          <p:stCondLst>
                                            <p:cond delay="1312"/>
                                          </p:stCondLst>
                                        </p:cTn>
                                        <p:tgtEl>
                                          <p:spTgt spid="14"/>
                                        </p:tgtEl>
                                      </p:cBhvr>
                                      <p:to x="100000" y="80000"/>
                                    </p:animScale>
                                    <p:animScale>
                                      <p:cBhvr>
                                        <p:cTn id="72" dur="166" decel="50000">
                                          <p:stCondLst>
                                            <p:cond delay="1338"/>
                                          </p:stCondLst>
                                        </p:cTn>
                                        <p:tgtEl>
                                          <p:spTgt spid="14"/>
                                        </p:tgtEl>
                                      </p:cBhvr>
                                      <p:to x="100000" y="100000"/>
                                    </p:animScale>
                                    <p:animScale>
                                      <p:cBhvr>
                                        <p:cTn id="73" dur="26">
                                          <p:stCondLst>
                                            <p:cond delay="1642"/>
                                          </p:stCondLst>
                                        </p:cTn>
                                        <p:tgtEl>
                                          <p:spTgt spid="14"/>
                                        </p:tgtEl>
                                      </p:cBhvr>
                                      <p:to x="100000" y="90000"/>
                                    </p:animScale>
                                    <p:animScale>
                                      <p:cBhvr>
                                        <p:cTn id="74" dur="166" decel="50000">
                                          <p:stCondLst>
                                            <p:cond delay="1668"/>
                                          </p:stCondLst>
                                        </p:cTn>
                                        <p:tgtEl>
                                          <p:spTgt spid="14"/>
                                        </p:tgtEl>
                                      </p:cBhvr>
                                      <p:to x="100000" y="100000"/>
                                    </p:animScale>
                                    <p:animScale>
                                      <p:cBhvr>
                                        <p:cTn id="75" dur="26">
                                          <p:stCondLst>
                                            <p:cond delay="1808"/>
                                          </p:stCondLst>
                                        </p:cTn>
                                        <p:tgtEl>
                                          <p:spTgt spid="14"/>
                                        </p:tgtEl>
                                      </p:cBhvr>
                                      <p:to x="100000" y="95000"/>
                                    </p:animScale>
                                    <p:animScale>
                                      <p:cBhvr>
                                        <p:cTn id="76"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9" grpId="0" animBg="1"/>
      <p:bldP spid="10"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E20589-FC1C-42D6-909C-B10205E58D81}"/>
              </a:ext>
            </a:extLst>
          </p:cNvPr>
          <p:cNvPicPr>
            <a:picLocks noChangeAspect="1"/>
          </p:cNvPicPr>
          <p:nvPr/>
        </p:nvPicPr>
        <p:blipFill>
          <a:blip r:embed="rId2"/>
          <a:stretch>
            <a:fillRect/>
          </a:stretch>
        </p:blipFill>
        <p:spPr>
          <a:xfrm>
            <a:off x="1770822" y="140182"/>
            <a:ext cx="8305800" cy="286702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Oval 3">
            <a:extLst>
              <a:ext uri="{FF2B5EF4-FFF2-40B4-BE49-F238E27FC236}">
                <a16:creationId xmlns:a16="http://schemas.microsoft.com/office/drawing/2014/main" id="{C3EA985D-48EF-45C0-B7C0-BC03D9BF0142}"/>
              </a:ext>
            </a:extLst>
          </p:cNvPr>
          <p:cNvSpPr/>
          <p:nvPr/>
        </p:nvSpPr>
        <p:spPr>
          <a:xfrm>
            <a:off x="1943100" y="3429000"/>
            <a:ext cx="8305800" cy="107342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2400" b="1" dirty="0">
                <a:ln w="12700">
                  <a:solidFill>
                    <a:schemeClr val="accent5"/>
                  </a:solidFill>
                  <a:prstDash val="solid"/>
                </a:ln>
                <a:pattFill prst="ltDnDiag">
                  <a:fgClr>
                    <a:schemeClr val="accent5">
                      <a:lumMod val="60000"/>
                      <a:lumOff val="40000"/>
                    </a:schemeClr>
                  </a:fgClr>
                  <a:bgClr>
                    <a:schemeClr val="bg1"/>
                  </a:bgClr>
                </a:pattFill>
              </a:rPr>
              <a:t>لماذا يرش بائعي الخضراوات الفواكه والخضار بالماء؟؟ </a:t>
            </a:r>
            <a:endParaRPr lang="en-US" sz="24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5" name="Rectangle 4">
            <a:extLst>
              <a:ext uri="{FF2B5EF4-FFF2-40B4-BE49-F238E27FC236}">
                <a16:creationId xmlns:a16="http://schemas.microsoft.com/office/drawing/2014/main" id="{19C90249-902C-4AAB-B89C-8986EBFF6014}"/>
              </a:ext>
            </a:extLst>
          </p:cNvPr>
          <p:cNvSpPr/>
          <p:nvPr/>
        </p:nvSpPr>
        <p:spPr>
          <a:xfrm>
            <a:off x="2054087" y="4810539"/>
            <a:ext cx="7447722"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AE" sz="2000" b="1" dirty="0">
                <a:solidFill>
                  <a:srgbClr val="FF0000"/>
                </a:solidFill>
              </a:rPr>
              <a:t>للحفاظ على نضارة الخضراوات والفواكه لان الخلايا سوف تنتفخ وتصبح اكثر صلابة</a:t>
            </a:r>
            <a:endParaRPr lang="en-US" sz="2000" b="1" dirty="0">
              <a:solidFill>
                <a:srgbClr val="FF0000"/>
              </a:solidFill>
            </a:endParaRPr>
          </a:p>
        </p:txBody>
      </p:sp>
    </p:spTree>
    <p:extLst>
      <p:ext uri="{BB962C8B-B14F-4D97-AF65-F5344CB8AC3E}">
        <p14:creationId xmlns:p14="http://schemas.microsoft.com/office/powerpoint/2010/main" val="283941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631C07-F0F7-4FA9-A0EA-0C62477FD7E1}"/>
              </a:ext>
            </a:extLst>
          </p:cNvPr>
          <p:cNvSpPr/>
          <p:nvPr/>
        </p:nvSpPr>
        <p:spPr>
          <a:xfrm>
            <a:off x="3816626" y="172278"/>
            <a:ext cx="4346713" cy="702365"/>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2800" b="1" dirty="0"/>
              <a:t>الخلايا في محلول عالي التركيز </a:t>
            </a:r>
            <a:endParaRPr lang="en-US" sz="2800" b="1" dirty="0"/>
          </a:p>
        </p:txBody>
      </p:sp>
      <p:sp>
        <p:nvSpPr>
          <p:cNvPr id="3" name="Oval 2">
            <a:extLst>
              <a:ext uri="{FF2B5EF4-FFF2-40B4-BE49-F238E27FC236}">
                <a16:creationId xmlns:a16="http://schemas.microsoft.com/office/drawing/2014/main" id="{08F4D8DD-8EC9-46CB-8C31-74A761D9A97C}"/>
              </a:ext>
            </a:extLst>
          </p:cNvPr>
          <p:cNvSpPr/>
          <p:nvPr/>
        </p:nvSpPr>
        <p:spPr>
          <a:xfrm>
            <a:off x="536713" y="1033670"/>
            <a:ext cx="11118574" cy="874643"/>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AE" sz="2400" b="1" dirty="0"/>
              <a:t>ان تركيز المذاب خارج الخلية اعلى من داخلها اذن محلة حركة الماء ستكون:</a:t>
            </a:r>
            <a:endParaRPr lang="en-US" sz="2400" b="1" dirty="0"/>
          </a:p>
        </p:txBody>
      </p:sp>
      <p:sp>
        <p:nvSpPr>
          <p:cNvPr id="4" name="Arrow: Down 3">
            <a:extLst>
              <a:ext uri="{FF2B5EF4-FFF2-40B4-BE49-F238E27FC236}">
                <a16:creationId xmlns:a16="http://schemas.microsoft.com/office/drawing/2014/main" id="{C886C467-591D-4AAE-A546-882A720645F0}"/>
              </a:ext>
            </a:extLst>
          </p:cNvPr>
          <p:cNvSpPr/>
          <p:nvPr/>
        </p:nvSpPr>
        <p:spPr>
          <a:xfrm>
            <a:off x="5817703" y="1908313"/>
            <a:ext cx="861391" cy="1126435"/>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5FF9D65-0D3A-4ADC-8E2D-EB6C8F98893A}"/>
              </a:ext>
            </a:extLst>
          </p:cNvPr>
          <p:cNvSpPr/>
          <p:nvPr/>
        </p:nvSpPr>
        <p:spPr>
          <a:xfrm>
            <a:off x="4684641" y="3034748"/>
            <a:ext cx="3127513" cy="874643"/>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AE" sz="4000" b="1" dirty="0">
                <a:solidFill>
                  <a:schemeClr val="bg1"/>
                </a:solidFill>
              </a:rPr>
              <a:t>خارج الخلية </a:t>
            </a:r>
            <a:endParaRPr lang="en-US" sz="4000" b="1" dirty="0">
              <a:solidFill>
                <a:schemeClr val="bg1"/>
              </a:solidFill>
            </a:endParaRPr>
          </a:p>
        </p:txBody>
      </p:sp>
      <p:sp>
        <p:nvSpPr>
          <p:cNvPr id="6" name="Arrow: Left 5">
            <a:extLst>
              <a:ext uri="{FF2B5EF4-FFF2-40B4-BE49-F238E27FC236}">
                <a16:creationId xmlns:a16="http://schemas.microsoft.com/office/drawing/2014/main" id="{7DDFC449-5285-465A-8782-AB1FBB2F6449}"/>
              </a:ext>
            </a:extLst>
          </p:cNvPr>
          <p:cNvSpPr/>
          <p:nvPr/>
        </p:nvSpPr>
        <p:spPr>
          <a:xfrm>
            <a:off x="7023651" y="4293704"/>
            <a:ext cx="4631635" cy="1842052"/>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ماذا سيحصل للخلية الحيوانية ؟؟</a:t>
            </a:r>
            <a:endPar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Oval 6">
            <a:extLst>
              <a:ext uri="{FF2B5EF4-FFF2-40B4-BE49-F238E27FC236}">
                <a16:creationId xmlns:a16="http://schemas.microsoft.com/office/drawing/2014/main" id="{3EB56146-64DC-42F7-8AA5-76B1C8507731}"/>
              </a:ext>
            </a:extLst>
          </p:cNvPr>
          <p:cNvSpPr/>
          <p:nvPr/>
        </p:nvSpPr>
        <p:spPr>
          <a:xfrm>
            <a:off x="659295" y="4571999"/>
            <a:ext cx="6314661" cy="1285461"/>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2800" b="1" dirty="0"/>
              <a:t>ستضمحل بسبب انخفاض الضغط في داخلها </a:t>
            </a:r>
            <a:endParaRPr lang="en-US" sz="2800" b="1" dirty="0"/>
          </a:p>
        </p:txBody>
      </p:sp>
    </p:spTree>
    <p:extLst>
      <p:ext uri="{BB962C8B-B14F-4D97-AF65-F5344CB8AC3E}">
        <p14:creationId xmlns:p14="http://schemas.microsoft.com/office/powerpoint/2010/main" val="286286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2000"/>
                                        <p:tgtEl>
                                          <p:spTgt spid="5"/>
                                        </p:tgtEl>
                                      </p:cBhvr>
                                    </p:animEffect>
                                    <p:anim calcmode="lin" valueType="num">
                                      <p:cBhvr>
                                        <p:cTn id="38" dur="2000" fill="hold"/>
                                        <p:tgtEl>
                                          <p:spTgt spid="5"/>
                                        </p:tgtEl>
                                        <p:attrNameLst>
                                          <p:attrName>ppt_w</p:attrName>
                                        </p:attrNameLst>
                                      </p:cBhvr>
                                      <p:tavLst>
                                        <p:tav tm="0" fmla="#ppt_w*sin(2.5*pi*$)">
                                          <p:val>
                                            <p:fltVal val="0"/>
                                          </p:val>
                                        </p:tav>
                                        <p:tav tm="100000">
                                          <p:val>
                                            <p:fltVal val="1"/>
                                          </p:val>
                                        </p:tav>
                                      </p:tavLst>
                                    </p:anim>
                                    <p:anim calcmode="lin" valueType="num">
                                      <p:cBhvr>
                                        <p:cTn id="3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1000" fill="hold"/>
                                        <p:tgtEl>
                                          <p:spTgt spid="7"/>
                                        </p:tgtEl>
                                        <p:attrNameLst>
                                          <p:attrName>ppt_w</p:attrName>
                                        </p:attrNameLst>
                                      </p:cBhvr>
                                      <p:tavLst>
                                        <p:tav tm="0">
                                          <p:val>
                                            <p:fltVal val="0"/>
                                          </p:val>
                                        </p:tav>
                                        <p:tav tm="100000">
                                          <p:val>
                                            <p:strVal val="#ppt_w"/>
                                          </p:val>
                                        </p:tav>
                                      </p:tavLst>
                                    </p:anim>
                                    <p:anim calcmode="lin" valueType="num">
                                      <p:cBhvr>
                                        <p:cTn id="51" dur="1000" fill="hold"/>
                                        <p:tgtEl>
                                          <p:spTgt spid="7"/>
                                        </p:tgtEl>
                                        <p:attrNameLst>
                                          <p:attrName>ppt_h</p:attrName>
                                        </p:attrNameLst>
                                      </p:cBhvr>
                                      <p:tavLst>
                                        <p:tav tm="0">
                                          <p:val>
                                            <p:fltVal val="0"/>
                                          </p:val>
                                        </p:tav>
                                        <p:tav tm="100000">
                                          <p:val>
                                            <p:strVal val="#ppt_h"/>
                                          </p:val>
                                        </p:tav>
                                      </p:tavLst>
                                    </p:anim>
                                    <p:anim calcmode="lin" valueType="num">
                                      <p:cBhvr>
                                        <p:cTn id="52" dur="1000" fill="hold"/>
                                        <p:tgtEl>
                                          <p:spTgt spid="7"/>
                                        </p:tgtEl>
                                        <p:attrNameLst>
                                          <p:attrName>style.rotation</p:attrName>
                                        </p:attrNameLst>
                                      </p:cBhvr>
                                      <p:tavLst>
                                        <p:tav tm="0">
                                          <p:val>
                                            <p:fltVal val="90"/>
                                          </p:val>
                                        </p:tav>
                                        <p:tav tm="100000">
                                          <p:val>
                                            <p:fltVal val="0"/>
                                          </p:val>
                                        </p:tav>
                                      </p:tavLst>
                                    </p:anim>
                                    <p:animEffect transition="in" filter="fade">
                                      <p:cBhvr>
                                        <p:cTn id="5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9CC5F4F2-BF09-4119-B1C9-1AA5B3C46EF7}"/>
              </a:ext>
            </a:extLst>
          </p:cNvPr>
          <p:cNvSpPr/>
          <p:nvPr/>
        </p:nvSpPr>
        <p:spPr>
          <a:xfrm>
            <a:off x="7089913" y="424070"/>
            <a:ext cx="4439478" cy="108667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AE" sz="2400" b="1" dirty="0"/>
              <a:t>ماذا سيحدث للخلية النباتية ؟</a:t>
            </a:r>
            <a:endParaRPr lang="en-US" sz="2400" b="1" dirty="0"/>
          </a:p>
        </p:txBody>
      </p:sp>
      <p:sp>
        <p:nvSpPr>
          <p:cNvPr id="4" name="Arrow: Left 3">
            <a:extLst>
              <a:ext uri="{FF2B5EF4-FFF2-40B4-BE49-F238E27FC236}">
                <a16:creationId xmlns:a16="http://schemas.microsoft.com/office/drawing/2014/main" id="{FAE29CF0-3448-48B2-948C-E24E8F848F52}"/>
              </a:ext>
            </a:extLst>
          </p:cNvPr>
          <p:cNvSpPr/>
          <p:nvPr/>
        </p:nvSpPr>
        <p:spPr>
          <a:xfrm>
            <a:off x="4850296" y="728869"/>
            <a:ext cx="2239617" cy="463827"/>
          </a:xfrm>
          <a:prstGeom prst="lef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2D93C7A-4910-499B-9EFF-A0C37A2E399B}"/>
              </a:ext>
            </a:extLst>
          </p:cNvPr>
          <p:cNvSpPr/>
          <p:nvPr/>
        </p:nvSpPr>
        <p:spPr>
          <a:xfrm>
            <a:off x="450573" y="251790"/>
            <a:ext cx="4280453" cy="1550505"/>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2400" b="1" dirty="0"/>
              <a:t>ستنفقد الماء من الفجوة المركزية بشكل اساسي وينكمش الغشاء البلازمي مبتعدا عن الجدار الخلوي وسيؤدي ذلك الى ضمور الخلية النباتية </a:t>
            </a:r>
            <a:endParaRPr lang="en-US" sz="2400" b="1" dirty="0"/>
          </a:p>
        </p:txBody>
      </p:sp>
      <p:pic>
        <p:nvPicPr>
          <p:cNvPr id="7" name="Picture 6">
            <a:extLst>
              <a:ext uri="{FF2B5EF4-FFF2-40B4-BE49-F238E27FC236}">
                <a16:creationId xmlns:a16="http://schemas.microsoft.com/office/drawing/2014/main" id="{1FC9F4CC-EC14-4267-B5BB-D1D48CB5B463}"/>
              </a:ext>
            </a:extLst>
          </p:cNvPr>
          <p:cNvPicPr>
            <a:picLocks noChangeAspect="1"/>
          </p:cNvPicPr>
          <p:nvPr/>
        </p:nvPicPr>
        <p:blipFill>
          <a:blip r:embed="rId2"/>
          <a:stretch>
            <a:fillRect/>
          </a:stretch>
        </p:blipFill>
        <p:spPr>
          <a:xfrm>
            <a:off x="1895475" y="2276475"/>
            <a:ext cx="8401050" cy="352425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23916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D5D9C4FF-25C9-4E74-A67E-4EE3CE3353A3}"/>
              </a:ext>
            </a:extLst>
          </p:cNvPr>
          <p:cNvGraphicFramePr>
            <a:graphicFrameLocks noGrp="1"/>
          </p:cNvGraphicFramePr>
          <p:nvPr>
            <p:extLst>
              <p:ext uri="{D42A27DB-BD31-4B8C-83A1-F6EECF244321}">
                <p14:modId xmlns:p14="http://schemas.microsoft.com/office/powerpoint/2010/main" val="4025539343"/>
              </p:ext>
            </p:extLst>
          </p:nvPr>
        </p:nvGraphicFramePr>
        <p:xfrm>
          <a:off x="0" y="898648"/>
          <a:ext cx="12192000" cy="5959353"/>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43707296"/>
                    </a:ext>
                  </a:extLst>
                </a:gridCol>
                <a:gridCol w="3048000">
                  <a:extLst>
                    <a:ext uri="{9D8B030D-6E8A-4147-A177-3AD203B41FA5}">
                      <a16:colId xmlns:a16="http://schemas.microsoft.com/office/drawing/2014/main" val="578005680"/>
                    </a:ext>
                  </a:extLst>
                </a:gridCol>
                <a:gridCol w="3803374">
                  <a:extLst>
                    <a:ext uri="{9D8B030D-6E8A-4147-A177-3AD203B41FA5}">
                      <a16:colId xmlns:a16="http://schemas.microsoft.com/office/drawing/2014/main" val="2799378033"/>
                    </a:ext>
                  </a:extLst>
                </a:gridCol>
                <a:gridCol w="2292626">
                  <a:extLst>
                    <a:ext uri="{9D8B030D-6E8A-4147-A177-3AD203B41FA5}">
                      <a16:colId xmlns:a16="http://schemas.microsoft.com/office/drawing/2014/main" val="1797688413"/>
                    </a:ext>
                  </a:extLst>
                </a:gridCol>
              </a:tblGrid>
              <a:tr h="622465">
                <a:tc>
                  <a:txBody>
                    <a:bodyPr/>
                    <a:lstStyle/>
                    <a:p>
                      <a:pPr algn="ctr"/>
                      <a:r>
                        <a:rPr lang="ar-AE" sz="2400" b="1" dirty="0"/>
                        <a:t>محلول منخفض التركيز </a:t>
                      </a:r>
                      <a:endParaRPr lang="en-US" sz="2400" b="1" dirty="0"/>
                    </a:p>
                  </a:txBody>
                  <a:tcPr/>
                </a:tc>
                <a:tc>
                  <a:txBody>
                    <a:bodyPr/>
                    <a:lstStyle/>
                    <a:p>
                      <a:pPr algn="ctr"/>
                      <a:r>
                        <a:rPr lang="ar-AE" sz="2400" b="1" dirty="0"/>
                        <a:t>محلول عالي التركيز</a:t>
                      </a:r>
                      <a:endParaRPr lang="en-US" sz="2400" b="1" dirty="0"/>
                    </a:p>
                  </a:txBody>
                  <a:tcPr/>
                </a:tc>
                <a:tc>
                  <a:txBody>
                    <a:bodyPr/>
                    <a:lstStyle/>
                    <a:p>
                      <a:pPr algn="ctr"/>
                      <a:r>
                        <a:rPr lang="ar-AE" sz="2400" b="1" dirty="0"/>
                        <a:t>محلول متساوي التركيز </a:t>
                      </a:r>
                      <a:endParaRPr lang="en-US" sz="2400" b="1" dirty="0"/>
                    </a:p>
                  </a:txBody>
                  <a:tcPr/>
                </a:tc>
                <a:tc>
                  <a:txBody>
                    <a:bodyPr/>
                    <a:lstStyle/>
                    <a:p>
                      <a:pPr algn="ctr"/>
                      <a:r>
                        <a:rPr lang="ar-AE" sz="2400" b="1" dirty="0"/>
                        <a:t>وجه المقارنة </a:t>
                      </a:r>
                      <a:endParaRPr lang="en-US" sz="2400" b="1" dirty="0"/>
                    </a:p>
                  </a:txBody>
                  <a:tcPr/>
                </a:tc>
                <a:extLst>
                  <a:ext uri="{0D108BD9-81ED-4DB2-BD59-A6C34878D82A}">
                    <a16:rowId xmlns:a16="http://schemas.microsoft.com/office/drawing/2014/main" val="3090869642"/>
                  </a:ext>
                </a:extLst>
              </a:tr>
              <a:tr h="2825400">
                <a:tc>
                  <a:txBody>
                    <a:bodyPr/>
                    <a:lstStyle/>
                    <a:p>
                      <a:pPr algn="ctr"/>
                      <a:endParaRPr lang="en-US" sz="24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400" b="1" dirty="0"/>
                    </a:p>
                  </a:txBody>
                  <a:tcPr/>
                </a:tc>
                <a:tc>
                  <a:txBody>
                    <a:bodyPr/>
                    <a:lstStyle/>
                    <a:p>
                      <a:pPr algn="ctr"/>
                      <a:endParaRPr lang="en-US" sz="2400" b="1" dirty="0"/>
                    </a:p>
                  </a:txBody>
                  <a:tcPr/>
                </a:tc>
                <a:tc>
                  <a:txBody>
                    <a:bodyPr/>
                    <a:lstStyle/>
                    <a:p>
                      <a:pPr algn="ctr"/>
                      <a:r>
                        <a:rPr lang="ar-AE" sz="2400" b="1" dirty="0"/>
                        <a:t>المفهوم </a:t>
                      </a:r>
                      <a:endParaRPr lang="en-US" sz="2400" b="1" dirty="0"/>
                    </a:p>
                  </a:txBody>
                  <a:tcPr/>
                </a:tc>
                <a:extLst>
                  <a:ext uri="{0D108BD9-81ED-4DB2-BD59-A6C34878D82A}">
                    <a16:rowId xmlns:a16="http://schemas.microsoft.com/office/drawing/2014/main" val="2847204237"/>
                  </a:ext>
                </a:extLst>
              </a:tr>
              <a:tr h="622465">
                <a:tc>
                  <a:txBody>
                    <a:bodyPr/>
                    <a:lstStyle/>
                    <a:p>
                      <a:pPr algn="ctr"/>
                      <a:endParaRPr lang="en-US" sz="2400" b="1" dirty="0"/>
                    </a:p>
                  </a:txBody>
                  <a:tcPr/>
                </a:tc>
                <a:tc>
                  <a:txBody>
                    <a:bodyPr/>
                    <a:lstStyle/>
                    <a:p>
                      <a:pPr algn="ctr"/>
                      <a:endParaRPr lang="en-US" sz="2400" b="1" dirty="0"/>
                    </a:p>
                  </a:txBody>
                  <a:tcPr/>
                </a:tc>
                <a:tc>
                  <a:txBody>
                    <a:bodyPr/>
                    <a:lstStyle/>
                    <a:p>
                      <a:pPr algn="ctr"/>
                      <a:endParaRPr lang="en-US" sz="2400" b="1" dirty="0"/>
                    </a:p>
                  </a:txBody>
                  <a:tcPr/>
                </a:tc>
                <a:tc>
                  <a:txBody>
                    <a:bodyPr/>
                    <a:lstStyle/>
                    <a:p>
                      <a:pPr algn="ctr"/>
                      <a:r>
                        <a:rPr lang="ar-AE" sz="2400" b="1" dirty="0"/>
                        <a:t>اتجاه محصلة الماء</a:t>
                      </a:r>
                      <a:endParaRPr lang="en-US" sz="2400" b="1" dirty="0"/>
                    </a:p>
                  </a:txBody>
                  <a:tcPr/>
                </a:tc>
                <a:extLst>
                  <a:ext uri="{0D108BD9-81ED-4DB2-BD59-A6C34878D82A}">
                    <a16:rowId xmlns:a16="http://schemas.microsoft.com/office/drawing/2014/main" val="4006875004"/>
                  </a:ext>
                </a:extLst>
              </a:tr>
              <a:tr h="1266558">
                <a:tc>
                  <a:txBody>
                    <a:bodyPr/>
                    <a:lstStyle/>
                    <a:p>
                      <a:pPr algn="ctr"/>
                      <a:endParaRPr lang="en-US" sz="2400" b="1" dirty="0"/>
                    </a:p>
                  </a:txBody>
                  <a:tcPr/>
                </a:tc>
                <a:tc>
                  <a:txBody>
                    <a:bodyPr/>
                    <a:lstStyle/>
                    <a:p>
                      <a:pPr algn="ctr"/>
                      <a:endParaRPr lang="en-US" sz="2400" b="1" dirty="0"/>
                    </a:p>
                  </a:txBody>
                  <a:tcPr/>
                </a:tc>
                <a:tc>
                  <a:txBody>
                    <a:bodyPr/>
                    <a:lstStyle/>
                    <a:p>
                      <a:pPr algn="ctr"/>
                      <a:endParaRPr lang="en-US" sz="2400" b="1" dirty="0"/>
                    </a:p>
                  </a:txBody>
                  <a:tcPr/>
                </a:tc>
                <a:tc>
                  <a:txBody>
                    <a:bodyPr/>
                    <a:lstStyle/>
                    <a:p>
                      <a:pPr algn="ctr"/>
                      <a:r>
                        <a:rPr lang="ar-AE" sz="2400" b="1" dirty="0"/>
                        <a:t>الخلية النباتية </a:t>
                      </a:r>
                      <a:endParaRPr lang="en-US" sz="2400" b="1" dirty="0"/>
                    </a:p>
                  </a:txBody>
                  <a:tcPr/>
                </a:tc>
                <a:extLst>
                  <a:ext uri="{0D108BD9-81ED-4DB2-BD59-A6C34878D82A}">
                    <a16:rowId xmlns:a16="http://schemas.microsoft.com/office/drawing/2014/main" val="3872730499"/>
                  </a:ext>
                </a:extLst>
              </a:tr>
              <a:tr h="622465">
                <a:tc>
                  <a:txBody>
                    <a:bodyPr/>
                    <a:lstStyle/>
                    <a:p>
                      <a:pPr algn="ctr"/>
                      <a:endParaRPr lang="en-US" sz="2400" b="1" dirty="0"/>
                    </a:p>
                  </a:txBody>
                  <a:tcPr/>
                </a:tc>
                <a:tc>
                  <a:txBody>
                    <a:bodyPr/>
                    <a:lstStyle/>
                    <a:p>
                      <a:pPr algn="ctr"/>
                      <a:r>
                        <a:rPr lang="ar-AE" sz="2400" b="1" dirty="0"/>
                        <a:t> </a:t>
                      </a:r>
                      <a:endParaRPr lang="en-US" sz="2400" b="1" dirty="0"/>
                    </a:p>
                  </a:txBody>
                  <a:tcPr/>
                </a:tc>
                <a:tc>
                  <a:txBody>
                    <a:bodyPr/>
                    <a:lstStyle/>
                    <a:p>
                      <a:pPr algn="ctr"/>
                      <a:endParaRPr lang="en-US" sz="2400" b="1" dirty="0"/>
                    </a:p>
                  </a:txBody>
                  <a:tcPr/>
                </a:tc>
                <a:tc>
                  <a:txBody>
                    <a:bodyPr/>
                    <a:lstStyle/>
                    <a:p>
                      <a:pPr algn="ctr"/>
                      <a:r>
                        <a:rPr lang="ar-AE" sz="2400" b="1" dirty="0"/>
                        <a:t>الخلية الحيوانية </a:t>
                      </a:r>
                      <a:endParaRPr lang="en-US" sz="2400" b="1" dirty="0"/>
                    </a:p>
                  </a:txBody>
                  <a:tcPr/>
                </a:tc>
                <a:extLst>
                  <a:ext uri="{0D108BD9-81ED-4DB2-BD59-A6C34878D82A}">
                    <a16:rowId xmlns:a16="http://schemas.microsoft.com/office/drawing/2014/main" val="1090102087"/>
                  </a:ext>
                </a:extLst>
              </a:tr>
            </a:tbl>
          </a:graphicData>
        </a:graphic>
      </p:graphicFrame>
      <p:sp>
        <p:nvSpPr>
          <p:cNvPr id="3" name="Rectangle: Rounded Corners 2">
            <a:extLst>
              <a:ext uri="{FF2B5EF4-FFF2-40B4-BE49-F238E27FC236}">
                <a16:creationId xmlns:a16="http://schemas.microsoft.com/office/drawing/2014/main" id="{AFE9349F-B0AF-4DAC-BA90-BE81B55EBB7A}"/>
              </a:ext>
            </a:extLst>
          </p:cNvPr>
          <p:cNvSpPr/>
          <p:nvPr/>
        </p:nvSpPr>
        <p:spPr>
          <a:xfrm>
            <a:off x="3419061" y="132522"/>
            <a:ext cx="5353878" cy="6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3200" b="1" dirty="0">
                <a:solidFill>
                  <a:srgbClr val="00B050"/>
                </a:solidFill>
              </a:rPr>
              <a:t>اكملي وجه المقارنة التالي :</a:t>
            </a:r>
            <a:endParaRPr lang="en-US" sz="3200" b="1" dirty="0">
              <a:solidFill>
                <a:srgbClr val="00B050"/>
              </a:solidFill>
            </a:endParaRPr>
          </a:p>
        </p:txBody>
      </p:sp>
    </p:spTree>
    <p:extLst>
      <p:ext uri="{BB962C8B-B14F-4D97-AF65-F5344CB8AC3E}">
        <p14:creationId xmlns:p14="http://schemas.microsoft.com/office/powerpoint/2010/main" val="24181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D5D9C4FF-25C9-4E74-A67E-4EE3CE3353A3}"/>
              </a:ext>
            </a:extLst>
          </p:cNvPr>
          <p:cNvGraphicFramePr>
            <a:graphicFrameLocks noGrp="1"/>
          </p:cNvGraphicFramePr>
          <p:nvPr/>
        </p:nvGraphicFramePr>
        <p:xfrm>
          <a:off x="0" y="898648"/>
          <a:ext cx="12192000" cy="5959353"/>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43707296"/>
                    </a:ext>
                  </a:extLst>
                </a:gridCol>
                <a:gridCol w="3048000">
                  <a:extLst>
                    <a:ext uri="{9D8B030D-6E8A-4147-A177-3AD203B41FA5}">
                      <a16:colId xmlns:a16="http://schemas.microsoft.com/office/drawing/2014/main" val="578005680"/>
                    </a:ext>
                  </a:extLst>
                </a:gridCol>
                <a:gridCol w="3803374">
                  <a:extLst>
                    <a:ext uri="{9D8B030D-6E8A-4147-A177-3AD203B41FA5}">
                      <a16:colId xmlns:a16="http://schemas.microsoft.com/office/drawing/2014/main" val="2799378033"/>
                    </a:ext>
                  </a:extLst>
                </a:gridCol>
                <a:gridCol w="2292626">
                  <a:extLst>
                    <a:ext uri="{9D8B030D-6E8A-4147-A177-3AD203B41FA5}">
                      <a16:colId xmlns:a16="http://schemas.microsoft.com/office/drawing/2014/main" val="1797688413"/>
                    </a:ext>
                  </a:extLst>
                </a:gridCol>
              </a:tblGrid>
              <a:tr h="622465">
                <a:tc>
                  <a:txBody>
                    <a:bodyPr/>
                    <a:lstStyle/>
                    <a:p>
                      <a:pPr algn="ctr"/>
                      <a:r>
                        <a:rPr lang="ar-AE" sz="2400" b="1" dirty="0"/>
                        <a:t>محلول منخفض التركيز </a:t>
                      </a:r>
                      <a:endParaRPr lang="en-US" sz="2400" b="1" dirty="0"/>
                    </a:p>
                  </a:txBody>
                  <a:tcPr/>
                </a:tc>
                <a:tc>
                  <a:txBody>
                    <a:bodyPr/>
                    <a:lstStyle/>
                    <a:p>
                      <a:pPr algn="ctr"/>
                      <a:r>
                        <a:rPr lang="ar-AE" sz="2400" b="1" dirty="0"/>
                        <a:t>محلول عالي التركيز</a:t>
                      </a:r>
                      <a:endParaRPr lang="en-US" sz="2400" b="1" dirty="0"/>
                    </a:p>
                  </a:txBody>
                  <a:tcPr/>
                </a:tc>
                <a:tc>
                  <a:txBody>
                    <a:bodyPr/>
                    <a:lstStyle/>
                    <a:p>
                      <a:pPr algn="ctr"/>
                      <a:r>
                        <a:rPr lang="ar-AE" sz="2400" b="1" dirty="0"/>
                        <a:t>محلول متساوي التركيز </a:t>
                      </a:r>
                      <a:endParaRPr lang="en-US" sz="2400" b="1" dirty="0"/>
                    </a:p>
                  </a:txBody>
                  <a:tcPr/>
                </a:tc>
                <a:tc>
                  <a:txBody>
                    <a:bodyPr/>
                    <a:lstStyle/>
                    <a:p>
                      <a:pPr algn="ctr"/>
                      <a:r>
                        <a:rPr lang="ar-AE" sz="2400" b="1" dirty="0"/>
                        <a:t>وجه المقارنة </a:t>
                      </a:r>
                      <a:endParaRPr lang="en-US" sz="2400" b="1" dirty="0"/>
                    </a:p>
                  </a:txBody>
                  <a:tcPr/>
                </a:tc>
                <a:extLst>
                  <a:ext uri="{0D108BD9-81ED-4DB2-BD59-A6C34878D82A}">
                    <a16:rowId xmlns:a16="http://schemas.microsoft.com/office/drawing/2014/main" val="3090869642"/>
                  </a:ext>
                </a:extLst>
              </a:tr>
              <a:tr h="282540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AE" sz="2400" b="1" dirty="0"/>
                        <a:t>عند تواجد الخلية في محلول ينخفض فيه تركيز المذاب </a:t>
                      </a:r>
                      <a:endParaRPr lang="en-US" sz="2400" b="1" dirty="0"/>
                    </a:p>
                    <a:p>
                      <a:pPr algn="ctr"/>
                      <a:endParaRPr lang="en-US" sz="24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AE" sz="2400" b="1" dirty="0"/>
                        <a:t>ان تركيز المذاب خارج الخلية اعلى من داخلها </a:t>
                      </a:r>
                      <a:endParaRPr lang="en-US" sz="24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AE" sz="2400" b="1" spc="50" dirty="0">
                          <a:ln w="0"/>
                          <a:solidFill>
                            <a:schemeClr val="bg2"/>
                          </a:solidFill>
                          <a:effectLst>
                            <a:innerShdw blurRad="63500" dist="50800" dir="13500000">
                              <a:srgbClr val="000000">
                                <a:alpha val="50000"/>
                              </a:srgbClr>
                            </a:innerShdw>
                          </a:effectLst>
                        </a:rPr>
                        <a:t>عند تواجد الخلية في محلول يتساوى فيه تركيز كل من الماء والمواد المذابة اي الايونات والسكريات والبروتينات وغيرها من المواد مع تركيزها في السيتوبلازم </a:t>
                      </a:r>
                      <a:endParaRPr lang="en-US" sz="2400" b="1" spc="50" dirty="0">
                        <a:ln w="0"/>
                        <a:solidFill>
                          <a:schemeClr val="bg2"/>
                        </a:solidFill>
                        <a:effectLst>
                          <a:innerShdw blurRad="63500" dist="50800" dir="13500000">
                            <a:srgbClr val="000000">
                              <a:alpha val="50000"/>
                            </a:srgbClr>
                          </a:innerShdw>
                        </a:effectLst>
                      </a:endParaRPr>
                    </a:p>
                    <a:p>
                      <a:pPr algn="ctr"/>
                      <a:endParaRPr lang="en-US" sz="2400" b="1" dirty="0"/>
                    </a:p>
                  </a:txBody>
                  <a:tcPr/>
                </a:tc>
                <a:tc>
                  <a:txBody>
                    <a:bodyPr/>
                    <a:lstStyle/>
                    <a:p>
                      <a:pPr algn="ctr"/>
                      <a:r>
                        <a:rPr lang="ar-AE" sz="2400" b="1" dirty="0"/>
                        <a:t>المفهوم </a:t>
                      </a:r>
                      <a:endParaRPr lang="en-US" sz="2400" b="1" dirty="0"/>
                    </a:p>
                  </a:txBody>
                  <a:tcPr/>
                </a:tc>
                <a:extLst>
                  <a:ext uri="{0D108BD9-81ED-4DB2-BD59-A6C34878D82A}">
                    <a16:rowId xmlns:a16="http://schemas.microsoft.com/office/drawing/2014/main" val="2847204237"/>
                  </a:ext>
                </a:extLst>
              </a:tr>
              <a:tr h="622465">
                <a:tc>
                  <a:txBody>
                    <a:bodyPr/>
                    <a:lstStyle/>
                    <a:p>
                      <a:pPr algn="ctr"/>
                      <a:r>
                        <a:rPr lang="ar-AE" sz="2400" b="1" dirty="0"/>
                        <a:t>الى داخل الخلية </a:t>
                      </a:r>
                      <a:endParaRPr lang="en-US" sz="2400" b="1" dirty="0"/>
                    </a:p>
                  </a:txBody>
                  <a:tcPr/>
                </a:tc>
                <a:tc>
                  <a:txBody>
                    <a:bodyPr/>
                    <a:lstStyle/>
                    <a:p>
                      <a:pPr algn="ctr"/>
                      <a:r>
                        <a:rPr lang="ar-AE" sz="2400" b="1" dirty="0"/>
                        <a:t>الى خارج الخلية </a:t>
                      </a:r>
                      <a:endParaRPr lang="en-US" sz="2400" b="1" dirty="0"/>
                    </a:p>
                  </a:txBody>
                  <a:tcPr/>
                </a:tc>
                <a:tc>
                  <a:txBody>
                    <a:bodyPr/>
                    <a:lstStyle/>
                    <a:p>
                      <a:pPr algn="ctr"/>
                      <a:r>
                        <a:rPr lang="ar-AE" sz="2400" b="1" dirty="0"/>
                        <a:t>لا توجد محصلة </a:t>
                      </a:r>
                      <a:endParaRPr lang="en-US" sz="2400" b="1" dirty="0"/>
                    </a:p>
                  </a:txBody>
                  <a:tcPr/>
                </a:tc>
                <a:tc>
                  <a:txBody>
                    <a:bodyPr/>
                    <a:lstStyle/>
                    <a:p>
                      <a:pPr algn="ctr"/>
                      <a:r>
                        <a:rPr lang="ar-AE" sz="2400" b="1" dirty="0"/>
                        <a:t>اتجاه محصلة الماء</a:t>
                      </a:r>
                      <a:endParaRPr lang="en-US" sz="2400" b="1" dirty="0"/>
                    </a:p>
                  </a:txBody>
                  <a:tcPr/>
                </a:tc>
                <a:extLst>
                  <a:ext uri="{0D108BD9-81ED-4DB2-BD59-A6C34878D82A}">
                    <a16:rowId xmlns:a16="http://schemas.microsoft.com/office/drawing/2014/main" val="4006875004"/>
                  </a:ext>
                </a:extLst>
              </a:tr>
              <a:tr h="1266558">
                <a:tc>
                  <a:txBody>
                    <a:bodyPr/>
                    <a:lstStyle/>
                    <a:p>
                      <a:pPr algn="ctr"/>
                      <a:r>
                        <a:rPr lang="ar-AE" sz="2400" b="1" dirty="0"/>
                        <a:t>تصبح اكثر صلابة </a:t>
                      </a:r>
                      <a:endParaRPr lang="en-US" sz="2400" b="1" dirty="0"/>
                    </a:p>
                  </a:txBody>
                  <a:tcPr/>
                </a:tc>
                <a:tc>
                  <a:txBody>
                    <a:bodyPr/>
                    <a:lstStyle/>
                    <a:p>
                      <a:pPr algn="ctr"/>
                      <a:r>
                        <a:rPr lang="ar-AE" sz="2400" b="1" dirty="0"/>
                        <a:t>ينمكش الغشاء البلازمي ويبتعد عن الجدار الخلوي وتضمر الخلية </a:t>
                      </a:r>
                      <a:endParaRPr lang="en-US" sz="2400" b="1" dirty="0"/>
                    </a:p>
                  </a:txBody>
                  <a:tcPr/>
                </a:tc>
                <a:tc>
                  <a:txBody>
                    <a:bodyPr/>
                    <a:lstStyle/>
                    <a:p>
                      <a:pPr algn="ctr"/>
                      <a:r>
                        <a:rPr lang="ar-AE" sz="2400" b="1" dirty="0"/>
                        <a:t>تحتفظ بشكلها الطبيعي </a:t>
                      </a:r>
                      <a:endParaRPr lang="en-US" sz="2400" b="1" dirty="0"/>
                    </a:p>
                  </a:txBody>
                  <a:tcPr/>
                </a:tc>
                <a:tc>
                  <a:txBody>
                    <a:bodyPr/>
                    <a:lstStyle/>
                    <a:p>
                      <a:pPr algn="ctr"/>
                      <a:r>
                        <a:rPr lang="ar-AE" sz="2400" b="1" dirty="0"/>
                        <a:t>الخلية النباتية </a:t>
                      </a:r>
                      <a:endParaRPr lang="en-US" sz="2400" b="1" dirty="0"/>
                    </a:p>
                  </a:txBody>
                  <a:tcPr/>
                </a:tc>
                <a:extLst>
                  <a:ext uri="{0D108BD9-81ED-4DB2-BD59-A6C34878D82A}">
                    <a16:rowId xmlns:a16="http://schemas.microsoft.com/office/drawing/2014/main" val="3872730499"/>
                  </a:ext>
                </a:extLst>
              </a:tr>
              <a:tr h="622465">
                <a:tc>
                  <a:txBody>
                    <a:bodyPr/>
                    <a:lstStyle/>
                    <a:p>
                      <a:pPr algn="ctr"/>
                      <a:r>
                        <a:rPr lang="ar-AE" sz="2400" b="1" dirty="0"/>
                        <a:t>تنفجر </a:t>
                      </a:r>
                      <a:endParaRPr lang="en-US" sz="2400" b="1" dirty="0"/>
                    </a:p>
                  </a:txBody>
                  <a:tcPr/>
                </a:tc>
                <a:tc>
                  <a:txBody>
                    <a:bodyPr/>
                    <a:lstStyle/>
                    <a:p>
                      <a:pPr algn="ctr"/>
                      <a:r>
                        <a:rPr lang="ar-AE" sz="2400" b="1" dirty="0"/>
                        <a:t>تضمحل </a:t>
                      </a:r>
                      <a:endParaRPr lang="en-US" sz="2400" b="1" dirty="0"/>
                    </a:p>
                  </a:txBody>
                  <a:tcPr/>
                </a:tc>
                <a:tc>
                  <a:txBody>
                    <a:bodyPr/>
                    <a:lstStyle/>
                    <a:p>
                      <a:pPr algn="ctr"/>
                      <a:r>
                        <a:rPr lang="ar-AE" sz="2400" b="1" dirty="0"/>
                        <a:t>تحتفظ بشكلها الطبيعي </a:t>
                      </a:r>
                      <a:endParaRPr lang="en-US" sz="2400" b="1" dirty="0"/>
                    </a:p>
                  </a:txBody>
                  <a:tcPr/>
                </a:tc>
                <a:tc>
                  <a:txBody>
                    <a:bodyPr/>
                    <a:lstStyle/>
                    <a:p>
                      <a:pPr algn="ctr"/>
                      <a:r>
                        <a:rPr lang="ar-AE" sz="2400" b="1" dirty="0"/>
                        <a:t>الخلية الحيوانية </a:t>
                      </a:r>
                      <a:endParaRPr lang="en-US" sz="2400" b="1" dirty="0"/>
                    </a:p>
                  </a:txBody>
                  <a:tcPr/>
                </a:tc>
                <a:extLst>
                  <a:ext uri="{0D108BD9-81ED-4DB2-BD59-A6C34878D82A}">
                    <a16:rowId xmlns:a16="http://schemas.microsoft.com/office/drawing/2014/main" val="1090102087"/>
                  </a:ext>
                </a:extLst>
              </a:tr>
            </a:tbl>
          </a:graphicData>
        </a:graphic>
      </p:graphicFrame>
      <p:sp>
        <p:nvSpPr>
          <p:cNvPr id="3" name="Rectangle: Rounded Corners 2">
            <a:extLst>
              <a:ext uri="{FF2B5EF4-FFF2-40B4-BE49-F238E27FC236}">
                <a16:creationId xmlns:a16="http://schemas.microsoft.com/office/drawing/2014/main" id="{AFE9349F-B0AF-4DAC-BA90-BE81B55EBB7A}"/>
              </a:ext>
            </a:extLst>
          </p:cNvPr>
          <p:cNvSpPr/>
          <p:nvPr/>
        </p:nvSpPr>
        <p:spPr>
          <a:xfrm>
            <a:off x="3419061" y="132522"/>
            <a:ext cx="5353878" cy="6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3200" b="1" dirty="0">
                <a:solidFill>
                  <a:srgbClr val="00B050"/>
                </a:solidFill>
              </a:rPr>
              <a:t>اكملي وجه المقارنة التالي :</a:t>
            </a:r>
            <a:endParaRPr lang="en-US" sz="3200" b="1" dirty="0">
              <a:solidFill>
                <a:srgbClr val="00B050"/>
              </a:solidFill>
            </a:endParaRPr>
          </a:p>
        </p:txBody>
      </p:sp>
    </p:spTree>
    <p:extLst>
      <p:ext uri="{BB962C8B-B14F-4D97-AF65-F5344CB8AC3E}">
        <p14:creationId xmlns:p14="http://schemas.microsoft.com/office/powerpoint/2010/main" val="221131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خاصية أسموزية - ويكيبيديا">
            <a:extLst>
              <a:ext uri="{FF2B5EF4-FFF2-40B4-BE49-F238E27FC236}">
                <a16:creationId xmlns:a16="http://schemas.microsoft.com/office/drawing/2014/main" id="{F49B1D46-6C47-4816-836F-802E6AD58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57" y="939870"/>
            <a:ext cx="11542643" cy="248913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E97CB09E-63B6-450A-9D6D-7ADBA5D5BC0A}"/>
              </a:ext>
            </a:extLst>
          </p:cNvPr>
          <p:cNvSpPr/>
          <p:nvPr/>
        </p:nvSpPr>
        <p:spPr>
          <a:xfrm>
            <a:off x="318052" y="331304"/>
            <a:ext cx="11542643" cy="834887"/>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3600" b="1" dirty="0"/>
              <a:t>ما نوع المحلول الذي وضعت فيه خلية الدم الحمراءفي الصور الثلاثة ؟</a:t>
            </a:r>
            <a:endParaRPr lang="en-US" sz="3600" b="1" dirty="0"/>
          </a:p>
        </p:txBody>
      </p:sp>
      <p:sp>
        <p:nvSpPr>
          <p:cNvPr id="3" name="Oval 2">
            <a:extLst>
              <a:ext uri="{FF2B5EF4-FFF2-40B4-BE49-F238E27FC236}">
                <a16:creationId xmlns:a16="http://schemas.microsoft.com/office/drawing/2014/main" id="{BC104571-C084-4A5E-9AE2-906CF64FDED6}"/>
              </a:ext>
            </a:extLst>
          </p:cNvPr>
          <p:cNvSpPr/>
          <p:nvPr/>
        </p:nvSpPr>
        <p:spPr>
          <a:xfrm>
            <a:off x="9197009" y="3591339"/>
            <a:ext cx="1298713" cy="8083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A</a:t>
            </a:r>
          </a:p>
        </p:txBody>
      </p:sp>
      <p:sp>
        <p:nvSpPr>
          <p:cNvPr id="4" name="Oval 3">
            <a:extLst>
              <a:ext uri="{FF2B5EF4-FFF2-40B4-BE49-F238E27FC236}">
                <a16:creationId xmlns:a16="http://schemas.microsoft.com/office/drawing/2014/main" id="{33851772-E66C-4ED7-9084-175419118EDD}"/>
              </a:ext>
            </a:extLst>
          </p:cNvPr>
          <p:cNvSpPr/>
          <p:nvPr/>
        </p:nvSpPr>
        <p:spPr>
          <a:xfrm>
            <a:off x="1636643" y="3604590"/>
            <a:ext cx="1298713" cy="8083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a:t>
            </a:r>
          </a:p>
        </p:txBody>
      </p:sp>
      <p:sp>
        <p:nvSpPr>
          <p:cNvPr id="6" name="Oval 5">
            <a:extLst>
              <a:ext uri="{FF2B5EF4-FFF2-40B4-BE49-F238E27FC236}">
                <a16:creationId xmlns:a16="http://schemas.microsoft.com/office/drawing/2014/main" id="{7A67117C-9CB0-4FDA-B12E-27A4BD95D600}"/>
              </a:ext>
            </a:extLst>
          </p:cNvPr>
          <p:cNvSpPr/>
          <p:nvPr/>
        </p:nvSpPr>
        <p:spPr>
          <a:xfrm>
            <a:off x="5632174" y="3558208"/>
            <a:ext cx="1298713" cy="8083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a:t>
            </a:r>
          </a:p>
        </p:txBody>
      </p:sp>
      <p:sp>
        <p:nvSpPr>
          <p:cNvPr id="8" name="Rectangle: Rounded Corners 7">
            <a:extLst>
              <a:ext uri="{FF2B5EF4-FFF2-40B4-BE49-F238E27FC236}">
                <a16:creationId xmlns:a16="http://schemas.microsoft.com/office/drawing/2014/main" id="{56FF50E8-68B5-4E1B-B1B8-DAA7A273A548}"/>
              </a:ext>
            </a:extLst>
          </p:cNvPr>
          <p:cNvSpPr/>
          <p:nvPr/>
        </p:nvSpPr>
        <p:spPr>
          <a:xfrm>
            <a:off x="8415130" y="5075583"/>
            <a:ext cx="2862470" cy="808383"/>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AE" sz="3600" b="1" dirty="0"/>
              <a:t>منخفض التركيز</a:t>
            </a:r>
            <a:endParaRPr lang="en-US" sz="3600" b="1" dirty="0"/>
          </a:p>
        </p:txBody>
      </p:sp>
      <p:sp>
        <p:nvSpPr>
          <p:cNvPr id="9" name="Rectangle: Rounded Corners 8">
            <a:extLst>
              <a:ext uri="{FF2B5EF4-FFF2-40B4-BE49-F238E27FC236}">
                <a16:creationId xmlns:a16="http://schemas.microsoft.com/office/drawing/2014/main" id="{7ADEB6DB-BE08-4D80-9260-C47358F8A2BB}"/>
              </a:ext>
            </a:extLst>
          </p:cNvPr>
          <p:cNvSpPr/>
          <p:nvPr/>
        </p:nvSpPr>
        <p:spPr>
          <a:xfrm>
            <a:off x="854764" y="5075583"/>
            <a:ext cx="2862470" cy="80838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AE" sz="3200" b="1" dirty="0"/>
              <a:t>عالي التركيز</a:t>
            </a:r>
            <a:endParaRPr lang="en-US" sz="3200" b="1" dirty="0"/>
          </a:p>
        </p:txBody>
      </p:sp>
      <p:sp>
        <p:nvSpPr>
          <p:cNvPr id="11" name="Rectangle: Rounded Corners 10">
            <a:extLst>
              <a:ext uri="{FF2B5EF4-FFF2-40B4-BE49-F238E27FC236}">
                <a16:creationId xmlns:a16="http://schemas.microsoft.com/office/drawing/2014/main" id="{0F031191-3C74-4C69-81C1-E5C9F34E8235}"/>
              </a:ext>
            </a:extLst>
          </p:cNvPr>
          <p:cNvSpPr/>
          <p:nvPr/>
        </p:nvSpPr>
        <p:spPr>
          <a:xfrm>
            <a:off x="4850295" y="5109747"/>
            <a:ext cx="2862470" cy="80838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AE" sz="3600" b="1" dirty="0"/>
              <a:t>متساوي التركيز</a:t>
            </a:r>
            <a:endParaRPr lang="en-US" sz="3600" b="1" dirty="0"/>
          </a:p>
        </p:txBody>
      </p:sp>
    </p:spTree>
    <p:extLst>
      <p:ext uri="{BB962C8B-B14F-4D97-AF65-F5344CB8AC3E}">
        <p14:creationId xmlns:p14="http://schemas.microsoft.com/office/powerpoint/2010/main" val="191004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اولى باكالوريا علوم الحياة و الارض | الحصة 3| الية تبادل الماء بين الخلية  والوسط الخارجي| التنافذ - YouTube">
            <a:extLst>
              <a:ext uri="{FF2B5EF4-FFF2-40B4-BE49-F238E27FC236}">
                <a16:creationId xmlns:a16="http://schemas.microsoft.com/office/drawing/2014/main" id="{DDBD4214-3286-4D40-B833-88A5896561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89" b="39152"/>
          <a:stretch/>
        </p:blipFill>
        <p:spPr bwMode="auto">
          <a:xfrm>
            <a:off x="1570382" y="1895062"/>
            <a:ext cx="8474765" cy="165652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8BDA9D6C-7046-4857-A3E6-A6E85DD19BE0}"/>
              </a:ext>
            </a:extLst>
          </p:cNvPr>
          <p:cNvSpPr/>
          <p:nvPr/>
        </p:nvSpPr>
        <p:spPr>
          <a:xfrm>
            <a:off x="225287" y="516834"/>
            <a:ext cx="11542643" cy="834887"/>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AE" sz="3600" b="1" dirty="0"/>
              <a:t>ما نوع المحلول الذي وضعت فيه الخلية النباتية في الصور الثلاثة ؟</a:t>
            </a:r>
            <a:endParaRPr lang="en-US" sz="3600" b="1" dirty="0"/>
          </a:p>
        </p:txBody>
      </p:sp>
      <p:sp>
        <p:nvSpPr>
          <p:cNvPr id="4" name="Oval 3">
            <a:extLst>
              <a:ext uri="{FF2B5EF4-FFF2-40B4-BE49-F238E27FC236}">
                <a16:creationId xmlns:a16="http://schemas.microsoft.com/office/drawing/2014/main" id="{141A6778-B380-4FEE-A858-1CBE1600218F}"/>
              </a:ext>
            </a:extLst>
          </p:cNvPr>
          <p:cNvSpPr/>
          <p:nvPr/>
        </p:nvSpPr>
        <p:spPr>
          <a:xfrm>
            <a:off x="8070574" y="3690732"/>
            <a:ext cx="1298713" cy="8083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A</a:t>
            </a:r>
          </a:p>
        </p:txBody>
      </p:sp>
      <p:sp>
        <p:nvSpPr>
          <p:cNvPr id="6" name="Oval 5">
            <a:extLst>
              <a:ext uri="{FF2B5EF4-FFF2-40B4-BE49-F238E27FC236}">
                <a16:creationId xmlns:a16="http://schemas.microsoft.com/office/drawing/2014/main" id="{58FA03DA-A941-4F6A-9A04-4919E2540E1A}"/>
              </a:ext>
            </a:extLst>
          </p:cNvPr>
          <p:cNvSpPr/>
          <p:nvPr/>
        </p:nvSpPr>
        <p:spPr>
          <a:xfrm>
            <a:off x="2150165" y="3690731"/>
            <a:ext cx="1298713" cy="8083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a:t>
            </a:r>
          </a:p>
        </p:txBody>
      </p:sp>
      <p:sp>
        <p:nvSpPr>
          <p:cNvPr id="8" name="Oval 7">
            <a:extLst>
              <a:ext uri="{FF2B5EF4-FFF2-40B4-BE49-F238E27FC236}">
                <a16:creationId xmlns:a16="http://schemas.microsoft.com/office/drawing/2014/main" id="{74F6D57D-8414-46C4-B469-630918D3C361}"/>
              </a:ext>
            </a:extLst>
          </p:cNvPr>
          <p:cNvSpPr/>
          <p:nvPr/>
        </p:nvSpPr>
        <p:spPr>
          <a:xfrm>
            <a:off x="4989443" y="3690732"/>
            <a:ext cx="1298713" cy="8083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a:t>
            </a:r>
          </a:p>
        </p:txBody>
      </p:sp>
      <p:sp>
        <p:nvSpPr>
          <p:cNvPr id="10" name="Rectangle: Rounded Corners 9">
            <a:extLst>
              <a:ext uri="{FF2B5EF4-FFF2-40B4-BE49-F238E27FC236}">
                <a16:creationId xmlns:a16="http://schemas.microsoft.com/office/drawing/2014/main" id="{D7A09D1E-BD59-46F8-92C3-8C6B490E2CF0}"/>
              </a:ext>
            </a:extLst>
          </p:cNvPr>
          <p:cNvSpPr/>
          <p:nvPr/>
        </p:nvSpPr>
        <p:spPr>
          <a:xfrm>
            <a:off x="7288695" y="5049079"/>
            <a:ext cx="2862470" cy="808383"/>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AE" sz="3600" b="1" dirty="0"/>
              <a:t>منخفض التركيز</a:t>
            </a:r>
            <a:endParaRPr lang="en-US" sz="3600" b="1" dirty="0"/>
          </a:p>
        </p:txBody>
      </p:sp>
      <p:sp>
        <p:nvSpPr>
          <p:cNvPr id="12" name="Rectangle: Rounded Corners 11">
            <a:extLst>
              <a:ext uri="{FF2B5EF4-FFF2-40B4-BE49-F238E27FC236}">
                <a16:creationId xmlns:a16="http://schemas.microsoft.com/office/drawing/2014/main" id="{D1EDA6CA-8877-4C1A-B497-69FF33D2A5D2}"/>
              </a:ext>
            </a:extLst>
          </p:cNvPr>
          <p:cNvSpPr/>
          <p:nvPr/>
        </p:nvSpPr>
        <p:spPr>
          <a:xfrm>
            <a:off x="4207564" y="5049078"/>
            <a:ext cx="2862470" cy="80838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AE" sz="3600" b="1" dirty="0"/>
              <a:t>متساوي التركيز</a:t>
            </a:r>
            <a:endParaRPr lang="en-US" sz="3600" b="1" dirty="0"/>
          </a:p>
        </p:txBody>
      </p:sp>
      <p:sp>
        <p:nvSpPr>
          <p:cNvPr id="14" name="Rectangle: Rounded Corners 13">
            <a:extLst>
              <a:ext uri="{FF2B5EF4-FFF2-40B4-BE49-F238E27FC236}">
                <a16:creationId xmlns:a16="http://schemas.microsoft.com/office/drawing/2014/main" id="{D0E7C4CD-8160-4920-BA9E-5DE35E421637}"/>
              </a:ext>
            </a:extLst>
          </p:cNvPr>
          <p:cNvSpPr/>
          <p:nvPr/>
        </p:nvSpPr>
        <p:spPr>
          <a:xfrm>
            <a:off x="1126433" y="5049077"/>
            <a:ext cx="2862470" cy="808383"/>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AE" sz="3600" b="1" dirty="0"/>
              <a:t>عالي التركيز</a:t>
            </a:r>
            <a:endParaRPr lang="en-US" sz="3600" b="1" dirty="0"/>
          </a:p>
        </p:txBody>
      </p:sp>
    </p:spTree>
    <p:extLst>
      <p:ext uri="{BB962C8B-B14F-4D97-AF65-F5344CB8AC3E}">
        <p14:creationId xmlns:p14="http://schemas.microsoft.com/office/powerpoint/2010/main" val="261690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animEffect transition="in" filter="wipe(down)">
                                      <p:cBhvr>
                                        <p:cTn id="13" dur="580">
                                          <p:stCondLst>
                                            <p:cond delay="0"/>
                                          </p:stCondLst>
                                        </p:cTn>
                                        <p:tgtEl>
                                          <p:spTgt spid="11266"/>
                                        </p:tgtEl>
                                      </p:cBhvr>
                                    </p:animEffect>
                                    <p:anim calcmode="lin" valueType="num">
                                      <p:cBhvr>
                                        <p:cTn id="14"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19" dur="26">
                                          <p:stCondLst>
                                            <p:cond delay="650"/>
                                          </p:stCondLst>
                                        </p:cTn>
                                        <p:tgtEl>
                                          <p:spTgt spid="11266"/>
                                        </p:tgtEl>
                                      </p:cBhvr>
                                      <p:to x="100000" y="60000"/>
                                    </p:animScale>
                                    <p:animScale>
                                      <p:cBhvr>
                                        <p:cTn id="20" dur="166" decel="50000">
                                          <p:stCondLst>
                                            <p:cond delay="676"/>
                                          </p:stCondLst>
                                        </p:cTn>
                                        <p:tgtEl>
                                          <p:spTgt spid="11266"/>
                                        </p:tgtEl>
                                      </p:cBhvr>
                                      <p:to x="100000" y="100000"/>
                                    </p:animScale>
                                    <p:animScale>
                                      <p:cBhvr>
                                        <p:cTn id="21" dur="26">
                                          <p:stCondLst>
                                            <p:cond delay="1312"/>
                                          </p:stCondLst>
                                        </p:cTn>
                                        <p:tgtEl>
                                          <p:spTgt spid="11266"/>
                                        </p:tgtEl>
                                      </p:cBhvr>
                                      <p:to x="100000" y="80000"/>
                                    </p:animScale>
                                    <p:animScale>
                                      <p:cBhvr>
                                        <p:cTn id="22" dur="166" decel="50000">
                                          <p:stCondLst>
                                            <p:cond delay="1338"/>
                                          </p:stCondLst>
                                        </p:cTn>
                                        <p:tgtEl>
                                          <p:spTgt spid="11266"/>
                                        </p:tgtEl>
                                      </p:cBhvr>
                                      <p:to x="100000" y="100000"/>
                                    </p:animScale>
                                    <p:animScale>
                                      <p:cBhvr>
                                        <p:cTn id="23" dur="26">
                                          <p:stCondLst>
                                            <p:cond delay="1642"/>
                                          </p:stCondLst>
                                        </p:cTn>
                                        <p:tgtEl>
                                          <p:spTgt spid="11266"/>
                                        </p:tgtEl>
                                      </p:cBhvr>
                                      <p:to x="100000" y="90000"/>
                                    </p:animScale>
                                    <p:animScale>
                                      <p:cBhvr>
                                        <p:cTn id="24" dur="166" decel="50000">
                                          <p:stCondLst>
                                            <p:cond delay="1668"/>
                                          </p:stCondLst>
                                        </p:cTn>
                                        <p:tgtEl>
                                          <p:spTgt spid="11266"/>
                                        </p:tgtEl>
                                      </p:cBhvr>
                                      <p:to x="100000" y="100000"/>
                                    </p:animScale>
                                    <p:animScale>
                                      <p:cBhvr>
                                        <p:cTn id="25" dur="26">
                                          <p:stCondLst>
                                            <p:cond delay="1808"/>
                                          </p:stCondLst>
                                        </p:cTn>
                                        <p:tgtEl>
                                          <p:spTgt spid="11266"/>
                                        </p:tgtEl>
                                      </p:cBhvr>
                                      <p:to x="100000" y="95000"/>
                                    </p:animScale>
                                    <p:animScale>
                                      <p:cBhvr>
                                        <p:cTn id="26" dur="166" decel="50000">
                                          <p:stCondLst>
                                            <p:cond delay="1834"/>
                                          </p:stCondLst>
                                        </p:cTn>
                                        <p:tgtEl>
                                          <p:spTgt spid="11266"/>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580">
                                          <p:stCondLst>
                                            <p:cond delay="0"/>
                                          </p:stCondLst>
                                        </p:cTn>
                                        <p:tgtEl>
                                          <p:spTgt spid="10"/>
                                        </p:tgtEl>
                                      </p:cBhvr>
                                    </p:animEffect>
                                    <p:anim calcmode="lin" valueType="num">
                                      <p:cBhvr>
                                        <p:cTn id="5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5" dur="26">
                                          <p:stCondLst>
                                            <p:cond delay="650"/>
                                          </p:stCondLst>
                                        </p:cTn>
                                        <p:tgtEl>
                                          <p:spTgt spid="10"/>
                                        </p:tgtEl>
                                      </p:cBhvr>
                                      <p:to x="100000" y="60000"/>
                                    </p:animScale>
                                    <p:animScale>
                                      <p:cBhvr>
                                        <p:cTn id="56" dur="166" decel="50000">
                                          <p:stCondLst>
                                            <p:cond delay="676"/>
                                          </p:stCondLst>
                                        </p:cTn>
                                        <p:tgtEl>
                                          <p:spTgt spid="10"/>
                                        </p:tgtEl>
                                      </p:cBhvr>
                                      <p:to x="100000" y="100000"/>
                                    </p:animScale>
                                    <p:animScale>
                                      <p:cBhvr>
                                        <p:cTn id="57" dur="26">
                                          <p:stCondLst>
                                            <p:cond delay="1312"/>
                                          </p:stCondLst>
                                        </p:cTn>
                                        <p:tgtEl>
                                          <p:spTgt spid="10"/>
                                        </p:tgtEl>
                                      </p:cBhvr>
                                      <p:to x="100000" y="80000"/>
                                    </p:animScale>
                                    <p:animScale>
                                      <p:cBhvr>
                                        <p:cTn id="58" dur="166" decel="50000">
                                          <p:stCondLst>
                                            <p:cond delay="1338"/>
                                          </p:stCondLst>
                                        </p:cTn>
                                        <p:tgtEl>
                                          <p:spTgt spid="10"/>
                                        </p:tgtEl>
                                      </p:cBhvr>
                                      <p:to x="100000" y="100000"/>
                                    </p:animScale>
                                    <p:animScale>
                                      <p:cBhvr>
                                        <p:cTn id="59" dur="26">
                                          <p:stCondLst>
                                            <p:cond delay="1642"/>
                                          </p:stCondLst>
                                        </p:cTn>
                                        <p:tgtEl>
                                          <p:spTgt spid="10"/>
                                        </p:tgtEl>
                                      </p:cBhvr>
                                      <p:to x="100000" y="90000"/>
                                    </p:animScale>
                                    <p:animScale>
                                      <p:cBhvr>
                                        <p:cTn id="60" dur="166" decel="50000">
                                          <p:stCondLst>
                                            <p:cond delay="1668"/>
                                          </p:stCondLst>
                                        </p:cTn>
                                        <p:tgtEl>
                                          <p:spTgt spid="10"/>
                                        </p:tgtEl>
                                      </p:cBhvr>
                                      <p:to x="100000" y="100000"/>
                                    </p:animScale>
                                    <p:animScale>
                                      <p:cBhvr>
                                        <p:cTn id="61" dur="26">
                                          <p:stCondLst>
                                            <p:cond delay="1808"/>
                                          </p:stCondLst>
                                        </p:cTn>
                                        <p:tgtEl>
                                          <p:spTgt spid="10"/>
                                        </p:tgtEl>
                                      </p:cBhvr>
                                      <p:to x="100000" y="95000"/>
                                    </p:animScale>
                                    <p:animScale>
                                      <p:cBhvr>
                                        <p:cTn id="62" dur="166" decel="50000">
                                          <p:stCondLst>
                                            <p:cond delay="1834"/>
                                          </p:stCondLst>
                                        </p:cTn>
                                        <p:tgtEl>
                                          <p:spTgt spid="10"/>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ppt_x"/>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animBg="1"/>
      <p:bldP spid="12"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27325BF-E9C2-4482-AF89-49D644028B49}"/>
              </a:ext>
            </a:extLst>
          </p:cNvPr>
          <p:cNvSpPr/>
          <p:nvPr/>
        </p:nvSpPr>
        <p:spPr>
          <a:xfrm>
            <a:off x="8494643" y="251792"/>
            <a:ext cx="3154018"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800" b="1" dirty="0"/>
              <a:t>الربط بالصحة والحياة </a:t>
            </a:r>
            <a:endParaRPr lang="en-US" sz="2800" b="1" dirty="0"/>
          </a:p>
        </p:txBody>
      </p:sp>
      <p:pic>
        <p:nvPicPr>
          <p:cNvPr id="1026" name="Picture 2" descr="🧂 غرغرة المياه المالحة 🧂 ✔️ هذا العلاج... - Ivypront - أيفيبرونت |  Facebook">
            <a:extLst>
              <a:ext uri="{FF2B5EF4-FFF2-40B4-BE49-F238E27FC236}">
                <a16:creationId xmlns:a16="http://schemas.microsoft.com/office/drawing/2014/main" id="{EFCCB27B-D541-4BB1-9092-4A173E7F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017" y="251792"/>
            <a:ext cx="3154018" cy="3087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Oval 2">
            <a:extLst>
              <a:ext uri="{FF2B5EF4-FFF2-40B4-BE49-F238E27FC236}">
                <a16:creationId xmlns:a16="http://schemas.microsoft.com/office/drawing/2014/main" id="{1F518D2B-5B13-4E1A-927A-4EF030F637E9}"/>
              </a:ext>
            </a:extLst>
          </p:cNvPr>
          <p:cNvSpPr/>
          <p:nvPr/>
        </p:nvSpPr>
        <p:spPr>
          <a:xfrm>
            <a:off x="5327166" y="1351723"/>
            <a:ext cx="6506817" cy="1113182"/>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AE" sz="2800" b="1" dirty="0"/>
              <a:t>ما فائدة الغرغرة بالماء والملح لعلاج اللثة الملتهبة والمتورمة ؟</a:t>
            </a:r>
            <a:endParaRPr lang="en-US" sz="2800" b="1" dirty="0"/>
          </a:p>
        </p:txBody>
      </p:sp>
      <p:pic>
        <p:nvPicPr>
          <p:cNvPr id="2050" name="Picture 2" descr="هل ماء البحر صالح للشرب">
            <a:extLst>
              <a:ext uri="{FF2B5EF4-FFF2-40B4-BE49-F238E27FC236}">
                <a16:creationId xmlns:a16="http://schemas.microsoft.com/office/drawing/2014/main" id="{5689173F-A96D-4B8A-85A2-2043BD491D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626" y="3654286"/>
            <a:ext cx="3352800" cy="295192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Oval 3">
            <a:extLst>
              <a:ext uri="{FF2B5EF4-FFF2-40B4-BE49-F238E27FC236}">
                <a16:creationId xmlns:a16="http://schemas.microsoft.com/office/drawing/2014/main" id="{E38A9D92-DDC0-4A8C-8400-9BFDF096E1AD}"/>
              </a:ext>
            </a:extLst>
          </p:cNvPr>
          <p:cNvSpPr/>
          <p:nvPr/>
        </p:nvSpPr>
        <p:spPr>
          <a:xfrm>
            <a:off x="5241234" y="4432854"/>
            <a:ext cx="6506817" cy="111318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AE" sz="2800" b="1" dirty="0"/>
              <a:t>لماذا يشكل ماء البحر خطرا على صحة الانسان عند شربه؟</a:t>
            </a:r>
            <a:endParaRPr lang="en-US" sz="2800" b="1" dirty="0"/>
          </a:p>
        </p:txBody>
      </p:sp>
    </p:spTree>
    <p:extLst>
      <p:ext uri="{BB962C8B-B14F-4D97-AF65-F5344CB8AC3E}">
        <p14:creationId xmlns:p14="http://schemas.microsoft.com/office/powerpoint/2010/main" val="419197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ipe(down)">
                                      <p:cBhvr>
                                        <p:cTn id="19" dur="580">
                                          <p:stCondLst>
                                            <p:cond delay="0"/>
                                          </p:stCondLst>
                                        </p:cTn>
                                        <p:tgtEl>
                                          <p:spTgt spid="1026"/>
                                        </p:tgtEl>
                                      </p:cBhvr>
                                    </p:animEffect>
                                    <p:anim calcmode="lin" valueType="num">
                                      <p:cBhvr>
                                        <p:cTn id="20"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5" dur="26">
                                          <p:stCondLst>
                                            <p:cond delay="650"/>
                                          </p:stCondLst>
                                        </p:cTn>
                                        <p:tgtEl>
                                          <p:spTgt spid="1026"/>
                                        </p:tgtEl>
                                      </p:cBhvr>
                                      <p:to x="100000" y="60000"/>
                                    </p:animScale>
                                    <p:animScale>
                                      <p:cBhvr>
                                        <p:cTn id="26" dur="166" decel="50000">
                                          <p:stCondLst>
                                            <p:cond delay="676"/>
                                          </p:stCondLst>
                                        </p:cTn>
                                        <p:tgtEl>
                                          <p:spTgt spid="1026"/>
                                        </p:tgtEl>
                                      </p:cBhvr>
                                      <p:to x="100000" y="100000"/>
                                    </p:animScale>
                                    <p:animScale>
                                      <p:cBhvr>
                                        <p:cTn id="27" dur="26">
                                          <p:stCondLst>
                                            <p:cond delay="1312"/>
                                          </p:stCondLst>
                                        </p:cTn>
                                        <p:tgtEl>
                                          <p:spTgt spid="1026"/>
                                        </p:tgtEl>
                                      </p:cBhvr>
                                      <p:to x="100000" y="80000"/>
                                    </p:animScale>
                                    <p:animScale>
                                      <p:cBhvr>
                                        <p:cTn id="28" dur="166" decel="50000">
                                          <p:stCondLst>
                                            <p:cond delay="1338"/>
                                          </p:stCondLst>
                                        </p:cTn>
                                        <p:tgtEl>
                                          <p:spTgt spid="1026"/>
                                        </p:tgtEl>
                                      </p:cBhvr>
                                      <p:to x="100000" y="100000"/>
                                    </p:animScale>
                                    <p:animScale>
                                      <p:cBhvr>
                                        <p:cTn id="29" dur="26">
                                          <p:stCondLst>
                                            <p:cond delay="1642"/>
                                          </p:stCondLst>
                                        </p:cTn>
                                        <p:tgtEl>
                                          <p:spTgt spid="1026"/>
                                        </p:tgtEl>
                                      </p:cBhvr>
                                      <p:to x="100000" y="90000"/>
                                    </p:animScale>
                                    <p:animScale>
                                      <p:cBhvr>
                                        <p:cTn id="30" dur="166" decel="50000">
                                          <p:stCondLst>
                                            <p:cond delay="1668"/>
                                          </p:stCondLst>
                                        </p:cTn>
                                        <p:tgtEl>
                                          <p:spTgt spid="1026"/>
                                        </p:tgtEl>
                                      </p:cBhvr>
                                      <p:to x="100000" y="100000"/>
                                    </p:animScale>
                                    <p:animScale>
                                      <p:cBhvr>
                                        <p:cTn id="31" dur="26">
                                          <p:stCondLst>
                                            <p:cond delay="1808"/>
                                          </p:stCondLst>
                                        </p:cTn>
                                        <p:tgtEl>
                                          <p:spTgt spid="1026"/>
                                        </p:tgtEl>
                                      </p:cBhvr>
                                      <p:to x="100000" y="95000"/>
                                    </p:animScale>
                                    <p:animScale>
                                      <p:cBhvr>
                                        <p:cTn id="32" dur="166" decel="50000">
                                          <p:stCondLst>
                                            <p:cond delay="1834"/>
                                          </p:stCondLst>
                                        </p:cTn>
                                        <p:tgtEl>
                                          <p:spTgt spid="1026"/>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2050"/>
                                        </p:tgtEl>
                                        <p:attrNameLst>
                                          <p:attrName>style.visibility</p:attrName>
                                        </p:attrNameLst>
                                      </p:cBhvr>
                                      <p:to>
                                        <p:strVal val="visible"/>
                                      </p:to>
                                    </p:set>
                                    <p:animEffect transition="in" filter="wipe(down)">
                                      <p:cBhvr>
                                        <p:cTn id="43" dur="580">
                                          <p:stCondLst>
                                            <p:cond delay="0"/>
                                          </p:stCondLst>
                                        </p:cTn>
                                        <p:tgtEl>
                                          <p:spTgt spid="2050"/>
                                        </p:tgtEl>
                                      </p:cBhvr>
                                    </p:animEffect>
                                    <p:anim calcmode="lin" valueType="num">
                                      <p:cBhvr>
                                        <p:cTn id="4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49" dur="26">
                                          <p:stCondLst>
                                            <p:cond delay="650"/>
                                          </p:stCondLst>
                                        </p:cTn>
                                        <p:tgtEl>
                                          <p:spTgt spid="2050"/>
                                        </p:tgtEl>
                                      </p:cBhvr>
                                      <p:to x="100000" y="60000"/>
                                    </p:animScale>
                                    <p:animScale>
                                      <p:cBhvr>
                                        <p:cTn id="50" dur="166" decel="50000">
                                          <p:stCondLst>
                                            <p:cond delay="676"/>
                                          </p:stCondLst>
                                        </p:cTn>
                                        <p:tgtEl>
                                          <p:spTgt spid="2050"/>
                                        </p:tgtEl>
                                      </p:cBhvr>
                                      <p:to x="100000" y="100000"/>
                                    </p:animScale>
                                    <p:animScale>
                                      <p:cBhvr>
                                        <p:cTn id="51" dur="26">
                                          <p:stCondLst>
                                            <p:cond delay="1312"/>
                                          </p:stCondLst>
                                        </p:cTn>
                                        <p:tgtEl>
                                          <p:spTgt spid="2050"/>
                                        </p:tgtEl>
                                      </p:cBhvr>
                                      <p:to x="100000" y="80000"/>
                                    </p:animScale>
                                    <p:animScale>
                                      <p:cBhvr>
                                        <p:cTn id="52" dur="166" decel="50000">
                                          <p:stCondLst>
                                            <p:cond delay="1338"/>
                                          </p:stCondLst>
                                        </p:cTn>
                                        <p:tgtEl>
                                          <p:spTgt spid="2050"/>
                                        </p:tgtEl>
                                      </p:cBhvr>
                                      <p:to x="100000" y="100000"/>
                                    </p:animScale>
                                    <p:animScale>
                                      <p:cBhvr>
                                        <p:cTn id="53" dur="26">
                                          <p:stCondLst>
                                            <p:cond delay="1642"/>
                                          </p:stCondLst>
                                        </p:cTn>
                                        <p:tgtEl>
                                          <p:spTgt spid="2050"/>
                                        </p:tgtEl>
                                      </p:cBhvr>
                                      <p:to x="100000" y="90000"/>
                                    </p:animScale>
                                    <p:animScale>
                                      <p:cBhvr>
                                        <p:cTn id="54" dur="166" decel="50000">
                                          <p:stCondLst>
                                            <p:cond delay="1668"/>
                                          </p:stCondLst>
                                        </p:cTn>
                                        <p:tgtEl>
                                          <p:spTgt spid="2050"/>
                                        </p:tgtEl>
                                      </p:cBhvr>
                                      <p:to x="100000" y="100000"/>
                                    </p:animScale>
                                    <p:animScale>
                                      <p:cBhvr>
                                        <p:cTn id="55" dur="26">
                                          <p:stCondLst>
                                            <p:cond delay="1808"/>
                                          </p:stCondLst>
                                        </p:cTn>
                                        <p:tgtEl>
                                          <p:spTgt spid="2050"/>
                                        </p:tgtEl>
                                      </p:cBhvr>
                                      <p:to x="100000" y="95000"/>
                                    </p:animScale>
                                    <p:animScale>
                                      <p:cBhvr>
                                        <p:cTn id="56"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docProps/app.xml><?xml version="1.0" encoding="utf-8"?>
<Properties xmlns="http://schemas.openxmlformats.org/officeDocument/2006/extended-properties" xmlns:vt="http://schemas.openxmlformats.org/officeDocument/2006/docPropsVTypes">
  <Template>TM03457452[[fn=Celestial]]</Template>
  <TotalTime>160</TotalTime>
  <Words>654</Words>
  <Application>Microsoft Office PowerPoint</Application>
  <PresentationFormat>Widescreen</PresentationFormat>
  <Paragraphs>94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Celestial</vt:lpstr>
      <vt:lpstr>القسم 4 النقل الخلوي الجزء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القسم 4 النقل الخلوي الجزء 2</dc:title>
  <dc:creator>Israa Nazar</dc:creator>
  <cp:lastModifiedBy>asifhammoud1978@gmail.com</cp:lastModifiedBy>
  <cp:revision>8</cp:revision>
  <dcterms:created xsi:type="dcterms:W3CDTF">2020-09-23T09:58:27Z</dcterms:created>
  <dcterms:modified xsi:type="dcterms:W3CDTF">2024-09-15T08:53:22Z</dcterms:modified>
</cp:coreProperties>
</file>