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72" r:id="rId3"/>
    <p:sldId id="261" r:id="rId4"/>
    <p:sldId id="265" r:id="rId5"/>
    <p:sldId id="266" r:id="rId6"/>
    <p:sldId id="267" r:id="rId7"/>
    <p:sldId id="270" r:id="rId8"/>
    <p:sldId id="271" r:id="rId9"/>
  </p:sldIdLst>
  <p:sldSz cx="12192000" cy="6858000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D31-563C-4A45-9921-5ED133094A76}" type="datetimeFigureOut">
              <a:rPr lang="ar-AE" smtClean="0"/>
              <a:t>22/03/1445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D3AF-79B6-4CF4-8D94-7EDB32F93BD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78157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D31-563C-4A45-9921-5ED133094A76}" type="datetimeFigureOut">
              <a:rPr lang="ar-AE" smtClean="0"/>
              <a:t>22/03/1445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D3AF-79B6-4CF4-8D94-7EDB32F93BD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58442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D31-563C-4A45-9921-5ED133094A76}" type="datetimeFigureOut">
              <a:rPr lang="ar-AE" smtClean="0"/>
              <a:t>22/03/1445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D3AF-79B6-4CF4-8D94-7EDB32F93BD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49923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D31-563C-4A45-9921-5ED133094A76}" type="datetimeFigureOut">
              <a:rPr lang="ar-AE" smtClean="0"/>
              <a:t>22/03/1445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D3AF-79B6-4CF4-8D94-7EDB32F93BD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3727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D31-563C-4A45-9921-5ED133094A76}" type="datetimeFigureOut">
              <a:rPr lang="ar-AE" smtClean="0"/>
              <a:t>22/03/1445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D3AF-79B6-4CF4-8D94-7EDB32F93BD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030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D31-563C-4A45-9921-5ED133094A76}" type="datetimeFigureOut">
              <a:rPr lang="ar-AE" smtClean="0"/>
              <a:t>22/03/1445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D3AF-79B6-4CF4-8D94-7EDB32F93BD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67632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D31-563C-4A45-9921-5ED133094A76}" type="datetimeFigureOut">
              <a:rPr lang="ar-AE" smtClean="0"/>
              <a:t>22/03/1445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D3AF-79B6-4CF4-8D94-7EDB32F93BD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7278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D31-563C-4A45-9921-5ED133094A76}" type="datetimeFigureOut">
              <a:rPr lang="ar-AE" smtClean="0"/>
              <a:t>22/03/1445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D3AF-79B6-4CF4-8D94-7EDB32F93BD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76964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D31-563C-4A45-9921-5ED133094A76}" type="datetimeFigureOut">
              <a:rPr lang="ar-AE" smtClean="0"/>
              <a:t>22/03/1445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D3AF-79B6-4CF4-8D94-7EDB32F93BD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9099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D31-563C-4A45-9921-5ED133094A76}" type="datetimeFigureOut">
              <a:rPr lang="ar-AE" smtClean="0"/>
              <a:t>22/03/1445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D3AF-79B6-4CF4-8D94-7EDB32F93BD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47010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D31-563C-4A45-9921-5ED133094A76}" type="datetimeFigureOut">
              <a:rPr lang="ar-AE" smtClean="0"/>
              <a:t>22/03/1445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D3AF-79B6-4CF4-8D94-7EDB32F93BD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1090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2CD31-563C-4A45-9921-5ED133094A76}" type="datetimeFigureOut">
              <a:rPr lang="ar-AE" smtClean="0"/>
              <a:t>22/03/1445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1D3AF-79B6-4CF4-8D94-7EDB32F93BD5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3950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6637" y="3035271"/>
            <a:ext cx="6157455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SA" sz="9600" b="1" cap="none" spc="0" dirty="0">
                <a:ln/>
                <a:solidFill>
                  <a:srgbClr val="FFC000"/>
                </a:solidFill>
                <a:effectLst/>
                <a:latin typeface="AngsanaUPC" panose="02020603050405020304" pitchFamily="18" charset="-34"/>
                <a:cs typeface="(AH) Manal Black" pitchFamily="2" charset="-78"/>
              </a:rPr>
              <a:t>أسلوب الاختصاص</a:t>
            </a:r>
          </a:p>
          <a:p>
            <a:pPr algn="ctr"/>
            <a:r>
              <a:rPr lang="ar-SA" sz="9600" b="1" dirty="0">
                <a:ln/>
                <a:solidFill>
                  <a:srgbClr val="FFC000"/>
                </a:solidFill>
                <a:latin typeface="AngsanaUPC" panose="02020603050405020304" pitchFamily="18" charset="-34"/>
                <a:cs typeface="(AH) Manal Black" pitchFamily="2" charset="-78"/>
              </a:rPr>
              <a:t>( النحو )</a:t>
            </a:r>
            <a:endParaRPr lang="en-US" sz="9600" b="1" cap="none" spc="0" dirty="0">
              <a:ln/>
              <a:solidFill>
                <a:srgbClr val="FFC000"/>
              </a:solidFill>
              <a:effectLst/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89245" y="5620594"/>
            <a:ext cx="46490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للمعلمة فاطمة محمد</a:t>
            </a:r>
            <a:endParaRPr lang="en-U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938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1A3755-8E14-4D5D-8384-37577C66CD77}"/>
              </a:ext>
            </a:extLst>
          </p:cNvPr>
          <p:cNvSpPr/>
          <p:nvPr/>
        </p:nvSpPr>
        <p:spPr>
          <a:xfrm>
            <a:off x="3318637" y="1623216"/>
            <a:ext cx="55547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SA" sz="5400" b="1" cap="none" spc="0" dirty="0">
                <a:ln/>
                <a:solidFill>
                  <a:schemeClr val="accent1">
                    <a:lumMod val="75000"/>
                  </a:schemeClr>
                </a:solidFill>
                <a:effectLst/>
              </a:rPr>
              <a:t>أ</a:t>
            </a:r>
            <a:r>
              <a:rPr lang="ar-SA" sz="5400" b="1" dirty="0">
                <a:ln/>
                <a:solidFill>
                  <a:schemeClr val="accent1">
                    <a:lumMod val="75000"/>
                  </a:schemeClr>
                </a:solidFill>
              </a:rPr>
              <a:t>نا – </a:t>
            </a:r>
            <a:r>
              <a:rPr lang="ar-SA" sz="5400" b="1" dirty="0">
                <a:ln/>
                <a:solidFill>
                  <a:schemeClr val="accent6">
                    <a:lumMod val="75000"/>
                  </a:schemeClr>
                </a:solidFill>
              </a:rPr>
              <a:t>الطالبةَ</a:t>
            </a:r>
            <a:r>
              <a:rPr lang="ar-SA" sz="5400" b="1" dirty="0">
                <a:ln/>
                <a:solidFill>
                  <a:schemeClr val="accent1">
                    <a:lumMod val="75000"/>
                  </a:schemeClr>
                </a:solidFill>
              </a:rPr>
              <a:t> – مجتهدة .</a:t>
            </a:r>
            <a:endParaRPr lang="en-US" sz="5400" b="1" cap="none" spc="0" dirty="0">
              <a:ln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CB2C54-317E-4E27-8362-FC33B49BFE20}"/>
              </a:ext>
            </a:extLst>
          </p:cNvPr>
          <p:cNvSpPr/>
          <p:nvPr/>
        </p:nvSpPr>
        <p:spPr>
          <a:xfrm>
            <a:off x="5598616" y="145021"/>
            <a:ext cx="199766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جملة اسمية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099595DC-8D5D-4175-A9C8-F137D083CD4A}"/>
              </a:ext>
            </a:extLst>
          </p:cNvPr>
          <p:cNvSpPr/>
          <p:nvPr/>
        </p:nvSpPr>
        <p:spPr>
          <a:xfrm rot="16200000">
            <a:off x="6150081" y="-873656"/>
            <a:ext cx="678426" cy="368709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AA7BB-248D-4A89-BD19-A14DB12EC278}"/>
              </a:ext>
            </a:extLst>
          </p:cNvPr>
          <p:cNvSpPr/>
          <p:nvPr/>
        </p:nvSpPr>
        <p:spPr>
          <a:xfrm>
            <a:off x="4293723" y="1293143"/>
            <a:ext cx="7040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خبر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9BD9ED-97A4-40A3-8352-9D520F6F3AF2}"/>
              </a:ext>
            </a:extLst>
          </p:cNvPr>
          <p:cNvSpPr/>
          <p:nvPr/>
        </p:nvSpPr>
        <p:spPr>
          <a:xfrm>
            <a:off x="8099561" y="1320081"/>
            <a:ext cx="77136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مبتدأ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6E0F6C07-C7A8-45B5-98C5-0D2C88D7DDDD}"/>
              </a:ext>
            </a:extLst>
          </p:cNvPr>
          <p:cNvSpPr/>
          <p:nvPr/>
        </p:nvSpPr>
        <p:spPr>
          <a:xfrm rot="16200000">
            <a:off x="6302483" y="1402509"/>
            <a:ext cx="678426" cy="368709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77031F-9652-4FCE-96B4-54D74318885F}"/>
              </a:ext>
            </a:extLst>
          </p:cNvPr>
          <p:cNvSpPr/>
          <p:nvPr/>
        </p:nvSpPr>
        <p:spPr>
          <a:xfrm>
            <a:off x="5818342" y="2376944"/>
            <a:ext cx="186301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جملة فعلية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2C3C73-E1B6-4FF4-847E-6F1B72983AFF}"/>
              </a:ext>
            </a:extLst>
          </p:cNvPr>
          <p:cNvSpPr/>
          <p:nvPr/>
        </p:nvSpPr>
        <p:spPr>
          <a:xfrm>
            <a:off x="8130109" y="3429000"/>
            <a:ext cx="6655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فعل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CBE24A-8704-48C0-8576-9F5C135CA3CF}"/>
              </a:ext>
            </a:extLst>
          </p:cNvPr>
          <p:cNvSpPr/>
          <p:nvPr/>
        </p:nvSpPr>
        <p:spPr>
          <a:xfrm>
            <a:off x="7345818" y="3429000"/>
            <a:ext cx="8146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فاعل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C74ACC-CC32-48C9-9D67-CC901CCF66AA}"/>
              </a:ext>
            </a:extLst>
          </p:cNvPr>
          <p:cNvSpPr/>
          <p:nvPr/>
        </p:nvSpPr>
        <p:spPr>
          <a:xfrm>
            <a:off x="4045203" y="3394855"/>
            <a:ext cx="140936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مفعول به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C70943-D562-41AD-97DB-2BF78921A243}"/>
              </a:ext>
            </a:extLst>
          </p:cNvPr>
          <p:cNvSpPr/>
          <p:nvPr/>
        </p:nvSpPr>
        <p:spPr>
          <a:xfrm>
            <a:off x="7167254" y="3882951"/>
            <a:ext cx="186461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أخــص\أعني</a:t>
            </a:r>
            <a:endParaRPr lang="en-US" sz="32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406E5D-5548-4F73-8AD0-420D4AAEB7C2}"/>
              </a:ext>
            </a:extLst>
          </p:cNvPr>
          <p:cNvSpPr/>
          <p:nvPr/>
        </p:nvSpPr>
        <p:spPr>
          <a:xfrm>
            <a:off x="4285378" y="3914163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الطالبةَ</a:t>
            </a:r>
            <a:endParaRPr lang="en-US" sz="44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8" name="Picture 2" descr="الإنسان العين png">
            <a:extLst>
              <a:ext uri="{FF2B5EF4-FFF2-40B4-BE49-F238E27FC236}">
                <a16:creationId xmlns:a16="http://schemas.microsoft.com/office/drawing/2014/main" id="{20D6E1E4-757C-408F-B530-CD1739FB9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675" y="3262358"/>
            <a:ext cx="696861" cy="65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824F678-3C34-4F4D-B422-E23F00A8DBA0}"/>
              </a:ext>
            </a:extLst>
          </p:cNvPr>
          <p:cNvSpPr/>
          <p:nvPr/>
        </p:nvSpPr>
        <p:spPr>
          <a:xfrm>
            <a:off x="206477" y="4625881"/>
            <a:ext cx="1200514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SA" sz="4800" b="1" cap="none" spc="0" dirty="0">
                <a:ln/>
                <a:solidFill>
                  <a:srgbClr val="00B050"/>
                </a:solidFill>
                <a:effectLst/>
              </a:rPr>
              <a:t>الطالبة</a:t>
            </a:r>
            <a:r>
              <a:rPr lang="ar-SA" sz="4800" b="1" dirty="0">
                <a:ln/>
                <a:solidFill>
                  <a:srgbClr val="00B050"/>
                </a:solidFill>
              </a:rPr>
              <a:t>َ</a:t>
            </a:r>
            <a:r>
              <a:rPr lang="ar-SA" sz="4800" b="1" cap="none" spc="0" dirty="0">
                <a:ln/>
                <a:solidFill>
                  <a:schemeClr val="accent4"/>
                </a:solidFill>
                <a:effectLst/>
              </a:rPr>
              <a:t> : </a:t>
            </a:r>
            <a:r>
              <a:rPr lang="ar-SA" sz="4800" b="1" cap="none" spc="0" dirty="0">
                <a:ln/>
                <a:solidFill>
                  <a:srgbClr val="FF0000"/>
                </a:solidFill>
                <a:effectLst/>
              </a:rPr>
              <a:t>مفعول به</a:t>
            </a:r>
            <a:r>
              <a:rPr lang="ar-SA" sz="4800" b="1" cap="none" spc="0" dirty="0">
                <a:ln/>
                <a:solidFill>
                  <a:schemeClr val="accent4"/>
                </a:solidFill>
                <a:effectLst/>
              </a:rPr>
              <a:t> منصوب و</a:t>
            </a:r>
            <a:r>
              <a:rPr lang="ar-SA" sz="4800" b="1" dirty="0">
                <a:ln/>
                <a:solidFill>
                  <a:schemeClr val="accent4"/>
                </a:solidFill>
              </a:rPr>
              <a:t>علامة نصبه </a:t>
            </a:r>
            <a:r>
              <a:rPr lang="ar-SA" sz="4800" b="1" dirty="0">
                <a:ln/>
                <a:solidFill>
                  <a:srgbClr val="00B0F0"/>
                </a:solidFill>
              </a:rPr>
              <a:t>الفتحة\\\</a:t>
            </a:r>
            <a:r>
              <a:rPr lang="ar-SA" sz="4800" b="1" dirty="0">
                <a:ln/>
                <a:solidFill>
                  <a:schemeClr val="accent4"/>
                </a:solidFill>
              </a:rPr>
              <a:t> الظاهرة </a:t>
            </a:r>
          </a:p>
          <a:p>
            <a:pPr algn="ctr"/>
            <a:r>
              <a:rPr lang="ar-SA" sz="4800" b="1" dirty="0">
                <a:ln/>
                <a:solidFill>
                  <a:schemeClr val="accent4"/>
                </a:solidFill>
              </a:rPr>
              <a:t>لفعل محذوف وجوباً(أخص).</a:t>
            </a:r>
            <a:endParaRPr lang="en-US" sz="4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0DAB894-2EE8-4924-8F24-D8786823AD05}"/>
              </a:ext>
            </a:extLst>
          </p:cNvPr>
          <p:cNvSpPr/>
          <p:nvPr/>
        </p:nvSpPr>
        <p:spPr>
          <a:xfrm>
            <a:off x="93429" y="4480468"/>
            <a:ext cx="12005142" cy="28235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 animBg="1"/>
      <p:bldP spid="10" grpId="0"/>
      <p:bldP spid="12" grpId="0"/>
      <p:bldP spid="13" grpId="0"/>
      <p:bldP spid="14" grpId="0"/>
      <p:bldP spid="16" grpId="0"/>
      <p:bldP spid="17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5400" dirty="0">
                <a:solidFill>
                  <a:schemeClr val="accent2">
                    <a:lumMod val="75000"/>
                  </a:schemeClr>
                </a:solidFill>
              </a:rPr>
              <a:t>قاعدة أسلوب الاختصاص:</a:t>
            </a:r>
            <a:endParaRPr lang="ar-AE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10920" y="1386508"/>
            <a:ext cx="885210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يقع أسلوب الاختصاص بين ركني الجملة الاسمية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50930" y="2251828"/>
            <a:ext cx="927689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والمبتدأ في هذه الجملة الاسمية يكون </a:t>
            </a:r>
            <a:r>
              <a:rPr lang="ar-SA" sz="4400" b="0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ضميراً دائماً </a:t>
            </a:r>
            <a:r>
              <a:rPr lang="ar-SA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0864" y="2884129"/>
            <a:ext cx="952215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يقع أسلوب الاختصاص بين </a:t>
            </a:r>
            <a:r>
              <a:rPr lang="ar-SA" sz="4400" b="0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إشارتي اعتراض </a:t>
            </a:r>
            <a:r>
              <a:rPr lang="ar-SA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    -</a:t>
            </a:r>
            <a:endParaRPr 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28528" y="3535449"/>
            <a:ext cx="823975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الاسم المختص (بين القوسين)</a:t>
            </a:r>
            <a:r>
              <a:rPr lang="ar-SA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إما </a:t>
            </a:r>
            <a:r>
              <a:rPr lang="ar-SA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أن </a:t>
            </a:r>
            <a:r>
              <a:rPr lang="ar-SA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يكون:</a:t>
            </a:r>
          </a:p>
          <a:p>
            <a:pPr algn="ctr"/>
            <a:r>
              <a:rPr lang="ar-SA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4400" b="0" cap="none" spc="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معرفاً بألـ</a:t>
            </a:r>
            <a:r>
              <a:rPr lang="ar-SA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2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(الرسل)</a:t>
            </a:r>
            <a:r>
              <a:rPr lang="ar-SA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أو </a:t>
            </a:r>
            <a:r>
              <a:rPr lang="ar-SA" sz="4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مضافاً إلى معرفة </a:t>
            </a:r>
            <a:r>
              <a:rPr lang="ar-SA" sz="2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(رسل الله)</a:t>
            </a:r>
            <a:endParaRPr lang="en-US" sz="2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5250" y="4847011"/>
            <a:ext cx="10886315" cy="21852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الاسم المختص </a:t>
            </a:r>
            <a:r>
              <a:rPr lang="ar-SA" sz="4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إعرابه الثابت</a:t>
            </a:r>
            <a:r>
              <a:rPr lang="ar-SA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ctr"/>
            <a:r>
              <a:rPr lang="ar-SA" sz="4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مفعول به منصوب وعلامة </a:t>
            </a:r>
            <a:r>
              <a:rPr lang="ar-SA" sz="440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نصبه ....الفتحة\الياء\ الكسرة....</a:t>
            </a:r>
            <a:endParaRPr lang="ar-SA" sz="440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4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لفعل محذوف </a:t>
            </a:r>
            <a:r>
              <a:rPr lang="ar-SA" sz="4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وجوباً </a:t>
            </a:r>
            <a:r>
              <a:rPr lang="ar-SA" sz="4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تقديره( أخص)</a:t>
            </a:r>
            <a:endParaRPr lang="en-US" sz="44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5-Point Star 8"/>
          <p:cNvSpPr/>
          <p:nvPr/>
        </p:nvSpPr>
        <p:spPr>
          <a:xfrm>
            <a:off x="9110847" y="416405"/>
            <a:ext cx="867905" cy="736935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5-Point Star 9"/>
          <p:cNvSpPr/>
          <p:nvPr/>
        </p:nvSpPr>
        <p:spPr>
          <a:xfrm>
            <a:off x="2177091" y="520651"/>
            <a:ext cx="867905" cy="736935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78C5E0-ADBE-4E05-A013-D405F9A50296}"/>
              </a:ext>
            </a:extLst>
          </p:cNvPr>
          <p:cNvSpPr/>
          <p:nvPr/>
        </p:nvSpPr>
        <p:spPr>
          <a:xfrm>
            <a:off x="265472" y="1790163"/>
            <a:ext cx="1863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متكلم أنا - نحن</a:t>
            </a:r>
            <a:endParaRPr lang="en-U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E508DE-D5A7-4BFE-B53D-149491B50359}"/>
              </a:ext>
            </a:extLst>
          </p:cNvPr>
          <p:cNvSpPr/>
          <p:nvPr/>
        </p:nvSpPr>
        <p:spPr>
          <a:xfrm>
            <a:off x="20287" y="2445943"/>
            <a:ext cx="210824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مخاطب </a:t>
            </a:r>
          </a:p>
          <a:p>
            <a:pPr algn="ctr"/>
            <a:r>
              <a:rPr lang="ar-SA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أ</a:t>
            </a:r>
            <a:r>
              <a:rPr lang="ar-SA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نت أن</a:t>
            </a:r>
            <a:r>
              <a:rPr lang="ar-SA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تما أنتم أنتن</a:t>
            </a:r>
            <a:endParaRPr lang="en-U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8662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689957" y="2052935"/>
            <a:ext cx="1305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الاسم</a:t>
            </a:r>
            <a:endParaRPr lang="en-US" sz="5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8284325" y="1862979"/>
            <a:ext cx="1338788" cy="65092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8585896" y="2813546"/>
            <a:ext cx="1075317" cy="5359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8322425" y="2604018"/>
            <a:ext cx="1338788" cy="690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350025" y="2233610"/>
            <a:ext cx="99257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جر بـ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50491" y="1483365"/>
            <a:ext cx="14830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0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نصب بـ</a:t>
            </a:r>
            <a:endParaRPr lang="en-US" sz="4000" b="0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506754" y="3016449"/>
            <a:ext cx="10791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رفع بـ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564900" y="3036579"/>
            <a:ext cx="11224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الضمة</a:t>
            </a:r>
            <a:endParaRPr lang="en-US" sz="3600" b="0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74566" y="2253740"/>
            <a:ext cx="11592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الكسرة</a:t>
            </a:r>
            <a:endParaRPr lang="en-US" sz="3600" b="0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03458" y="1514142"/>
            <a:ext cx="102944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الفتحة</a:t>
            </a:r>
            <a:endParaRPr 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643294" y="4793550"/>
            <a:ext cx="14863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المثنى</a:t>
            </a:r>
            <a:endParaRPr lang="en-US" sz="5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8342604" y="4703440"/>
            <a:ext cx="1338788" cy="65092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8644175" y="5654007"/>
            <a:ext cx="1075317" cy="5359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8380704" y="5444479"/>
            <a:ext cx="1338788" cy="690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350025" y="5017466"/>
            <a:ext cx="99257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جر بـ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894398" y="4223980"/>
            <a:ext cx="14830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0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نصب بـ</a:t>
            </a:r>
            <a:endParaRPr lang="en-US" sz="4000" b="0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521126" y="5837585"/>
            <a:ext cx="10791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رفع بـ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721684" y="5857715"/>
            <a:ext cx="99258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الألف</a:t>
            </a:r>
            <a:endParaRPr lang="en-US" sz="3600" b="0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62789" y="5037596"/>
            <a:ext cx="7857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الياء</a:t>
            </a:r>
            <a:endParaRPr lang="en-US" sz="3600" b="0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308674" y="4254757"/>
            <a:ext cx="7857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الياء</a:t>
            </a:r>
            <a:endParaRPr 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63421" y="1531884"/>
            <a:ext cx="124906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المسلمة َ</a:t>
            </a:r>
            <a:endParaRPr 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391103" y="2295166"/>
            <a:ext cx="11352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المسلمةِ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391103" y="3012442"/>
            <a:ext cx="11352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المسلمةُ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124002" y="4208775"/>
            <a:ext cx="299633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المسلمتيـن/ المسلمَـيـن</a:t>
            </a:r>
            <a:endParaRPr 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42387" y="4932371"/>
            <a:ext cx="299633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المسلمتيـن/ المسلمَـيـن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202852" y="5663797"/>
            <a:ext cx="28200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المسلمتان/ المسلمَـان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7" name="Right Arrow 36"/>
          <p:cNvSpPr/>
          <p:nvPr/>
        </p:nvSpPr>
        <p:spPr>
          <a:xfrm>
            <a:off x="1675204" y="1514142"/>
            <a:ext cx="2588217" cy="56957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8" name="Right Arrow 37"/>
          <p:cNvSpPr/>
          <p:nvPr/>
        </p:nvSpPr>
        <p:spPr>
          <a:xfrm>
            <a:off x="277586" y="4344172"/>
            <a:ext cx="2752246" cy="547352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9" name="Rectangle 38"/>
          <p:cNvSpPr/>
          <p:nvPr/>
        </p:nvSpPr>
        <p:spPr>
          <a:xfrm>
            <a:off x="4277906" y="557515"/>
            <a:ext cx="5880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علامــات إعراب الأسمــاء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3786" y="823765"/>
            <a:ext cx="36551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الجنودَ - الرجالَ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FDE76A9-3E50-4009-8899-AD25263877E8}"/>
              </a:ext>
            </a:extLst>
          </p:cNvPr>
          <p:cNvSpPr/>
          <p:nvPr/>
        </p:nvSpPr>
        <p:spPr>
          <a:xfrm>
            <a:off x="4493454" y="119223"/>
            <a:ext cx="420954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عزيزتي ... انتبهي لعلامات النصب</a:t>
            </a:r>
            <a:endParaRPr lang="en-U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3593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6" grpId="0"/>
      <p:bldP spid="17" grpId="0"/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675585" y="2298972"/>
            <a:ext cx="24224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جمع مذكر سالم</a:t>
            </a:r>
            <a:endParaRPr lang="en-US" sz="36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8298697" y="1962825"/>
            <a:ext cx="1338788" cy="65092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8600268" y="2913392"/>
            <a:ext cx="1075317" cy="5359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8336797" y="2703864"/>
            <a:ext cx="1338788" cy="690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350025" y="2233610"/>
            <a:ext cx="99257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جر بـ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50491" y="1483365"/>
            <a:ext cx="14830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0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نصب بـ</a:t>
            </a:r>
            <a:endParaRPr lang="en-US" sz="4000" b="0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506754" y="3016449"/>
            <a:ext cx="10791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رفع بـ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30219" y="3036579"/>
            <a:ext cx="87075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الواو</a:t>
            </a:r>
            <a:endParaRPr lang="en-US" sz="3600" b="0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58553" y="2241678"/>
            <a:ext cx="7857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الياء</a:t>
            </a:r>
            <a:endParaRPr lang="en-US" sz="3600" b="0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249269" y="1514142"/>
            <a:ext cx="7857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الياء</a:t>
            </a:r>
            <a:endParaRPr 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8342604" y="4703440"/>
            <a:ext cx="1338788" cy="65092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8644175" y="5654007"/>
            <a:ext cx="1075317" cy="5359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8380704" y="5444479"/>
            <a:ext cx="1338788" cy="690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350025" y="5017466"/>
            <a:ext cx="99257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جر بـ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894398" y="4223980"/>
            <a:ext cx="14830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0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نصب بـ</a:t>
            </a:r>
            <a:endParaRPr lang="en-US" sz="4000" b="0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521126" y="5837585"/>
            <a:ext cx="10791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رفع بـ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579272" y="5857715"/>
            <a:ext cx="11224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الضمة</a:t>
            </a:r>
            <a:endParaRPr lang="en-US" sz="3600" b="0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405562" y="5037596"/>
            <a:ext cx="11592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الكسرة</a:t>
            </a:r>
            <a:endParaRPr lang="en-US" sz="3600" b="0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891443" y="4285535"/>
            <a:ext cx="12554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rgbClr val="FF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الكسـرة</a:t>
            </a:r>
            <a:endParaRPr lang="en-US" sz="3600" b="0" cap="none" spc="0" dirty="0">
              <a:ln w="0"/>
              <a:solidFill>
                <a:srgbClr val="FF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28399" y="1541259"/>
            <a:ext cx="13837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المسلمِـين</a:t>
            </a:r>
            <a:endParaRPr 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228399" y="3012442"/>
            <a:ext cx="14606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المسلمـون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838139" y="4208775"/>
            <a:ext cx="15680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المسل</a:t>
            </a:r>
            <a:r>
              <a:rPr lang="ar-SA" sz="3200" b="0" cap="none" spc="0" dirty="0">
                <a:ln w="0"/>
                <a:solidFill>
                  <a:srgbClr val="FF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مـات ِ</a:t>
            </a:r>
            <a:endParaRPr lang="en-US" sz="3200" b="0" cap="none" spc="0" dirty="0">
              <a:ln w="0"/>
              <a:solidFill>
                <a:srgbClr val="FF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856522" y="4932371"/>
            <a:ext cx="15680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المسلمـات ِ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85729" y="5663797"/>
            <a:ext cx="14542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المسلمـاتُ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13994" y="5017466"/>
            <a:ext cx="2499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جمع مؤنث سالم</a:t>
            </a:r>
            <a:endParaRPr lang="en-US" sz="36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240009" y="2180223"/>
            <a:ext cx="13837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المسلمِـين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9" name="Right Arrow 38"/>
          <p:cNvSpPr/>
          <p:nvPr/>
        </p:nvSpPr>
        <p:spPr>
          <a:xfrm>
            <a:off x="1675204" y="1514142"/>
            <a:ext cx="2588217" cy="56957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40" name="Right Arrow 39"/>
          <p:cNvSpPr/>
          <p:nvPr/>
        </p:nvSpPr>
        <p:spPr>
          <a:xfrm>
            <a:off x="1217320" y="4223980"/>
            <a:ext cx="2588217" cy="56957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2" name="Rectangle 31"/>
          <p:cNvSpPr/>
          <p:nvPr/>
        </p:nvSpPr>
        <p:spPr>
          <a:xfrm>
            <a:off x="538437" y="946024"/>
            <a:ext cx="34083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4400" b="1" cap="none" spc="0" dirty="0">
                <a:ln/>
                <a:solidFill>
                  <a:schemeClr val="accent3"/>
                </a:solidFill>
                <a:effectLst/>
              </a:rPr>
              <a:t>أولي / بني / ذوي</a:t>
            </a:r>
            <a:endParaRPr lang="en-US" sz="4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46A843-A873-4940-9252-CA0F09609E15}"/>
              </a:ext>
            </a:extLst>
          </p:cNvPr>
          <p:cNvSpPr/>
          <p:nvPr/>
        </p:nvSpPr>
        <p:spPr>
          <a:xfrm>
            <a:off x="2666989" y="121583"/>
            <a:ext cx="78245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عزيزتي ... انتبهي لعلامات النصب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2971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6" grpId="0"/>
      <p:bldP spid="17" grpId="0"/>
      <p:bldP spid="18" grpId="0"/>
      <p:bldP spid="19" grpId="0"/>
      <p:bldP spid="20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اختاري الإجابة الصحيحة: </a:t>
            </a:r>
            <a:endParaRPr lang="ar-A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834" y="1825625"/>
            <a:ext cx="5262966" cy="3412802"/>
          </a:xfrm>
        </p:spPr>
        <p:txBody>
          <a:bodyPr/>
          <a:lstStyle/>
          <a:p>
            <a:pPr marL="0" indent="0">
              <a:buNone/>
            </a:pPr>
            <a:r>
              <a:rPr lang="ar-SA" dirty="0"/>
              <a:t>نحن – ذوو / ذوي الأخلاق – نرتقي.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/>
              <a:t>أنتم - أولو / أولي القوة- مطالبون بعمل أكبر 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/>
              <a:t>نحن - بنو/ بني هاشم – نسبنا عريق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AE" dirty="0"/>
          </a:p>
        </p:txBody>
      </p:sp>
      <p:sp>
        <p:nvSpPr>
          <p:cNvPr id="5" name="TextBox 4"/>
          <p:cNvSpPr txBox="1"/>
          <p:nvPr/>
        </p:nvSpPr>
        <p:spPr>
          <a:xfrm>
            <a:off x="325465" y="1255363"/>
            <a:ext cx="5470902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أنتم – معلمي المدرسة – مخلصون .</a:t>
            </a:r>
          </a:p>
          <a:p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أنتم – معلمين المدرسة – مخلصون .</a:t>
            </a:r>
          </a:p>
          <a:p>
            <a:endParaRPr lang="ar-SA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ar-SA" sz="2800" b="1" dirty="0">
                <a:solidFill>
                  <a:srgbClr val="5B9BD5">
                    <a:lumMod val="75000"/>
                  </a:srgbClr>
                </a:solidFill>
              </a:rPr>
              <a:t>أنتم – المعلمين – مخلصون .</a:t>
            </a:r>
            <a:endParaRPr lang="ar-AE" sz="2800" b="1" dirty="0">
              <a:solidFill>
                <a:srgbClr val="5B9BD5">
                  <a:lumMod val="75000"/>
                </a:srgbClr>
              </a:solidFill>
            </a:endParaRPr>
          </a:p>
          <a:p>
            <a:endParaRPr lang="ar-AE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192651" y="1690688"/>
            <a:ext cx="161182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066508" y="2209470"/>
            <a:ext cx="71034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066508" y="3338262"/>
            <a:ext cx="71034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421678" y="4779606"/>
            <a:ext cx="71034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905573" y="3020961"/>
            <a:ext cx="1206282" cy="121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36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>
                <a:solidFill>
                  <a:schemeClr val="accent1">
                    <a:lumMod val="75000"/>
                  </a:schemeClr>
                </a:solidFill>
              </a:rPr>
              <a:t>تقييم ذاتي ... خلاصة درس أسلوب الاختصاص</a:t>
            </a:r>
            <a:endParaRPr lang="ar-A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/>
              <a:t>1- أعرف أن الجملة قبل أسلوب الاختصاص تبدأ بضمير : أنا / نحن / أنتم .....</a:t>
            </a:r>
          </a:p>
          <a:p>
            <a:pPr marL="0" indent="0">
              <a:buNone/>
            </a:pPr>
            <a:r>
              <a:rPr lang="ar-SA" dirty="0"/>
              <a:t>2- أعرف أنّ أسلوب الاختصاص يقع بين إشارتي اعتراض :    - .............. –</a:t>
            </a:r>
          </a:p>
          <a:p>
            <a:pPr marL="0" indent="0">
              <a:buNone/>
            </a:pPr>
            <a:r>
              <a:rPr lang="ar-SA" dirty="0"/>
              <a:t>3- أعرف أنّ إعراب الاسم المخصوص الموجود بين الإشارتين : مفعول به منصوب</a:t>
            </a:r>
          </a:p>
          <a:p>
            <a:pPr marL="0" indent="0">
              <a:buNone/>
            </a:pPr>
            <a:r>
              <a:rPr lang="ar-SA" dirty="0"/>
              <a:t> الفتحة – الكسرة - الياء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/>
              <a:t>أنا – الكاتبَ – مخلص 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240603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85B4D-B8AD-43C3-B29D-0FD839A3E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C0C15-81C5-4958-9A1C-713E4A696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/>
              <a:t>في بداية ح 2</a:t>
            </a:r>
            <a:r>
              <a:rPr lang="ar-AE" dirty="0"/>
              <a:t> تقييم الإعراب</a:t>
            </a:r>
            <a:endParaRPr lang="ar-SA" dirty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/>
              <a:t>بعد علامات الإعرب: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9CDBC46B-476E-4982-9295-FE3455A83586}"/>
              </a:ext>
            </a:extLst>
          </p:cNvPr>
          <p:cNvSpPr/>
          <p:nvPr/>
        </p:nvSpPr>
        <p:spPr>
          <a:xfrm>
            <a:off x="1932039" y="5139612"/>
            <a:ext cx="7993626" cy="88490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https://wordwall.net/ar/resource/26511038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C1B81BB-E5A8-40EE-AE3E-5EF1015279D2}"/>
              </a:ext>
            </a:extLst>
          </p:cNvPr>
          <p:cNvSpPr/>
          <p:nvPr/>
        </p:nvSpPr>
        <p:spPr>
          <a:xfrm>
            <a:off x="2359742" y="2743200"/>
            <a:ext cx="7034981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https://wordwall.net/ar/resource/11648350</a:t>
            </a:r>
          </a:p>
        </p:txBody>
      </p:sp>
    </p:spTree>
    <p:extLst>
      <p:ext uri="{BB962C8B-B14F-4D97-AF65-F5344CB8AC3E}">
        <p14:creationId xmlns:p14="http://schemas.microsoft.com/office/powerpoint/2010/main" val="1524134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</TotalTime>
  <Words>359</Words>
  <Application>Microsoft Office PowerPoint</Application>
  <PresentationFormat>Widescreen</PresentationFormat>
  <Paragraphs>97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AngsanaUPC</vt:lpstr>
      <vt:lpstr>Arial</vt:lpstr>
      <vt:lpstr>Calibri</vt:lpstr>
      <vt:lpstr>Calibri Light</vt:lpstr>
      <vt:lpstr>Office Theme</vt:lpstr>
      <vt:lpstr>PowerPoint Presentation</vt:lpstr>
      <vt:lpstr>PowerPoint Presentation</vt:lpstr>
      <vt:lpstr>قاعدة أسلوب الاختصاص:</vt:lpstr>
      <vt:lpstr>PowerPoint Presentation</vt:lpstr>
      <vt:lpstr>PowerPoint Presentation</vt:lpstr>
      <vt:lpstr>اختاري الإجابة الصحيحة: </vt:lpstr>
      <vt:lpstr>تقييم ذاتي ... خلاصة درس أسلوب الاختصاص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فاطمة ال علي</dc:creator>
  <cp:lastModifiedBy>Fatima Mohamed Hussain Mohamed Al Ali</cp:lastModifiedBy>
  <cp:revision>72</cp:revision>
  <dcterms:created xsi:type="dcterms:W3CDTF">2021-02-21T13:41:20Z</dcterms:created>
  <dcterms:modified xsi:type="dcterms:W3CDTF">2023-10-06T16:22:59Z</dcterms:modified>
</cp:coreProperties>
</file>