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3"/>
  </p:handoutMasterIdLst>
  <p:sldIdLst>
    <p:sldId id="461" r:id="rId5"/>
    <p:sldId id="2683" r:id="rId6"/>
    <p:sldId id="2678" r:id="rId7"/>
    <p:sldId id="296" r:id="rId8"/>
    <p:sldId id="299" r:id="rId9"/>
    <p:sldId id="2679" r:id="rId10"/>
    <p:sldId id="2705" r:id="rId11"/>
    <p:sldId id="298" r:id="rId12"/>
    <p:sldId id="2730" r:id="rId13"/>
    <p:sldId id="2719" r:id="rId14"/>
    <p:sldId id="2728" r:id="rId15"/>
    <p:sldId id="2727" r:id="rId16"/>
    <p:sldId id="2729" r:id="rId17"/>
    <p:sldId id="2713" r:id="rId18"/>
    <p:sldId id="2715" r:id="rId19"/>
    <p:sldId id="2725" r:id="rId20"/>
    <p:sldId id="2726" r:id="rId21"/>
    <p:sldId id="4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30"/>
            <p14:sldId id="2719"/>
            <p14:sldId id="2728"/>
            <p14:sldId id="2727"/>
            <p14:sldId id="2729"/>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Lafaele" initials="JL" lastIdx="16" clrIdx="0">
    <p:extLst>
      <p:ext uri="{19B8F6BF-5375-455C-9EA6-DF929625EA0E}">
        <p15:presenceInfo xmlns:p15="http://schemas.microsoft.com/office/powerpoint/2012/main" userId="959c5f41163aeb5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45" autoAdjust="0"/>
    <p:restoredTop sz="96327"/>
  </p:normalViewPr>
  <p:slideViewPr>
    <p:cSldViewPr showGuides="1">
      <p:cViewPr varScale="1">
        <p:scale>
          <a:sx n="124" d="100"/>
          <a:sy n="124" d="100"/>
        </p:scale>
        <p:origin x="472"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1/22/25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8.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89438012843622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092341657763840"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09234165776384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775628682952704"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vert="horz" lIns="0" tIns="0" rIns="0" bIns="0" rtlCol="0" anchor="t">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a:cs typeface="Helvetica"/>
              </a:rPr>
              <a:t>Level 6.2</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2</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example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2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95517A5-A689-86D8-1DF3-093F4B72C0A1}"/>
              </a:ext>
            </a:extLst>
          </p:cNvPr>
          <p:cNvGraphicFramePr>
            <a:graphicFrameLocks noGrp="1"/>
          </p:cNvGraphicFramePr>
          <p:nvPr>
            <p:extLst>
              <p:ext uri="{D42A27DB-BD31-4B8C-83A1-F6EECF244321}">
                <p14:modId xmlns:p14="http://schemas.microsoft.com/office/powerpoint/2010/main" val="2149943402"/>
              </p:ext>
            </p:extLst>
          </p:nvPr>
        </p:nvGraphicFramePr>
        <p:xfrm>
          <a:off x="0" y="0"/>
          <a:ext cx="12191999" cy="6858001"/>
        </p:xfrm>
        <a:graphic>
          <a:graphicData uri="http://schemas.openxmlformats.org/drawingml/2006/table">
            <a:tbl>
              <a:tblPr firstRow="1" firstCol="1" bandRow="1"/>
              <a:tblGrid>
                <a:gridCol w="2490351">
                  <a:extLst>
                    <a:ext uri="{9D8B030D-6E8A-4147-A177-3AD203B41FA5}">
                      <a16:colId xmlns:a16="http://schemas.microsoft.com/office/drawing/2014/main" val="3905518788"/>
                    </a:ext>
                  </a:extLst>
                </a:gridCol>
                <a:gridCol w="2963787">
                  <a:extLst>
                    <a:ext uri="{9D8B030D-6E8A-4147-A177-3AD203B41FA5}">
                      <a16:colId xmlns:a16="http://schemas.microsoft.com/office/drawing/2014/main" val="2892719052"/>
                    </a:ext>
                  </a:extLst>
                </a:gridCol>
                <a:gridCol w="3687766">
                  <a:extLst>
                    <a:ext uri="{9D8B030D-6E8A-4147-A177-3AD203B41FA5}">
                      <a16:colId xmlns:a16="http://schemas.microsoft.com/office/drawing/2014/main" val="3165810968"/>
                    </a:ext>
                  </a:extLst>
                </a:gridCol>
                <a:gridCol w="3050095">
                  <a:extLst>
                    <a:ext uri="{9D8B030D-6E8A-4147-A177-3AD203B41FA5}">
                      <a16:colId xmlns:a16="http://schemas.microsoft.com/office/drawing/2014/main" val="1644506907"/>
                    </a:ext>
                  </a:extLst>
                </a:gridCol>
              </a:tblGrid>
              <a:tr h="566872">
                <a:tc gridSpan="4">
                  <a:txBody>
                    <a:bodyPr/>
                    <a:lstStyle/>
                    <a:p>
                      <a:pPr marL="0" marR="0" algn="ctr">
                        <a:lnSpc>
                          <a:spcPct val="107000"/>
                        </a:lnSpc>
                        <a:spcAft>
                          <a:spcPts val="800"/>
                        </a:spcAft>
                      </a:pPr>
                      <a:r>
                        <a:rPr lang="en-GB" sz="11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GB" sz="11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100" b="1" dirty="0">
                          <a:solidFill>
                            <a:srgbClr val="FFFFFF"/>
                          </a:solidFill>
                          <a:effectLst/>
                          <a:latin typeface="Arial" panose="020B0604020202020204" pitchFamily="34" charset="0"/>
                          <a:ea typeface="Arial" panose="020B0604020202020204" pitchFamily="34" charset="0"/>
                          <a:cs typeface="Arial" panose="020B0604020202020204" pitchFamily="34" charset="0"/>
                        </a:rPr>
                        <a:t>Environment, jobs, science.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0002537"/>
                  </a:ext>
                </a:extLst>
              </a:tr>
              <a:tr h="566872">
                <a:tc>
                  <a:txBody>
                    <a:bodyPr/>
                    <a:lstStyle/>
                    <a:p>
                      <a:pPr marL="0" marR="0" algn="ctr">
                        <a:lnSpc>
                          <a:spcPct val="107000"/>
                        </a:lnSpc>
                        <a:spcAft>
                          <a:spcPts val="800"/>
                        </a:spcAft>
                      </a:pPr>
                      <a:r>
                        <a:rPr lang="en-GB" sz="11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marR="0" algn="ctr">
                        <a:lnSpc>
                          <a:spcPct val="107000"/>
                        </a:lnSpc>
                        <a:spcAft>
                          <a:spcPts val="800"/>
                        </a:spcAft>
                      </a:pPr>
                      <a:r>
                        <a:rPr lang="en-GB" sz="1100" b="1" dirty="0">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marL="0" marR="0" algn="ctr">
                        <a:lnSpc>
                          <a:spcPct val="107000"/>
                        </a:lnSpc>
                        <a:spcAft>
                          <a:spcPts val="800"/>
                        </a:spcAft>
                      </a:pPr>
                      <a:r>
                        <a:rPr lang="en-GB" sz="11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marR="0" algn="ctr">
                        <a:lnSpc>
                          <a:spcPct val="107000"/>
                        </a:lnSpc>
                        <a:spcAft>
                          <a:spcPts val="800"/>
                        </a:spcAft>
                      </a:pPr>
                      <a:r>
                        <a:rPr lang="en-GB" sz="1100" b="1">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2042077024"/>
                  </a:ext>
                </a:extLst>
              </a:tr>
              <a:tr h="940789">
                <a:tc>
                  <a:txBody>
                    <a:bodyPr/>
                    <a:lstStyle/>
                    <a:p>
                      <a:pPr marL="1968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Questions: question tags</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ask yes/no questions using the present simple. (26)</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pPr>
                      <a:r>
                        <a:rPr lang="en-US" sz="1100"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question tags.</a:t>
                      </a:r>
                      <a:endParaRPr lang="en-US" sz="1100" strike="noStrike">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marL="1270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Asking for and making suggestions and recommendations</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p>
                      <a:pPr marL="1270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p>
                      <a:pPr marL="1270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agreement and disagreement</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p>
                      <a:pPr marL="1270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p>
                      <a:pPr marL="1524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038196049"/>
                  </a:ext>
                </a:extLst>
              </a:tr>
              <a:tr h="1129701">
                <a:tc>
                  <a:txBody>
                    <a:bodyPr/>
                    <a:lstStyle/>
                    <a:p>
                      <a:pPr marL="1968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Reported speech: reporting verbs</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affirmative statements using common regular past simple forms. (30)</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wide range of common reporting verbs with 'that' + complement clause and appropriate tense changes. (53)</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81491552"/>
                  </a:ext>
                </a:extLst>
              </a:tr>
              <a:tr h="1772189">
                <a:tc>
                  <a:txBody>
                    <a:bodyPr/>
                    <a:lstStyle/>
                    <a:p>
                      <a:pPr marL="19685" marR="0" algn="ctr">
                        <a:lnSpc>
                          <a:spcPct val="107000"/>
                        </a:lnSpc>
                        <a:spcAft>
                          <a:spcPts val="800"/>
                        </a:spcAft>
                      </a:pPr>
                      <a:r>
                        <a:rPr lang="en-US" sz="1100"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defining relative clauses</a:t>
                      </a:r>
                      <a:endParaRPr lang="en-US" sz="1100" strike="noStrike">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pPr>
                      <a:r>
                        <a:rPr lang="en-US" sz="1100"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Can form questions with 'what' and 'who' and answer them. (25)</a:t>
                      </a:r>
                      <a:endParaRPr lang="en-US" sz="1100" strike="noStrike">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object relative clauses with relative pronouns to specify or define. (51)</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p>
                      <a:pPr marL="2476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embedded defining (restrictive) relative clauses. (51)</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924892130"/>
                  </a:ext>
                </a:extLst>
              </a:tr>
              <a:tr h="940789">
                <a:tc>
                  <a:txBody>
                    <a:bodyPr/>
                    <a:lstStyle/>
                    <a:p>
                      <a:pPr marL="19685" marR="0" algn="ctr">
                        <a:lnSpc>
                          <a:spcPct val="107000"/>
                        </a:lnSpc>
                        <a:spcAft>
                          <a:spcPts val="800"/>
                        </a:spcAft>
                      </a:pPr>
                      <a:r>
                        <a:rPr lang="en-US" sz="1100"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Present time: present perfect</a:t>
                      </a:r>
                      <a:endParaRPr lang="en-US" sz="1100" strike="noStrike">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pPr>
                      <a:r>
                        <a:rPr lang="en-US" sz="1100"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tell when to use the present simple and when to use the present continuous. (29)</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in a range of common situations.</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405007701"/>
                  </a:ext>
                </a:extLst>
              </a:tr>
              <a:tr h="940789">
                <a:tc>
                  <a:txBody>
                    <a:bodyPr/>
                    <a:lstStyle/>
                    <a:p>
                      <a:pPr marL="1968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Reported speech: reporting speech</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pPr>
                      <a:r>
                        <a:rPr lang="en-US" sz="1100"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Can make affirmative statements using common regular past simple forms. (30)</a:t>
                      </a:r>
                      <a:endParaRPr lang="en-US" sz="1100" strike="noStrike">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pPr>
                      <a:r>
                        <a:rPr lang="en-US" sz="1100"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tense changes (present to past) in reported speech. (56)</a:t>
                      </a:r>
                      <a:endParaRPr lang="en-US" sz="1100" strike="noStrike" dirty="0">
                        <a:effectLst/>
                        <a:latin typeface="Calibri" panose="020F0502020204030204" pitchFamily="34" charset="0"/>
                        <a:ea typeface="Calibri" panose="020F0502020204030204" pitchFamily="34" charset="0"/>
                        <a:cs typeface="Arial" panose="020B0604020202020204" pitchFamily="34" charset="0"/>
                      </a:endParaRPr>
                    </a:p>
                  </a:txBody>
                  <a:tcPr marL="61554" marR="615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196423657"/>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2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219037048"/>
              </p:ext>
            </p:extLst>
          </p:nvPr>
        </p:nvGraphicFramePr>
        <p:xfrm>
          <a:off x="0" y="0"/>
          <a:ext cx="12191999" cy="6858000"/>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37431">
                <a:tc gridSpan="2">
                  <a:txBody>
                    <a:bodyPr/>
                    <a:lstStyle/>
                    <a:p>
                      <a:pPr algn="l">
                        <a:lnSpc>
                          <a:spcPct val="150000"/>
                        </a:lnSpc>
                      </a:pPr>
                      <a:r>
                        <a:rPr lang="en-US" sz="1800" b="1" u="none" dirty="0">
                          <a:solidFill>
                            <a:schemeClr val="accent1"/>
                          </a:solidFill>
                          <a:latin typeface="Arial" panose="020B0604020202020204" pitchFamily="34" charset="0"/>
                          <a:cs typeface="Arial" panose="020B0604020202020204" pitchFamily="34" charset="0"/>
                        </a:rPr>
                        <a:t>This river isn’t clean, </a:t>
                      </a:r>
                      <a:r>
                        <a:rPr lang="en-US" sz="1800" b="1" u="sng" dirty="0">
                          <a:solidFill>
                            <a:schemeClr val="accent1"/>
                          </a:solidFill>
                          <a:latin typeface="Arial" panose="020B0604020202020204" pitchFamily="34" charset="0"/>
                          <a:cs typeface="Arial" panose="020B0604020202020204" pitchFamily="34" charset="0"/>
                        </a:rPr>
                        <a:t>is it</a:t>
                      </a:r>
                      <a:r>
                        <a:rPr lang="en-US" sz="1800" b="1" u="none" dirty="0">
                          <a:solidFill>
                            <a:schemeClr val="accent1"/>
                          </a:solidFill>
                          <a:latin typeface="Arial" panose="020B0604020202020204" pitchFamily="34" charset="0"/>
                          <a:cs typeface="Arial" panose="020B0604020202020204" pitchFamily="34" charset="0"/>
                        </a:rPr>
                        <a:t>?</a:t>
                      </a:r>
                      <a:endParaRPr lang="x-none" sz="1800" b="1" u="none"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24194">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Is the river dirty? </a:t>
                      </a:r>
                      <a:r>
                        <a:rPr lang="en-GB" sz="1800" kern="1200" dirty="0">
                          <a:solidFill>
                            <a:schemeClr val="tx1"/>
                          </a:solidFill>
                          <a:effectLst/>
                          <a:latin typeface="Arial" panose="020B0604020202020204" pitchFamily="34" charset="0"/>
                          <a:ea typeface="+mn-ea"/>
                          <a:cs typeface="Arial" panose="020B0604020202020204" pitchFamily="34" charset="0"/>
                        </a:rPr>
                        <a:t>Is the </a:t>
                      </a:r>
                      <a:r>
                        <a:rPr lang="en-AE" sz="1800" kern="1200">
                          <a:solidFill>
                            <a:schemeClr val="tx1"/>
                          </a:solidFill>
                          <a:effectLst/>
                          <a:latin typeface="Arial" panose="020B0604020202020204" pitchFamily="34" charset="0"/>
                          <a:ea typeface="+mn-ea"/>
                          <a:cs typeface="Arial" panose="020B0604020202020204" pitchFamily="34" charset="0"/>
                        </a:rPr>
                        <a:t>speaker </a:t>
                      </a:r>
                      <a:r>
                        <a:rPr lang="en-GB" sz="1800" kern="1200" dirty="0">
                          <a:solidFill>
                            <a:schemeClr val="tx1"/>
                          </a:solidFill>
                          <a:effectLst/>
                          <a:latin typeface="Arial" panose="020B0604020202020204" pitchFamily="34" charset="0"/>
                          <a:ea typeface="+mn-ea"/>
                          <a:cs typeface="Arial" panose="020B0604020202020204" pitchFamily="34" charset="0"/>
                        </a:rPr>
                        <a:t>sure</a:t>
                      </a:r>
                      <a:r>
                        <a:rPr lang="en-AE" sz="1800" kern="1200">
                          <a:solidFill>
                            <a:schemeClr val="tx1"/>
                          </a:solidFill>
                          <a:effectLst/>
                          <a:latin typeface="Arial" panose="020B0604020202020204" pitchFamily="34" charset="0"/>
                          <a:ea typeface="+mn-ea"/>
                          <a:cs typeface="Arial" panose="020B0604020202020204" pitchFamily="34" charset="0"/>
                        </a:rPr>
                        <a:t>?</a:t>
                      </a:r>
                      <a:r>
                        <a:rPr lang="en-GB" sz="1800" kern="1200" dirty="0">
                          <a:solidFill>
                            <a:schemeClr val="tx1"/>
                          </a:solidFill>
                          <a:effectLst/>
                          <a:latin typeface="Arial" panose="020B0604020202020204" pitchFamily="34" charset="0"/>
                          <a:ea typeface="+mn-ea"/>
                          <a:cs typeface="Arial" panose="020B0604020202020204" pitchFamily="34" charset="0"/>
                        </a:rPr>
                        <a:t> (The speaker is confirming here)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576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Question tags</a:t>
                      </a:r>
                      <a:endParaRPr lang="en-US" b="1" dirty="0">
                        <a:solidFill>
                          <a:schemeClr val="accent1"/>
                        </a:solidFill>
                        <a:latin typeface="Arial" panose="020B0604020202020204" pitchFamily="34" charset="0"/>
                        <a:cs typeface="Arial" panose="020B0604020202020204" pitchFamily="34" charset="0"/>
                      </a:endParaRPr>
                    </a:p>
                    <a:p>
                      <a:pPr algn="l"/>
                      <a:r>
                        <a:rPr lang="en-GB" sz="1800" kern="1200" dirty="0">
                          <a:solidFill>
                            <a:schemeClr val="tx1"/>
                          </a:solidFill>
                          <a:effectLst/>
                          <a:latin typeface="Arial" panose="020B0604020202020204" pitchFamily="34" charset="0"/>
                          <a:ea typeface="+mn-ea"/>
                          <a:cs typeface="Arial" panose="020B0604020202020204" pitchFamily="34" charset="0"/>
                        </a:rPr>
                        <a:t>Statement, auxiliary/modal verb + subject pronoun?</a:t>
                      </a:r>
                    </a:p>
                    <a:p>
                      <a:pPr algn="l"/>
                      <a:endParaRPr lang="en-US" dirty="0">
                        <a:solidFill>
                          <a:schemeClr val="tx1"/>
                        </a:solidFill>
                        <a:latin typeface="Arial" panose="020B0604020202020204" pitchFamily="34" charset="0"/>
                        <a:cs typeface="Arial" panose="020B0604020202020204" pitchFamily="34" charset="0"/>
                      </a:endParaRPr>
                    </a:p>
                    <a:p>
                      <a:pPr algn="l"/>
                      <a:r>
                        <a:rPr lang="en-US" dirty="0">
                          <a:solidFill>
                            <a:schemeClr val="tx1"/>
                          </a:solidFill>
                          <a:latin typeface="Arial" panose="020B0604020202020204" pitchFamily="34" charset="0"/>
                          <a:cs typeface="Arial" panose="020B0604020202020204" pitchFamily="34" charset="0"/>
                        </a:rPr>
                        <a:t>Positive statement + negative question tag. </a:t>
                      </a:r>
                      <a:r>
                        <a:rPr lang="en-US" sz="1800" b="0" i="1" kern="1200" dirty="0">
                          <a:solidFill>
                            <a:schemeClr val="tx1"/>
                          </a:solidFill>
                          <a:effectLst/>
                          <a:latin typeface="Arial" panose="020B0604020202020204" pitchFamily="34" charset="0"/>
                          <a:ea typeface="+mn-ea"/>
                          <a:cs typeface="Arial" panose="020B0604020202020204" pitchFamily="34" charset="0"/>
                        </a:rPr>
                        <a:t>She’s a doctor, isn’t she?</a:t>
                      </a:r>
                    </a:p>
                    <a:p>
                      <a:pPr algn="l"/>
                      <a:r>
                        <a:rPr lang="en-US" sz="1800" b="0" i="0" kern="1200" dirty="0">
                          <a:solidFill>
                            <a:schemeClr val="tx1"/>
                          </a:solidFill>
                          <a:effectLst/>
                          <a:latin typeface="Arial" panose="020B0604020202020204" pitchFamily="34" charset="0"/>
                          <a:ea typeface="+mn-ea"/>
                          <a:cs typeface="Arial" panose="020B0604020202020204" pitchFamily="34" charset="0"/>
                        </a:rPr>
                        <a:t>Negative statement + positive question tag. </a:t>
                      </a:r>
                      <a:r>
                        <a:rPr lang="en-US" sz="1800" b="0" i="1" kern="1200" dirty="0">
                          <a:solidFill>
                            <a:schemeClr val="tx1"/>
                          </a:solidFill>
                          <a:effectLst/>
                          <a:latin typeface="Arial" panose="020B0604020202020204" pitchFamily="34" charset="0"/>
                          <a:ea typeface="+mn-ea"/>
                          <a:cs typeface="Arial" panose="020B0604020202020204" pitchFamily="34" charset="0"/>
                        </a:rPr>
                        <a:t>The trains </a:t>
                      </a:r>
                      <a:r>
                        <a:rPr lang="en-US" sz="1800" b="1" i="1" kern="1200" dirty="0">
                          <a:solidFill>
                            <a:schemeClr val="tx1"/>
                          </a:solidFill>
                          <a:effectLst/>
                          <a:latin typeface="Arial" panose="020B0604020202020204" pitchFamily="34" charset="0"/>
                          <a:ea typeface="+mn-ea"/>
                          <a:cs typeface="Arial" panose="020B0604020202020204" pitchFamily="34" charset="0"/>
                        </a:rPr>
                        <a:t>are never</a:t>
                      </a:r>
                      <a:r>
                        <a:rPr lang="en-US" sz="1800" b="0" i="1" kern="1200" dirty="0">
                          <a:solidFill>
                            <a:schemeClr val="tx1"/>
                          </a:solidFill>
                          <a:effectLst/>
                          <a:latin typeface="Arial" panose="020B0604020202020204" pitchFamily="34" charset="0"/>
                          <a:ea typeface="+mn-ea"/>
                          <a:cs typeface="Arial" panose="020B0604020202020204" pitchFamily="34" charset="0"/>
                        </a:rPr>
                        <a:t> on time, </a:t>
                      </a:r>
                      <a:r>
                        <a:rPr lang="en-US" sz="1800" b="1" i="1" kern="1200" dirty="0">
                          <a:solidFill>
                            <a:schemeClr val="tx1"/>
                          </a:solidFill>
                          <a:effectLst/>
                          <a:latin typeface="Arial" panose="020B0604020202020204" pitchFamily="34" charset="0"/>
                          <a:ea typeface="+mn-ea"/>
                          <a:cs typeface="Arial" panose="020B0604020202020204" pitchFamily="34" charset="0"/>
                        </a:rPr>
                        <a:t>are</a:t>
                      </a:r>
                      <a:r>
                        <a:rPr lang="en-US" sz="1800" b="0" i="1" kern="1200" dirty="0">
                          <a:solidFill>
                            <a:schemeClr val="tx1"/>
                          </a:solidFill>
                          <a:effectLst/>
                          <a:latin typeface="Arial" panose="020B0604020202020204" pitchFamily="34" charset="0"/>
                          <a:ea typeface="+mn-ea"/>
                          <a:cs typeface="Arial" panose="020B0604020202020204" pitchFamily="34" charset="0"/>
                        </a:rPr>
                        <a:t> they?</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24194">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dirty="0">
                          <a:latin typeface="Arial" panose="020B0604020202020204" pitchFamily="34" charset="0"/>
                          <a:cs typeface="Arial" panose="020B0604020202020204" pitchFamily="34" charset="0"/>
                        </a:rPr>
                        <a:t>We use a question tag when we're uncertain about something and want to confirm the truth of a statement, </a:t>
                      </a:r>
                      <a:r>
                        <a:rPr lang="en-US" sz="1800" b="0" i="0" kern="1200" dirty="0">
                          <a:solidFill>
                            <a:schemeClr val="tx1"/>
                          </a:solidFill>
                          <a:effectLst/>
                          <a:latin typeface="Arial" panose="020B0604020202020204" pitchFamily="34" charset="0"/>
                          <a:ea typeface="+mn-ea"/>
                          <a:cs typeface="Arial" panose="020B0604020202020204" pitchFamily="34" charset="0"/>
                        </a:rPr>
                        <a:t>when we expect the listener to agree with our statement, or</a:t>
                      </a:r>
                      <a:r>
                        <a:rPr lang="en-US" dirty="0">
                          <a:latin typeface="Arial" panose="020B0604020202020204" pitchFamily="34" charset="0"/>
                          <a:cs typeface="Arial" panose="020B0604020202020204" pitchFamily="34" charset="0"/>
                        </a:rPr>
                        <a:t> to convey the speaker’s surprise or skepticism about the statement.</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19602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Clean energy is the future, </a:t>
                      </a:r>
                      <a:r>
                        <a:rPr lang="en-US" sz="1800" b="0" i="0" u="sng" kern="1200" dirty="0">
                          <a:solidFill>
                            <a:schemeClr val="tx1"/>
                          </a:solidFill>
                          <a:effectLst/>
                          <a:latin typeface="Arial" panose="020B0604020202020204" pitchFamily="34" charset="0"/>
                          <a:ea typeface="+mn-ea"/>
                          <a:cs typeface="Arial" panose="020B0604020202020204" pitchFamily="34" charset="0"/>
                        </a:rPr>
                        <a:t>isn’t it</a:t>
                      </a:r>
                      <a:r>
                        <a:rPr lang="en-US" sz="1800" b="0" i="0" kern="1200" dirty="0">
                          <a:solidFill>
                            <a:schemeClr val="tx1"/>
                          </a:solidFill>
                          <a:effectLst/>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It wasn't too cold, </a:t>
                      </a:r>
                      <a:r>
                        <a:rPr lang="en-US" sz="1800" b="0" i="0" u="sng" kern="1200" dirty="0">
                          <a:solidFill>
                            <a:schemeClr val="tx1"/>
                          </a:solidFill>
                          <a:effectLst/>
                          <a:latin typeface="Arial" panose="020B0604020202020204" pitchFamily="34" charset="0"/>
                          <a:ea typeface="+mn-ea"/>
                          <a:cs typeface="Arial" panose="020B0604020202020204" pitchFamily="34" charset="0"/>
                        </a:rPr>
                        <a:t>was it</a:t>
                      </a:r>
                      <a:r>
                        <a:rPr lang="en-US" sz="1800" b="0" i="0" kern="1200" dirty="0">
                          <a:solidFill>
                            <a:schemeClr val="tx1"/>
                          </a:solidFill>
                          <a:effectLst/>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He's finished the job, </a:t>
                      </a:r>
                      <a:r>
                        <a:rPr lang="en-US" sz="1800" b="0" i="0" u="sng" kern="1200" dirty="0">
                          <a:solidFill>
                            <a:schemeClr val="tx1"/>
                          </a:solidFill>
                          <a:effectLst/>
                          <a:latin typeface="Arial" panose="020B0604020202020204" pitchFamily="34" charset="0"/>
                          <a:ea typeface="+mn-ea"/>
                          <a:cs typeface="Arial" panose="020B0604020202020204" pitchFamily="34" charset="0"/>
                        </a:rPr>
                        <a:t>hasn't he</a:t>
                      </a:r>
                      <a:r>
                        <a:rPr lang="en-US" sz="1800" b="0" i="0" kern="1200" dirty="0">
                          <a:solidFill>
                            <a:schemeClr val="tx1"/>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4097197521"/>
              </p:ext>
            </p:extLst>
          </p:nvPr>
        </p:nvGraphicFramePr>
        <p:xfrm>
          <a:off x="1" y="0"/>
          <a:ext cx="12192000" cy="6702136"/>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GB" sz="1800" b="1" i="0" kern="1200" dirty="0">
                          <a:solidFill>
                            <a:schemeClr val="accent1"/>
                          </a:solidFill>
                          <a:effectLst/>
                          <a:latin typeface="Arial" panose="020B0604020202020204" pitchFamily="34" charset="0"/>
                          <a:ea typeface="+mn-ea"/>
                          <a:cs typeface="Arial" panose="020B0604020202020204" pitchFamily="34" charset="0"/>
                        </a:rPr>
                        <a:t>She </a:t>
                      </a:r>
                      <a:r>
                        <a:rPr lang="en-GB" sz="1800" b="1" i="0" u="sng" kern="1200" dirty="0">
                          <a:solidFill>
                            <a:schemeClr val="accent1"/>
                          </a:solidFill>
                          <a:effectLst/>
                          <a:latin typeface="Arial" panose="020B0604020202020204" pitchFamily="34" charset="0"/>
                          <a:ea typeface="+mn-ea"/>
                          <a:cs typeface="Arial" panose="020B0604020202020204" pitchFamily="34" charset="0"/>
                        </a:rPr>
                        <a:t>reminded me that</a:t>
                      </a:r>
                      <a:r>
                        <a:rPr lang="en-GB" sz="1800" b="1" i="0" u="none" kern="1200" dirty="0">
                          <a:solidFill>
                            <a:schemeClr val="accent1"/>
                          </a:solidFill>
                          <a:effectLst/>
                          <a:latin typeface="Arial" panose="020B0604020202020204" pitchFamily="34" charset="0"/>
                          <a:ea typeface="+mn-ea"/>
                          <a:cs typeface="Arial" panose="020B0604020202020204" pitchFamily="34" charset="0"/>
                        </a:rPr>
                        <a:t> </a:t>
                      </a:r>
                      <a:r>
                        <a:rPr lang="en-GB" sz="1800" b="1" i="0" kern="1200" dirty="0">
                          <a:solidFill>
                            <a:schemeClr val="accent1"/>
                          </a:solidFill>
                          <a:effectLst/>
                          <a:latin typeface="Arial" panose="020B0604020202020204" pitchFamily="34" charset="0"/>
                          <a:ea typeface="+mn-ea"/>
                          <a:cs typeface="Arial" panose="020B0604020202020204" pitchFamily="34" charset="0"/>
                        </a:rPr>
                        <a:t>it is important to recycle plastic bottles to protect the environ</a:t>
                      </a:r>
                      <a:r>
                        <a:rPr lang="en-US" sz="1800" b="1" i="0" kern="1200" dirty="0">
                          <a:solidFill>
                            <a:schemeClr val="accent1"/>
                          </a:solidFill>
                          <a:effectLst/>
                          <a:latin typeface="Arial" panose="020B0604020202020204" pitchFamily="34" charset="0"/>
                          <a:ea typeface="+mn-ea"/>
                          <a:cs typeface="Arial" panose="020B0604020202020204" pitchFamily="34" charset="0"/>
                        </a:rPr>
                        <a:t>men</a:t>
                      </a:r>
                      <a:r>
                        <a:rPr lang="en-GB" sz="1800" b="1" i="0" kern="1200" dirty="0">
                          <a:solidFill>
                            <a:schemeClr val="accent1"/>
                          </a:solidFill>
                          <a:effectLst/>
                          <a:latin typeface="Arial" panose="020B0604020202020204" pitchFamily="34" charset="0"/>
                          <a:ea typeface="+mn-ea"/>
                          <a:cs typeface="Arial" panose="020B0604020202020204" pitchFamily="34" charset="0"/>
                        </a:rPr>
                        <a:t>t.</a:t>
                      </a:r>
                      <a:endParaRPr lang="x-none" sz="1800" b="1" u="none"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What can you do to protect the environment? (</a:t>
                      </a:r>
                      <a:r>
                        <a:rPr lang="en-AE" sz="1800" kern="1200" dirty="0">
                          <a:solidFill>
                            <a:schemeClr val="tx1"/>
                          </a:solidFill>
                          <a:effectLst/>
                          <a:latin typeface="Arial" panose="020B0604020202020204" pitchFamily="34" charset="0"/>
                          <a:ea typeface="+mn-ea"/>
                          <a:cs typeface="Arial" panose="020B0604020202020204" pitchFamily="34" charset="0"/>
                        </a:rPr>
                        <a:t>Who reminded the speaker? When did they do this? Are they talking to the speaker now?)</a:t>
                      </a:r>
                      <a:endParaRPr lang="en-US"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9267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1" i="0"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Reported speech: reporting verbs</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0" i="0" kern="1200" dirty="0">
                          <a:solidFill>
                            <a:schemeClr val="tx1"/>
                          </a:solidFill>
                          <a:effectLst/>
                          <a:latin typeface="Arial" panose="020B0604020202020204" pitchFamily="34" charset="0"/>
                          <a:ea typeface="+mn-ea"/>
                          <a:cs typeface="Arial" panose="020B0604020202020204" pitchFamily="34" charset="0"/>
                        </a:rPr>
                        <a:t>reporting verb + ‘that’ + complement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We can use reporting verbs and a statement to repeat what someone had previously said or to report facts. Use a range of verbs such as ‘told me’, ‘said’, ‘reminded’, ‘announced’, ‘suggested’, ‘asked’, ‘advised’, ‘complained’, ‘warned’. When we report direct statements, we often ‘backshift’ the verb in the reported statement.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told me that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he’d report me to the manager. ​​</a:t>
                      </a:r>
                    </a:p>
                    <a:p>
                      <a:pPr rtl="0" fontAlgn="base"/>
                      <a:r>
                        <a:rPr lang="en-US" sz="1800" b="0" i="0" kern="1200" dirty="0">
                          <a:solidFill>
                            <a:schemeClr val="tx1"/>
                          </a:solidFill>
                          <a:effectLst/>
                          <a:latin typeface="Arial" panose="020B0604020202020204" pitchFamily="34" charset="0"/>
                          <a:ea typeface="+mn-ea"/>
                          <a:cs typeface="Arial" panose="020B0604020202020204" pitchFamily="34" charset="0"/>
                        </a:rPr>
                        <a:t>She </a:t>
                      </a:r>
                      <a:r>
                        <a:rPr lang="en-US" sz="1800" b="0" i="0" u="sng" kern="1200" dirty="0">
                          <a:solidFill>
                            <a:schemeClr val="tx1"/>
                          </a:solidFill>
                          <a:effectLst/>
                          <a:latin typeface="Arial" panose="020B0604020202020204" pitchFamily="34" charset="0"/>
                          <a:ea typeface="+mn-ea"/>
                          <a:cs typeface="Arial" panose="020B0604020202020204" pitchFamily="34" charset="0"/>
                        </a:rPr>
                        <a:t>advised us that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we should come back later. ​​</a:t>
                      </a:r>
                    </a:p>
                    <a:p>
                      <a:pPr rtl="0" fontAlgn="base"/>
                      <a:r>
                        <a:rPr lang="en-US" sz="1800" b="0" i="0" kern="1200" dirty="0">
                          <a:solidFill>
                            <a:schemeClr val="tx1"/>
                          </a:solidFill>
                          <a:effectLst/>
                          <a:latin typeface="Arial" panose="020B0604020202020204" pitchFamily="34" charset="0"/>
                          <a:ea typeface="+mn-ea"/>
                          <a:cs typeface="Arial" panose="020B0604020202020204" pitchFamily="34" charset="0"/>
                        </a:rPr>
                        <a:t>I </a:t>
                      </a:r>
                      <a:r>
                        <a:rPr lang="en-US" sz="1800" b="0" i="0" u="sng" kern="1200" dirty="0">
                          <a:solidFill>
                            <a:schemeClr val="tx1"/>
                          </a:solidFill>
                          <a:effectLst/>
                          <a:latin typeface="Arial" panose="020B0604020202020204" pitchFamily="34" charset="0"/>
                          <a:ea typeface="+mn-ea"/>
                          <a:cs typeface="Arial" panose="020B0604020202020204" pitchFamily="34" charset="0"/>
                        </a:rPr>
                        <a:t>confirmed that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I’d be studying biology.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2037635745"/>
              </p:ext>
            </p:extLst>
          </p:nvPr>
        </p:nvGraphicFramePr>
        <p:xfrm>
          <a:off x="1" y="0"/>
          <a:ext cx="12192000" cy="6972503"/>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sz="1800" b="1" i="0" kern="1200" dirty="0">
                          <a:solidFill>
                            <a:schemeClr val="accent1"/>
                          </a:solidFill>
                          <a:effectLst/>
                          <a:latin typeface="Arial" panose="020B0604020202020204" pitchFamily="34" charset="0"/>
                          <a:ea typeface="+mn-ea"/>
                          <a:cs typeface="Arial" panose="020B0604020202020204" pitchFamily="34" charset="0"/>
                        </a:rPr>
                        <a:t>“Your arm</a:t>
                      </a:r>
                      <a:r>
                        <a:rPr lang="en-US" sz="1800" b="1" i="0" u="none" kern="1200" dirty="0">
                          <a:solidFill>
                            <a:schemeClr val="accent1"/>
                          </a:solidFill>
                          <a:effectLst/>
                          <a:latin typeface="Arial" panose="020B0604020202020204" pitchFamily="34" charset="0"/>
                          <a:ea typeface="+mn-ea"/>
                          <a:cs typeface="Arial" panose="020B0604020202020204" pitchFamily="34" charset="0"/>
                        </a:rPr>
                        <a:t> is </a:t>
                      </a:r>
                      <a:r>
                        <a:rPr lang="en-US" sz="1800" b="1" i="0" kern="1200" dirty="0">
                          <a:solidFill>
                            <a:schemeClr val="accent1"/>
                          </a:solidFill>
                          <a:effectLst/>
                          <a:latin typeface="Arial" panose="020B0604020202020204" pitchFamily="34" charset="0"/>
                          <a:ea typeface="+mn-ea"/>
                          <a:cs typeface="Arial" panose="020B0604020202020204" pitchFamily="34" charset="0"/>
                        </a:rPr>
                        <a:t>healing quickly!” Dr. Saeed said.</a:t>
                      </a:r>
                    </a:p>
                    <a:p>
                      <a:pPr algn="l">
                        <a:lnSpc>
                          <a:spcPct val="150000"/>
                        </a:lnSpc>
                      </a:pPr>
                      <a:r>
                        <a:rPr lang="en-US" sz="1800" b="1" i="0" kern="1200" dirty="0">
                          <a:solidFill>
                            <a:schemeClr val="accent1"/>
                          </a:solidFill>
                          <a:effectLst/>
                          <a:latin typeface="Arial" panose="020B0604020202020204" pitchFamily="34" charset="0"/>
                          <a:ea typeface="+mn-ea"/>
                          <a:cs typeface="Arial" panose="020B0604020202020204" pitchFamily="34" charset="0"/>
                        </a:rPr>
                        <a:t>I broke my arm last month, but the doctor </a:t>
                      </a:r>
                      <a:r>
                        <a:rPr lang="en-US" sz="1800" b="1" i="0" u="sng" kern="1200" dirty="0">
                          <a:solidFill>
                            <a:schemeClr val="accent1"/>
                          </a:solidFill>
                          <a:effectLst/>
                          <a:latin typeface="Arial" panose="020B0604020202020204" pitchFamily="34" charset="0"/>
                          <a:ea typeface="+mn-ea"/>
                          <a:cs typeface="Arial" panose="020B0604020202020204" pitchFamily="34" charset="0"/>
                        </a:rPr>
                        <a:t>said that it was</a:t>
                      </a:r>
                      <a:r>
                        <a:rPr lang="en-US" sz="1800" b="1" i="0" kern="1200" dirty="0">
                          <a:solidFill>
                            <a:schemeClr val="accent1"/>
                          </a:solidFill>
                          <a:effectLst/>
                          <a:latin typeface="Arial" panose="020B0604020202020204" pitchFamily="34" charset="0"/>
                          <a:ea typeface="+mn-ea"/>
                          <a:cs typeface="Arial" panose="020B0604020202020204" pitchFamily="34" charset="0"/>
                        </a:rPr>
                        <a:t> healing quickly.</a:t>
                      </a:r>
                      <a:endParaRPr lang="x-none" sz="1800" b="1" u="none"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AE" sz="1800" kern="1200">
                          <a:solidFill>
                            <a:schemeClr val="tx1"/>
                          </a:solidFill>
                          <a:effectLst/>
                          <a:latin typeface="Arial" panose="020B0604020202020204" pitchFamily="34" charset="0"/>
                          <a:ea typeface="+mn-ea"/>
                          <a:cs typeface="Arial" panose="020B0604020202020204" pitchFamily="34" charset="0"/>
                        </a:rPr>
                        <a:t>Is </a:t>
                      </a:r>
                      <a:r>
                        <a:rPr lang="en-AE" sz="1800" kern="1200" dirty="0">
                          <a:solidFill>
                            <a:schemeClr val="tx1"/>
                          </a:solidFill>
                          <a:effectLst/>
                          <a:latin typeface="Arial" panose="020B0604020202020204" pitchFamily="34" charset="0"/>
                          <a:ea typeface="+mn-ea"/>
                          <a:cs typeface="Arial" panose="020B0604020202020204" pitchFamily="34" charset="0"/>
                        </a:rPr>
                        <a:t>the speaker talking to </a:t>
                      </a:r>
                      <a:r>
                        <a:rPr lang="en-AE" sz="1800" kern="1200" dirty="0" err="1">
                          <a:solidFill>
                            <a:schemeClr val="tx1"/>
                          </a:solidFill>
                          <a:effectLst/>
                          <a:latin typeface="Arial" panose="020B0604020202020204" pitchFamily="34" charset="0"/>
                          <a:ea typeface="+mn-ea"/>
                          <a:cs typeface="Arial" panose="020B0604020202020204" pitchFamily="34" charset="0"/>
                        </a:rPr>
                        <a:t>Dr.</a:t>
                      </a:r>
                      <a:r>
                        <a:rPr lang="en-AE" sz="1800" kern="1200" dirty="0">
                          <a:solidFill>
                            <a:schemeClr val="tx1"/>
                          </a:solidFill>
                          <a:effectLst/>
                          <a:latin typeface="Arial" panose="020B0604020202020204" pitchFamily="34" charset="0"/>
                          <a:ea typeface="+mn-ea"/>
                          <a:cs typeface="Arial" panose="020B0604020202020204" pitchFamily="34" charset="0"/>
                        </a:rPr>
                        <a:t> Saeed?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1" i="0" u="none" strike="noStrike"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Reported speech: reporting statements</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reporting verb + 'that’ + complement clause</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AE" sz="1800" kern="1200" dirty="0">
                          <a:solidFill>
                            <a:schemeClr val="tx1"/>
                          </a:solidFill>
                          <a:effectLst/>
                          <a:latin typeface="Arial" panose="020B0604020202020204" pitchFamily="34" charset="0"/>
                          <a:ea typeface="+mn-ea"/>
                          <a:cs typeface="Arial" panose="020B0604020202020204" pitchFamily="34" charset="0"/>
                        </a:rPr>
                        <a:t>We use the reported speech to convey what someone else said without quoting their exact </a:t>
                      </a:r>
                      <a:r>
                        <a:rPr lang="en-AE" sz="1800" kern="1200">
                          <a:solidFill>
                            <a:schemeClr val="tx1"/>
                          </a:solidFill>
                          <a:effectLst/>
                          <a:latin typeface="Arial" panose="020B0604020202020204" pitchFamily="34" charset="0"/>
                          <a:ea typeface="+mn-ea"/>
                          <a:cs typeface="Arial" panose="020B0604020202020204" pitchFamily="34" charset="0"/>
                        </a:rPr>
                        <a:t>words.</a:t>
                      </a:r>
                      <a:r>
                        <a:rPr lang="en-GB" sz="1800"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When we report direct statements, we often ‘backshift’ the verb in the reported statement one step into the past. For example, “I will be studying biology,” is reported as, “I confirmed that I would be studying biology.” In reported speech, present simple becomes past simple, past simple becomes past perfect simple, etc.</a:t>
                      </a:r>
                      <a:endParaRPr lang="en-AE" sz="180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0" i="0" kern="1200" dirty="0">
                          <a:solidFill>
                            <a:schemeClr val="tx1"/>
                          </a:solidFill>
                          <a:effectLst/>
                          <a:latin typeface="Arial" panose="020B0604020202020204" pitchFamily="34" charset="0"/>
                          <a:ea typeface="+mn-ea"/>
                          <a:cs typeface="Arial" panose="020B0604020202020204" pitchFamily="34" charset="0"/>
                        </a:rPr>
                        <a:t>Ahmad </a:t>
                      </a:r>
                      <a:r>
                        <a:rPr lang="en-US" sz="1800" b="0" i="0" u="sng" kern="1200" dirty="0">
                          <a:solidFill>
                            <a:schemeClr val="tx1"/>
                          </a:solidFill>
                          <a:effectLst/>
                          <a:latin typeface="Arial" panose="020B0604020202020204" pitchFamily="34" charset="0"/>
                          <a:ea typeface="+mn-ea"/>
                          <a:cs typeface="Arial" panose="020B0604020202020204" pitchFamily="34" charset="0"/>
                        </a:rPr>
                        <a:t>said that </a:t>
                      </a:r>
                      <a:r>
                        <a:rPr lang="en-US" sz="1800" b="0" i="0" kern="1200" dirty="0">
                          <a:solidFill>
                            <a:schemeClr val="tx1"/>
                          </a:solidFill>
                          <a:effectLst/>
                          <a:latin typeface="Arial" panose="020B0604020202020204" pitchFamily="34" charset="0"/>
                          <a:ea typeface="+mn-ea"/>
                          <a:cs typeface="Arial" panose="020B0604020202020204" pitchFamily="34" charset="0"/>
                        </a:rPr>
                        <a:t>she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had worked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as the manager for five years.</a:t>
                      </a:r>
                    </a:p>
                    <a:p>
                      <a:pPr rtl="0" fontAlgn="base"/>
                      <a:r>
                        <a:rPr lang="en-US" sz="1800" b="0" i="0" u="sng" kern="1200" dirty="0">
                          <a:solidFill>
                            <a:schemeClr val="tx1"/>
                          </a:solidFill>
                          <a:effectLst/>
                          <a:latin typeface="Arial" panose="020B0604020202020204" pitchFamily="34" charset="0"/>
                          <a:ea typeface="+mn-ea"/>
                          <a:cs typeface="Arial" panose="020B0604020202020204" pitchFamily="34" charset="0"/>
                        </a:rPr>
                        <a:t>Researchers reported that</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they </a:t>
                      </a:r>
                      <a:r>
                        <a:rPr lang="en-US" sz="1800" b="0" i="0" u="sng" kern="1200" dirty="0">
                          <a:solidFill>
                            <a:schemeClr val="tx1"/>
                          </a:solidFill>
                          <a:effectLst/>
                          <a:latin typeface="Arial" panose="020B0604020202020204" pitchFamily="34" charset="0"/>
                          <a:ea typeface="+mn-ea"/>
                          <a:cs typeface="Arial" panose="020B0604020202020204" pitchFamily="34" charset="0"/>
                        </a:rPr>
                        <a:t>found</a:t>
                      </a:r>
                      <a:r>
                        <a:rPr lang="en-US" sz="1800" b="0" i="0" kern="1200" dirty="0">
                          <a:solidFill>
                            <a:schemeClr val="tx1"/>
                          </a:solidFill>
                          <a:effectLst/>
                          <a:latin typeface="Arial" panose="020B0604020202020204" pitchFamily="34" charset="0"/>
                          <a:ea typeface="+mn-ea"/>
                          <a:cs typeface="Arial" panose="020B0604020202020204" pitchFamily="34" charset="0"/>
                        </a:rPr>
                        <a:t> an easier way to stay fit. </a:t>
                      </a:r>
                    </a:p>
                    <a:p>
                      <a:pPr rtl="0" fontAlgn="base"/>
                      <a:r>
                        <a:rPr lang="en-US" b="0" dirty="0">
                          <a:latin typeface="Arial" panose="020B0604020202020204" pitchFamily="34" charset="0"/>
                          <a:cs typeface="Arial" panose="020B0604020202020204" pitchFamily="34" charset="0"/>
                        </a:rPr>
                        <a:t>The scientist </a:t>
                      </a:r>
                      <a:r>
                        <a:rPr lang="en-US" b="0" u="sng" dirty="0">
                          <a:latin typeface="Arial" panose="020B0604020202020204" pitchFamily="34" charset="0"/>
                          <a:cs typeface="Arial" panose="020B0604020202020204" pitchFamily="34" charset="0"/>
                        </a:rPr>
                        <a:t>explained that</a:t>
                      </a:r>
                      <a:r>
                        <a:rPr lang="en-US" b="0"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they </a:t>
                      </a:r>
                      <a:r>
                        <a:rPr lang="en-US" u="sng" dirty="0">
                          <a:latin typeface="Arial" panose="020B0604020202020204" pitchFamily="34" charset="0"/>
                          <a:cs typeface="Arial" panose="020B0604020202020204" pitchFamily="34" charset="0"/>
                        </a:rPr>
                        <a:t>had done</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several experiments already.</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3087166228"/>
              </p:ext>
            </p:extLst>
          </p:nvPr>
        </p:nvGraphicFramePr>
        <p:xfrm>
          <a:off x="1" y="1"/>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83516">
                <a:tc gridSpan="2">
                  <a:txBody>
                    <a:bodyPr/>
                    <a:lstStyle/>
                    <a:p>
                      <a:pPr algn="l">
                        <a:lnSpc>
                          <a:spcPct val="150000"/>
                        </a:lnSpc>
                      </a:pPr>
                      <a:r>
                        <a:rPr lang="en-US" b="1" dirty="0">
                          <a:solidFill>
                            <a:schemeClr val="accent1"/>
                          </a:solidFill>
                          <a:latin typeface="Arial" panose="020B0604020202020204" pitchFamily="34" charset="0"/>
                          <a:cs typeface="Arial" panose="020B0604020202020204" pitchFamily="34" charset="0"/>
                        </a:rPr>
                        <a:t>The professor reviewed the paper </a:t>
                      </a:r>
                      <a:r>
                        <a:rPr lang="en-US" b="1" u="sng" dirty="0">
                          <a:solidFill>
                            <a:schemeClr val="accent1"/>
                          </a:solidFill>
                          <a:latin typeface="Arial" panose="020B0604020202020204" pitchFamily="34" charset="0"/>
                          <a:cs typeface="Arial" panose="020B0604020202020204" pitchFamily="34" charset="0"/>
                        </a:rPr>
                        <a:t>which I sent last week. </a:t>
                      </a:r>
                      <a:endParaRPr lang="x-none" sz="1800" b="1" u="sng"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6637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When did the speaker hand in the assignment? </a:t>
                      </a:r>
                      <a:r>
                        <a:rPr lang="en-AE" sz="1800" kern="1200" dirty="0">
                          <a:solidFill>
                            <a:schemeClr val="tx1"/>
                          </a:solidFill>
                          <a:effectLst/>
                          <a:latin typeface="Arial" panose="020B0604020202020204" pitchFamily="34" charset="0"/>
                          <a:ea typeface="+mn-ea"/>
                          <a:cs typeface="Arial" panose="020B0604020202020204" pitchFamily="34" charset="0"/>
                        </a:rPr>
                        <a:t>What is important about the paper?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8143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1" i="0"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Clauses and phrases: defining relative clauses</a:t>
                      </a:r>
                      <a:r>
                        <a:rPr lang="en-US" sz="1800" b="1" i="0" kern="1200" dirty="0">
                          <a:solidFill>
                            <a:schemeClr val="tx1"/>
                          </a:solidFill>
                          <a:effectLst/>
                          <a:latin typeface="Arial" panose="020B0604020202020204" pitchFamily="34" charset="0"/>
                          <a:ea typeface="+mn-ea"/>
                          <a:cs typeface="Arial" panose="020B0604020202020204" pitchFamily="34" charset="0"/>
                        </a:rPr>
                        <a:t>​​</a:t>
                      </a:r>
                    </a:p>
                    <a:p>
                      <a:pPr rtl="0" fontAlgn="base"/>
                      <a:r>
                        <a:rPr lang="en-US" sz="1800" b="0" i="0" kern="1200" dirty="0">
                          <a:solidFill>
                            <a:schemeClr val="tx1"/>
                          </a:solidFill>
                          <a:effectLst/>
                          <a:latin typeface="Arial" panose="020B0604020202020204" pitchFamily="34" charset="0"/>
                          <a:ea typeface="+mn-ea"/>
                          <a:cs typeface="Arial" panose="020B0604020202020204" pitchFamily="34" charset="0"/>
                        </a:rPr>
                        <a:t>noun + relative pronoun + rest of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654821">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latin typeface="Arial" panose="020B0604020202020204" pitchFamily="34" charset="0"/>
                          <a:cs typeface="Arial" panose="020B0604020202020204" pitchFamily="34" charset="0"/>
                        </a:rPr>
                        <a:t>A defining relative clause gives us essential information about a noun in the sentence. This information is necessary to understand who or what we're talking about. Without it, the sentence would lose important meaning.</a:t>
                      </a:r>
                      <a:r>
                        <a:rPr lang="en-US" sz="1800" b="0" i="0" kern="1200" dirty="0">
                          <a:solidFill>
                            <a:schemeClr val="tx1"/>
                          </a:solidFill>
                          <a:effectLst/>
                          <a:latin typeface="Arial" panose="020B0604020202020204" pitchFamily="34" charset="0"/>
                          <a:ea typeface="+mn-ea"/>
                          <a:cs typeface="Arial" panose="020B0604020202020204" pitchFamily="34" charset="0"/>
                        </a:rPr>
                        <a:t> Defining relative clauses are often introduced with relative pronouns 'that', 'which', 'who', 'whose', ‘whom’. </a:t>
                      </a:r>
                    </a:p>
                    <a:p>
                      <a:pPr algn="l"/>
                      <a:endParaRPr lang="en-US" sz="1800" b="0" i="0" kern="1200" dirty="0">
                        <a:solidFill>
                          <a:schemeClr val="tx1"/>
                        </a:solidFill>
                        <a:effectLst/>
                        <a:latin typeface="Arial" panose="020B0604020202020204" pitchFamily="34" charset="0"/>
                        <a:ea typeface="+mn-ea"/>
                        <a:cs typeface="Arial" panose="020B0604020202020204" pitchFamily="34" charset="0"/>
                      </a:endParaRPr>
                    </a:p>
                    <a:p>
                      <a:pPr algn="l"/>
                      <a:r>
                        <a:rPr lang="en-US" sz="1800" b="0" dirty="0">
                          <a:latin typeface="Arial" panose="020B0604020202020204" pitchFamily="34" charset="0"/>
                          <a:cs typeface="Arial" panose="020B0604020202020204" pitchFamily="34" charset="0"/>
                        </a:rPr>
                        <a:t>Embedded defining (restrictive) relative clauses can define or specify any noun (subject or object) and provide essential information about that noun. </a:t>
                      </a:r>
                    </a:p>
                    <a:p>
                      <a:pPr algn="l"/>
                      <a:endParaRPr lang="en-US" sz="1800" b="0" dirty="0">
                        <a:latin typeface="Arial" panose="020B0604020202020204" pitchFamily="34" charset="0"/>
                        <a:cs typeface="Arial" panose="020B0604020202020204" pitchFamily="34" charset="0"/>
                      </a:endParaRPr>
                    </a:p>
                    <a:p>
                      <a:pPr algn="l"/>
                      <a:r>
                        <a:rPr lang="en-US" sz="1800" b="0" dirty="0">
                          <a:latin typeface="Arial" panose="020B0604020202020204" pitchFamily="34" charset="0"/>
                          <a:cs typeface="Arial" panose="020B0604020202020204" pitchFamily="34" charset="0"/>
                        </a:rPr>
                        <a:t>An object relative clause gives more information about the object of the sentence.</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7452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dirty="0">
                          <a:latin typeface="Arial" panose="020B0604020202020204" pitchFamily="34" charset="0"/>
                          <a:cs typeface="Arial" panose="020B0604020202020204" pitchFamily="34" charset="0"/>
                        </a:rPr>
                        <a:t>The research paper </a:t>
                      </a:r>
                      <a:r>
                        <a:rPr lang="en-US" b="0" u="sng" dirty="0">
                          <a:latin typeface="Arial" panose="020B0604020202020204" pitchFamily="34" charset="0"/>
                          <a:cs typeface="Arial" panose="020B0604020202020204" pitchFamily="34" charset="0"/>
                        </a:rPr>
                        <a:t>which</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explains new findings about climate change.</a:t>
                      </a:r>
                    </a:p>
                    <a:p>
                      <a:pPr rtl="0" fontAlgn="base"/>
                      <a:r>
                        <a:rPr lang="en-US" dirty="0">
                          <a:latin typeface="Arial" panose="020B0604020202020204" pitchFamily="34" charset="0"/>
                          <a:cs typeface="Arial" panose="020B0604020202020204" pitchFamily="34" charset="0"/>
                        </a:rPr>
                        <a:t>Sarah is the colleague</a:t>
                      </a:r>
                      <a:r>
                        <a:rPr lang="en-US" u="none" dirty="0">
                          <a:latin typeface="Arial" panose="020B0604020202020204" pitchFamily="34" charset="0"/>
                          <a:cs typeface="Arial" panose="020B0604020202020204" pitchFamily="34" charset="0"/>
                        </a:rPr>
                        <a:t> </a:t>
                      </a:r>
                      <a:r>
                        <a:rPr lang="en-US" b="0" u="sng" dirty="0">
                          <a:latin typeface="Arial" panose="020B0604020202020204" pitchFamily="34" charset="0"/>
                          <a:cs typeface="Arial" panose="020B0604020202020204" pitchFamily="34" charset="0"/>
                        </a:rPr>
                        <a:t>who</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 asked to lead the new project.</a:t>
                      </a:r>
                    </a:p>
                    <a:p>
                      <a:pPr rtl="0" fontAlgn="base"/>
                      <a:r>
                        <a:rPr lang="en-US" dirty="0">
                          <a:latin typeface="Arial" panose="020B0604020202020204" pitchFamily="34" charset="0"/>
                          <a:cs typeface="Arial" panose="020B0604020202020204" pitchFamily="34" charset="0"/>
                        </a:rPr>
                        <a:t>This is the forest </a:t>
                      </a:r>
                      <a:r>
                        <a:rPr lang="en-US" b="0" u="sng" dirty="0">
                          <a:latin typeface="Arial" panose="020B0604020202020204" pitchFamily="34" charset="0"/>
                          <a:cs typeface="Arial" panose="020B0604020202020204" pitchFamily="34" charset="0"/>
                        </a:rPr>
                        <a:t>that</a:t>
                      </a:r>
                      <a:r>
                        <a:rPr lang="en-US" dirty="0">
                          <a:latin typeface="Arial" panose="020B0604020202020204" pitchFamily="34" charset="0"/>
                          <a:cs typeface="Arial" panose="020B0604020202020204" pitchFamily="34" charset="0"/>
                        </a:rPr>
                        <a:t> we need to protect from deforestation.</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137888156"/>
              </p:ext>
            </p:extLst>
          </p:nvPr>
        </p:nvGraphicFramePr>
        <p:xfrm>
          <a:off x="0" y="0"/>
          <a:ext cx="12191999" cy="6857999"/>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95561">
                <a:tc gridSpan="2">
                  <a:txBody>
                    <a:bodyPr/>
                    <a:lstStyle/>
                    <a:p>
                      <a:pPr algn="l">
                        <a:lnSpc>
                          <a:spcPct val="150000"/>
                        </a:lnSpc>
                      </a:pPr>
                      <a:r>
                        <a:rPr lang="en-US" sz="1800" b="1" u="sng" dirty="0">
                          <a:solidFill>
                            <a:schemeClr val="accent1"/>
                          </a:solidFill>
                          <a:latin typeface="Arial" panose="020B0604020202020204" pitchFamily="34" charset="0"/>
                          <a:cs typeface="Arial" panose="020B0604020202020204" pitchFamily="34" charset="0"/>
                        </a:rPr>
                        <a:t>I’ve just closed</a:t>
                      </a:r>
                      <a:r>
                        <a:rPr lang="en-US" sz="1800" b="1" u="none" dirty="0">
                          <a:solidFill>
                            <a:schemeClr val="accent1"/>
                          </a:solidFill>
                          <a:latin typeface="Arial" panose="020B0604020202020204" pitchFamily="34" charset="0"/>
                          <a:cs typeface="Arial" panose="020B0604020202020204" pitchFamily="34" charset="0"/>
                        </a:rPr>
                        <a:t> the door, so let’s start the meeting now.</a:t>
                      </a:r>
                    </a:p>
                    <a:p>
                      <a:pPr algn="l">
                        <a:lnSpc>
                          <a:spcPct val="150000"/>
                        </a:lnSpc>
                      </a:pPr>
                      <a:r>
                        <a:rPr lang="en-US" sz="1800" b="1" u="none" dirty="0">
                          <a:solidFill>
                            <a:schemeClr val="accent1"/>
                          </a:solidFill>
                          <a:latin typeface="Arial" panose="020B0604020202020204" pitchFamily="34" charset="0"/>
                          <a:cs typeface="Arial" panose="020B0604020202020204" pitchFamily="34" charset="0"/>
                        </a:rPr>
                        <a:t>She </a:t>
                      </a:r>
                      <a:r>
                        <a:rPr lang="en-US" sz="1800" b="1" u="sng" dirty="0">
                          <a:solidFill>
                            <a:schemeClr val="accent1"/>
                          </a:solidFill>
                          <a:latin typeface="Arial" panose="020B0604020202020204" pitchFamily="34" charset="0"/>
                          <a:cs typeface="Arial" panose="020B0604020202020204" pitchFamily="34" charset="0"/>
                        </a:rPr>
                        <a:t>has worked</a:t>
                      </a:r>
                      <a:r>
                        <a:rPr lang="en-US" sz="1800" b="1" u="none" dirty="0">
                          <a:solidFill>
                            <a:schemeClr val="accent1"/>
                          </a:solidFill>
                          <a:latin typeface="Arial" panose="020B0604020202020204" pitchFamily="34" charset="0"/>
                          <a:cs typeface="Arial" panose="020B0604020202020204" pitchFamily="34" charset="0"/>
                        </a:rPr>
                        <a:t> in three different countries.</a:t>
                      </a:r>
                    </a:p>
                    <a:p>
                      <a:pPr algn="l">
                        <a:lnSpc>
                          <a:spcPct val="150000"/>
                        </a:lnSpc>
                      </a:pPr>
                      <a:r>
                        <a:rPr lang="en-US" sz="1800" b="1" u="sng" dirty="0">
                          <a:solidFill>
                            <a:schemeClr val="accent1"/>
                          </a:solidFill>
                          <a:latin typeface="Arial" panose="020B0604020202020204" pitchFamily="34" charset="0"/>
                          <a:cs typeface="Arial" panose="020B0604020202020204" pitchFamily="34" charset="0"/>
                        </a:rPr>
                        <a:t>I’ve just</a:t>
                      </a:r>
                      <a:r>
                        <a:rPr lang="en-US" sz="1800" b="1" u="none" dirty="0">
                          <a:solidFill>
                            <a:schemeClr val="accent1"/>
                          </a:solidFill>
                          <a:latin typeface="Arial" panose="020B0604020202020204" pitchFamily="34" charset="0"/>
                          <a:cs typeface="Arial" panose="020B0604020202020204" pitchFamily="34" charset="0"/>
                        </a:rPr>
                        <a:t> hurt my knee.</a:t>
                      </a:r>
                      <a:endParaRPr lang="x-none" sz="1800" b="1" u="none"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6986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Which sentence happened recently?</a:t>
                      </a:r>
                    </a:p>
                    <a:p>
                      <a:pPr algn="l"/>
                      <a:r>
                        <a:rPr lang="en-US" sz="1800" dirty="0">
                          <a:latin typeface="Arial" panose="020B0604020202020204" pitchFamily="34" charset="0"/>
                          <a:cs typeface="Arial" panose="020B0604020202020204" pitchFamily="34" charset="0"/>
                        </a:rPr>
                        <a:t>Which sentences have a present time reference?</a:t>
                      </a:r>
                    </a:p>
                    <a:p>
                      <a:pPr algn="l"/>
                      <a:r>
                        <a:rPr lang="en-US" sz="1800" dirty="0">
                          <a:latin typeface="Arial" panose="020B0604020202020204" pitchFamily="34" charset="0"/>
                          <a:cs typeface="Arial" panose="020B0604020202020204" pitchFamily="34" charset="0"/>
                        </a:rPr>
                        <a:t>Which sentence talks about a personal experience in the past?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234">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1" dirty="0">
                          <a:solidFill>
                            <a:schemeClr val="accent1"/>
                          </a:solidFill>
                          <a:latin typeface="Arial" panose="020B0604020202020204" pitchFamily="34" charset="0"/>
                          <a:ea typeface="Helvetica Neue"/>
                          <a:cs typeface="Arial" panose="020B0604020202020204" pitchFamily="34" charset="0"/>
                          <a:sym typeface="Helvetica Neue"/>
                          <a:hlinkClick r:id="rId2">
                            <a:extLst>
                              <a:ext uri="{A12FA001-AC4F-418D-AE19-62706E023703}">
                                <ahyp:hlinkClr xmlns:ahyp="http://schemas.microsoft.com/office/drawing/2018/hyperlinkcolor" val="tx"/>
                              </a:ext>
                            </a:extLst>
                          </a:hlinkClick>
                        </a:rPr>
                        <a:t>Present perfect simple</a:t>
                      </a:r>
                      <a:endParaRPr lang="en-US" sz="1800" b="1" dirty="0">
                        <a:solidFill>
                          <a:schemeClr val="accent1"/>
                        </a:solidFill>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US" sz="1800" u="none" dirty="0">
                          <a:latin typeface="Arial" panose="020B0604020202020204" pitchFamily="34" charset="0"/>
                          <a:ea typeface="Helvetica Neue"/>
                          <a:cs typeface="Arial" panose="020B0604020202020204" pitchFamily="34" charset="0"/>
                          <a:sym typeface="Helvetica Neue"/>
                        </a:rPr>
                        <a:t>has / have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69867">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dk1"/>
                          </a:solidFill>
                          <a:latin typeface="Arial" panose="020B0604020202020204" pitchFamily="34" charset="0"/>
                          <a:ea typeface="Helvetica Neue"/>
                          <a:cs typeface="Arial" panose="020B0604020202020204" pitchFamily="34" charset="0"/>
                          <a:sym typeface="Helvetica Neue"/>
                        </a:rPr>
                        <a:t>The present perfect can be used to talk about something that has happened recently (we often add ‘just’ and ‘already’ to indicate this). It </a:t>
                      </a:r>
                      <a:r>
                        <a:rPr lang="en-US" sz="1800" b="0" i="0" kern="1200" dirty="0">
                          <a:solidFill>
                            <a:schemeClr val="tx1"/>
                          </a:solidFill>
                          <a:effectLst/>
                          <a:latin typeface="Arial" panose="020B0604020202020204" pitchFamily="34" charset="0"/>
                          <a:ea typeface="+mn-ea"/>
                          <a:cs typeface="Arial" panose="020B0604020202020204" pitchFamily="34" charset="0"/>
                        </a:rPr>
                        <a:t>can also be used to talk about personal experiences in the past – ‘I have worked at this school’. The present perfect can also be used with a present time reference – ‘She has already prepared a delicious dinner’.</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9347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0" i="0" dirty="0">
                          <a:solidFill>
                            <a:schemeClr val="dk1"/>
                          </a:solidFill>
                          <a:latin typeface="Arial" panose="020B0604020202020204" pitchFamily="34" charset="0"/>
                          <a:ea typeface="Helvetica Neue"/>
                          <a:cs typeface="Arial" panose="020B0604020202020204" pitchFamily="34" charset="0"/>
                          <a:sym typeface="Helvetica Neue"/>
                        </a:rPr>
                        <a:t>Where </a:t>
                      </a:r>
                      <a:r>
                        <a:rPr lang="en-US" sz="1800" b="0" i="0" u="sng" dirty="0">
                          <a:solidFill>
                            <a:schemeClr val="dk1"/>
                          </a:solidFill>
                          <a:latin typeface="Arial" panose="020B0604020202020204" pitchFamily="34" charset="0"/>
                          <a:ea typeface="Helvetica Neue"/>
                          <a:cs typeface="Arial" panose="020B0604020202020204" pitchFamily="34" charset="0"/>
                          <a:sym typeface="Helvetica Neue"/>
                        </a:rPr>
                        <a:t>has he gone</a:t>
                      </a:r>
                      <a:r>
                        <a:rPr lang="en-US" sz="1800" b="0" i="0" u="none" dirty="0">
                          <a:solidFill>
                            <a:schemeClr val="dk1"/>
                          </a:solidFill>
                          <a:latin typeface="Arial" panose="020B0604020202020204" pitchFamily="34" charset="0"/>
                          <a:ea typeface="Helvetica Neue"/>
                          <a:cs typeface="Arial" panose="020B0604020202020204" pitchFamily="34" charset="0"/>
                          <a:sym typeface="Helvetica Neue"/>
                        </a:rPr>
                        <a:t>? (happened recently)</a:t>
                      </a:r>
                    </a:p>
                    <a:p>
                      <a:pPr marL="0" marR="0" lvl="0" indent="0" algn="l" rtl="0">
                        <a:spcBef>
                          <a:spcPts val="0"/>
                        </a:spcBef>
                        <a:spcAft>
                          <a:spcPts val="0"/>
                        </a:spcAft>
                        <a:buNone/>
                      </a:pPr>
                      <a:r>
                        <a:rPr lang="en-US" sz="1800" b="0" i="0" u="sng" dirty="0">
                          <a:solidFill>
                            <a:schemeClr val="dk1"/>
                          </a:solidFill>
                          <a:latin typeface="Arial" panose="020B0604020202020204" pitchFamily="34" charset="0"/>
                          <a:cs typeface="Arial" panose="020B0604020202020204" pitchFamily="34" charset="0"/>
                          <a:sym typeface="Helvetica Neue"/>
                        </a:rPr>
                        <a:t>Have you been</a:t>
                      </a:r>
                      <a:r>
                        <a:rPr lang="en-US" sz="1800" b="0" i="0" u="none" dirty="0">
                          <a:solidFill>
                            <a:schemeClr val="dk1"/>
                          </a:solidFill>
                          <a:latin typeface="Arial" panose="020B0604020202020204" pitchFamily="34" charset="0"/>
                          <a:cs typeface="Arial" panose="020B0604020202020204" pitchFamily="34" charset="0"/>
                          <a:sym typeface="Helvetica Neue"/>
                        </a:rPr>
                        <a:t> to India? (personal experiences in the past)</a:t>
                      </a:r>
                    </a:p>
                    <a:p>
                      <a:pPr marL="0" marR="0" lvl="0" indent="0" algn="l" rtl="0">
                        <a:spcBef>
                          <a:spcPts val="0"/>
                        </a:spcBef>
                        <a:spcAft>
                          <a:spcPts val="0"/>
                        </a:spcAft>
                        <a:buNone/>
                      </a:pPr>
                      <a:r>
                        <a:rPr lang="en-US" sz="1800" b="0" i="0" u="sng" dirty="0">
                          <a:solidFill>
                            <a:schemeClr val="dk1"/>
                          </a:solidFill>
                          <a:latin typeface="Arial" panose="020B0604020202020204" pitchFamily="34" charset="0"/>
                          <a:cs typeface="Arial" panose="020B0604020202020204" pitchFamily="34" charset="0"/>
                          <a:sym typeface="Helvetica Neue"/>
                        </a:rPr>
                        <a:t>I’ve just seen</a:t>
                      </a:r>
                      <a:r>
                        <a:rPr lang="en-US" sz="1800" b="0" i="0" u="none" dirty="0">
                          <a:solidFill>
                            <a:schemeClr val="dk1"/>
                          </a:solidFill>
                          <a:latin typeface="Arial" panose="020B0604020202020204" pitchFamily="34" charset="0"/>
                          <a:cs typeface="Arial" panose="020B0604020202020204" pitchFamily="34" charset="0"/>
                          <a:sym typeface="Helvetica Neue"/>
                        </a:rPr>
                        <a:t> a polar bear. (referencing the present time)</a:t>
                      </a:r>
                      <a:endParaRPr lang="en-US" sz="180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2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1835296932"/>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a:lnSpc>
                          <a:spcPct val="114000"/>
                        </a:lnSpc>
                      </a:pPr>
                      <a:r>
                        <a:rPr lang="en-US" b="1" u="sng" dirty="0">
                          <a:latin typeface="Arial" panose="020B0604020202020204" pitchFamily="34" charset="0"/>
                          <a:cs typeface="Arial" panose="020B0604020202020204" pitchFamily="34" charset="0"/>
                        </a:rPr>
                        <a:t>The way I see it</a:t>
                      </a:r>
                      <a:r>
                        <a:rPr lang="en-US" b="1" dirty="0">
                          <a:latin typeface="Arial" panose="020B0604020202020204" pitchFamily="34" charset="0"/>
                          <a:cs typeface="Arial" panose="020B0604020202020204" pitchFamily="34" charset="0"/>
                        </a:rPr>
                        <a:t>, clean energy, like wind and solar power, will replace fossil fuels.</a:t>
                      </a:r>
                    </a:p>
                    <a:p>
                      <a:pPr algn="l">
                        <a:lnSpc>
                          <a:spcPct val="114000"/>
                        </a:lnSpc>
                      </a:pPr>
                      <a:endParaRPr lang="en-US"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b="1" u="sng" dirty="0">
                          <a:latin typeface="Arial" panose="020B0604020202020204" pitchFamily="34" charset="0"/>
                          <a:cs typeface="Arial" panose="020B0604020202020204" pitchFamily="34" charset="0"/>
                        </a:rPr>
                        <a:t>I can’t help thinking</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that people were happier when they worked in long-term roles.</a:t>
                      </a:r>
                    </a:p>
                    <a:p>
                      <a:pPr algn="l">
                        <a:lnSpc>
                          <a:spcPct val="114000"/>
                        </a:lnSpc>
                      </a:pPr>
                      <a:endParaRPr lang="x-none"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sz="1800" b="1" dirty="0">
                          <a:solidFill>
                            <a:schemeClr val="tx1"/>
                          </a:solidFill>
                          <a:latin typeface="Arial" panose="020B0604020202020204" pitchFamily="34" charset="0"/>
                          <a:cs typeface="Arial" panose="020B0604020202020204" pitchFamily="34" charset="0"/>
                        </a:rPr>
                        <a:t>You </a:t>
                      </a:r>
                      <a:r>
                        <a:rPr lang="en-US" sz="1800" b="1" u="sng" dirty="0">
                          <a:solidFill>
                            <a:schemeClr val="tx1"/>
                          </a:solidFill>
                          <a:latin typeface="Arial" panose="020B0604020202020204" pitchFamily="34" charset="0"/>
                          <a:cs typeface="Arial" panose="020B0604020202020204" pitchFamily="34" charset="0"/>
                        </a:rPr>
                        <a:t>can’t have</a:t>
                      </a:r>
                      <a:r>
                        <a:rPr lang="en-US" sz="1800" b="1" u="none"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finished the exam. You’ve only been here twenty minutes.</a:t>
                      </a: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1" i="0" u="sng" strike="noStrike" kern="1200" noProof="0" dirty="0">
                          <a:solidFill>
                            <a:schemeClr val="tx2"/>
                          </a:solidFill>
                          <a:effectLst/>
                          <a:latin typeface="Helvetica"/>
                          <a:hlinkClick r:id="rId2">
                            <a:extLst>
                              <a:ext uri="{A12FA001-AC4F-418D-AE19-62706E023703}">
                                <ahyp:hlinkClr xmlns:ahyp="http://schemas.microsoft.com/office/drawing/2018/hyperlinkcolor" val="tx"/>
                              </a:ext>
                            </a:extLst>
                          </a:hlinkClick>
                        </a:rPr>
                        <a:t>Expressing opinion</a:t>
                      </a:r>
                      <a:endParaRPr lang="en-US" b="1" u="sng" strike="noStrike" noProof="0" dirty="0">
                        <a:solidFill>
                          <a:schemeClr val="tx2"/>
                        </a:solidFill>
                        <a:latin typeface="Helvetica"/>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a:t>
                      </a:r>
                      <a:r>
                        <a:rPr lang="x-none" sz="1800" dirty="0">
                          <a:latin typeface="Arial"/>
                          <a:cs typeface="Arial"/>
                        </a:rPr>
                        <a:t>odals of deduction, present perfect</a:t>
                      </a:r>
                      <a:r>
                        <a:rPr lang="en-GB" sz="1800" dirty="0">
                          <a:latin typeface="Arial"/>
                          <a:cs typeface="Arial"/>
                        </a:rPr>
                        <a:t>, verb phrases</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1219601617"/>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b="1" u="sng" dirty="0">
                          <a:latin typeface="Arial" panose="020B0604020202020204" pitchFamily="34" charset="0"/>
                          <a:cs typeface="Arial" panose="020B0604020202020204" pitchFamily="34" charset="0"/>
                        </a:rPr>
                        <a:t>You should</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consider gaining more experience to improve your CV.</a:t>
                      </a:r>
                    </a:p>
                    <a:p>
                      <a:pPr algn="l" rtl="0">
                        <a:lnSpc>
                          <a:spcPct val="150000"/>
                        </a:lnSpc>
                      </a:pPr>
                      <a:r>
                        <a:rPr lang="en-US" b="1" u="sng" dirty="0">
                          <a:latin typeface="Arial" panose="020B0604020202020204" pitchFamily="34" charset="0"/>
                          <a:cs typeface="Arial" panose="020B0604020202020204" pitchFamily="34" charset="0"/>
                        </a:rPr>
                        <a:t>What would you suggest</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I study if I want to have a career in biomedical research?</a:t>
                      </a:r>
                    </a:p>
                    <a:p>
                      <a:pPr algn="l" rtl="0">
                        <a:lnSpc>
                          <a:spcPct val="150000"/>
                        </a:lnSpc>
                      </a:pPr>
                      <a:r>
                        <a:rPr lang="en-US" b="1" u="sng" dirty="0">
                          <a:latin typeface="Arial" panose="020B0604020202020204" pitchFamily="34" charset="0"/>
                          <a:cs typeface="Arial" panose="020B0604020202020204" pitchFamily="34" charset="0"/>
                        </a:rPr>
                        <a:t>I recommend</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reading recent research articles on climate change to stay informed about the latest developments in science.</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What if we try</a:t>
                      </a:r>
                      <a:r>
                        <a:rPr lang="en-US" sz="1800" b="1" u="none" dirty="0">
                          <a:solidFill>
                            <a:schemeClr val="tx1"/>
                          </a:solidFill>
                          <a:latin typeface="Arial" panose="020B0604020202020204" pitchFamily="34" charset="0"/>
                          <a:cs typeface="Arial" panose="020B0604020202020204" pitchFamily="34" charset="0"/>
                        </a:rPr>
                        <a:t> using that new app to improve our team communication?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Asking for and making suggestions and recommendations</a:t>
                      </a:r>
                      <a:endParaRPr lang="en-US" sz="1800"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err="1">
                          <a:solidFill>
                            <a:schemeClr val="tx1"/>
                          </a:solidFill>
                          <a:latin typeface="Arial" panose="020B0604020202020204" pitchFamily="34" charset="0"/>
                          <a:cs typeface="Arial" panose="020B0604020202020204" pitchFamily="34" charset="0"/>
                        </a:rPr>
                        <a:t>wh</a:t>
                      </a:r>
                      <a:r>
                        <a:rPr lang="en-US" sz="1800" dirty="0">
                          <a:solidFill>
                            <a:schemeClr val="tx1"/>
                          </a:solidFill>
                          <a:latin typeface="Arial" panose="020B0604020202020204" pitchFamily="34" charset="0"/>
                          <a:cs typeface="Arial" panose="020B0604020202020204" pitchFamily="34" charset="0"/>
                        </a:rPr>
                        <a:t>- questions, verb + verb -</a:t>
                      </a:r>
                      <a:r>
                        <a:rPr lang="en-US" sz="1800" dirty="0" err="1">
                          <a:solidFill>
                            <a:schemeClr val="tx1"/>
                          </a:solidFill>
                          <a:latin typeface="Arial" panose="020B0604020202020204" pitchFamily="34" charset="0"/>
                          <a:cs typeface="Arial" panose="020B0604020202020204" pitchFamily="34" charset="0"/>
                        </a:rPr>
                        <a:t>ing</a:t>
                      </a:r>
                      <a:r>
                        <a:rPr lang="en-US" sz="1800" dirty="0">
                          <a:solidFill>
                            <a:schemeClr val="tx1"/>
                          </a:solidFill>
                          <a:latin typeface="Arial" panose="020B0604020202020204" pitchFamily="34" charset="0"/>
                          <a:cs typeface="Arial" panose="020B0604020202020204" pitchFamily="34" charset="0"/>
                        </a:rPr>
                        <a:t>, ‘to’ infinitive, modals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899370609"/>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b="1" u="sng" dirty="0">
                          <a:latin typeface="Arial" panose="020B0604020202020204" pitchFamily="34" charset="0"/>
                          <a:cs typeface="Arial" panose="020B0604020202020204" pitchFamily="34" charset="0"/>
                        </a:rPr>
                        <a:t>I am on board</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with the idea that work-life having long holidays are essential for happy employees. </a:t>
                      </a:r>
                    </a:p>
                    <a:p>
                      <a:pPr algn="l" rtl="0">
                        <a:lnSpc>
                          <a:spcPct val="150000"/>
                        </a:lnSpc>
                      </a:pPr>
                      <a:r>
                        <a:rPr lang="en-AE" sz="1800" b="1" u="sng" dirty="0">
                          <a:solidFill>
                            <a:schemeClr val="tx1"/>
                          </a:solidFill>
                          <a:latin typeface="Arial" panose="020B0604020202020204" pitchFamily="34" charset="0"/>
                          <a:cs typeface="Arial" panose="020B0604020202020204" pitchFamily="34" charset="0"/>
                        </a:rPr>
                        <a:t>I disagree</a:t>
                      </a:r>
                      <a:r>
                        <a:rPr lang="en-AE" sz="1800" b="1" u="none" dirty="0">
                          <a:solidFill>
                            <a:schemeClr val="tx1"/>
                          </a:solidFill>
                          <a:latin typeface="Arial" panose="020B0604020202020204" pitchFamily="34" charset="0"/>
                          <a:cs typeface="Arial" panose="020B0604020202020204" pitchFamily="34" charset="0"/>
                        </a:rPr>
                        <a:t> </a:t>
                      </a:r>
                      <a:r>
                        <a:rPr lang="en-AE" sz="1800" b="1" dirty="0">
                          <a:solidFill>
                            <a:schemeClr val="tx1"/>
                          </a:solidFill>
                          <a:latin typeface="Arial" panose="020B0604020202020204" pitchFamily="34" charset="0"/>
                          <a:cs typeface="Arial" panose="020B0604020202020204" pitchFamily="34" charset="0"/>
                        </a:rPr>
                        <a:t>with the idea that the ocean’s fish population is decreasing.</a:t>
                      </a:r>
                    </a:p>
                    <a:p>
                      <a:pPr algn="l" rtl="0">
                        <a:lnSpc>
                          <a:spcPct val="150000"/>
                        </a:lnSpc>
                      </a:pPr>
                      <a:r>
                        <a:rPr lang="en-AE" sz="1800" b="1" u="sng" dirty="0">
                          <a:solidFill>
                            <a:schemeClr val="tx1"/>
                          </a:solidFill>
                          <a:latin typeface="Arial" panose="020B0604020202020204" pitchFamily="34" charset="0"/>
                          <a:cs typeface="Arial" panose="020B0604020202020204" pitchFamily="34" charset="0"/>
                        </a:rPr>
                        <a:t>I absolutely support the view</a:t>
                      </a:r>
                      <a:r>
                        <a:rPr lang="en-AE" sz="1800" b="1" u="none" dirty="0">
                          <a:solidFill>
                            <a:schemeClr val="tx1"/>
                          </a:solidFill>
                          <a:latin typeface="Arial" panose="020B0604020202020204" pitchFamily="34" charset="0"/>
                          <a:cs typeface="Arial" panose="020B0604020202020204" pitchFamily="34" charset="0"/>
                        </a:rPr>
                        <a:t> </a:t>
                      </a:r>
                      <a:r>
                        <a:rPr lang="en-AE" sz="1800" b="1" dirty="0">
                          <a:solidFill>
                            <a:schemeClr val="tx1"/>
                          </a:solidFill>
                          <a:latin typeface="Arial" panose="020B0604020202020204" pitchFamily="34" charset="0"/>
                          <a:cs typeface="Arial" panose="020B0604020202020204" pitchFamily="34" charset="0"/>
                        </a:rPr>
                        <a:t>that teaching a range of eco-friendly practices is important for school children.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chemeClr val="tx2"/>
                          </a:solidFill>
                          <a:effectLst/>
                          <a:latin typeface="Arial" panose="020B0604020202020204" pitchFamily="34" charset="0"/>
                          <a:ea typeface="+mn-ea"/>
                          <a:cs typeface="Arial" panose="020B0604020202020204" pitchFamily="34" charset="0"/>
                        </a:rPr>
                        <a:t>Expressing agreement and disagreement</a:t>
                      </a: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verbs, modals</a:t>
                      </a:r>
                      <a:r>
                        <a:rPr lang="en-AE" sz="1800" dirty="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 intensifiers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d98f769-9929-4a8c-b4e0-3b1d78562470" xsi:nil="true"/>
    <lcf76f155ced4ddcb4097134ff3c332f xmlns="4a090edc-7a12-48de-8ccc-e297ffa550e8">
      <Terms xmlns="http://schemas.microsoft.com/office/infopath/2007/PartnerControls"/>
    </lcf76f155ced4ddcb4097134ff3c332f>
    <v xmlns="4a090edc-7a12-48de-8ccc-e297ffa550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F2243A8A0F96F4EA19D6C14E99A6E6B" ma:contentTypeVersion="15" ma:contentTypeDescription="Create a new document." ma:contentTypeScope="" ma:versionID="2155f3070513ec3cd6591319884f5735">
  <xsd:schema xmlns:xsd="http://www.w3.org/2001/XMLSchema" xmlns:xs="http://www.w3.org/2001/XMLSchema" xmlns:p="http://schemas.microsoft.com/office/2006/metadata/properties" xmlns:ns2="4a090edc-7a12-48de-8ccc-e297ffa550e8" xmlns:ns3="ed98f769-9929-4a8c-b4e0-3b1d78562470" targetNamespace="http://schemas.microsoft.com/office/2006/metadata/properties" ma:root="true" ma:fieldsID="9bbf872725652c13be30896ab8aa2e83" ns2:_="" ns3:_="">
    <xsd:import namespace="4a090edc-7a12-48de-8ccc-e297ffa550e8"/>
    <xsd:import namespace="ed98f769-9929-4a8c-b4e0-3b1d7856247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ObjectDetectorVersions" minOccurs="0"/>
                <xsd:element ref="ns2:v"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90edc-7a12-48de-8ccc-e297ffa550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a0466-b813-4159-b5c3-eab993cdabb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v" ma:index="22" nillable="true" ma:displayName="v" ma:description="old version" ma:format="Dropdown" ma:internalName="v">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98f769-9929-4a8c-b4e0-3b1d785624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0d3ad72-5942-4eae-85c2-abeffc9a6022}" ma:internalName="TaxCatchAll" ma:showField="CatchAllData" ma:web="ed98f769-9929-4a8c-b4e0-3b1d785624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www.w3.org/XML/1998/namespace"/>
    <ds:schemaRef ds:uri="ed98f769-9929-4a8c-b4e0-3b1d78562470"/>
    <ds:schemaRef ds:uri="http://purl.org/dc/dcmitype/"/>
    <ds:schemaRef ds:uri="http://schemas.microsoft.com/office/2006/documentManagement/types"/>
    <ds:schemaRef ds:uri="http://purl.org/dc/terms/"/>
    <ds:schemaRef ds:uri="http://schemas.microsoft.com/office/infopath/2007/PartnerControls"/>
    <ds:schemaRef ds:uri="http://purl.org/dc/elements/1.1/"/>
    <ds:schemaRef ds:uri="http://schemas.openxmlformats.org/package/2006/metadata/core-properties"/>
    <ds:schemaRef ds:uri="4a090edc-7a12-48de-8ccc-e297ffa550e8"/>
    <ds:schemaRef ds:uri="http://schemas.microsoft.com/office/2006/metadata/properties"/>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DB69AE64-7BAF-478D-9C45-4D334D8C2F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090edc-7a12-48de-8ccc-e297ffa550e8"/>
    <ds:schemaRef ds:uri="ed98f769-9929-4a8c-b4e0-3b1d785624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11467</TotalTime>
  <Words>1586</Words>
  <Application>Microsoft Macintosh PowerPoint</Application>
  <PresentationFormat>Widescreen</PresentationFormat>
  <Paragraphs>169</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Thomasin Hazelden</cp:lastModifiedBy>
  <cp:revision>124</cp:revision>
  <dcterms:created xsi:type="dcterms:W3CDTF">2024-07-05T04:49:36Z</dcterms:created>
  <dcterms:modified xsi:type="dcterms:W3CDTF">2025-01-22T10:38:31Z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0x0101008F2243A8A0F96F4EA19D6C14E99A6E6B</vt:lpwstr>
  </property>
  <property fmtid="{D5CDD505-2E9C-101B-9397-08002B2CF9AE}" pid="3" name="MediaServiceImageTags">
    <vt:lpwstr/>
  </property>
</Properties>
</file>