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2"/>
  </p:notesMasterIdLst>
  <p:sldIdLst>
    <p:sldId id="459" r:id="rId2"/>
    <p:sldId id="470" r:id="rId3"/>
    <p:sldId id="483" r:id="rId4"/>
    <p:sldId id="440" r:id="rId5"/>
    <p:sldId id="452" r:id="rId6"/>
    <p:sldId id="454" r:id="rId7"/>
    <p:sldId id="487" r:id="rId8"/>
    <p:sldId id="482" r:id="rId9"/>
    <p:sldId id="485" r:id="rId10"/>
    <p:sldId id="489" r:id="rId11"/>
  </p:sldIdLst>
  <p:sldSz cx="9144000" cy="6858000" type="screen4x3"/>
  <p:notesSz cx="6875463" cy="10002838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706" autoAdjust="0"/>
    <p:restoredTop sz="94660"/>
  </p:normalViewPr>
  <p:slideViewPr>
    <p:cSldViewPr>
      <p:cViewPr>
        <p:scale>
          <a:sx n="112" d="100"/>
          <a:sy n="112" d="100"/>
        </p:scale>
        <p:origin x="198" y="-13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96096" y="0"/>
            <a:ext cx="2979368" cy="500142"/>
          </a:xfrm>
          <a:prstGeom prst="rect">
            <a:avLst/>
          </a:prstGeom>
        </p:spPr>
        <p:txBody>
          <a:bodyPr vert="horz" lIns="93957" tIns="46979" rIns="93957" bIns="46979" rtlCol="1"/>
          <a:lstStyle>
            <a:lvl1pPr algn="r">
              <a:defRPr sz="1100"/>
            </a:lvl1pPr>
          </a:lstStyle>
          <a:p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93" y="0"/>
            <a:ext cx="2979368" cy="500142"/>
          </a:xfrm>
          <a:prstGeom prst="rect">
            <a:avLst/>
          </a:prstGeom>
        </p:spPr>
        <p:txBody>
          <a:bodyPr vert="horz" lIns="93957" tIns="46979" rIns="93957" bIns="46979" rtlCol="1"/>
          <a:lstStyle>
            <a:lvl1pPr algn="l">
              <a:defRPr sz="1100"/>
            </a:lvl1pPr>
          </a:lstStyle>
          <a:p>
            <a:fld id="{79A287F9-1F7F-4547-BB9E-499C7A08EC25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4999037" cy="3751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57" tIns="46979" rIns="93957" bIns="46979" rtlCol="1" anchor="ctr"/>
          <a:lstStyle/>
          <a:p>
            <a:endParaRPr lang="ar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751349"/>
            <a:ext cx="5500370" cy="4501277"/>
          </a:xfrm>
          <a:prstGeom prst="rect">
            <a:avLst/>
          </a:prstGeom>
        </p:spPr>
        <p:txBody>
          <a:bodyPr vert="horz" lIns="93957" tIns="46979" rIns="93957" bIns="46979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96096" y="9500960"/>
            <a:ext cx="2979368" cy="500142"/>
          </a:xfrm>
          <a:prstGeom prst="rect">
            <a:avLst/>
          </a:prstGeom>
        </p:spPr>
        <p:txBody>
          <a:bodyPr vert="horz" lIns="93957" tIns="46979" rIns="93957" bIns="46979" rtlCol="1" anchor="b"/>
          <a:lstStyle>
            <a:lvl1pPr algn="r">
              <a:defRPr sz="1100"/>
            </a:lvl1pPr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93" y="9500960"/>
            <a:ext cx="2979368" cy="500142"/>
          </a:xfrm>
          <a:prstGeom prst="rect">
            <a:avLst/>
          </a:prstGeom>
        </p:spPr>
        <p:txBody>
          <a:bodyPr vert="horz" lIns="93957" tIns="46979" rIns="93957" bIns="46979" rtlCol="1" anchor="b"/>
          <a:lstStyle>
            <a:lvl1pPr algn="l">
              <a:defRPr sz="1100"/>
            </a:lvl1pPr>
          </a:lstStyle>
          <a:p>
            <a:fld id="{B2CD9D81-A568-40B7-B0DC-D555B16DA1A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219718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D9D81-A568-40B7-B0DC-D555B16DA1AB}" type="slidenum">
              <a:rPr lang="ar-AE" smtClean="0"/>
              <a:t>8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61645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D9D81-A568-40B7-B0DC-D555B16DA1AB}" type="slidenum">
              <a:rPr lang="ar-AE" smtClean="0"/>
              <a:t>9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29172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CD9D81-A568-40B7-B0DC-D555B16DA1AB}" type="slidenum">
              <a:rPr kumimoji="0" lang="ar-AE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ar-AE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416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88909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8341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27509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38364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30720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3842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23180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46209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ar-A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819140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64069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96610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67D7A-6AA3-44A1-92AA-5E02CBAD3BBA}" type="datetimeFigureOut">
              <a:rPr lang="ar-AE" smtClean="0"/>
              <a:t>07/08/1444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93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244036"/>
            <a:ext cx="4376413" cy="6319684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18340F4-75F8-47C8-B880-7FDEAF3D1044}"/>
              </a:ext>
            </a:extLst>
          </p:cNvPr>
          <p:cNvSpPr/>
          <p:nvPr/>
        </p:nvSpPr>
        <p:spPr>
          <a:xfrm>
            <a:off x="4808902" y="5995549"/>
            <a:ext cx="4016491" cy="4922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ملاحظات معلمتي  :..........................................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6B35A0-4CF7-4B26-9694-7936EC9CCECF}"/>
              </a:ext>
            </a:extLst>
          </p:cNvPr>
          <p:cNvSpPr/>
          <p:nvPr/>
        </p:nvSpPr>
        <p:spPr>
          <a:xfrm>
            <a:off x="235722" y="244036"/>
            <a:ext cx="4183457" cy="6292738"/>
          </a:xfrm>
          <a:prstGeom prst="rect">
            <a:avLst/>
          </a:prstGeom>
          <a:noFill/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716F18-5ED8-4097-A3AB-BD9D6658B3AA}"/>
              </a:ext>
            </a:extLst>
          </p:cNvPr>
          <p:cNvSpPr/>
          <p:nvPr/>
        </p:nvSpPr>
        <p:spPr>
          <a:xfrm>
            <a:off x="318607" y="6030909"/>
            <a:ext cx="4016491" cy="456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ملاحظات معلمتي  :..........................................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D019CD-6766-8E82-7601-280B29C256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2099631" y="388854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92B8F227-8EFD-B4A6-9122-BD8C4A681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3723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E3E1FBA-CD91-D4A6-7E22-339EB0FEF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189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9261CE3-3203-2376-F475-395EA0A7B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262379C-D99F-0E5C-79FF-856150699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2AC8C0-E01B-D617-8216-C7A4B6A36A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68673" y="323903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BCBC931-5EEE-07EE-10AD-D0EE332911A3}"/>
              </a:ext>
            </a:extLst>
          </p:cNvPr>
          <p:cNvSpPr/>
          <p:nvPr/>
        </p:nvSpPr>
        <p:spPr>
          <a:xfrm>
            <a:off x="4808902" y="913720"/>
            <a:ext cx="3934866" cy="548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هيا </a:t>
            </a:r>
            <a:r>
              <a:rPr kumimoji="0" lang="ar-AE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نرسم شخصيات قصتنا 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لليوم ونكتب اسم القصة</a:t>
            </a: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وما الشخصية التي 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أعجبتك </a:t>
            </a: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؟</a:t>
            </a: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ولماذا ؟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4DC3A1D-F8CF-FCBD-4279-46C707D06EF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1304788"/>
            <a:ext cx="743776" cy="743776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C1F1BC4-053A-531A-4457-8210368E3505}"/>
              </a:ext>
            </a:extLst>
          </p:cNvPr>
          <p:cNvSpPr/>
          <p:nvPr/>
        </p:nvSpPr>
        <p:spPr>
          <a:xfrm>
            <a:off x="4532319" y="360988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5D4723F-DC29-5CA1-3462-F2810856A1A4}"/>
              </a:ext>
            </a:extLst>
          </p:cNvPr>
          <p:cNvSpPr/>
          <p:nvPr/>
        </p:nvSpPr>
        <p:spPr>
          <a:xfrm>
            <a:off x="229044" y="401363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58A1AA4-90F1-FDDB-175F-27CC9712EB00}"/>
              </a:ext>
            </a:extLst>
          </p:cNvPr>
          <p:cNvSpPr/>
          <p:nvPr/>
        </p:nvSpPr>
        <p:spPr>
          <a:xfrm>
            <a:off x="4798829" y="1622082"/>
            <a:ext cx="39661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عنوان قصتي :.....................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70300AE-DDE3-C091-0FCF-227AF2D1A2CD}"/>
              </a:ext>
            </a:extLst>
          </p:cNvPr>
          <p:cNvSpPr/>
          <p:nvPr/>
        </p:nvSpPr>
        <p:spPr>
          <a:xfrm>
            <a:off x="392560" y="1638382"/>
            <a:ext cx="39661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عنوان قصتي :.....................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" name="Picture 36" descr="A picture containing clipart&#10;&#10;Description automatically generated">
            <a:extLst>
              <a:ext uri="{FF2B5EF4-FFF2-40B4-BE49-F238E27FC236}">
                <a16:creationId xmlns:a16="http://schemas.microsoft.com/office/drawing/2014/main" id="{75C474CB-7934-4C14-0025-4D0CCF989C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4" y="1462200"/>
            <a:ext cx="744071" cy="744071"/>
          </a:xfrm>
          <a:prstGeom prst="rect">
            <a:avLst/>
          </a:prstGeom>
        </p:spPr>
      </p:pic>
      <p:sp>
        <p:nvSpPr>
          <p:cNvPr id="38" name="AutoShape 2">
            <a:extLst>
              <a:ext uri="{FF2B5EF4-FFF2-40B4-BE49-F238E27FC236}">
                <a16:creationId xmlns:a16="http://schemas.microsoft.com/office/drawing/2014/main" id="{1434357F-F0FD-20AC-2BC6-1A8DEBE44D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839" y="2265271"/>
            <a:ext cx="4016491" cy="361030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AutoShape 2">
            <a:extLst>
              <a:ext uri="{FF2B5EF4-FFF2-40B4-BE49-F238E27FC236}">
                <a16:creationId xmlns:a16="http://schemas.microsoft.com/office/drawing/2014/main" id="{9098EA2C-EF26-3516-DF16-5E09FB0B8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688" y="2170703"/>
            <a:ext cx="4016491" cy="361030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49BCC1B-67F4-30DD-FDEB-852D3554BB4D}"/>
              </a:ext>
            </a:extLst>
          </p:cNvPr>
          <p:cNvSpPr/>
          <p:nvPr/>
        </p:nvSpPr>
        <p:spPr>
          <a:xfrm>
            <a:off x="5873605" y="2287851"/>
            <a:ext cx="181972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شخصيات قصتي</a:t>
            </a:r>
            <a:endParaRPr kumimoji="0" lang="en-US" sz="24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D4A2C23-4B89-DAF2-6CA5-9201CDE56CA8}"/>
              </a:ext>
            </a:extLst>
          </p:cNvPr>
          <p:cNvSpPr/>
          <p:nvPr/>
        </p:nvSpPr>
        <p:spPr>
          <a:xfrm>
            <a:off x="1375789" y="2303187"/>
            <a:ext cx="181972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شخصيات قصتي</a:t>
            </a:r>
            <a:endParaRPr kumimoji="0" lang="en-US" sz="24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: Rounded Corners 12">
            <a:extLst>
              <a:ext uri="{FF2B5EF4-FFF2-40B4-BE49-F238E27FC236}">
                <a16:creationId xmlns:a16="http://schemas.microsoft.com/office/drawing/2014/main" id="{0BCBC931-5EEE-07EE-10AD-D0EE332911A3}"/>
              </a:ext>
            </a:extLst>
          </p:cNvPr>
          <p:cNvSpPr/>
          <p:nvPr/>
        </p:nvSpPr>
        <p:spPr>
          <a:xfrm>
            <a:off x="484313" y="1046452"/>
            <a:ext cx="3934866" cy="6302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هيا </a:t>
            </a:r>
            <a:r>
              <a:rPr kumimoji="0" lang="ar-AE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نرسم شخصيات قصتنا 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لليوم ونكتب اسم القصة</a:t>
            </a: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وما الشخصية التي 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أعجبتك؟</a:t>
            </a: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ولماذا ؟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6D799E3-9978-4765-9ECB-476A38FF3CC7}"/>
              </a:ext>
            </a:extLst>
          </p:cNvPr>
          <p:cNvSpPr/>
          <p:nvPr/>
        </p:nvSpPr>
        <p:spPr>
          <a:xfrm>
            <a:off x="4890527" y="5085184"/>
            <a:ext cx="3850785" cy="7903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ما الشخصية التي أعجبتن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ك؟ </a:t>
            </a: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ولماذا ؟</a:t>
            </a: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...............................................................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1C021C3-AE5C-41BE-A46F-D2DBF2EAEF25}"/>
              </a:ext>
            </a:extLst>
          </p:cNvPr>
          <p:cNvSpPr/>
          <p:nvPr/>
        </p:nvSpPr>
        <p:spPr>
          <a:xfrm>
            <a:off x="484313" y="5190713"/>
            <a:ext cx="3850785" cy="7903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ما الشخصية التي أعجبتن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ك؟ </a:t>
            </a: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ولماذا ؟</a:t>
            </a: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...............................................................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115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88200" y="230563"/>
            <a:ext cx="4376413" cy="6319684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18340F4-75F8-47C8-B880-7FDEAF3D1044}"/>
              </a:ext>
            </a:extLst>
          </p:cNvPr>
          <p:cNvSpPr/>
          <p:nvPr/>
        </p:nvSpPr>
        <p:spPr>
          <a:xfrm>
            <a:off x="4808902" y="5995549"/>
            <a:ext cx="4016491" cy="4922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ملاحظات معلمتي  :..........................................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6B35A0-4CF7-4B26-9694-7936EC9CCECF}"/>
              </a:ext>
            </a:extLst>
          </p:cNvPr>
          <p:cNvSpPr/>
          <p:nvPr/>
        </p:nvSpPr>
        <p:spPr>
          <a:xfrm>
            <a:off x="235722" y="244036"/>
            <a:ext cx="4183457" cy="6292738"/>
          </a:xfrm>
          <a:prstGeom prst="rect">
            <a:avLst/>
          </a:prstGeom>
          <a:noFill/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716F18-5ED8-4097-A3AB-BD9D6658B3AA}"/>
              </a:ext>
            </a:extLst>
          </p:cNvPr>
          <p:cNvSpPr/>
          <p:nvPr/>
        </p:nvSpPr>
        <p:spPr>
          <a:xfrm>
            <a:off x="318607" y="6030909"/>
            <a:ext cx="4016491" cy="456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ملاحظات معلمتي  :..........................................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D019CD-6766-8E82-7601-280B29C256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2099631" y="388854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92B8F227-8EFD-B4A6-9122-BD8C4A681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3723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E3E1FBA-CD91-D4A6-7E22-339EB0FEF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189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9261CE3-3203-2376-F475-395EA0A7B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262379C-D99F-0E5C-79FF-856150699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2AC8C0-E01B-D617-8216-C7A4B6A36A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68673" y="323903"/>
            <a:ext cx="485775" cy="41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4DC3A1D-F8CF-FCBD-4279-46C707D06EF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1304788"/>
            <a:ext cx="743776" cy="743776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C1F1BC4-053A-531A-4457-8210368E3505}"/>
              </a:ext>
            </a:extLst>
          </p:cNvPr>
          <p:cNvSpPr/>
          <p:nvPr/>
        </p:nvSpPr>
        <p:spPr>
          <a:xfrm>
            <a:off x="4532319" y="360988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5D4723F-DC29-5CA1-3462-F2810856A1A4}"/>
              </a:ext>
            </a:extLst>
          </p:cNvPr>
          <p:cNvSpPr/>
          <p:nvPr/>
        </p:nvSpPr>
        <p:spPr>
          <a:xfrm>
            <a:off x="229044" y="401363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" name="Picture 36" descr="A picture containing clipart&#10;&#10;Description automatically generated">
            <a:extLst>
              <a:ext uri="{FF2B5EF4-FFF2-40B4-BE49-F238E27FC236}">
                <a16:creationId xmlns:a16="http://schemas.microsoft.com/office/drawing/2014/main" id="{75C474CB-7934-4C14-0025-4D0CCF989C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48" y="1491497"/>
            <a:ext cx="744071" cy="74407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9795E70F-289C-DA75-CCE6-A6C35F397983}"/>
              </a:ext>
            </a:extLst>
          </p:cNvPr>
          <p:cNvGrpSpPr/>
          <p:nvPr/>
        </p:nvGrpSpPr>
        <p:grpSpPr>
          <a:xfrm>
            <a:off x="4694790" y="1400972"/>
            <a:ext cx="4225090" cy="4417484"/>
            <a:chOff x="4694790" y="1400972"/>
            <a:chExt cx="4225090" cy="441748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58A1AA4-90F1-FDDB-175F-27CC9712EB00}"/>
                </a:ext>
              </a:extLst>
            </p:cNvPr>
            <p:cNvSpPr/>
            <p:nvPr/>
          </p:nvSpPr>
          <p:spPr>
            <a:xfrm>
              <a:off x="4953731" y="1400972"/>
              <a:ext cx="3966149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28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عنوان قصتي :.....................</a:t>
              </a:r>
              <a:endParaRPr kumimoji="0" lang="en-US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AutoShape 2">
              <a:extLst>
                <a:ext uri="{FF2B5EF4-FFF2-40B4-BE49-F238E27FC236}">
                  <a16:creationId xmlns:a16="http://schemas.microsoft.com/office/drawing/2014/main" id="{1434357F-F0FD-20AC-2BC6-1A8DEBE44D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4790" y="3429000"/>
              <a:ext cx="4016491" cy="238945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49BCC1B-67F4-30DD-FDEB-852D3554BB4D}"/>
                </a:ext>
              </a:extLst>
            </p:cNvPr>
            <p:cNvSpPr/>
            <p:nvPr/>
          </p:nvSpPr>
          <p:spPr>
            <a:xfrm>
              <a:off x="5883448" y="1849145"/>
              <a:ext cx="1656223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24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عناصر القصة </a:t>
              </a:r>
              <a:endParaRPr kumimoji="0" lang="en-US" sz="2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0D2DB15-9DCA-4B6F-42A6-31E0CAE943F3}"/>
                </a:ext>
              </a:extLst>
            </p:cNvPr>
            <p:cNvSpPr/>
            <p:nvPr/>
          </p:nvSpPr>
          <p:spPr>
            <a:xfrm>
              <a:off x="7709261" y="2526388"/>
              <a:ext cx="1129761" cy="8327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مكان القصة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6EBB5E-3440-1E58-2669-246DCC7CAEAC}"/>
                </a:ext>
              </a:extLst>
            </p:cNvPr>
            <p:cNvSpPr/>
            <p:nvPr/>
          </p:nvSpPr>
          <p:spPr>
            <a:xfrm>
              <a:off x="4773813" y="2534004"/>
              <a:ext cx="1631113" cy="8327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شخصيات القصة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..........................................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7DA5681-8FC5-0993-956E-BCC27A80C17B}"/>
                </a:ext>
              </a:extLst>
            </p:cNvPr>
            <p:cNvSpPr/>
            <p:nvPr/>
          </p:nvSpPr>
          <p:spPr>
            <a:xfrm>
              <a:off x="6468071" y="2517281"/>
              <a:ext cx="1180129" cy="8327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زمان  القصة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2CB3491-BECB-7F9D-7B26-25EEA687CF1A}"/>
                </a:ext>
              </a:extLst>
            </p:cNvPr>
            <p:cNvCxnSpPr/>
            <p:nvPr/>
          </p:nvCxnSpPr>
          <p:spPr>
            <a:xfrm>
              <a:off x="7539671" y="2161602"/>
              <a:ext cx="632729" cy="35567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F806640-4AC2-01ED-E3F6-86B41E8B88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8463" y="2171822"/>
              <a:ext cx="444633" cy="35567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52F8CFD-D3B8-6EC9-815F-E6826D0334CE}"/>
                </a:ext>
              </a:extLst>
            </p:cNvPr>
            <p:cNvCxnSpPr>
              <a:cxnSpLocks/>
            </p:cNvCxnSpPr>
            <p:nvPr/>
          </p:nvCxnSpPr>
          <p:spPr>
            <a:xfrm>
              <a:off x="6936805" y="2207806"/>
              <a:ext cx="0" cy="34995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235F7D1-DE73-1552-A78A-B90DF128351C}"/>
              </a:ext>
            </a:extLst>
          </p:cNvPr>
          <p:cNvGrpSpPr/>
          <p:nvPr/>
        </p:nvGrpSpPr>
        <p:grpSpPr>
          <a:xfrm>
            <a:off x="362967" y="1101090"/>
            <a:ext cx="4144232" cy="4676511"/>
            <a:chOff x="4694790" y="1141945"/>
            <a:chExt cx="4144232" cy="4676511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EB0BFFB8-06D6-16B8-B308-71BDD6BFD79F}"/>
                </a:ext>
              </a:extLst>
            </p:cNvPr>
            <p:cNvSpPr/>
            <p:nvPr/>
          </p:nvSpPr>
          <p:spPr>
            <a:xfrm>
              <a:off x="4872017" y="1141945"/>
              <a:ext cx="3934866" cy="402542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 marR="0" lvl="0" indent="0" algn="ctr" defTabSz="914400" rtl="1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هيا نرسم  احداث قصتنا لليوم ونكتب عناصر  القصة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06EB8CB-79BF-6176-1BB1-2CD4E5761ABE}"/>
                </a:ext>
              </a:extLst>
            </p:cNvPr>
            <p:cNvSpPr/>
            <p:nvPr/>
          </p:nvSpPr>
          <p:spPr>
            <a:xfrm>
              <a:off x="4797949" y="1441827"/>
              <a:ext cx="3966149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28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عنوان قصتي :.....................</a:t>
              </a:r>
              <a:endParaRPr kumimoji="0" lang="en-US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AutoShape 2">
              <a:extLst>
                <a:ext uri="{FF2B5EF4-FFF2-40B4-BE49-F238E27FC236}">
                  <a16:creationId xmlns:a16="http://schemas.microsoft.com/office/drawing/2014/main" id="{786F2D4F-17FE-01EB-C620-FD40E8971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4790" y="3429000"/>
              <a:ext cx="4016491" cy="238945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730015A-1AE9-54B4-2933-1E812D91585A}"/>
                </a:ext>
              </a:extLst>
            </p:cNvPr>
            <p:cNvSpPr/>
            <p:nvPr/>
          </p:nvSpPr>
          <p:spPr>
            <a:xfrm>
              <a:off x="5883448" y="1849145"/>
              <a:ext cx="1656223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24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عناصر القصة </a:t>
              </a:r>
              <a:endParaRPr kumimoji="0" lang="en-US" sz="2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E0C799C-7A13-3E16-325A-1688C2F5DC7C}"/>
                </a:ext>
              </a:extLst>
            </p:cNvPr>
            <p:cNvSpPr/>
            <p:nvPr/>
          </p:nvSpPr>
          <p:spPr>
            <a:xfrm>
              <a:off x="7709261" y="2526388"/>
              <a:ext cx="1129761" cy="8327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مكان القصة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5DEF404-1203-4582-3674-71C8882503E1}"/>
                </a:ext>
              </a:extLst>
            </p:cNvPr>
            <p:cNvSpPr/>
            <p:nvPr/>
          </p:nvSpPr>
          <p:spPr>
            <a:xfrm>
              <a:off x="4773813" y="2534004"/>
              <a:ext cx="1631113" cy="8327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شخصيات القصة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..........................................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8A89335-AF44-4513-49AF-BA7D7F4CCC42}"/>
                </a:ext>
              </a:extLst>
            </p:cNvPr>
            <p:cNvSpPr/>
            <p:nvPr/>
          </p:nvSpPr>
          <p:spPr>
            <a:xfrm>
              <a:off x="6468071" y="2517281"/>
              <a:ext cx="1180129" cy="8327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زمان  القصة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2045A94-D0BB-07AF-4DFE-3459DEA95961}"/>
                </a:ext>
              </a:extLst>
            </p:cNvPr>
            <p:cNvCxnSpPr/>
            <p:nvPr/>
          </p:nvCxnSpPr>
          <p:spPr>
            <a:xfrm>
              <a:off x="7539671" y="2161602"/>
              <a:ext cx="632729" cy="35567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92240C8E-3C02-8436-FD67-2BEC6BF01E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8463" y="2171822"/>
              <a:ext cx="444633" cy="35567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F888D527-FA45-767B-C31B-02503D62E512}"/>
                </a:ext>
              </a:extLst>
            </p:cNvPr>
            <p:cNvCxnSpPr>
              <a:cxnSpLocks/>
            </p:cNvCxnSpPr>
            <p:nvPr/>
          </p:nvCxnSpPr>
          <p:spPr>
            <a:xfrm>
              <a:off x="6936805" y="2207806"/>
              <a:ext cx="0" cy="34995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D3CF3A41-EA13-43AF-9E4D-A3A49438DFBD}"/>
              </a:ext>
            </a:extLst>
          </p:cNvPr>
          <p:cNvSpPr/>
          <p:nvPr/>
        </p:nvSpPr>
        <p:spPr>
          <a:xfrm>
            <a:off x="4850942" y="5197832"/>
            <a:ext cx="3850785" cy="7903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عناصر القصة </a:t>
            </a:r>
          </a:p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............................................................................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1C601A6-465F-4DF7-8BBC-440D032A4D4D}"/>
              </a:ext>
            </a:extLst>
          </p:cNvPr>
          <p:cNvSpPr/>
          <p:nvPr/>
        </p:nvSpPr>
        <p:spPr>
          <a:xfrm>
            <a:off x="484083" y="5274900"/>
            <a:ext cx="3850785" cy="7903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عناصر القصة </a:t>
            </a:r>
          </a:p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......................................................................................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08F9E291-8E71-4BE8-9484-56DCFAD3CF51}"/>
              </a:ext>
            </a:extLst>
          </p:cNvPr>
          <p:cNvSpPr/>
          <p:nvPr/>
        </p:nvSpPr>
        <p:spPr>
          <a:xfrm>
            <a:off x="4928611" y="1145870"/>
            <a:ext cx="3934866" cy="40254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هيا نرسم  احداث قصتنا لليوم ونكتب عناصر  القصة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B0699A8-3413-4621-91BD-9A7E71E4F5D4}"/>
              </a:ext>
            </a:extLst>
          </p:cNvPr>
          <p:cNvGrpSpPr/>
          <p:nvPr/>
        </p:nvGrpSpPr>
        <p:grpSpPr>
          <a:xfrm>
            <a:off x="362967" y="720007"/>
            <a:ext cx="4106602" cy="349002"/>
            <a:chOff x="4514543" y="721173"/>
            <a:chExt cx="4446287" cy="349002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4DA82BF7-EEB3-479F-A2F0-AE40B9613E60}"/>
                </a:ext>
              </a:extLst>
            </p:cNvPr>
            <p:cNvSpPr/>
            <p:nvPr/>
          </p:nvSpPr>
          <p:spPr>
            <a:xfrm>
              <a:off x="4514543" y="721173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2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المتعلم عناصر القصة .</a:t>
              </a:r>
              <a:endPara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Smiley Face 50">
              <a:extLst>
                <a:ext uri="{FF2B5EF4-FFF2-40B4-BE49-F238E27FC236}">
                  <a16:creationId xmlns:a16="http://schemas.microsoft.com/office/drawing/2014/main" id="{B2906B20-7E20-4390-914E-BAF781BAFA03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52" name="Smiley Face 51">
              <a:extLst>
                <a:ext uri="{FF2B5EF4-FFF2-40B4-BE49-F238E27FC236}">
                  <a16:creationId xmlns:a16="http://schemas.microsoft.com/office/drawing/2014/main" id="{F7B11AE3-557B-463A-A491-14FD03170476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53" name="Smiley Face 52">
              <a:extLst>
                <a:ext uri="{FF2B5EF4-FFF2-40B4-BE49-F238E27FC236}">
                  <a16:creationId xmlns:a16="http://schemas.microsoft.com/office/drawing/2014/main" id="{3B3DDD41-7BE8-42E3-9860-D8726D9E7E92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BD36268-D5BF-4BCC-81D6-D026EA417A35}"/>
              </a:ext>
            </a:extLst>
          </p:cNvPr>
          <p:cNvGrpSpPr/>
          <p:nvPr/>
        </p:nvGrpSpPr>
        <p:grpSpPr>
          <a:xfrm>
            <a:off x="4694789" y="737579"/>
            <a:ext cx="4205849" cy="349002"/>
            <a:chOff x="4514543" y="721173"/>
            <a:chExt cx="4446287" cy="349002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CEEFB76A-BDCA-453A-9D40-C89ACC251DA1}"/>
                </a:ext>
              </a:extLst>
            </p:cNvPr>
            <p:cNvSpPr/>
            <p:nvPr/>
          </p:nvSpPr>
          <p:spPr>
            <a:xfrm>
              <a:off x="4514543" y="721173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2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المتعلم عناصر القصة .</a:t>
              </a:r>
              <a:endPara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Smiley Face 55">
              <a:extLst>
                <a:ext uri="{FF2B5EF4-FFF2-40B4-BE49-F238E27FC236}">
                  <a16:creationId xmlns:a16="http://schemas.microsoft.com/office/drawing/2014/main" id="{A7DECCE0-F2C5-4489-8B82-76FDABECBA7C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57" name="Smiley Face 56">
              <a:extLst>
                <a:ext uri="{FF2B5EF4-FFF2-40B4-BE49-F238E27FC236}">
                  <a16:creationId xmlns:a16="http://schemas.microsoft.com/office/drawing/2014/main" id="{5162804C-09C0-41D3-8685-E049DBA6CD4F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58" name="Smiley Face 57">
              <a:extLst>
                <a:ext uri="{FF2B5EF4-FFF2-40B4-BE49-F238E27FC236}">
                  <a16:creationId xmlns:a16="http://schemas.microsoft.com/office/drawing/2014/main" id="{9788AE06-AC64-475D-AFC3-88E6D03DCDA7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</p:spTree>
    <p:extLst>
      <p:ext uri="{BB962C8B-B14F-4D97-AF65-F5344CB8AC3E}">
        <p14:creationId xmlns:p14="http://schemas.microsoft.com/office/powerpoint/2010/main" val="2758194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244036"/>
            <a:ext cx="4376413" cy="6319684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18340F4-75F8-47C8-B880-7FDEAF3D1044}"/>
              </a:ext>
            </a:extLst>
          </p:cNvPr>
          <p:cNvSpPr/>
          <p:nvPr/>
        </p:nvSpPr>
        <p:spPr>
          <a:xfrm>
            <a:off x="4808902" y="5995549"/>
            <a:ext cx="4016491" cy="4922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ملاحظات معلمتي  :..........................................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6B35A0-4CF7-4B26-9694-7936EC9CCECF}"/>
              </a:ext>
            </a:extLst>
          </p:cNvPr>
          <p:cNvSpPr/>
          <p:nvPr/>
        </p:nvSpPr>
        <p:spPr>
          <a:xfrm>
            <a:off x="235722" y="244036"/>
            <a:ext cx="4183457" cy="6292738"/>
          </a:xfrm>
          <a:prstGeom prst="rect">
            <a:avLst/>
          </a:prstGeom>
          <a:noFill/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716F18-5ED8-4097-A3AB-BD9D6658B3AA}"/>
              </a:ext>
            </a:extLst>
          </p:cNvPr>
          <p:cNvSpPr/>
          <p:nvPr/>
        </p:nvSpPr>
        <p:spPr>
          <a:xfrm>
            <a:off x="318607" y="6030909"/>
            <a:ext cx="4016491" cy="456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ملاحظات معلمتي  :..........................................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D019CD-6766-8E82-7601-280B29C256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2099631" y="388854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92B8F227-8EFD-B4A6-9122-BD8C4A681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3723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E3E1FBA-CD91-D4A6-7E22-339EB0FEF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189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9261CE3-3203-2376-F475-395EA0A7B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262379C-D99F-0E5C-79FF-856150699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2AC8C0-E01B-D617-8216-C7A4B6A36A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68673" y="323903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BCBC931-5EEE-07EE-10AD-D0EE332911A3}"/>
              </a:ext>
            </a:extLst>
          </p:cNvPr>
          <p:cNvSpPr/>
          <p:nvPr/>
        </p:nvSpPr>
        <p:spPr>
          <a:xfrm>
            <a:off x="4878767" y="801578"/>
            <a:ext cx="3934866" cy="82050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هيا نرسم نهاية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جديدة للقصة مع التعبير عنها بجملة </a:t>
            </a:r>
            <a:r>
              <a:rPr kumimoji="0" lang="ar-OM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؟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جديدة للقصّة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4DC3A1D-F8CF-FCBD-4279-46C707D06EF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1304788"/>
            <a:ext cx="743776" cy="743776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C1F1BC4-053A-531A-4457-8210368E3505}"/>
              </a:ext>
            </a:extLst>
          </p:cNvPr>
          <p:cNvSpPr/>
          <p:nvPr/>
        </p:nvSpPr>
        <p:spPr>
          <a:xfrm>
            <a:off x="4532319" y="360988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5D4723F-DC29-5CA1-3462-F2810856A1A4}"/>
              </a:ext>
            </a:extLst>
          </p:cNvPr>
          <p:cNvSpPr/>
          <p:nvPr/>
        </p:nvSpPr>
        <p:spPr>
          <a:xfrm>
            <a:off x="229044" y="401363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0EBE1AA-F438-23F8-09CE-20FEC18D9EFB}"/>
              </a:ext>
            </a:extLst>
          </p:cNvPr>
          <p:cNvSpPr/>
          <p:nvPr/>
        </p:nvSpPr>
        <p:spPr>
          <a:xfrm>
            <a:off x="375085" y="913720"/>
            <a:ext cx="3934866" cy="548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هيا نرسم نهاية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جديدة للقصة مع التعبير عنها بجملة ؟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58A1AA4-90F1-FDDB-175F-27CC9712EB00}"/>
              </a:ext>
            </a:extLst>
          </p:cNvPr>
          <p:cNvSpPr/>
          <p:nvPr/>
        </p:nvSpPr>
        <p:spPr>
          <a:xfrm>
            <a:off x="4798829" y="1622082"/>
            <a:ext cx="39661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عنوان قصتي :.....................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70300AE-DDE3-C091-0FCF-227AF2D1A2CD}"/>
              </a:ext>
            </a:extLst>
          </p:cNvPr>
          <p:cNvSpPr/>
          <p:nvPr/>
        </p:nvSpPr>
        <p:spPr>
          <a:xfrm>
            <a:off x="392560" y="1638382"/>
            <a:ext cx="39661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عنوان قصتي :.....................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" name="Picture 36" descr="A picture containing clipart&#10;&#10;Description automatically generated">
            <a:extLst>
              <a:ext uri="{FF2B5EF4-FFF2-40B4-BE49-F238E27FC236}">
                <a16:creationId xmlns:a16="http://schemas.microsoft.com/office/drawing/2014/main" id="{75C474CB-7934-4C14-0025-4D0CCF989C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82" y="1264265"/>
            <a:ext cx="744071" cy="744071"/>
          </a:xfrm>
          <a:prstGeom prst="rect">
            <a:avLst/>
          </a:prstGeom>
        </p:spPr>
      </p:pic>
      <p:sp>
        <p:nvSpPr>
          <p:cNvPr id="38" name="AutoShape 2">
            <a:extLst>
              <a:ext uri="{FF2B5EF4-FFF2-40B4-BE49-F238E27FC236}">
                <a16:creationId xmlns:a16="http://schemas.microsoft.com/office/drawing/2014/main" id="{1434357F-F0FD-20AC-2BC6-1A8DEBE44D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839" y="2265271"/>
            <a:ext cx="4016491" cy="361030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AutoShape 2">
            <a:extLst>
              <a:ext uri="{FF2B5EF4-FFF2-40B4-BE49-F238E27FC236}">
                <a16:creationId xmlns:a16="http://schemas.microsoft.com/office/drawing/2014/main" id="{9098EA2C-EF26-3516-DF16-5E09FB0B8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382" y="2291101"/>
            <a:ext cx="4016491" cy="361030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49BCC1B-67F4-30DD-FDEB-852D3554BB4D}"/>
              </a:ext>
            </a:extLst>
          </p:cNvPr>
          <p:cNvSpPr/>
          <p:nvPr/>
        </p:nvSpPr>
        <p:spPr>
          <a:xfrm>
            <a:off x="5724529" y="2287851"/>
            <a:ext cx="21178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نهاية جديدة للقصة </a:t>
            </a:r>
            <a:endParaRPr kumimoji="0" lang="en-US" sz="24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D4A2C23-4B89-DAF2-6CA5-9201CDE56CA8}"/>
              </a:ext>
            </a:extLst>
          </p:cNvPr>
          <p:cNvSpPr/>
          <p:nvPr/>
        </p:nvSpPr>
        <p:spPr>
          <a:xfrm>
            <a:off x="1226713" y="2303187"/>
            <a:ext cx="21178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نهاية جديدة للقصة </a:t>
            </a:r>
            <a:endParaRPr kumimoji="0" lang="en-US" sz="24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8004916-55CF-4815-A825-E20CBA186694}"/>
              </a:ext>
            </a:extLst>
          </p:cNvPr>
          <p:cNvSpPr/>
          <p:nvPr/>
        </p:nvSpPr>
        <p:spPr>
          <a:xfrm>
            <a:off x="4890527" y="5235918"/>
            <a:ext cx="3850785" cy="6396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...............................................................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936AE33-53EE-4067-8941-38121CECBDD8}"/>
              </a:ext>
            </a:extLst>
          </p:cNvPr>
          <p:cNvSpPr/>
          <p:nvPr/>
        </p:nvSpPr>
        <p:spPr>
          <a:xfrm>
            <a:off x="318607" y="5245056"/>
            <a:ext cx="3850785" cy="6396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...............................................................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32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244036"/>
            <a:ext cx="4376413" cy="6319684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6B35A0-4CF7-4B26-9694-7936EC9CCECF}"/>
              </a:ext>
            </a:extLst>
          </p:cNvPr>
          <p:cNvSpPr/>
          <p:nvPr/>
        </p:nvSpPr>
        <p:spPr>
          <a:xfrm>
            <a:off x="235722" y="244036"/>
            <a:ext cx="4183457" cy="6292738"/>
          </a:xfrm>
          <a:prstGeom prst="rect">
            <a:avLst/>
          </a:prstGeom>
          <a:noFill/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D019CD-6766-8E82-7601-280B29C256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539552" y="404219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92B8F227-8EFD-B4A6-9122-BD8C4A681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600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E3E1FBA-CD91-D4A6-7E22-339EB0FEF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066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9261CE3-3203-2376-F475-395EA0A7B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262379C-D99F-0E5C-79FF-856150699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2AC8C0-E01B-D617-8216-C7A4B6A36A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4665405" y="323903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BCBC931-5EEE-07EE-10AD-D0EE332911A3}"/>
              </a:ext>
            </a:extLst>
          </p:cNvPr>
          <p:cNvSpPr/>
          <p:nvPr/>
        </p:nvSpPr>
        <p:spPr>
          <a:xfrm>
            <a:off x="5151179" y="1267314"/>
            <a:ext cx="3373911" cy="44020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أكتب كلمات تحتوي حرف (م )من القصص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7DD5AEB-936F-03BB-BCCF-DF654B55A461}"/>
              </a:ext>
            </a:extLst>
          </p:cNvPr>
          <p:cNvGrpSpPr/>
          <p:nvPr/>
        </p:nvGrpSpPr>
        <p:grpSpPr>
          <a:xfrm>
            <a:off x="4908292" y="1691924"/>
            <a:ext cx="3828910" cy="3720110"/>
            <a:chOff x="4890528" y="1375144"/>
            <a:chExt cx="3828910" cy="4430120"/>
          </a:xfrm>
        </p:grpSpPr>
        <p:pic>
          <p:nvPicPr>
            <p:cNvPr id="3" name="Picture 2" descr="صورة ذات صلة">
              <a:extLst>
                <a:ext uri="{FF2B5EF4-FFF2-40B4-BE49-F238E27FC236}">
                  <a16:creationId xmlns:a16="http://schemas.microsoft.com/office/drawing/2014/main" id="{24465EBD-2404-D863-C4BC-AA2396969E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0528" y="1375144"/>
              <a:ext cx="3828910" cy="443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مستطيل مستدير الزوايا 15">
              <a:extLst>
                <a:ext uri="{FF2B5EF4-FFF2-40B4-BE49-F238E27FC236}">
                  <a16:creationId xmlns:a16="http://schemas.microsoft.com/office/drawing/2014/main" id="{D092DA2E-3611-3230-CB1F-DFAFD707782E}"/>
                </a:ext>
              </a:extLst>
            </p:cNvPr>
            <p:cNvSpPr/>
            <p:nvPr/>
          </p:nvSpPr>
          <p:spPr>
            <a:xfrm>
              <a:off x="6964627" y="2153357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مستطيل مستدير الزوايا 15">
              <a:extLst>
                <a:ext uri="{FF2B5EF4-FFF2-40B4-BE49-F238E27FC236}">
                  <a16:creationId xmlns:a16="http://schemas.microsoft.com/office/drawing/2014/main" id="{A867A665-CE7C-A975-F3D6-9A8370163FE0}"/>
                </a:ext>
              </a:extLst>
            </p:cNvPr>
            <p:cNvSpPr/>
            <p:nvPr/>
          </p:nvSpPr>
          <p:spPr>
            <a:xfrm>
              <a:off x="6865133" y="2961711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مستطيل مستدير الزوايا 15">
              <a:extLst>
                <a:ext uri="{FF2B5EF4-FFF2-40B4-BE49-F238E27FC236}">
                  <a16:creationId xmlns:a16="http://schemas.microsoft.com/office/drawing/2014/main" id="{DE633686-0C8F-3908-9029-97B1488929A8}"/>
                </a:ext>
              </a:extLst>
            </p:cNvPr>
            <p:cNvSpPr/>
            <p:nvPr/>
          </p:nvSpPr>
          <p:spPr>
            <a:xfrm>
              <a:off x="6845066" y="3762170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مستطيل مستدير الزوايا 15">
              <a:extLst>
                <a:ext uri="{FF2B5EF4-FFF2-40B4-BE49-F238E27FC236}">
                  <a16:creationId xmlns:a16="http://schemas.microsoft.com/office/drawing/2014/main" id="{880180A6-DFB3-BE34-6854-40CCE1256FDA}"/>
                </a:ext>
              </a:extLst>
            </p:cNvPr>
            <p:cNvSpPr/>
            <p:nvPr/>
          </p:nvSpPr>
          <p:spPr>
            <a:xfrm>
              <a:off x="5273262" y="2174625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مستطيل مستدير الزوايا 15">
              <a:extLst>
                <a:ext uri="{FF2B5EF4-FFF2-40B4-BE49-F238E27FC236}">
                  <a16:creationId xmlns:a16="http://schemas.microsoft.com/office/drawing/2014/main" id="{E2995765-B594-3B5C-C09D-DBE512CFBAAC}"/>
                </a:ext>
              </a:extLst>
            </p:cNvPr>
            <p:cNvSpPr/>
            <p:nvPr/>
          </p:nvSpPr>
          <p:spPr>
            <a:xfrm>
              <a:off x="5285030" y="2941858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مستطيل مستدير الزوايا 15">
              <a:extLst>
                <a:ext uri="{FF2B5EF4-FFF2-40B4-BE49-F238E27FC236}">
                  <a16:creationId xmlns:a16="http://schemas.microsoft.com/office/drawing/2014/main" id="{EDC2DF6B-4028-2411-82E1-25D0EC057A3B}"/>
                </a:ext>
              </a:extLst>
            </p:cNvPr>
            <p:cNvSpPr/>
            <p:nvPr/>
          </p:nvSpPr>
          <p:spPr>
            <a:xfrm>
              <a:off x="5285030" y="3763610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503E494-7925-7A42-1034-F812AA55A088}"/>
              </a:ext>
            </a:extLst>
          </p:cNvPr>
          <p:cNvGrpSpPr/>
          <p:nvPr/>
        </p:nvGrpSpPr>
        <p:grpSpPr>
          <a:xfrm>
            <a:off x="491233" y="1480670"/>
            <a:ext cx="3828910" cy="3931619"/>
            <a:chOff x="4890528" y="1375144"/>
            <a:chExt cx="3828910" cy="4430120"/>
          </a:xfrm>
        </p:grpSpPr>
        <p:pic>
          <p:nvPicPr>
            <p:cNvPr id="23" name="Picture 22" descr="صورة ذات صلة">
              <a:extLst>
                <a:ext uri="{FF2B5EF4-FFF2-40B4-BE49-F238E27FC236}">
                  <a16:creationId xmlns:a16="http://schemas.microsoft.com/office/drawing/2014/main" id="{EDD7FCE2-CAD7-EB02-44ED-17764DF70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0528" y="1375144"/>
              <a:ext cx="3828910" cy="443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مستطيل مستدير الزوايا 15">
              <a:extLst>
                <a:ext uri="{FF2B5EF4-FFF2-40B4-BE49-F238E27FC236}">
                  <a16:creationId xmlns:a16="http://schemas.microsoft.com/office/drawing/2014/main" id="{D6EAD4FC-36EA-B697-B3B1-37F8AE8B0600}"/>
                </a:ext>
              </a:extLst>
            </p:cNvPr>
            <p:cNvSpPr/>
            <p:nvPr/>
          </p:nvSpPr>
          <p:spPr>
            <a:xfrm>
              <a:off x="6923076" y="2174625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مستطيل مستدير الزوايا 15">
              <a:extLst>
                <a:ext uri="{FF2B5EF4-FFF2-40B4-BE49-F238E27FC236}">
                  <a16:creationId xmlns:a16="http://schemas.microsoft.com/office/drawing/2014/main" id="{E8F07B0C-8FB5-7CC1-E9DD-E179A39F6A35}"/>
                </a:ext>
              </a:extLst>
            </p:cNvPr>
            <p:cNvSpPr/>
            <p:nvPr/>
          </p:nvSpPr>
          <p:spPr>
            <a:xfrm>
              <a:off x="6865133" y="2961711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مستطيل مستدير الزوايا 15">
              <a:extLst>
                <a:ext uri="{FF2B5EF4-FFF2-40B4-BE49-F238E27FC236}">
                  <a16:creationId xmlns:a16="http://schemas.microsoft.com/office/drawing/2014/main" id="{488B99EC-F2BC-1C79-9A3B-5E02A8F4771B}"/>
                </a:ext>
              </a:extLst>
            </p:cNvPr>
            <p:cNvSpPr/>
            <p:nvPr/>
          </p:nvSpPr>
          <p:spPr>
            <a:xfrm>
              <a:off x="6845066" y="3762170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مستطيل مستدير الزوايا 15">
              <a:extLst>
                <a:ext uri="{FF2B5EF4-FFF2-40B4-BE49-F238E27FC236}">
                  <a16:creationId xmlns:a16="http://schemas.microsoft.com/office/drawing/2014/main" id="{C0D95466-7656-61A7-5E1B-D12F53081DE8}"/>
                </a:ext>
              </a:extLst>
            </p:cNvPr>
            <p:cNvSpPr/>
            <p:nvPr/>
          </p:nvSpPr>
          <p:spPr>
            <a:xfrm>
              <a:off x="5273262" y="2174625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مستطيل مستدير الزوايا 15">
              <a:extLst>
                <a:ext uri="{FF2B5EF4-FFF2-40B4-BE49-F238E27FC236}">
                  <a16:creationId xmlns:a16="http://schemas.microsoft.com/office/drawing/2014/main" id="{53425873-024A-3415-0E2B-F7B700EA2509}"/>
                </a:ext>
              </a:extLst>
            </p:cNvPr>
            <p:cNvSpPr/>
            <p:nvPr/>
          </p:nvSpPr>
          <p:spPr>
            <a:xfrm>
              <a:off x="5285030" y="2941858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مستطيل مستدير الزوايا 15">
              <a:extLst>
                <a:ext uri="{FF2B5EF4-FFF2-40B4-BE49-F238E27FC236}">
                  <a16:creationId xmlns:a16="http://schemas.microsoft.com/office/drawing/2014/main" id="{0670239B-1622-8079-D1C3-2AEA82A4C21D}"/>
                </a:ext>
              </a:extLst>
            </p:cNvPr>
            <p:cNvSpPr/>
            <p:nvPr/>
          </p:nvSpPr>
          <p:spPr>
            <a:xfrm>
              <a:off x="5285030" y="3763610"/>
              <a:ext cx="1420839" cy="398502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900" b="0" i="0" u="none" strike="noStrike" kern="1200" cap="none" spc="0" normalizeH="0" baseline="0" noProof="0" dirty="0">
                  <a:ln w="3175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.....................................</a:t>
              </a:r>
              <a:endParaRPr kumimoji="0" lang="ar-SA" sz="900" b="0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ECC53EF-5B7E-4CD8-B13A-46036690AA0B}"/>
              </a:ext>
            </a:extLst>
          </p:cNvPr>
          <p:cNvGrpSpPr/>
          <p:nvPr/>
        </p:nvGrpSpPr>
        <p:grpSpPr>
          <a:xfrm>
            <a:off x="5171281" y="5315361"/>
            <a:ext cx="3353809" cy="1141831"/>
            <a:chOff x="4956084" y="5432568"/>
            <a:chExt cx="3353809" cy="1141831"/>
          </a:xfrm>
        </p:grpSpPr>
        <p:sp>
          <p:nvSpPr>
            <p:cNvPr id="33" name="Text Box 2">
              <a:extLst>
                <a:ext uri="{FF2B5EF4-FFF2-40B4-BE49-F238E27FC236}">
                  <a16:creationId xmlns:a16="http://schemas.microsoft.com/office/drawing/2014/main" id="{75C066C0-B3C2-4FBE-98A5-05751B3E03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204" y="5503662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77A2A958-1E3F-4063-95B7-C3E9B3445F59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69125BD-01C3-40C8-B4C3-70517B61F4A5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B9AA9CBE-A0FA-49CE-83C3-D834E635A3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96"/>
              <a:stretch/>
            </p:blipFill>
            <p:spPr bwMode="auto">
              <a:xfrm>
                <a:off x="91238" y="66170"/>
                <a:ext cx="44069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CFDE3D4-A5C4-4FDA-A2EC-CC6DF72058D7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B7992EF-6C0D-4AB4-8B7F-70328D692E3D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1CC0688F-0440-43FA-B564-031983F1230D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9C72E40-5CE2-48A8-87E3-630747F7A304}"/>
              </a:ext>
            </a:extLst>
          </p:cNvPr>
          <p:cNvGrpSpPr/>
          <p:nvPr/>
        </p:nvGrpSpPr>
        <p:grpSpPr>
          <a:xfrm>
            <a:off x="781041" y="5344870"/>
            <a:ext cx="3353809" cy="1141831"/>
            <a:chOff x="4956084" y="5432568"/>
            <a:chExt cx="3353809" cy="1141831"/>
          </a:xfrm>
        </p:grpSpPr>
        <p:sp>
          <p:nvSpPr>
            <p:cNvPr id="51" name="Text Box 2">
              <a:extLst>
                <a:ext uri="{FF2B5EF4-FFF2-40B4-BE49-F238E27FC236}">
                  <a16:creationId xmlns:a16="http://schemas.microsoft.com/office/drawing/2014/main" id="{1B5814B6-7C69-4D91-9EDA-9D4272B19A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204" y="5503662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6BFA7F9-11CB-475C-A41A-93F3C0276700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7B17C13D-AEBE-4BED-AEB4-DE27C824CF10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1B3FBFAF-1094-4638-B4D1-18721DC60C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96"/>
              <a:stretch/>
            </p:blipFill>
            <p:spPr bwMode="auto">
              <a:xfrm>
                <a:off x="91238" y="66170"/>
                <a:ext cx="44069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87033AF0-76B3-4E17-8AAB-7F0164600A3C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CDDB7D3F-6CC4-4188-892E-830F5F17BD04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4583764B-B7C8-4FC3-AF85-05D9323CC549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8" name="Text Box 2">
            <a:extLst>
              <a:ext uri="{FF2B5EF4-FFF2-40B4-BE49-F238E27FC236}">
                <a16:creationId xmlns:a16="http://schemas.microsoft.com/office/drawing/2014/main" id="{BED872AD-D9D0-4A03-8697-CF90AACFB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7264" y="5250032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Box 2">
            <a:extLst>
              <a:ext uri="{FF2B5EF4-FFF2-40B4-BE49-F238E27FC236}">
                <a16:creationId xmlns:a16="http://schemas.microsoft.com/office/drawing/2014/main" id="{944CFE51-4BAB-4C63-AD1B-CB84EA9CE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2910" y="5193564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233B4912-9A63-47FE-818D-9BF7D9911619}"/>
              </a:ext>
            </a:extLst>
          </p:cNvPr>
          <p:cNvSpPr/>
          <p:nvPr/>
        </p:nvSpPr>
        <p:spPr>
          <a:xfrm>
            <a:off x="781041" y="1296809"/>
            <a:ext cx="3528114" cy="44020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أكتب كلمات تحتوي حرف (م) من القصص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4B2BEE8-C405-4F5A-B944-0CC73208C217}"/>
              </a:ext>
            </a:extLst>
          </p:cNvPr>
          <p:cNvGrpSpPr/>
          <p:nvPr/>
        </p:nvGrpSpPr>
        <p:grpSpPr>
          <a:xfrm>
            <a:off x="4572000" y="826863"/>
            <a:ext cx="4295298" cy="349002"/>
            <a:chOff x="4514543" y="721173"/>
            <a:chExt cx="4446287" cy="349002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A4C9E4B6-0AD6-4FAF-907E-A90692A40287}"/>
                </a:ext>
              </a:extLst>
            </p:cNvPr>
            <p:cNvSpPr/>
            <p:nvPr/>
          </p:nvSpPr>
          <p:spPr>
            <a:xfrm>
              <a:off x="4514543" y="721173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2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المتعلم كلمات تحتوي على الحرف كتابة صحيحة .</a:t>
              </a:r>
              <a:endPara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Smiley Face 62">
              <a:extLst>
                <a:ext uri="{FF2B5EF4-FFF2-40B4-BE49-F238E27FC236}">
                  <a16:creationId xmlns:a16="http://schemas.microsoft.com/office/drawing/2014/main" id="{97DE2457-E167-41A2-9FC7-F6911EA9B0F3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4" name="Smiley Face 63">
              <a:extLst>
                <a:ext uri="{FF2B5EF4-FFF2-40B4-BE49-F238E27FC236}">
                  <a16:creationId xmlns:a16="http://schemas.microsoft.com/office/drawing/2014/main" id="{088A2198-1BA0-4A21-B7F5-F0111ED48AE2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5" name="Smiley Face 64">
              <a:extLst>
                <a:ext uri="{FF2B5EF4-FFF2-40B4-BE49-F238E27FC236}">
                  <a16:creationId xmlns:a16="http://schemas.microsoft.com/office/drawing/2014/main" id="{39E3C434-D2B5-4F61-87A1-66BA6F31CC50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3238A35-60A2-487F-A0DF-7DE31A280740}"/>
              </a:ext>
            </a:extLst>
          </p:cNvPr>
          <p:cNvGrpSpPr/>
          <p:nvPr/>
        </p:nvGrpSpPr>
        <p:grpSpPr>
          <a:xfrm>
            <a:off x="358927" y="845598"/>
            <a:ext cx="4100810" cy="349002"/>
            <a:chOff x="4514543" y="721173"/>
            <a:chExt cx="4446287" cy="349002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C23555AD-D2E8-4026-B5EB-6595DEB22DA5}"/>
                </a:ext>
              </a:extLst>
            </p:cNvPr>
            <p:cNvSpPr/>
            <p:nvPr/>
          </p:nvSpPr>
          <p:spPr>
            <a:xfrm>
              <a:off x="4514543" y="721173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2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المتعلم كلمات تحتوي على الحرف كتابة صحيحة .</a:t>
              </a:r>
              <a:endPara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Smiley Face 68">
              <a:extLst>
                <a:ext uri="{FF2B5EF4-FFF2-40B4-BE49-F238E27FC236}">
                  <a16:creationId xmlns:a16="http://schemas.microsoft.com/office/drawing/2014/main" id="{60B5E732-D516-4D39-A2BF-40A495871CF0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70" name="Smiley Face 69">
              <a:extLst>
                <a:ext uri="{FF2B5EF4-FFF2-40B4-BE49-F238E27FC236}">
                  <a16:creationId xmlns:a16="http://schemas.microsoft.com/office/drawing/2014/main" id="{689677F7-AAFF-4730-B4A3-E6F212052C3A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71" name="Smiley Face 70">
              <a:extLst>
                <a:ext uri="{FF2B5EF4-FFF2-40B4-BE49-F238E27FC236}">
                  <a16:creationId xmlns:a16="http://schemas.microsoft.com/office/drawing/2014/main" id="{AA3138B6-AF16-4EB8-972C-29645C088617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</p:spTree>
    <p:extLst>
      <p:ext uri="{BB962C8B-B14F-4D97-AF65-F5344CB8AC3E}">
        <p14:creationId xmlns:p14="http://schemas.microsoft.com/office/powerpoint/2010/main" val="330827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36B35A0-4CF7-4B26-9694-7936EC9CCECF}"/>
              </a:ext>
            </a:extLst>
          </p:cNvPr>
          <p:cNvSpPr/>
          <p:nvPr/>
        </p:nvSpPr>
        <p:spPr>
          <a:xfrm>
            <a:off x="129120" y="244036"/>
            <a:ext cx="4290059" cy="6292738"/>
          </a:xfrm>
          <a:prstGeom prst="rect">
            <a:avLst/>
          </a:prstGeom>
          <a:noFill/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A41248B-BEFA-1409-0DA5-78FA588D0629}"/>
              </a:ext>
            </a:extLst>
          </p:cNvPr>
          <p:cNvCxnSpPr>
            <a:cxnSpLocks/>
          </p:cNvCxnSpPr>
          <p:nvPr/>
        </p:nvCxnSpPr>
        <p:spPr>
          <a:xfrm flipH="1">
            <a:off x="318606" y="2456946"/>
            <a:ext cx="391251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572000" y="244036"/>
            <a:ext cx="4376413" cy="6319684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D019CD-6766-8E82-7601-280B29C256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2099631" y="388854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92B8F227-8EFD-B4A6-9122-BD8C4A681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3723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E3E1FBA-CD91-D4A6-7E22-339EB0FEF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189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9261CE3-3203-2376-F475-395EA0A7B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262379C-D99F-0E5C-79FF-856150699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2AC8C0-E01B-D617-8216-C7A4B6A36A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68673" y="323903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C1F1BC4-053A-531A-4457-8210368E3505}"/>
              </a:ext>
            </a:extLst>
          </p:cNvPr>
          <p:cNvSpPr/>
          <p:nvPr/>
        </p:nvSpPr>
        <p:spPr>
          <a:xfrm>
            <a:off x="4532319" y="360988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اسمي الجميل:................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5D4723F-DC29-5CA1-3462-F2810856A1A4}"/>
              </a:ext>
            </a:extLst>
          </p:cNvPr>
          <p:cNvSpPr/>
          <p:nvPr/>
        </p:nvSpPr>
        <p:spPr>
          <a:xfrm>
            <a:off x="229044" y="401363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اسمي الجميل:................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62AF09-FA74-BA1E-5870-A99FC7E9C12A}"/>
              </a:ext>
            </a:extLst>
          </p:cNvPr>
          <p:cNvSpPr txBox="1"/>
          <p:nvPr/>
        </p:nvSpPr>
        <p:spPr>
          <a:xfrm>
            <a:off x="4599782" y="1300718"/>
            <a:ext cx="4350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600" b="1" dirty="0">
                <a:latin typeface="Calibri" panose="020F0502020204030204" pitchFamily="34" charset="0"/>
                <a:cs typeface="Calibri" panose="020F0502020204030204" pitchFamily="34" charset="0"/>
              </a:rPr>
              <a:t>أَقْرَأُ حَرْفَ ( م) بِالْحَرَكات الْمُخْتَلِفَة، ثٌمَّ أَنْسَخُ الْحَرْف: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C0D35F81-2D7D-DA0F-9099-6E3D0A19E6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562600"/>
              </p:ext>
            </p:extLst>
          </p:nvPr>
        </p:nvGraphicFramePr>
        <p:xfrm>
          <a:off x="4766007" y="1930176"/>
          <a:ext cx="3960696" cy="3486259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60116">
                  <a:extLst>
                    <a:ext uri="{9D8B030D-6E8A-4147-A177-3AD203B41FA5}">
                      <a16:colId xmlns:a16="http://schemas.microsoft.com/office/drawing/2014/main" val="3328483722"/>
                    </a:ext>
                  </a:extLst>
                </a:gridCol>
                <a:gridCol w="660116">
                  <a:extLst>
                    <a:ext uri="{9D8B030D-6E8A-4147-A177-3AD203B41FA5}">
                      <a16:colId xmlns:a16="http://schemas.microsoft.com/office/drawing/2014/main" val="2308427386"/>
                    </a:ext>
                  </a:extLst>
                </a:gridCol>
                <a:gridCol w="660116">
                  <a:extLst>
                    <a:ext uri="{9D8B030D-6E8A-4147-A177-3AD203B41FA5}">
                      <a16:colId xmlns:a16="http://schemas.microsoft.com/office/drawing/2014/main" val="2163159933"/>
                    </a:ext>
                  </a:extLst>
                </a:gridCol>
                <a:gridCol w="660116">
                  <a:extLst>
                    <a:ext uri="{9D8B030D-6E8A-4147-A177-3AD203B41FA5}">
                      <a16:colId xmlns:a16="http://schemas.microsoft.com/office/drawing/2014/main" val="456112067"/>
                    </a:ext>
                  </a:extLst>
                </a:gridCol>
                <a:gridCol w="660116">
                  <a:extLst>
                    <a:ext uri="{9D8B030D-6E8A-4147-A177-3AD203B41FA5}">
                      <a16:colId xmlns:a16="http://schemas.microsoft.com/office/drawing/2014/main" val="59879641"/>
                    </a:ext>
                  </a:extLst>
                </a:gridCol>
                <a:gridCol w="660116">
                  <a:extLst>
                    <a:ext uri="{9D8B030D-6E8A-4147-A177-3AD203B41FA5}">
                      <a16:colId xmlns:a16="http://schemas.microsoft.com/office/drawing/2014/main" val="627774077"/>
                    </a:ext>
                  </a:extLst>
                </a:gridCol>
              </a:tblGrid>
              <a:tr h="891734">
                <a:tc>
                  <a:txBody>
                    <a:bodyPr/>
                    <a:lstStyle/>
                    <a:p>
                      <a:pPr algn="ctr"/>
                      <a:r>
                        <a:rPr lang="ar-AE" sz="2400" b="1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مـيـ</a:t>
                      </a:r>
                      <a:endParaRPr lang="en-US" sz="24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u="none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مـو</a:t>
                      </a:r>
                      <a:endParaRPr lang="en-US" sz="24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ما</a:t>
                      </a:r>
                      <a:endParaRPr lang="en-US" sz="24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مِ</a:t>
                      </a:r>
                      <a:endParaRPr lang="en-US" sz="24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مَ</a:t>
                      </a:r>
                      <a:endParaRPr lang="en-US" sz="24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مَ</a:t>
                      </a:r>
                      <a:endParaRPr lang="en-US" sz="24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7008184"/>
                  </a:ext>
                </a:extLst>
              </a:tr>
              <a:tr h="891734"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642312"/>
                  </a:ext>
                </a:extLst>
              </a:tr>
              <a:tr h="811057"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739148"/>
                  </a:ext>
                </a:extLst>
              </a:tr>
              <a:tr h="891734"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814844"/>
                  </a:ext>
                </a:extLst>
              </a:tr>
            </a:tbl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3EF5B4-6578-4484-95D3-60FDD52F077D}"/>
              </a:ext>
            </a:extLst>
          </p:cNvPr>
          <p:cNvCxnSpPr>
            <a:cxnSpLocks/>
          </p:cNvCxnSpPr>
          <p:nvPr/>
        </p:nvCxnSpPr>
        <p:spPr>
          <a:xfrm flipH="1">
            <a:off x="4752539" y="2447462"/>
            <a:ext cx="379554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F51773A-604A-4C4E-D9C7-D49C29B669FA}"/>
              </a:ext>
            </a:extLst>
          </p:cNvPr>
          <p:cNvCxnSpPr>
            <a:cxnSpLocks/>
          </p:cNvCxnSpPr>
          <p:nvPr/>
        </p:nvCxnSpPr>
        <p:spPr>
          <a:xfrm flipH="1">
            <a:off x="4726327" y="3362361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Table 4">
            <a:extLst>
              <a:ext uri="{FF2B5EF4-FFF2-40B4-BE49-F238E27FC236}">
                <a16:creationId xmlns:a16="http://schemas.microsoft.com/office/drawing/2014/main" id="{52C5C950-463C-33F8-6167-1A47E5049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762889"/>
              </p:ext>
            </p:extLst>
          </p:nvPr>
        </p:nvGraphicFramePr>
        <p:xfrm>
          <a:off x="236440" y="1941402"/>
          <a:ext cx="4125025" cy="342434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67565">
                  <a:extLst>
                    <a:ext uri="{9D8B030D-6E8A-4147-A177-3AD203B41FA5}">
                      <a16:colId xmlns:a16="http://schemas.microsoft.com/office/drawing/2014/main" val="216315993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5611206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59879641"/>
                    </a:ext>
                  </a:extLst>
                </a:gridCol>
                <a:gridCol w="897220">
                  <a:extLst>
                    <a:ext uri="{9D8B030D-6E8A-4147-A177-3AD203B41FA5}">
                      <a16:colId xmlns:a16="http://schemas.microsoft.com/office/drawing/2014/main" val="627774077"/>
                    </a:ext>
                  </a:extLst>
                </a:gridCol>
              </a:tblGrid>
              <a:tr h="906262">
                <a:tc>
                  <a:txBody>
                    <a:bodyPr/>
                    <a:lstStyle/>
                    <a:p>
                      <a:pPr algn="ctr"/>
                      <a:r>
                        <a:rPr lang="ar-AE" sz="2700" b="1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ماعِزٌ</a:t>
                      </a:r>
                      <a:endParaRPr lang="en-US" sz="27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AE" sz="2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عَلَمٌ</a:t>
                      </a:r>
                      <a:endParaRPr lang="en-US" sz="27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700" b="1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تَمْرٌ</a:t>
                      </a:r>
                      <a:endParaRPr lang="en-US" sz="27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700" b="1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j-cs"/>
                        </a:rPr>
                        <a:t>مَدَحَ</a:t>
                      </a:r>
                      <a:endParaRPr lang="en-US" sz="2700" b="1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7008184"/>
                  </a:ext>
                </a:extLst>
              </a:tr>
              <a:tr h="839360"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642312"/>
                  </a:ext>
                </a:extLst>
              </a:tr>
              <a:tr h="839360"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739148"/>
                  </a:ext>
                </a:extLst>
              </a:tr>
              <a:tr h="839360"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u="non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814844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2DF1E124-8D44-6AC9-7327-336B4F520017}"/>
              </a:ext>
            </a:extLst>
          </p:cNvPr>
          <p:cNvSpPr txBox="1"/>
          <p:nvPr/>
        </p:nvSpPr>
        <p:spPr>
          <a:xfrm>
            <a:off x="142209" y="1383859"/>
            <a:ext cx="4283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1600" b="1" dirty="0">
                <a:latin typeface="Calibri" panose="020F0502020204030204" pitchFamily="34" charset="0"/>
                <a:cs typeface="Calibri" panose="020F0502020204030204" pitchFamily="34" charset="0"/>
              </a:rPr>
              <a:t>أَقْرَأُ الْكَلٍمات التّي تَحْتوي عَلى حَرْفَ ( م)، ثٌمَّ أَنْسَخُ الْكَلِمات: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C58B3E0-9B66-4FD8-AC4C-D5B8EDE293FE}"/>
              </a:ext>
            </a:extLst>
          </p:cNvPr>
          <p:cNvCxnSpPr>
            <a:cxnSpLocks/>
          </p:cNvCxnSpPr>
          <p:nvPr/>
        </p:nvCxnSpPr>
        <p:spPr>
          <a:xfrm flipH="1">
            <a:off x="4717267" y="4167267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C13C671-660F-4570-BA75-CA2B426597AA}"/>
              </a:ext>
            </a:extLst>
          </p:cNvPr>
          <p:cNvCxnSpPr>
            <a:cxnSpLocks/>
          </p:cNvCxnSpPr>
          <p:nvPr/>
        </p:nvCxnSpPr>
        <p:spPr>
          <a:xfrm flipH="1">
            <a:off x="4726328" y="5085184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81C4563-5E5A-4E98-ABB2-6A25090DB1BC}"/>
              </a:ext>
            </a:extLst>
          </p:cNvPr>
          <p:cNvCxnSpPr>
            <a:cxnSpLocks/>
          </p:cNvCxnSpPr>
          <p:nvPr/>
        </p:nvCxnSpPr>
        <p:spPr>
          <a:xfrm flipH="1">
            <a:off x="283349" y="3390405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EA8B67D-4267-4435-8AB8-22D3D1F80808}"/>
              </a:ext>
            </a:extLst>
          </p:cNvPr>
          <p:cNvCxnSpPr>
            <a:cxnSpLocks/>
          </p:cNvCxnSpPr>
          <p:nvPr/>
        </p:nvCxnSpPr>
        <p:spPr>
          <a:xfrm flipH="1">
            <a:off x="283350" y="4149080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26B9C87-182E-4FF8-9FD0-8FD1211FADCB}"/>
              </a:ext>
            </a:extLst>
          </p:cNvPr>
          <p:cNvCxnSpPr>
            <a:cxnSpLocks/>
          </p:cNvCxnSpPr>
          <p:nvPr/>
        </p:nvCxnSpPr>
        <p:spPr>
          <a:xfrm flipH="1">
            <a:off x="318606" y="5085184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286F758-82DD-41B7-8E0E-AC7F11F8F70D}"/>
              </a:ext>
            </a:extLst>
          </p:cNvPr>
          <p:cNvGrpSpPr/>
          <p:nvPr/>
        </p:nvGrpSpPr>
        <p:grpSpPr>
          <a:xfrm>
            <a:off x="5076056" y="5532936"/>
            <a:ext cx="3353809" cy="1141831"/>
            <a:chOff x="4956084" y="5432568"/>
            <a:chExt cx="3353809" cy="1141831"/>
          </a:xfrm>
        </p:grpSpPr>
        <p:sp>
          <p:nvSpPr>
            <p:cNvPr id="38" name="Text Box 2">
              <a:extLst>
                <a:ext uri="{FF2B5EF4-FFF2-40B4-BE49-F238E27FC236}">
                  <a16:creationId xmlns:a16="http://schemas.microsoft.com/office/drawing/2014/main" id="{2F70871B-A42F-4F02-BA2F-B95859FE4F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204" y="5503662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DA9A267-9C6C-493F-8663-B3C4CFEBCE5F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71EFBEE2-C6BC-4332-8C18-167123C1C88D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6A16AD83-0A33-4805-B135-68B88709773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96"/>
              <a:stretch/>
            </p:blipFill>
            <p:spPr bwMode="auto">
              <a:xfrm>
                <a:off x="91238" y="66170"/>
                <a:ext cx="44069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7898E13-110E-46AD-929C-795BD2E5F1BC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0EC4BD5-5CCA-4980-9615-4990E11DEB1F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8B57EDF-1D20-424E-90D4-16F24F093759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7" name="Text Box 2">
            <a:extLst>
              <a:ext uri="{FF2B5EF4-FFF2-40B4-BE49-F238E27FC236}">
                <a16:creationId xmlns:a16="http://schemas.microsoft.com/office/drawing/2014/main" id="{8CA4E2FC-3C93-4B96-9525-9DE0ACD92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2039" y="5467607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D1CA99E-8352-4093-87E1-AB3B013894B3}"/>
              </a:ext>
            </a:extLst>
          </p:cNvPr>
          <p:cNvGrpSpPr/>
          <p:nvPr/>
        </p:nvGrpSpPr>
        <p:grpSpPr>
          <a:xfrm>
            <a:off x="543275" y="5470012"/>
            <a:ext cx="3353809" cy="1141831"/>
            <a:chOff x="4956084" y="5432568"/>
            <a:chExt cx="3353809" cy="1141831"/>
          </a:xfrm>
        </p:grpSpPr>
        <p:sp>
          <p:nvSpPr>
            <p:cNvPr id="49" name="Text Box 2">
              <a:extLst>
                <a:ext uri="{FF2B5EF4-FFF2-40B4-BE49-F238E27FC236}">
                  <a16:creationId xmlns:a16="http://schemas.microsoft.com/office/drawing/2014/main" id="{22EEB03B-7ACC-40D5-814B-9D10E44556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204" y="5503662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28A5E37-8D08-49BA-997C-7AE7B7BEFFD4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437105F5-14E4-4456-B089-591EB0683DF3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8800C9D1-2721-4127-A8D0-D2059E5AAA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96"/>
              <a:stretch/>
            </p:blipFill>
            <p:spPr bwMode="auto">
              <a:xfrm>
                <a:off x="91238" y="66170"/>
                <a:ext cx="44069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7021502E-4E02-44CA-AD94-AD160599B68A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E72A6DBD-AB0F-48F4-83F3-C2FBC2C26291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A084CEA6-35E5-47C2-B4A9-87F7AB5EAD54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6" name="Text Box 2">
            <a:extLst>
              <a:ext uri="{FF2B5EF4-FFF2-40B4-BE49-F238E27FC236}">
                <a16:creationId xmlns:a16="http://schemas.microsoft.com/office/drawing/2014/main" id="{84EF1570-D853-437B-B2A3-74F1B24D9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258" y="5489182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8BA273E-0DA0-4CE7-88CA-BACD7E062527}"/>
              </a:ext>
            </a:extLst>
          </p:cNvPr>
          <p:cNvGrpSpPr/>
          <p:nvPr/>
        </p:nvGrpSpPr>
        <p:grpSpPr>
          <a:xfrm>
            <a:off x="4644787" y="940295"/>
            <a:ext cx="4322618" cy="349002"/>
            <a:chOff x="4557282" y="730377"/>
            <a:chExt cx="4446287" cy="349002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210781A6-0BDC-4B8C-A7F7-4C881CDE9DE6}"/>
                </a:ext>
              </a:extLst>
            </p:cNvPr>
            <p:cNvSpPr/>
            <p:nvPr/>
          </p:nvSpPr>
          <p:spPr>
            <a:xfrm>
              <a:off x="4557282" y="730377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 المتعلم الحرف كتابة صحيحة .</a:t>
              </a:r>
              <a:endParaRPr kumimoji="0" lang="en-US" sz="1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Smiley Face 58">
              <a:extLst>
                <a:ext uri="{FF2B5EF4-FFF2-40B4-BE49-F238E27FC236}">
                  <a16:creationId xmlns:a16="http://schemas.microsoft.com/office/drawing/2014/main" id="{6730C2F2-D1A0-4353-B86A-16D9C547F065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0" name="Smiley Face 59">
              <a:extLst>
                <a:ext uri="{FF2B5EF4-FFF2-40B4-BE49-F238E27FC236}">
                  <a16:creationId xmlns:a16="http://schemas.microsoft.com/office/drawing/2014/main" id="{52AF9718-0F94-40CB-A997-BE644AE7C8C9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1" name="Smiley Face 60">
              <a:extLst>
                <a:ext uri="{FF2B5EF4-FFF2-40B4-BE49-F238E27FC236}">
                  <a16:creationId xmlns:a16="http://schemas.microsoft.com/office/drawing/2014/main" id="{D3DC6B93-5EE0-4495-8420-C18AA6018687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BE8B939-1B63-491A-9DDD-FD4EDCCD2541}"/>
              </a:ext>
            </a:extLst>
          </p:cNvPr>
          <p:cNvGrpSpPr/>
          <p:nvPr/>
        </p:nvGrpSpPr>
        <p:grpSpPr>
          <a:xfrm>
            <a:off x="283349" y="966876"/>
            <a:ext cx="4142508" cy="349002"/>
            <a:chOff x="4557282" y="730377"/>
            <a:chExt cx="4446287" cy="349002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C373AA9D-CBD6-4D06-B0BA-FD10055B82B7}"/>
                </a:ext>
              </a:extLst>
            </p:cNvPr>
            <p:cNvSpPr/>
            <p:nvPr/>
          </p:nvSpPr>
          <p:spPr>
            <a:xfrm>
              <a:off x="4557282" y="730377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 المتعلم الكلمات كتابة صحيحة .</a:t>
              </a:r>
              <a:endParaRPr kumimoji="0" lang="en-US" sz="1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Smiley Face 65">
              <a:extLst>
                <a:ext uri="{FF2B5EF4-FFF2-40B4-BE49-F238E27FC236}">
                  <a16:creationId xmlns:a16="http://schemas.microsoft.com/office/drawing/2014/main" id="{1CAFFFF4-F775-4E73-9BA8-61A432B59BF3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7" name="Smiley Face 66">
              <a:extLst>
                <a:ext uri="{FF2B5EF4-FFF2-40B4-BE49-F238E27FC236}">
                  <a16:creationId xmlns:a16="http://schemas.microsoft.com/office/drawing/2014/main" id="{1AC70231-F00F-4EC3-9A72-030FB07D133B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8" name="Smiley Face 67">
              <a:extLst>
                <a:ext uri="{FF2B5EF4-FFF2-40B4-BE49-F238E27FC236}">
                  <a16:creationId xmlns:a16="http://schemas.microsoft.com/office/drawing/2014/main" id="{98D6C5C8-EC1E-4F67-AB8D-D6ADE5F02738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</p:spTree>
    <p:extLst>
      <p:ext uri="{BB962C8B-B14F-4D97-AF65-F5344CB8AC3E}">
        <p14:creationId xmlns:p14="http://schemas.microsoft.com/office/powerpoint/2010/main" val="2446726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45327" y="216424"/>
            <a:ext cx="4376413" cy="6319684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6B35A0-4CF7-4B26-9694-7936EC9CCECF}"/>
              </a:ext>
            </a:extLst>
          </p:cNvPr>
          <p:cNvSpPr/>
          <p:nvPr/>
        </p:nvSpPr>
        <p:spPr>
          <a:xfrm>
            <a:off x="235722" y="244036"/>
            <a:ext cx="4183457" cy="6292738"/>
          </a:xfrm>
          <a:prstGeom prst="rect">
            <a:avLst/>
          </a:prstGeom>
          <a:noFill/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D019CD-6766-8E82-7601-280B29C256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1847722" y="29042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92B8F227-8EFD-B4A6-9122-BD8C4A681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600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E3E1FBA-CD91-D4A6-7E22-339EB0FEF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066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9261CE3-3203-2376-F475-395EA0A7B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262379C-D99F-0E5C-79FF-856150699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2AC8C0-E01B-D617-8216-C7A4B6A36A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72058" y="30571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BCBC931-5EEE-07EE-10AD-D0EE332911A3}"/>
              </a:ext>
            </a:extLst>
          </p:cNvPr>
          <p:cNvSpPr/>
          <p:nvPr/>
        </p:nvSpPr>
        <p:spPr>
          <a:xfrm>
            <a:off x="5194794" y="1224925"/>
            <a:ext cx="3627809" cy="2941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أكتب أشكال حرف (م) حسب موضعه في الكلمة :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76ED9C9-ECE2-B99B-B6BF-6B7E4743AA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113917"/>
              </p:ext>
            </p:extLst>
          </p:nvPr>
        </p:nvGraphicFramePr>
        <p:xfrm>
          <a:off x="4923273" y="1568135"/>
          <a:ext cx="3934865" cy="3439414"/>
        </p:xfrm>
        <a:graphic>
          <a:graphicData uri="http://schemas.openxmlformats.org/drawingml/2006/table">
            <a:tbl>
              <a:tblPr rtl="1" firstRow="1" firstCol="1" bandRow="1"/>
              <a:tblGrid>
                <a:gridCol w="890826">
                  <a:extLst>
                    <a:ext uri="{9D8B030D-6E8A-4147-A177-3AD203B41FA5}">
                      <a16:colId xmlns:a16="http://schemas.microsoft.com/office/drawing/2014/main" val="845453385"/>
                    </a:ext>
                  </a:extLst>
                </a:gridCol>
                <a:gridCol w="890826">
                  <a:extLst>
                    <a:ext uri="{9D8B030D-6E8A-4147-A177-3AD203B41FA5}">
                      <a16:colId xmlns:a16="http://schemas.microsoft.com/office/drawing/2014/main" val="2094607012"/>
                    </a:ext>
                  </a:extLst>
                </a:gridCol>
                <a:gridCol w="1098783">
                  <a:extLst>
                    <a:ext uri="{9D8B030D-6E8A-4147-A177-3AD203B41FA5}">
                      <a16:colId xmlns:a16="http://schemas.microsoft.com/office/drawing/2014/main" val="1796571026"/>
                    </a:ext>
                  </a:extLst>
                </a:gridCol>
                <a:gridCol w="1054430">
                  <a:extLst>
                    <a:ext uri="{9D8B030D-6E8A-4147-A177-3AD203B41FA5}">
                      <a16:colId xmlns:a16="http://schemas.microsoft.com/office/drawing/2014/main" val="3380045811"/>
                    </a:ext>
                  </a:extLst>
                </a:gridCol>
              </a:tblGrid>
              <a:tr h="47942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أول الكلمة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وسط الكلمة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آخر الكلمة متصل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آخر الكلمة منفصل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4268682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مــــــ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ــــــمـــــ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ـــــــم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6808315"/>
                  </a:ext>
                </a:extLst>
              </a:tr>
              <a:tr h="59944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8952569"/>
                  </a:ext>
                </a:extLst>
              </a:tr>
              <a:tr h="57658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896738"/>
                  </a:ext>
                </a:extLst>
              </a:tr>
              <a:tr h="57086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196005"/>
                  </a:ext>
                </a:extLst>
              </a:tr>
              <a:tr h="57086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689069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6D811C3-FB01-C735-2EA4-60CBEE92B0F5}"/>
              </a:ext>
            </a:extLst>
          </p:cNvPr>
          <p:cNvSpPr/>
          <p:nvPr/>
        </p:nvSpPr>
        <p:spPr>
          <a:xfrm>
            <a:off x="773048" y="1323135"/>
            <a:ext cx="3590894" cy="2941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أكتب أشكال حرف (م) حسب موضعه في الكلمة :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D073CAA-1D53-0B5E-4FD0-C96F919B37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961782"/>
              </p:ext>
            </p:extLst>
          </p:nvPr>
        </p:nvGraphicFramePr>
        <p:xfrm>
          <a:off x="429077" y="1683667"/>
          <a:ext cx="3934865" cy="3439414"/>
        </p:xfrm>
        <a:graphic>
          <a:graphicData uri="http://schemas.openxmlformats.org/drawingml/2006/table">
            <a:tbl>
              <a:tblPr rtl="1" firstRow="1" firstCol="1" bandRow="1"/>
              <a:tblGrid>
                <a:gridCol w="890826">
                  <a:extLst>
                    <a:ext uri="{9D8B030D-6E8A-4147-A177-3AD203B41FA5}">
                      <a16:colId xmlns:a16="http://schemas.microsoft.com/office/drawing/2014/main" val="845453385"/>
                    </a:ext>
                  </a:extLst>
                </a:gridCol>
                <a:gridCol w="890826">
                  <a:extLst>
                    <a:ext uri="{9D8B030D-6E8A-4147-A177-3AD203B41FA5}">
                      <a16:colId xmlns:a16="http://schemas.microsoft.com/office/drawing/2014/main" val="2094607012"/>
                    </a:ext>
                  </a:extLst>
                </a:gridCol>
                <a:gridCol w="1098783">
                  <a:extLst>
                    <a:ext uri="{9D8B030D-6E8A-4147-A177-3AD203B41FA5}">
                      <a16:colId xmlns:a16="http://schemas.microsoft.com/office/drawing/2014/main" val="1796571026"/>
                    </a:ext>
                  </a:extLst>
                </a:gridCol>
                <a:gridCol w="1054430">
                  <a:extLst>
                    <a:ext uri="{9D8B030D-6E8A-4147-A177-3AD203B41FA5}">
                      <a16:colId xmlns:a16="http://schemas.microsoft.com/office/drawing/2014/main" val="3380045811"/>
                    </a:ext>
                  </a:extLst>
                </a:gridCol>
              </a:tblGrid>
              <a:tr h="47942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أول الكلمة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وسط الكلمة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آخر الكلمة متصل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آخر الكلمة منفصل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4268682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مــ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ــــــمـــــ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ـــــــم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م</a:t>
                      </a: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6808315"/>
                  </a:ext>
                </a:extLst>
              </a:tr>
              <a:tr h="59944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8952569"/>
                  </a:ext>
                </a:extLst>
              </a:tr>
              <a:tr h="57658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896738"/>
                  </a:ext>
                </a:extLst>
              </a:tr>
              <a:tr h="57086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196005"/>
                  </a:ext>
                </a:extLst>
              </a:tr>
              <a:tr h="57086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................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689069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76212755-5C1D-4121-6FBB-9391D84FD77C}"/>
              </a:ext>
            </a:extLst>
          </p:cNvPr>
          <p:cNvSpPr/>
          <p:nvPr/>
        </p:nvSpPr>
        <p:spPr>
          <a:xfrm>
            <a:off x="4529966" y="428943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اسمي الجميل:................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DBC9A2-57D6-38B3-D601-F98E373D1D1C}"/>
              </a:ext>
            </a:extLst>
          </p:cNvPr>
          <p:cNvSpPr/>
          <p:nvPr/>
        </p:nvSpPr>
        <p:spPr>
          <a:xfrm>
            <a:off x="96059" y="302296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اسمي الجميل:................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F882F06-9D80-C143-ADAE-C68C4B0AC295}"/>
              </a:ext>
            </a:extLst>
          </p:cNvPr>
          <p:cNvCxnSpPr>
            <a:cxnSpLocks/>
          </p:cNvCxnSpPr>
          <p:nvPr/>
        </p:nvCxnSpPr>
        <p:spPr>
          <a:xfrm flipH="1">
            <a:off x="5071751" y="2492896"/>
            <a:ext cx="379554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9493196-CF16-201E-105A-E1547347C6B9}"/>
              </a:ext>
            </a:extLst>
          </p:cNvPr>
          <p:cNvCxnSpPr>
            <a:cxnSpLocks/>
          </p:cNvCxnSpPr>
          <p:nvPr/>
        </p:nvCxnSpPr>
        <p:spPr>
          <a:xfrm flipH="1">
            <a:off x="389923" y="2636912"/>
            <a:ext cx="379554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92B1E56-D60A-4362-B669-EC0425914F70}"/>
              </a:ext>
            </a:extLst>
          </p:cNvPr>
          <p:cNvGrpSpPr/>
          <p:nvPr/>
        </p:nvGrpSpPr>
        <p:grpSpPr>
          <a:xfrm>
            <a:off x="5171281" y="5315361"/>
            <a:ext cx="3353809" cy="1141831"/>
            <a:chOff x="4956084" y="5432568"/>
            <a:chExt cx="3353809" cy="1141831"/>
          </a:xfrm>
        </p:grpSpPr>
        <p:sp>
          <p:nvSpPr>
            <p:cNvPr id="21" name="Text Box 2">
              <a:extLst>
                <a:ext uri="{FF2B5EF4-FFF2-40B4-BE49-F238E27FC236}">
                  <a16:creationId xmlns:a16="http://schemas.microsoft.com/office/drawing/2014/main" id="{06368A8A-5D70-48A1-89BF-DEBC3ADD97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204" y="5503662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C743517-5C1D-4DB9-AF72-BB201B117671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631AA55-1436-46C7-9519-BF66D37D147B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183D0B17-2471-4051-BF99-A7D10BE54D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96"/>
              <a:stretch/>
            </p:blipFill>
            <p:spPr bwMode="auto">
              <a:xfrm>
                <a:off x="91238" y="66170"/>
                <a:ext cx="44069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5A62C69-3740-4B48-BDEA-C783F08B0C80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DD63011-5282-4268-BBF6-771C17900486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1E4B519-AC0A-4615-95FB-14A8D5836F3A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9BE95DD-2954-432F-8631-A4B0FD7B69AF}"/>
              </a:ext>
            </a:extLst>
          </p:cNvPr>
          <p:cNvGrpSpPr/>
          <p:nvPr/>
        </p:nvGrpSpPr>
        <p:grpSpPr>
          <a:xfrm>
            <a:off x="807398" y="5369034"/>
            <a:ext cx="3353809" cy="1141831"/>
            <a:chOff x="4956084" y="5432568"/>
            <a:chExt cx="3353809" cy="1141831"/>
          </a:xfrm>
        </p:grpSpPr>
        <p:sp>
          <p:nvSpPr>
            <p:cNvPr id="29" name="Text Box 2">
              <a:extLst>
                <a:ext uri="{FF2B5EF4-FFF2-40B4-BE49-F238E27FC236}">
                  <a16:creationId xmlns:a16="http://schemas.microsoft.com/office/drawing/2014/main" id="{4B5B7989-843B-4E42-8686-7B18F2A686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204" y="5503662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F99A146-ADAF-4037-A250-A49CBA9D51D8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0FDF162-A58A-4E51-8D17-13FB13D7C118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0C3B9EEE-8D27-4A29-87DA-955CCB77F7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96"/>
              <a:stretch/>
            </p:blipFill>
            <p:spPr bwMode="auto">
              <a:xfrm>
                <a:off x="91238" y="66170"/>
                <a:ext cx="44069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F3252DE-668E-4EEF-9625-C03D2ED1D048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534C82E-E0BC-44C7-AA81-127D1A6AFF19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1640FC6-729D-43C9-8BE8-0EFD2910E7F0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6" name="Text Box 2">
            <a:extLst>
              <a:ext uri="{FF2B5EF4-FFF2-40B4-BE49-F238E27FC236}">
                <a16:creationId xmlns:a16="http://schemas.microsoft.com/office/drawing/2014/main" id="{C89BB552-4CC5-4720-9E05-2BF5E1B1F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0600" y="5262080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Box 2">
            <a:extLst>
              <a:ext uri="{FF2B5EF4-FFF2-40B4-BE49-F238E27FC236}">
                <a16:creationId xmlns:a16="http://schemas.microsoft.com/office/drawing/2014/main" id="{F92171C5-D380-4997-A1AE-A9D736B68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187" y="5304181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6B8CB5E-3F54-49E3-ADFF-7447B573B7EB}"/>
              </a:ext>
            </a:extLst>
          </p:cNvPr>
          <p:cNvGrpSpPr/>
          <p:nvPr/>
        </p:nvGrpSpPr>
        <p:grpSpPr>
          <a:xfrm>
            <a:off x="4572000" y="826863"/>
            <a:ext cx="4295298" cy="349002"/>
            <a:chOff x="4514543" y="721173"/>
            <a:chExt cx="4446287" cy="349002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650C5FCF-4421-41AF-BBC9-D7E9589413B9}"/>
                </a:ext>
              </a:extLst>
            </p:cNvPr>
            <p:cNvSpPr/>
            <p:nvPr/>
          </p:nvSpPr>
          <p:spPr>
            <a:xfrm>
              <a:off x="4514543" y="721173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2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المتعلم أشكال الحرف حسب موضعه في الكلمة .</a:t>
              </a:r>
              <a:endPara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Smiley Face 39">
              <a:extLst>
                <a:ext uri="{FF2B5EF4-FFF2-40B4-BE49-F238E27FC236}">
                  <a16:creationId xmlns:a16="http://schemas.microsoft.com/office/drawing/2014/main" id="{8CD7FE6C-B226-4072-9DD9-38311334A710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42" name="Smiley Face 41">
              <a:extLst>
                <a:ext uri="{FF2B5EF4-FFF2-40B4-BE49-F238E27FC236}">
                  <a16:creationId xmlns:a16="http://schemas.microsoft.com/office/drawing/2014/main" id="{A3585D4D-A97F-4E9C-B568-14A29BD816D8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43" name="Smiley Face 42">
              <a:extLst>
                <a:ext uri="{FF2B5EF4-FFF2-40B4-BE49-F238E27FC236}">
                  <a16:creationId xmlns:a16="http://schemas.microsoft.com/office/drawing/2014/main" id="{C7D74B5D-54B1-45B9-BCED-3FBA9B24B659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8AAFABC-A150-474C-A6B1-17AB85AE63C0}"/>
              </a:ext>
            </a:extLst>
          </p:cNvPr>
          <p:cNvGrpSpPr/>
          <p:nvPr/>
        </p:nvGrpSpPr>
        <p:grpSpPr>
          <a:xfrm>
            <a:off x="276701" y="858043"/>
            <a:ext cx="4142477" cy="349002"/>
            <a:chOff x="4514543" y="721173"/>
            <a:chExt cx="4446287" cy="349002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CF5C2D02-C091-43D4-8126-9B1DCF7AF416}"/>
                </a:ext>
              </a:extLst>
            </p:cNvPr>
            <p:cNvSpPr/>
            <p:nvPr/>
          </p:nvSpPr>
          <p:spPr>
            <a:xfrm>
              <a:off x="4514543" y="721173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2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المتعلم أشكال الحرف حسب موضعه في الكلمة .</a:t>
              </a:r>
              <a:endPara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Smiley Face 50">
              <a:extLst>
                <a:ext uri="{FF2B5EF4-FFF2-40B4-BE49-F238E27FC236}">
                  <a16:creationId xmlns:a16="http://schemas.microsoft.com/office/drawing/2014/main" id="{F62E66A4-517D-4D4D-AB18-FEBE7ACDB96B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52" name="Smiley Face 51">
              <a:extLst>
                <a:ext uri="{FF2B5EF4-FFF2-40B4-BE49-F238E27FC236}">
                  <a16:creationId xmlns:a16="http://schemas.microsoft.com/office/drawing/2014/main" id="{2F067B58-2A6C-4FFE-B04C-06D63DE99D5B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53" name="Smiley Face 52">
              <a:extLst>
                <a:ext uri="{FF2B5EF4-FFF2-40B4-BE49-F238E27FC236}">
                  <a16:creationId xmlns:a16="http://schemas.microsoft.com/office/drawing/2014/main" id="{9D34092E-32E4-4AE2-93EB-02A314745EDA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</p:spTree>
    <p:extLst>
      <p:ext uri="{BB962C8B-B14F-4D97-AF65-F5344CB8AC3E}">
        <p14:creationId xmlns:p14="http://schemas.microsoft.com/office/powerpoint/2010/main" val="3042462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31E1299D-7D1D-4961-A857-10CC04BBF3A7}"/>
              </a:ext>
            </a:extLst>
          </p:cNvPr>
          <p:cNvSpPr/>
          <p:nvPr/>
        </p:nvSpPr>
        <p:spPr>
          <a:xfrm>
            <a:off x="153644" y="252186"/>
            <a:ext cx="4376413" cy="6319684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DE936EA-BE41-463B-B06A-59B785757565}"/>
              </a:ext>
            </a:extLst>
          </p:cNvPr>
          <p:cNvSpPr/>
          <p:nvPr/>
        </p:nvSpPr>
        <p:spPr>
          <a:xfrm>
            <a:off x="4670163" y="269158"/>
            <a:ext cx="4376413" cy="6319684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B7FC45D-68C4-EE33-5073-B26E7CDE98FD}"/>
              </a:ext>
            </a:extLst>
          </p:cNvPr>
          <p:cNvSpPr/>
          <p:nvPr/>
        </p:nvSpPr>
        <p:spPr>
          <a:xfrm>
            <a:off x="8821359" y="1576283"/>
            <a:ext cx="215137" cy="340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13F769D-EC79-D9AE-3B39-7F3177F65AC0}"/>
              </a:ext>
            </a:extLst>
          </p:cNvPr>
          <p:cNvSpPr/>
          <p:nvPr/>
        </p:nvSpPr>
        <p:spPr>
          <a:xfrm>
            <a:off x="4384741" y="1384117"/>
            <a:ext cx="215137" cy="340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F433BED0-D367-4D85-B8CC-DDECEBA888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1847722" y="29042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Rectangle 3">
            <a:extLst>
              <a:ext uri="{FF2B5EF4-FFF2-40B4-BE49-F238E27FC236}">
                <a16:creationId xmlns:a16="http://schemas.microsoft.com/office/drawing/2014/main" id="{4F61D87E-193A-4156-A2D4-CA4CA778C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600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4">
            <a:extLst>
              <a:ext uri="{FF2B5EF4-FFF2-40B4-BE49-F238E27FC236}">
                <a16:creationId xmlns:a16="http://schemas.microsoft.com/office/drawing/2014/main" id="{9ADEDBD0-5CEA-4CBF-AFCA-298EBC6A2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066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F7059E3D-2F24-4D14-83BA-1C12F84F6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ectangle 4">
            <a:extLst>
              <a:ext uri="{FF2B5EF4-FFF2-40B4-BE49-F238E27FC236}">
                <a16:creationId xmlns:a16="http://schemas.microsoft.com/office/drawing/2014/main" id="{513FBE21-A19A-47DD-8419-FE47938D5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5B6B4745-07D4-44B2-9EF1-F8C57B842D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72058" y="30571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154645F8-6F35-4099-B0AC-6FAF74449B6C}"/>
              </a:ext>
            </a:extLst>
          </p:cNvPr>
          <p:cNvSpPr/>
          <p:nvPr/>
        </p:nvSpPr>
        <p:spPr>
          <a:xfrm>
            <a:off x="4529966" y="428943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0DA754E-2ED2-4537-9787-2CC8203EEAA0}"/>
              </a:ext>
            </a:extLst>
          </p:cNvPr>
          <p:cNvSpPr/>
          <p:nvPr/>
        </p:nvSpPr>
        <p:spPr>
          <a:xfrm>
            <a:off x="96059" y="302296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4" name="جدول 5">
            <a:extLst>
              <a:ext uri="{FF2B5EF4-FFF2-40B4-BE49-F238E27FC236}">
                <a16:creationId xmlns:a16="http://schemas.microsoft.com/office/drawing/2014/main" id="{A5A7CEDB-70DD-4B5D-B206-BAA5AE2BD8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093719"/>
              </p:ext>
            </p:extLst>
          </p:nvPr>
        </p:nvGraphicFramePr>
        <p:xfrm>
          <a:off x="4862679" y="2417697"/>
          <a:ext cx="4035915" cy="31376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1948">
                  <a:extLst>
                    <a:ext uri="{9D8B030D-6E8A-4147-A177-3AD203B41FA5}">
                      <a16:colId xmlns:a16="http://schemas.microsoft.com/office/drawing/2014/main" val="1586183424"/>
                    </a:ext>
                  </a:extLst>
                </a:gridCol>
                <a:gridCol w="1278387">
                  <a:extLst>
                    <a:ext uri="{9D8B030D-6E8A-4147-A177-3AD203B41FA5}">
                      <a16:colId xmlns:a16="http://schemas.microsoft.com/office/drawing/2014/main" val="1294413569"/>
                    </a:ext>
                  </a:extLst>
                </a:gridCol>
                <a:gridCol w="1325580">
                  <a:extLst>
                    <a:ext uri="{9D8B030D-6E8A-4147-A177-3AD203B41FA5}">
                      <a16:colId xmlns:a16="http://schemas.microsoft.com/office/drawing/2014/main" val="4205711582"/>
                    </a:ext>
                  </a:extLst>
                </a:gridCol>
              </a:tblGrid>
              <a:tr h="516369">
                <a:tc>
                  <a:txBody>
                    <a:bodyPr/>
                    <a:lstStyle/>
                    <a:p>
                      <a:pPr algn="ctr"/>
                      <a:r>
                        <a:rPr lang="ar-AE" sz="1200" b="1" dirty="0">
                          <a:solidFill>
                            <a:schemeClr val="tx1"/>
                          </a:solidFill>
                        </a:rPr>
                        <a:t>آخر الكلمة متصل و منفصل   ( ـم) (م)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b="1" dirty="0">
                          <a:solidFill>
                            <a:schemeClr val="tx1"/>
                          </a:solidFill>
                        </a:rPr>
                        <a:t>وسط الكلمة( ــمــ)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b="1" dirty="0">
                          <a:solidFill>
                            <a:schemeClr val="tx1"/>
                          </a:solidFill>
                        </a:rPr>
                        <a:t> أول الكلمة( مـ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632598"/>
                  </a:ext>
                </a:extLst>
              </a:tr>
              <a:tr h="1054242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468645"/>
                  </a:ext>
                </a:extLst>
              </a:tr>
              <a:tr h="1054242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907349"/>
                  </a:ext>
                </a:extLst>
              </a:tr>
            </a:tbl>
          </a:graphicData>
        </a:graphic>
      </p:graphicFrame>
      <p:sp>
        <p:nvSpPr>
          <p:cNvPr id="36" name="مربع نص 5">
            <a:extLst>
              <a:ext uri="{FF2B5EF4-FFF2-40B4-BE49-F238E27FC236}">
                <a16:creationId xmlns:a16="http://schemas.microsoft.com/office/drawing/2014/main" id="{C20C085F-7404-407C-AEC2-C00B9BB1FEBC}"/>
              </a:ext>
            </a:extLst>
          </p:cNvPr>
          <p:cNvSpPr txBox="1"/>
          <p:nvPr/>
        </p:nvSpPr>
        <p:spPr>
          <a:xfrm>
            <a:off x="4804268" y="1365218"/>
            <a:ext cx="42035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قَـدمٌ- قَـمـرٌ- دِرهمٌ - مِـقْـلاةٌ - جَـمَـلٌ - مِـرَشٌ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7C6264F-8BE4-4FF8-9C40-F051A97E76A6}"/>
              </a:ext>
            </a:extLst>
          </p:cNvPr>
          <p:cNvSpPr/>
          <p:nvPr/>
        </p:nvSpPr>
        <p:spPr>
          <a:xfrm>
            <a:off x="5154748" y="1058225"/>
            <a:ext cx="3793603" cy="3034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هيا يا صغاري نصنف الكلمات حسب مواقع الحرف في الكلمة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7974319-68CB-48A6-ADBA-618C2A2773B8}"/>
              </a:ext>
            </a:extLst>
          </p:cNvPr>
          <p:cNvCxnSpPr>
            <a:cxnSpLocks/>
          </p:cNvCxnSpPr>
          <p:nvPr/>
        </p:nvCxnSpPr>
        <p:spPr>
          <a:xfrm flipH="1">
            <a:off x="4860664" y="3645024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3084BE4-AE63-4212-AF88-344763E695D8}"/>
              </a:ext>
            </a:extLst>
          </p:cNvPr>
          <p:cNvCxnSpPr>
            <a:cxnSpLocks/>
          </p:cNvCxnSpPr>
          <p:nvPr/>
        </p:nvCxnSpPr>
        <p:spPr>
          <a:xfrm flipH="1">
            <a:off x="4864718" y="4941168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جدول 5">
            <a:extLst>
              <a:ext uri="{FF2B5EF4-FFF2-40B4-BE49-F238E27FC236}">
                <a16:creationId xmlns:a16="http://schemas.microsoft.com/office/drawing/2014/main" id="{A10248F5-55E5-4717-AA74-94414CF7A2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254450"/>
              </p:ext>
            </p:extLst>
          </p:nvPr>
        </p:nvGraphicFramePr>
        <p:xfrm>
          <a:off x="293265" y="2454616"/>
          <a:ext cx="4020642" cy="307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6529">
                  <a:extLst>
                    <a:ext uri="{9D8B030D-6E8A-4147-A177-3AD203B41FA5}">
                      <a16:colId xmlns:a16="http://schemas.microsoft.com/office/drawing/2014/main" val="1586183424"/>
                    </a:ext>
                  </a:extLst>
                </a:gridCol>
                <a:gridCol w="1241386">
                  <a:extLst>
                    <a:ext uri="{9D8B030D-6E8A-4147-A177-3AD203B41FA5}">
                      <a16:colId xmlns:a16="http://schemas.microsoft.com/office/drawing/2014/main" val="1294413569"/>
                    </a:ext>
                  </a:extLst>
                </a:gridCol>
                <a:gridCol w="1352727">
                  <a:extLst>
                    <a:ext uri="{9D8B030D-6E8A-4147-A177-3AD203B41FA5}">
                      <a16:colId xmlns:a16="http://schemas.microsoft.com/office/drawing/2014/main" val="4205711582"/>
                    </a:ext>
                  </a:extLst>
                </a:gridCol>
              </a:tblGrid>
              <a:tr h="444455">
                <a:tc>
                  <a:txBody>
                    <a:bodyPr/>
                    <a:lstStyle/>
                    <a:p>
                      <a:pPr algn="ctr"/>
                      <a:r>
                        <a:rPr lang="ar-AE" sz="1200" b="1" dirty="0">
                          <a:solidFill>
                            <a:schemeClr val="tx1"/>
                          </a:solidFill>
                        </a:rPr>
                        <a:t>آخر الكلمة متصل و منفصل   ( ـم) (م)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b="1" dirty="0">
                          <a:solidFill>
                            <a:schemeClr val="tx1"/>
                          </a:solidFill>
                        </a:rPr>
                        <a:t>وسط الكلمة( ـــمــ)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400" b="1" dirty="0">
                          <a:solidFill>
                            <a:schemeClr val="tx1"/>
                          </a:solidFill>
                        </a:rPr>
                        <a:t> أول الكلمة( مـ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632598"/>
                  </a:ext>
                </a:extLst>
              </a:tr>
              <a:tr h="112421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468645"/>
                  </a:ext>
                </a:extLst>
              </a:tr>
              <a:tr h="112421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ar-AE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907349"/>
                  </a:ext>
                </a:extLst>
              </a:tr>
            </a:tbl>
          </a:graphicData>
        </a:graphic>
      </p:graphicFrame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DCBAF9FF-1F04-46FC-A824-91F50815EBA5}"/>
              </a:ext>
            </a:extLst>
          </p:cNvPr>
          <p:cNvSpPr/>
          <p:nvPr/>
        </p:nvSpPr>
        <p:spPr>
          <a:xfrm>
            <a:off x="379856" y="1050104"/>
            <a:ext cx="4046001" cy="34058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هيا يا صغاري نصنف الكلمات حسب مواقع الحرف في الكلمة 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D8EB1FD-511E-4B71-AA2C-F14B8439B7A8}"/>
              </a:ext>
            </a:extLst>
          </p:cNvPr>
          <p:cNvCxnSpPr>
            <a:cxnSpLocks/>
          </p:cNvCxnSpPr>
          <p:nvPr/>
        </p:nvCxnSpPr>
        <p:spPr>
          <a:xfrm flipH="1">
            <a:off x="319909" y="3442890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86989F9-3995-41E4-8D52-14E66AD2856A}"/>
              </a:ext>
            </a:extLst>
          </p:cNvPr>
          <p:cNvCxnSpPr>
            <a:cxnSpLocks/>
          </p:cNvCxnSpPr>
          <p:nvPr/>
        </p:nvCxnSpPr>
        <p:spPr>
          <a:xfrm flipH="1">
            <a:off x="379856" y="4797152"/>
            <a:ext cx="39606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4F0B6CE-2671-4442-B91A-F59D05DCCFEE}"/>
              </a:ext>
            </a:extLst>
          </p:cNvPr>
          <p:cNvGrpSpPr/>
          <p:nvPr/>
        </p:nvGrpSpPr>
        <p:grpSpPr>
          <a:xfrm>
            <a:off x="5496100" y="5476007"/>
            <a:ext cx="3353809" cy="1128137"/>
            <a:chOff x="4956084" y="5432568"/>
            <a:chExt cx="3353809" cy="1128137"/>
          </a:xfrm>
        </p:grpSpPr>
        <p:sp>
          <p:nvSpPr>
            <p:cNvPr id="67" name="Text Box 2">
              <a:extLst>
                <a:ext uri="{FF2B5EF4-FFF2-40B4-BE49-F238E27FC236}">
                  <a16:creationId xmlns:a16="http://schemas.microsoft.com/office/drawing/2014/main" id="{9D0FB052-4A8E-4548-8066-C20A2B7AB1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980" y="5489968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D4EC6F98-998B-4DBE-8C67-6F3D625971A3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EC65D1E-4083-4246-BECE-6248EC80D26E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E6004920-FB64-4ECD-B9A9-5EB31B242D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96"/>
              <a:stretch/>
            </p:blipFill>
            <p:spPr bwMode="auto">
              <a:xfrm>
                <a:off x="91238" y="66170"/>
                <a:ext cx="44069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6208D99C-4E5C-4326-8755-F2C1A6B682AD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65F9A9C4-1E24-4030-B0EA-AFD45E961DD2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1C1330C7-373E-4985-B9FA-C22141426225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9ACBEF2F-EC29-434E-B925-C9E2F80CB078}"/>
              </a:ext>
            </a:extLst>
          </p:cNvPr>
          <p:cNvSpPr/>
          <p:nvPr/>
        </p:nvSpPr>
        <p:spPr>
          <a:xfrm>
            <a:off x="7024916" y="6392688"/>
            <a:ext cx="95346" cy="5564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Text Box 2">
            <a:extLst>
              <a:ext uri="{FF2B5EF4-FFF2-40B4-BE49-F238E27FC236}">
                <a16:creationId xmlns:a16="http://schemas.microsoft.com/office/drawing/2014/main" id="{0C385FF2-0286-4544-8C1A-7E409B816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216" y="5475206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B78B6D7-88CA-4E98-9C25-94FCE0949947}"/>
              </a:ext>
            </a:extLst>
          </p:cNvPr>
          <p:cNvGrpSpPr/>
          <p:nvPr/>
        </p:nvGrpSpPr>
        <p:grpSpPr>
          <a:xfrm>
            <a:off x="1030932" y="5473883"/>
            <a:ext cx="3353809" cy="1128137"/>
            <a:chOff x="4956084" y="5432568"/>
            <a:chExt cx="3353809" cy="1128137"/>
          </a:xfrm>
        </p:grpSpPr>
        <p:sp>
          <p:nvSpPr>
            <p:cNvPr id="85" name="Text Box 2">
              <a:extLst>
                <a:ext uri="{FF2B5EF4-FFF2-40B4-BE49-F238E27FC236}">
                  <a16:creationId xmlns:a16="http://schemas.microsoft.com/office/drawing/2014/main" id="{CD5C28EB-C7BC-4A85-B820-296FBE7E0D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980" y="5489968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D7C02390-FE0A-4EFB-AFD3-E3C919B5C2BC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264D5378-00B7-4129-987A-58613DA3D37F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88" name="Picture 87">
                <a:extLst>
                  <a:ext uri="{FF2B5EF4-FFF2-40B4-BE49-F238E27FC236}">
                    <a16:creationId xmlns:a16="http://schemas.microsoft.com/office/drawing/2014/main" id="{05036602-60C9-4B93-8572-E9C1E780B4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96"/>
              <a:stretch/>
            </p:blipFill>
            <p:spPr bwMode="auto">
              <a:xfrm>
                <a:off x="91238" y="66170"/>
                <a:ext cx="44069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2A993642-928F-4FE6-869B-C6C22A50A410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60910663-50F1-4C22-B8AD-5FABC0E0C1BF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620B7969-0BD5-41F9-8FA6-69F3BEE60971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92" name="Text Box 2">
            <a:extLst>
              <a:ext uri="{FF2B5EF4-FFF2-40B4-BE49-F238E27FC236}">
                <a16:creationId xmlns:a16="http://schemas.microsoft.com/office/drawing/2014/main" id="{60C57EEE-C559-4950-BD73-51405D010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3914" y="5494530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F07F7D2-F756-411A-BAF6-4D978B71CCD5}"/>
              </a:ext>
            </a:extLst>
          </p:cNvPr>
          <p:cNvSpPr/>
          <p:nvPr/>
        </p:nvSpPr>
        <p:spPr>
          <a:xfrm flipH="1">
            <a:off x="2571986" y="6415827"/>
            <a:ext cx="83108" cy="4571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D133647-352F-4B62-8671-67A185972F03}"/>
              </a:ext>
            </a:extLst>
          </p:cNvPr>
          <p:cNvGrpSpPr/>
          <p:nvPr/>
        </p:nvGrpSpPr>
        <p:grpSpPr>
          <a:xfrm>
            <a:off x="4666237" y="730377"/>
            <a:ext cx="4337332" cy="349002"/>
            <a:chOff x="4557282" y="730377"/>
            <a:chExt cx="4446287" cy="349002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4FC3EBA6-825B-43D6-A791-5DFE5BBD44A8}"/>
                </a:ext>
              </a:extLst>
            </p:cNvPr>
            <p:cNvSpPr/>
            <p:nvPr/>
          </p:nvSpPr>
          <p:spPr>
            <a:xfrm>
              <a:off x="4557282" y="730377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2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يصنف المتعلم الكلمات حسب مواقع  الحرف في الكلمة  .</a:t>
              </a:r>
              <a:endPara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Smiley Face 45">
              <a:extLst>
                <a:ext uri="{FF2B5EF4-FFF2-40B4-BE49-F238E27FC236}">
                  <a16:creationId xmlns:a16="http://schemas.microsoft.com/office/drawing/2014/main" id="{ACE47F3A-95C2-4858-BAA4-3DCC4066A3AE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47" name="Smiley Face 46">
              <a:extLst>
                <a:ext uri="{FF2B5EF4-FFF2-40B4-BE49-F238E27FC236}">
                  <a16:creationId xmlns:a16="http://schemas.microsoft.com/office/drawing/2014/main" id="{E59EEDA8-5550-4896-B4B4-7C606FCAA65C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48" name="Smiley Face 47">
              <a:extLst>
                <a:ext uri="{FF2B5EF4-FFF2-40B4-BE49-F238E27FC236}">
                  <a16:creationId xmlns:a16="http://schemas.microsoft.com/office/drawing/2014/main" id="{EF5916BA-CE7E-423D-9D9E-4978DA3C971F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95AEC51-C890-44E8-8D11-6F1183087DFF}"/>
              </a:ext>
            </a:extLst>
          </p:cNvPr>
          <p:cNvGrpSpPr/>
          <p:nvPr/>
        </p:nvGrpSpPr>
        <p:grpSpPr>
          <a:xfrm>
            <a:off x="195588" y="702564"/>
            <a:ext cx="4230270" cy="349002"/>
            <a:chOff x="4557282" y="730377"/>
            <a:chExt cx="4446287" cy="349002"/>
          </a:xfrm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40FD4D53-4D27-4D70-8875-93C65E14A92A}"/>
                </a:ext>
              </a:extLst>
            </p:cNvPr>
            <p:cNvSpPr/>
            <p:nvPr/>
          </p:nvSpPr>
          <p:spPr>
            <a:xfrm>
              <a:off x="4557282" y="730377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2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يصنف  المتعلم الكلمات حسب مواقع  الحرف في الكلمة  .</a:t>
              </a:r>
              <a:endPara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Smiley Face 51">
              <a:extLst>
                <a:ext uri="{FF2B5EF4-FFF2-40B4-BE49-F238E27FC236}">
                  <a16:creationId xmlns:a16="http://schemas.microsoft.com/office/drawing/2014/main" id="{0283635A-446B-4AF8-A32F-30828E2DD83D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1" name="Smiley Face 60">
              <a:extLst>
                <a:ext uri="{FF2B5EF4-FFF2-40B4-BE49-F238E27FC236}">
                  <a16:creationId xmlns:a16="http://schemas.microsoft.com/office/drawing/2014/main" id="{490A57BF-ED3F-4FE9-8F63-52F57A956BCD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74" name="Smiley Face 73">
              <a:extLst>
                <a:ext uri="{FF2B5EF4-FFF2-40B4-BE49-F238E27FC236}">
                  <a16:creationId xmlns:a16="http://schemas.microsoft.com/office/drawing/2014/main" id="{E38C66C9-28D9-45E4-9971-715B5B825CAD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EE49675-1A5F-15FE-ABCF-FF79E142DF92}"/>
              </a:ext>
            </a:extLst>
          </p:cNvPr>
          <p:cNvSpPr txBox="1"/>
          <p:nvPr/>
        </p:nvSpPr>
        <p:spPr>
          <a:xfrm>
            <a:off x="-22316" y="1395118"/>
            <a:ext cx="45931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قَـدمٌ- قَـمـرٌ- دِرهمٌ - مِـقْـلاةٌ - جَـمَـلٌ - مِـرَشٌ</a:t>
            </a:r>
          </a:p>
        </p:txBody>
      </p:sp>
    </p:spTree>
    <p:extLst>
      <p:ext uri="{BB962C8B-B14F-4D97-AF65-F5344CB8AC3E}">
        <p14:creationId xmlns:p14="http://schemas.microsoft.com/office/powerpoint/2010/main" val="2527893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31E1299D-7D1D-4961-A857-10CC04BBF3A7}"/>
              </a:ext>
            </a:extLst>
          </p:cNvPr>
          <p:cNvSpPr/>
          <p:nvPr/>
        </p:nvSpPr>
        <p:spPr>
          <a:xfrm>
            <a:off x="167540" y="201979"/>
            <a:ext cx="4376413" cy="6530467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DE936EA-BE41-463B-B06A-59B785757565}"/>
              </a:ext>
            </a:extLst>
          </p:cNvPr>
          <p:cNvSpPr/>
          <p:nvPr/>
        </p:nvSpPr>
        <p:spPr>
          <a:xfrm>
            <a:off x="4699217" y="247234"/>
            <a:ext cx="4352024" cy="6461217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B7FC45D-68C4-EE33-5073-B26E7CDE98FD}"/>
              </a:ext>
            </a:extLst>
          </p:cNvPr>
          <p:cNvSpPr/>
          <p:nvPr/>
        </p:nvSpPr>
        <p:spPr>
          <a:xfrm>
            <a:off x="8821359" y="1576283"/>
            <a:ext cx="215137" cy="340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13F769D-EC79-D9AE-3B39-7F3177F65AC0}"/>
              </a:ext>
            </a:extLst>
          </p:cNvPr>
          <p:cNvSpPr/>
          <p:nvPr/>
        </p:nvSpPr>
        <p:spPr>
          <a:xfrm>
            <a:off x="4384741" y="1384117"/>
            <a:ext cx="215137" cy="340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BACD72D-5060-407B-8E77-FBBE07D8F58D}"/>
              </a:ext>
            </a:extLst>
          </p:cNvPr>
          <p:cNvSpPr/>
          <p:nvPr/>
        </p:nvSpPr>
        <p:spPr>
          <a:xfrm>
            <a:off x="5135324" y="1432050"/>
            <a:ext cx="3793603" cy="548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أتعرف على الصورة ، وأكتب الحرف الناقص مع الحركة ، ثم أقرأ الكلمة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F433BED0-D367-4D85-B8CC-DDECEBA888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1847722" y="29042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Rectangle 3">
            <a:extLst>
              <a:ext uri="{FF2B5EF4-FFF2-40B4-BE49-F238E27FC236}">
                <a16:creationId xmlns:a16="http://schemas.microsoft.com/office/drawing/2014/main" id="{4F61D87E-193A-4156-A2D4-CA4CA778C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600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4">
            <a:extLst>
              <a:ext uri="{FF2B5EF4-FFF2-40B4-BE49-F238E27FC236}">
                <a16:creationId xmlns:a16="http://schemas.microsoft.com/office/drawing/2014/main" id="{9ADEDBD0-5CEA-4CBF-AFCA-298EBC6A2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066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F7059E3D-2F24-4D14-83BA-1C12F84F6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ectangle 4">
            <a:extLst>
              <a:ext uri="{FF2B5EF4-FFF2-40B4-BE49-F238E27FC236}">
                <a16:creationId xmlns:a16="http://schemas.microsoft.com/office/drawing/2014/main" id="{513FBE21-A19A-47DD-8419-FE47938D5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5B6B4745-07D4-44B2-9EF1-F8C57B842D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72058" y="30571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154645F8-6F35-4099-B0AC-6FAF74449B6C}"/>
              </a:ext>
            </a:extLst>
          </p:cNvPr>
          <p:cNvSpPr/>
          <p:nvPr/>
        </p:nvSpPr>
        <p:spPr>
          <a:xfrm>
            <a:off x="4529966" y="428943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0DA754E-2ED2-4537-9787-2CC8203EEAA0}"/>
              </a:ext>
            </a:extLst>
          </p:cNvPr>
          <p:cNvSpPr/>
          <p:nvPr/>
        </p:nvSpPr>
        <p:spPr>
          <a:xfrm>
            <a:off x="96059" y="302296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91993E52-28D3-4B42-94AA-CCDDB7D2B3B0}"/>
              </a:ext>
            </a:extLst>
          </p:cNvPr>
          <p:cNvSpPr/>
          <p:nvPr/>
        </p:nvSpPr>
        <p:spPr>
          <a:xfrm>
            <a:off x="1087359" y="1314680"/>
            <a:ext cx="3268891" cy="548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أتعرف على الصورة ، وأكتب الحرف الناقص مع الحركة ، ثم أقرأ الكلمة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1CEE79C-85EA-4CDD-B09E-47206C830B73}"/>
              </a:ext>
            </a:extLst>
          </p:cNvPr>
          <p:cNvSpPr/>
          <p:nvPr/>
        </p:nvSpPr>
        <p:spPr>
          <a:xfrm>
            <a:off x="6875229" y="4885835"/>
            <a:ext cx="175583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قَلَـ........</a:t>
            </a:r>
            <a:endParaRPr lang="en-US" sz="32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FB8216B-2C08-4573-9370-478129508158}"/>
              </a:ext>
            </a:extLst>
          </p:cNvPr>
          <p:cNvGrpSpPr/>
          <p:nvPr/>
        </p:nvGrpSpPr>
        <p:grpSpPr>
          <a:xfrm>
            <a:off x="5301106" y="5577226"/>
            <a:ext cx="3353809" cy="1128137"/>
            <a:chOff x="4956084" y="5432568"/>
            <a:chExt cx="3353809" cy="1128137"/>
          </a:xfrm>
        </p:grpSpPr>
        <p:sp>
          <p:nvSpPr>
            <p:cNvPr id="81" name="Text Box 2">
              <a:extLst>
                <a:ext uri="{FF2B5EF4-FFF2-40B4-BE49-F238E27FC236}">
                  <a16:creationId xmlns:a16="http://schemas.microsoft.com/office/drawing/2014/main" id="{B288C705-20FA-4665-8755-75E4DF46DB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980" y="5489968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8CB82919-8188-4321-936F-9E3A3A319757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EBED6F7F-CFBB-420C-84A2-D7131D11118F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C9390E79-7813-4FB5-B96E-2C66CFFCCE16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BA2A47C7-6AD4-478D-AE59-E0583BCD9853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306C231A-FEB1-47E7-AD39-072AA1324632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88" name="Text Box 2">
            <a:extLst>
              <a:ext uri="{FF2B5EF4-FFF2-40B4-BE49-F238E27FC236}">
                <a16:creationId xmlns:a16="http://schemas.microsoft.com/office/drawing/2014/main" id="{1D279912-CFAC-47B3-9858-5494FD4BE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619" y="5599055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E19E742C-17D5-496E-AD42-0FB92130FC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29" y="5633844"/>
            <a:ext cx="721625" cy="6754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ADDF77C1-7F8E-4C19-82F3-77A6E3FD9318}"/>
              </a:ext>
            </a:extLst>
          </p:cNvPr>
          <p:cNvGrpSpPr/>
          <p:nvPr/>
        </p:nvGrpSpPr>
        <p:grpSpPr>
          <a:xfrm>
            <a:off x="797198" y="5599535"/>
            <a:ext cx="3353809" cy="1128137"/>
            <a:chOff x="4956084" y="5432568"/>
            <a:chExt cx="3353809" cy="1128137"/>
          </a:xfrm>
        </p:grpSpPr>
        <p:sp>
          <p:nvSpPr>
            <p:cNvPr id="91" name="Text Box 2">
              <a:extLst>
                <a:ext uri="{FF2B5EF4-FFF2-40B4-BE49-F238E27FC236}">
                  <a16:creationId xmlns:a16="http://schemas.microsoft.com/office/drawing/2014/main" id="{FC2AE045-6964-4E90-B4FA-0F51A22B0C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980" y="5489968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C7A41C48-8F55-425D-94CA-DBE5F0D9F162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30C7417B-95C9-4F2B-A3B1-8E6AB47298F0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8A65507C-55CC-4108-9112-047E3EC0EFBC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5536A25D-24E7-4392-97F4-FDFB1F9B31C4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3EB395DD-3335-4195-B108-C64FD112F609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97" name="Text Box 2">
            <a:extLst>
              <a:ext uri="{FF2B5EF4-FFF2-40B4-BE49-F238E27FC236}">
                <a16:creationId xmlns:a16="http://schemas.microsoft.com/office/drawing/2014/main" id="{432AABF1-346C-413F-BF0E-12922B3ED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2546" y="5607358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3AAB4E32-8052-4E05-8155-115163216A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28" y="5591854"/>
            <a:ext cx="721625" cy="675476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11D80FBE-25A1-45F3-A876-5D9A8939971A}"/>
              </a:ext>
            </a:extLst>
          </p:cNvPr>
          <p:cNvSpPr/>
          <p:nvPr/>
        </p:nvSpPr>
        <p:spPr>
          <a:xfrm>
            <a:off x="6828386" y="6519422"/>
            <a:ext cx="95346" cy="5564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F12FB82-C4E0-4825-BA2A-0C26CE83D259}"/>
              </a:ext>
            </a:extLst>
          </p:cNvPr>
          <p:cNvSpPr/>
          <p:nvPr/>
        </p:nvSpPr>
        <p:spPr>
          <a:xfrm>
            <a:off x="2328226" y="6519421"/>
            <a:ext cx="95346" cy="5564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90C4F173-6CC4-4625-B787-5A2A30C00D06}"/>
              </a:ext>
            </a:extLst>
          </p:cNvPr>
          <p:cNvSpPr/>
          <p:nvPr/>
        </p:nvSpPr>
        <p:spPr>
          <a:xfrm>
            <a:off x="4792542" y="3285282"/>
            <a:ext cx="175583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جـَ..ــلٌ</a:t>
            </a:r>
            <a:endParaRPr lang="en-US" sz="32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3739B75-5680-4435-9247-4E4BA2D6135A}"/>
              </a:ext>
            </a:extLst>
          </p:cNvPr>
          <p:cNvGrpSpPr/>
          <p:nvPr/>
        </p:nvGrpSpPr>
        <p:grpSpPr>
          <a:xfrm>
            <a:off x="4653635" y="950542"/>
            <a:ext cx="4322618" cy="349002"/>
            <a:chOff x="4557282" y="730377"/>
            <a:chExt cx="4446287" cy="349002"/>
          </a:xfrm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CF1FC688-1F20-4BC3-BA73-6D9512D26113}"/>
                </a:ext>
              </a:extLst>
            </p:cNvPr>
            <p:cNvSpPr/>
            <p:nvPr/>
          </p:nvSpPr>
          <p:spPr>
            <a:xfrm>
              <a:off x="4557282" y="730377"/>
              <a:ext cx="4446287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 المتعلم الحرف حسب مواقعه في الكلمة  .</a:t>
              </a:r>
              <a:endParaRPr kumimoji="0" lang="en-US" sz="1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0" name="Smiley Face 99">
              <a:extLst>
                <a:ext uri="{FF2B5EF4-FFF2-40B4-BE49-F238E27FC236}">
                  <a16:creationId xmlns:a16="http://schemas.microsoft.com/office/drawing/2014/main" id="{72DD707E-3419-491E-8BE0-0D8BEF20EE5D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01" name="Smiley Face 100">
              <a:extLst>
                <a:ext uri="{FF2B5EF4-FFF2-40B4-BE49-F238E27FC236}">
                  <a16:creationId xmlns:a16="http://schemas.microsoft.com/office/drawing/2014/main" id="{BDBDD283-2E35-4D34-AE4E-CC47401AF05E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02" name="Smiley Face 101">
              <a:extLst>
                <a:ext uri="{FF2B5EF4-FFF2-40B4-BE49-F238E27FC236}">
                  <a16:creationId xmlns:a16="http://schemas.microsoft.com/office/drawing/2014/main" id="{AE3EA2CD-EBE0-4F58-A1A1-28D22D29CA4D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E79F52F-6833-47F5-B123-F20D07F2E61A}"/>
              </a:ext>
            </a:extLst>
          </p:cNvPr>
          <p:cNvGrpSpPr/>
          <p:nvPr/>
        </p:nvGrpSpPr>
        <p:grpSpPr>
          <a:xfrm>
            <a:off x="223739" y="894282"/>
            <a:ext cx="4161002" cy="349002"/>
            <a:chOff x="4557282" y="730377"/>
            <a:chExt cx="4267342" cy="349002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5281D7EB-B273-49B4-A1BC-AFE94E7C26A9}"/>
                </a:ext>
              </a:extLst>
            </p:cNvPr>
            <p:cNvSpPr/>
            <p:nvPr/>
          </p:nvSpPr>
          <p:spPr>
            <a:xfrm>
              <a:off x="4557282" y="730377"/>
              <a:ext cx="4267342" cy="34900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أن يكتب  المتعلم الحرف حسب مواقعه في الكلمة  .</a:t>
              </a:r>
              <a:endParaRPr kumimoji="0" lang="en-US" sz="1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Smiley Face 109">
              <a:extLst>
                <a:ext uri="{FF2B5EF4-FFF2-40B4-BE49-F238E27FC236}">
                  <a16:creationId xmlns:a16="http://schemas.microsoft.com/office/drawing/2014/main" id="{7C60DD49-08CD-470A-98C3-78C8A15A5F47}"/>
                </a:ext>
              </a:extLst>
            </p:cNvPr>
            <p:cNvSpPr/>
            <p:nvPr/>
          </p:nvSpPr>
          <p:spPr>
            <a:xfrm>
              <a:off x="5589067" y="768011"/>
              <a:ext cx="265261" cy="242487"/>
            </a:xfrm>
            <a:prstGeom prst="smileyFace">
              <a:avLst>
                <a:gd name="adj" fmla="val -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11" name="Smiley Face 110">
              <a:extLst>
                <a:ext uri="{FF2B5EF4-FFF2-40B4-BE49-F238E27FC236}">
                  <a16:creationId xmlns:a16="http://schemas.microsoft.com/office/drawing/2014/main" id="{2536D08F-4821-4F6C-996F-2A56552F0087}"/>
                </a:ext>
              </a:extLst>
            </p:cNvPr>
            <p:cNvSpPr/>
            <p:nvPr/>
          </p:nvSpPr>
          <p:spPr>
            <a:xfrm>
              <a:off x="4745534" y="771363"/>
              <a:ext cx="265261" cy="242487"/>
            </a:xfrm>
            <a:prstGeom prst="smileyF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12" name="Smiley Face 111">
              <a:extLst>
                <a:ext uri="{FF2B5EF4-FFF2-40B4-BE49-F238E27FC236}">
                  <a16:creationId xmlns:a16="http://schemas.microsoft.com/office/drawing/2014/main" id="{47BA54A6-0DAD-4433-81C3-DC13A7827A7B}"/>
                </a:ext>
              </a:extLst>
            </p:cNvPr>
            <p:cNvSpPr/>
            <p:nvPr/>
          </p:nvSpPr>
          <p:spPr>
            <a:xfrm>
              <a:off x="5157798" y="774269"/>
              <a:ext cx="265261" cy="242487"/>
            </a:xfrm>
            <a:prstGeom prst="smileyFace">
              <a:avLst>
                <a:gd name="adj" fmla="val 55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DDEE7D62-76ED-44D5-B290-BE3AD3F3C480}"/>
              </a:ext>
            </a:extLst>
          </p:cNvPr>
          <p:cNvSpPr/>
          <p:nvPr/>
        </p:nvSpPr>
        <p:spPr>
          <a:xfrm>
            <a:off x="4826955" y="4950981"/>
            <a:ext cx="175583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لَحْـ....</a:t>
            </a:r>
            <a:endParaRPr lang="en-US" sz="32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pic>
        <p:nvPicPr>
          <p:cNvPr id="3" name="Picture 6" descr="تفسير تقطيع اللحم , حلمت اني بقطع لحمة - احضان الحب">
            <a:extLst>
              <a:ext uri="{FF2B5EF4-FFF2-40B4-BE49-F238E27FC236}">
                <a16:creationId xmlns:a16="http://schemas.microsoft.com/office/drawing/2014/main" id="{2BC956EB-76B9-240D-05EC-29800D493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534" y="3884026"/>
            <a:ext cx="1472810" cy="120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128D7A-1005-F1C6-D208-82C8351708F1}"/>
              </a:ext>
            </a:extLst>
          </p:cNvPr>
          <p:cNvSpPr txBox="1"/>
          <p:nvPr/>
        </p:nvSpPr>
        <p:spPr>
          <a:xfrm>
            <a:off x="6071660" y="3319497"/>
            <a:ext cx="2538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42900">
              <a:defRPr/>
            </a:pPr>
            <a:r>
              <a:rPr lang="ar-AE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...ـظَلَّةٌ</a:t>
            </a:r>
          </a:p>
        </p:txBody>
      </p:sp>
      <p:pic>
        <p:nvPicPr>
          <p:cNvPr id="7" name="Picture 4" descr="الصين كيد قوس قزح لطيف السيارات فتح مظلة الكرتون للأطفال للأطفال ، مظلة  بالجملة على TopChinaSupplier.com">
            <a:extLst>
              <a:ext uri="{FF2B5EF4-FFF2-40B4-BE49-F238E27FC236}">
                <a16:creationId xmlns:a16="http://schemas.microsoft.com/office/drawing/2014/main" id="{8545E3E2-A56D-1265-B116-BB7DE9932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334" y="1776315"/>
            <a:ext cx="1412711" cy="163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Free Camel Cliparts, Download Free Clip Art, Free Clip Art on Clipart  Library">
            <a:extLst>
              <a:ext uri="{FF2B5EF4-FFF2-40B4-BE49-F238E27FC236}">
                <a16:creationId xmlns:a16="http://schemas.microsoft.com/office/drawing/2014/main" id="{AFDCD697-CBCA-667A-D635-52E911B773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160"/>
          <a:stretch/>
        </p:blipFill>
        <p:spPr bwMode="auto">
          <a:xfrm>
            <a:off x="5291153" y="2232014"/>
            <a:ext cx="1221655" cy="974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Free Pens Cliparts, Download Free Clip Art, Free Clip Art on Clipart Library">
            <a:extLst>
              <a:ext uri="{FF2B5EF4-FFF2-40B4-BE49-F238E27FC236}">
                <a16:creationId xmlns:a16="http://schemas.microsoft.com/office/drawing/2014/main" id="{E81DE4B6-CCAD-8283-EFBB-96C01CA0A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6432">
            <a:off x="7585514" y="3869082"/>
            <a:ext cx="814349" cy="123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6E129C6-AAF5-7656-4BED-6CAE5AEADD31}"/>
              </a:ext>
            </a:extLst>
          </p:cNvPr>
          <p:cNvSpPr/>
          <p:nvPr/>
        </p:nvSpPr>
        <p:spPr>
          <a:xfrm>
            <a:off x="2393366" y="4797401"/>
            <a:ext cx="175583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قَلَـ........</a:t>
            </a:r>
            <a:endParaRPr lang="en-US" sz="32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9161370-D276-4D09-576B-857BFDC7006B}"/>
              </a:ext>
            </a:extLst>
          </p:cNvPr>
          <p:cNvSpPr/>
          <p:nvPr/>
        </p:nvSpPr>
        <p:spPr>
          <a:xfrm>
            <a:off x="310679" y="3196848"/>
            <a:ext cx="175583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جـَ..ــلٌ</a:t>
            </a:r>
            <a:endParaRPr lang="en-US" sz="32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B308E6B-15DC-9920-5D0E-EF0A9EE7D7AE}"/>
              </a:ext>
            </a:extLst>
          </p:cNvPr>
          <p:cNvSpPr/>
          <p:nvPr/>
        </p:nvSpPr>
        <p:spPr>
          <a:xfrm>
            <a:off x="345092" y="4862547"/>
            <a:ext cx="175583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لَحْـ....</a:t>
            </a:r>
            <a:endParaRPr lang="en-US" sz="32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pic>
        <p:nvPicPr>
          <p:cNvPr id="26" name="Picture 6" descr="تفسير تقطيع اللحم , حلمت اني بقطع لحمة - احضان الحب">
            <a:extLst>
              <a:ext uri="{FF2B5EF4-FFF2-40B4-BE49-F238E27FC236}">
                <a16:creationId xmlns:a16="http://schemas.microsoft.com/office/drawing/2014/main" id="{2A3DFAEA-9248-6351-1642-D8B51BBDC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71" y="3795592"/>
            <a:ext cx="1472810" cy="120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4732457-E445-85B5-6E88-D8A57948E77D}"/>
              </a:ext>
            </a:extLst>
          </p:cNvPr>
          <p:cNvSpPr txBox="1"/>
          <p:nvPr/>
        </p:nvSpPr>
        <p:spPr>
          <a:xfrm>
            <a:off x="1589797" y="3231063"/>
            <a:ext cx="2538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42900">
              <a:defRPr/>
            </a:pPr>
            <a:r>
              <a:rPr lang="ar-AE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...ـظَلَّةٌ</a:t>
            </a:r>
          </a:p>
        </p:txBody>
      </p:sp>
      <p:pic>
        <p:nvPicPr>
          <p:cNvPr id="28" name="Picture 4" descr="الصين كيد قوس قزح لطيف السيارات فتح مظلة الكرتون للأطفال للأطفال ، مظلة  بالجملة على TopChinaSupplier.com">
            <a:extLst>
              <a:ext uri="{FF2B5EF4-FFF2-40B4-BE49-F238E27FC236}">
                <a16:creationId xmlns:a16="http://schemas.microsoft.com/office/drawing/2014/main" id="{0EE607DC-EE2E-A90F-00E3-D453A6742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471" y="1687881"/>
            <a:ext cx="1412711" cy="163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Free Camel Cliparts, Download Free Clip Art, Free Clip Art on Clipart  Library">
            <a:extLst>
              <a:ext uri="{FF2B5EF4-FFF2-40B4-BE49-F238E27FC236}">
                <a16:creationId xmlns:a16="http://schemas.microsoft.com/office/drawing/2014/main" id="{63B5A68C-298A-F32A-778B-89FF02DB4F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160"/>
          <a:stretch/>
        </p:blipFill>
        <p:spPr bwMode="auto">
          <a:xfrm>
            <a:off x="809290" y="2143580"/>
            <a:ext cx="1221655" cy="974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Free Pens Cliparts, Download Free Clip Art, Free Clip Art on Clipart Library">
            <a:extLst>
              <a:ext uri="{FF2B5EF4-FFF2-40B4-BE49-F238E27FC236}">
                <a16:creationId xmlns:a16="http://schemas.microsoft.com/office/drawing/2014/main" id="{BA5619EC-47BF-84A8-AF93-B27565105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6432">
            <a:off x="3103651" y="3780648"/>
            <a:ext cx="814349" cy="123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960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31E1299D-7D1D-4961-A857-10CC04BBF3A7}"/>
              </a:ext>
            </a:extLst>
          </p:cNvPr>
          <p:cNvSpPr/>
          <p:nvPr/>
        </p:nvSpPr>
        <p:spPr>
          <a:xfrm>
            <a:off x="166913" y="166602"/>
            <a:ext cx="4376413" cy="6502211"/>
          </a:xfrm>
          <a:prstGeom prst="rect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DE936EA-BE41-463B-B06A-59B785757565}"/>
              </a:ext>
            </a:extLst>
          </p:cNvPr>
          <p:cNvSpPr/>
          <p:nvPr/>
        </p:nvSpPr>
        <p:spPr>
          <a:xfrm>
            <a:off x="4630257" y="179388"/>
            <a:ext cx="4432925" cy="6489971"/>
          </a:xfrm>
          <a:prstGeom prst="rect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B7FC45D-68C4-EE33-5073-B26E7CDE98FD}"/>
              </a:ext>
            </a:extLst>
          </p:cNvPr>
          <p:cNvSpPr/>
          <p:nvPr/>
        </p:nvSpPr>
        <p:spPr>
          <a:xfrm>
            <a:off x="8821359" y="1576283"/>
            <a:ext cx="215137" cy="340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13F769D-EC79-D9AE-3B39-7F3177F65AC0}"/>
              </a:ext>
            </a:extLst>
          </p:cNvPr>
          <p:cNvSpPr/>
          <p:nvPr/>
        </p:nvSpPr>
        <p:spPr>
          <a:xfrm>
            <a:off x="4384741" y="1384117"/>
            <a:ext cx="215137" cy="340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BACD72D-5060-407B-8E77-FBBE07D8F58D}"/>
              </a:ext>
            </a:extLst>
          </p:cNvPr>
          <p:cNvSpPr/>
          <p:nvPr/>
        </p:nvSpPr>
        <p:spPr>
          <a:xfrm>
            <a:off x="5589067" y="1135782"/>
            <a:ext cx="3359346" cy="3490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عبر عن الصور بجملة مفيدة</a:t>
            </a:r>
            <a:endParaRPr lang="en-US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DE301DF-4015-4D87-9345-3D943AD7215B}"/>
              </a:ext>
            </a:extLst>
          </p:cNvPr>
          <p:cNvSpPr/>
          <p:nvPr/>
        </p:nvSpPr>
        <p:spPr>
          <a:xfrm>
            <a:off x="6787237" y="3002538"/>
            <a:ext cx="2208149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khbar MT" pitchFamily="2" charset="-78"/>
              </a:rPr>
              <a:t>..........................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khbar MT" pitchFamily="2" charset="-78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F433BED0-D367-4D85-B8CC-DDECEBA888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1847722" y="29042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Rectangle 3">
            <a:extLst>
              <a:ext uri="{FF2B5EF4-FFF2-40B4-BE49-F238E27FC236}">
                <a16:creationId xmlns:a16="http://schemas.microsoft.com/office/drawing/2014/main" id="{4F61D87E-193A-4156-A2D4-CA4CA778C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600" y="30571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4">
            <a:extLst>
              <a:ext uri="{FF2B5EF4-FFF2-40B4-BE49-F238E27FC236}">
                <a16:creationId xmlns:a16="http://schemas.microsoft.com/office/drawing/2014/main" id="{9ADEDBD0-5CEA-4CBF-AFCA-298EBC6A2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066" y="482804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F7059E3D-2F24-4D14-83BA-1C12F84F6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720" y="294280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ectangle 4">
            <a:extLst>
              <a:ext uri="{FF2B5EF4-FFF2-40B4-BE49-F238E27FC236}">
                <a16:creationId xmlns:a16="http://schemas.microsoft.com/office/drawing/2014/main" id="{513FBE21-A19A-47DD-8419-FE47938D5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6" y="492379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5B6B4745-07D4-44B2-9EF1-F8C57B842D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72058" y="30571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154645F8-6F35-4099-B0AC-6FAF74449B6C}"/>
              </a:ext>
            </a:extLst>
          </p:cNvPr>
          <p:cNvSpPr/>
          <p:nvPr/>
        </p:nvSpPr>
        <p:spPr>
          <a:xfrm>
            <a:off x="4570012" y="346850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0DA754E-2ED2-4537-9787-2CC8203EEAA0}"/>
              </a:ext>
            </a:extLst>
          </p:cNvPr>
          <p:cNvSpPr/>
          <p:nvPr/>
        </p:nvSpPr>
        <p:spPr>
          <a:xfrm>
            <a:off x="96059" y="302296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535F1D5-5A40-48AC-A4FB-B7F9BE29F69F}"/>
              </a:ext>
            </a:extLst>
          </p:cNvPr>
          <p:cNvSpPr/>
          <p:nvPr/>
        </p:nvSpPr>
        <p:spPr>
          <a:xfrm flipH="1">
            <a:off x="4724951" y="2805959"/>
            <a:ext cx="1979835" cy="8725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khbar MT" pitchFamily="2" charset="-78"/>
              </a:rPr>
              <a:t>.........................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khbar MT" pitchFamily="2" charset="-78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797D9CBF-8988-4F4B-A071-00120025BF5B}"/>
              </a:ext>
            </a:extLst>
          </p:cNvPr>
          <p:cNvSpPr/>
          <p:nvPr/>
        </p:nvSpPr>
        <p:spPr>
          <a:xfrm>
            <a:off x="6941703" y="5028351"/>
            <a:ext cx="1861796" cy="3259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khbar MT" pitchFamily="2" charset="-78"/>
              </a:rPr>
              <a:t>.......................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khbar MT" pitchFamily="2" charset="-78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AB2FAD22-A1CB-4190-AB72-330BCE754C0B}"/>
              </a:ext>
            </a:extLst>
          </p:cNvPr>
          <p:cNvSpPr/>
          <p:nvPr/>
        </p:nvSpPr>
        <p:spPr>
          <a:xfrm>
            <a:off x="4832372" y="4942904"/>
            <a:ext cx="186179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khbar MT" pitchFamily="2" charset="-78"/>
              </a:rPr>
              <a:t>.......................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khbar MT" pitchFamily="2" charset="-78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A8A8E36A-28F7-445E-B3B2-4A032BDA6119}"/>
              </a:ext>
            </a:extLst>
          </p:cNvPr>
          <p:cNvSpPr/>
          <p:nvPr/>
        </p:nvSpPr>
        <p:spPr>
          <a:xfrm>
            <a:off x="2102697" y="1105444"/>
            <a:ext cx="2413238" cy="34058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عبر عن الصور بجملة مفيدة</a:t>
            </a:r>
            <a:endParaRPr kumimoji="0" lang="en-US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F5D87E47-C9C9-4708-9E09-A4E7F3E83B06}"/>
              </a:ext>
            </a:extLst>
          </p:cNvPr>
          <p:cNvSpPr/>
          <p:nvPr/>
        </p:nvSpPr>
        <p:spPr>
          <a:xfrm>
            <a:off x="405281" y="2804923"/>
            <a:ext cx="200558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khbar MT" pitchFamily="2" charset="-78"/>
              </a:rPr>
              <a:t>.........................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khbar MT" pitchFamily="2" charset="-78"/>
            </a:endParaRP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0CC83260-D582-4E28-9561-0E5D93968046}"/>
              </a:ext>
            </a:extLst>
          </p:cNvPr>
          <p:cNvSpPr/>
          <p:nvPr/>
        </p:nvSpPr>
        <p:spPr>
          <a:xfrm>
            <a:off x="252437" y="4888816"/>
            <a:ext cx="2005586" cy="1566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khbar MT" pitchFamily="2" charset="-78"/>
              </a:rPr>
              <a:t>.........................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khbar MT" pitchFamily="2" charset="-78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33C6BA7A-7312-4B01-BF08-2F36640EFB9D}"/>
              </a:ext>
            </a:extLst>
          </p:cNvPr>
          <p:cNvSpPr/>
          <p:nvPr/>
        </p:nvSpPr>
        <p:spPr>
          <a:xfrm>
            <a:off x="2417959" y="4784193"/>
            <a:ext cx="200558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khbar MT" pitchFamily="2" charset="-78"/>
              </a:rPr>
              <a:t>.........................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khbar MT" pitchFamily="2" charset="-78"/>
            </a:endParaRP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58240313-5345-4DB0-88DE-23233B8937F5}"/>
              </a:ext>
            </a:extLst>
          </p:cNvPr>
          <p:cNvSpPr/>
          <p:nvPr/>
        </p:nvSpPr>
        <p:spPr>
          <a:xfrm>
            <a:off x="2519513" y="2830410"/>
            <a:ext cx="2005586" cy="548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khbar MT" pitchFamily="2" charset="-78"/>
              </a:rPr>
              <a:t>.........................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khbar MT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1644DD-1226-41C7-BDB4-617D513FDF52}"/>
              </a:ext>
            </a:extLst>
          </p:cNvPr>
          <p:cNvSpPr/>
          <p:nvPr/>
        </p:nvSpPr>
        <p:spPr>
          <a:xfrm>
            <a:off x="6776713" y="1505904"/>
            <a:ext cx="2171700" cy="21654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8D6A459-2AE5-4A3E-85C5-9760220238D6}"/>
              </a:ext>
            </a:extLst>
          </p:cNvPr>
          <p:cNvSpPr/>
          <p:nvPr/>
        </p:nvSpPr>
        <p:spPr>
          <a:xfrm>
            <a:off x="4731676" y="1484784"/>
            <a:ext cx="1935756" cy="2186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0F93C86-C4D3-4D97-9E4E-717072F0B4EB}"/>
              </a:ext>
            </a:extLst>
          </p:cNvPr>
          <p:cNvSpPr/>
          <p:nvPr/>
        </p:nvSpPr>
        <p:spPr>
          <a:xfrm>
            <a:off x="6847194" y="3772692"/>
            <a:ext cx="2079300" cy="17546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93C0F96-F398-48E6-BD4E-B96FBE4B4E71}"/>
              </a:ext>
            </a:extLst>
          </p:cNvPr>
          <p:cNvSpPr/>
          <p:nvPr/>
        </p:nvSpPr>
        <p:spPr>
          <a:xfrm>
            <a:off x="4722613" y="3751573"/>
            <a:ext cx="2018034" cy="17546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C30A70C-7927-4E94-9566-BE6A78BC919B}"/>
              </a:ext>
            </a:extLst>
          </p:cNvPr>
          <p:cNvSpPr/>
          <p:nvPr/>
        </p:nvSpPr>
        <p:spPr>
          <a:xfrm>
            <a:off x="2396443" y="1441019"/>
            <a:ext cx="2171700" cy="2044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CEAE94B-40A9-4A29-A95A-A560DC515FA3}"/>
              </a:ext>
            </a:extLst>
          </p:cNvPr>
          <p:cNvSpPr/>
          <p:nvPr/>
        </p:nvSpPr>
        <p:spPr>
          <a:xfrm>
            <a:off x="410334" y="1471319"/>
            <a:ext cx="1935756" cy="19957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D1871BC-3C2F-456D-8C6B-166E06A22B43}"/>
              </a:ext>
            </a:extLst>
          </p:cNvPr>
          <p:cNvSpPr/>
          <p:nvPr/>
        </p:nvSpPr>
        <p:spPr>
          <a:xfrm>
            <a:off x="2394711" y="3648174"/>
            <a:ext cx="2079300" cy="16307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A61EEEF-7E7B-4657-A0A4-6864DCD5DA10}"/>
              </a:ext>
            </a:extLst>
          </p:cNvPr>
          <p:cNvSpPr/>
          <p:nvPr/>
        </p:nvSpPr>
        <p:spPr>
          <a:xfrm>
            <a:off x="255869" y="3625337"/>
            <a:ext cx="2018034" cy="1630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65EECDF-DD81-43F7-9837-B32B358346F1}"/>
              </a:ext>
            </a:extLst>
          </p:cNvPr>
          <p:cNvGrpSpPr/>
          <p:nvPr/>
        </p:nvGrpSpPr>
        <p:grpSpPr>
          <a:xfrm>
            <a:off x="5301802" y="5591854"/>
            <a:ext cx="3353809" cy="1128137"/>
            <a:chOff x="4956084" y="5432568"/>
            <a:chExt cx="3353809" cy="1128137"/>
          </a:xfrm>
        </p:grpSpPr>
        <p:sp>
          <p:nvSpPr>
            <p:cNvPr id="87" name="Text Box 2">
              <a:extLst>
                <a:ext uri="{FF2B5EF4-FFF2-40B4-BE49-F238E27FC236}">
                  <a16:creationId xmlns:a16="http://schemas.microsoft.com/office/drawing/2014/main" id="{0D5842EE-589A-4028-AA03-67E4526A6A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980" y="5489968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60B15B82-169A-4022-A050-90A31EF8682D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F353058-CA11-44FE-BCC7-1352E56826D4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9CA1C6AB-59E9-4C4E-A41E-50BCDD94A3DF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FEFB7F66-83AE-4CC4-B2E1-83849D08B6C6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81C3B761-898D-4172-9431-2CD770657816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93" name="Text Box 2">
            <a:extLst>
              <a:ext uri="{FF2B5EF4-FFF2-40B4-BE49-F238E27FC236}">
                <a16:creationId xmlns:a16="http://schemas.microsoft.com/office/drawing/2014/main" id="{FE894F20-AAFE-49EA-9B50-669D7F782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619" y="5599055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CC7BA8F7-55E8-45F9-AFE5-6CB8E7E258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96"/>
          <a:stretch/>
        </p:blipFill>
        <p:spPr bwMode="auto">
          <a:xfrm>
            <a:off x="5461160" y="5608745"/>
            <a:ext cx="619125" cy="8555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04" name="Group 103">
            <a:extLst>
              <a:ext uri="{FF2B5EF4-FFF2-40B4-BE49-F238E27FC236}">
                <a16:creationId xmlns:a16="http://schemas.microsoft.com/office/drawing/2014/main" id="{E4EAC14D-A92B-4D1B-A0F0-326ACA0F5419}"/>
              </a:ext>
            </a:extLst>
          </p:cNvPr>
          <p:cNvGrpSpPr/>
          <p:nvPr/>
        </p:nvGrpSpPr>
        <p:grpSpPr>
          <a:xfrm>
            <a:off x="740035" y="5511024"/>
            <a:ext cx="3353809" cy="1128137"/>
            <a:chOff x="4956084" y="5432568"/>
            <a:chExt cx="3353809" cy="1128137"/>
          </a:xfrm>
        </p:grpSpPr>
        <p:sp>
          <p:nvSpPr>
            <p:cNvPr id="105" name="Text Box 2">
              <a:extLst>
                <a:ext uri="{FF2B5EF4-FFF2-40B4-BE49-F238E27FC236}">
                  <a16:creationId xmlns:a16="http://schemas.microsoft.com/office/drawing/2014/main" id="{4519ACC2-32D5-4912-A36C-F34B511C31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980" y="5489968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EC2F092C-5BDF-4D99-A3A8-67038C752C6D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22847E7D-4141-4F85-870E-91D11613AE4C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53CBC206-02BE-44D3-985E-7B5F223854A9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E16CA39D-1005-4203-B5A5-4C2E7C1714B3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670D29D-5DF1-4AC4-ABF8-11C425CA3C2D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11" name="Picture 110">
            <a:extLst>
              <a:ext uri="{FF2B5EF4-FFF2-40B4-BE49-F238E27FC236}">
                <a16:creationId xmlns:a16="http://schemas.microsoft.com/office/drawing/2014/main" id="{5CFCC068-DDC3-4703-9F4E-4043A04067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96"/>
          <a:stretch/>
        </p:blipFill>
        <p:spPr bwMode="auto">
          <a:xfrm>
            <a:off x="970197" y="5455893"/>
            <a:ext cx="619125" cy="8555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2" name="Rectangle 111">
            <a:extLst>
              <a:ext uri="{FF2B5EF4-FFF2-40B4-BE49-F238E27FC236}">
                <a16:creationId xmlns:a16="http://schemas.microsoft.com/office/drawing/2014/main" id="{359C0F6D-1293-4E68-A676-CEA1AEF66C58}"/>
              </a:ext>
            </a:extLst>
          </p:cNvPr>
          <p:cNvSpPr/>
          <p:nvPr/>
        </p:nvSpPr>
        <p:spPr>
          <a:xfrm>
            <a:off x="6828386" y="6504819"/>
            <a:ext cx="95346" cy="5564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572E421-547C-414C-A897-FC264FAE77ED}"/>
              </a:ext>
            </a:extLst>
          </p:cNvPr>
          <p:cNvSpPr/>
          <p:nvPr/>
        </p:nvSpPr>
        <p:spPr>
          <a:xfrm>
            <a:off x="2285824" y="6423740"/>
            <a:ext cx="95346" cy="5564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44C427B6-89D5-471F-8E03-C5CB3C9A7059}"/>
              </a:ext>
            </a:extLst>
          </p:cNvPr>
          <p:cNvSpPr/>
          <p:nvPr/>
        </p:nvSpPr>
        <p:spPr>
          <a:xfrm>
            <a:off x="4557282" y="730377"/>
            <a:ext cx="4446287" cy="3490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أن يعبر المتعلم عن الصورة بجملة مفيدة .</a:t>
            </a:r>
            <a:endParaRPr kumimoji="0" lang="en-US" sz="14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Smiley Face 10">
            <a:extLst>
              <a:ext uri="{FF2B5EF4-FFF2-40B4-BE49-F238E27FC236}">
                <a16:creationId xmlns:a16="http://schemas.microsoft.com/office/drawing/2014/main" id="{BD277A7C-0415-4886-AF07-6F1BA1A5F91E}"/>
              </a:ext>
            </a:extLst>
          </p:cNvPr>
          <p:cNvSpPr/>
          <p:nvPr/>
        </p:nvSpPr>
        <p:spPr>
          <a:xfrm>
            <a:off x="5589067" y="768011"/>
            <a:ext cx="265261" cy="242487"/>
          </a:xfrm>
          <a:prstGeom prst="smileyFace">
            <a:avLst>
              <a:gd name="adj" fmla="val -465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80" name="Smiley Face 79">
            <a:extLst>
              <a:ext uri="{FF2B5EF4-FFF2-40B4-BE49-F238E27FC236}">
                <a16:creationId xmlns:a16="http://schemas.microsoft.com/office/drawing/2014/main" id="{6AE96A79-DF6D-4C79-83D2-2BF757120D33}"/>
              </a:ext>
            </a:extLst>
          </p:cNvPr>
          <p:cNvSpPr/>
          <p:nvPr/>
        </p:nvSpPr>
        <p:spPr>
          <a:xfrm>
            <a:off x="4745534" y="771363"/>
            <a:ext cx="265261" cy="242487"/>
          </a:xfrm>
          <a:prstGeom prst="smileyFac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81" name="Smiley Face 80">
            <a:extLst>
              <a:ext uri="{FF2B5EF4-FFF2-40B4-BE49-F238E27FC236}">
                <a16:creationId xmlns:a16="http://schemas.microsoft.com/office/drawing/2014/main" id="{5DAC09D6-CBC1-4A99-A277-515B59CD324A}"/>
              </a:ext>
            </a:extLst>
          </p:cNvPr>
          <p:cNvSpPr/>
          <p:nvPr/>
        </p:nvSpPr>
        <p:spPr>
          <a:xfrm>
            <a:off x="5157798" y="774269"/>
            <a:ext cx="265261" cy="242487"/>
          </a:xfrm>
          <a:prstGeom prst="smileyFace">
            <a:avLst>
              <a:gd name="adj" fmla="val 55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34AE73F5-49D1-48B6-A65B-D948E0E86D84}"/>
              </a:ext>
            </a:extLst>
          </p:cNvPr>
          <p:cNvSpPr/>
          <p:nvPr/>
        </p:nvSpPr>
        <p:spPr>
          <a:xfrm>
            <a:off x="126014" y="764105"/>
            <a:ext cx="4446287" cy="3490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أن يعبر المتعلم عن الصورة بجملة مفيدة .</a:t>
            </a:r>
            <a:endParaRPr kumimoji="0" lang="en-US" sz="14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Smiley Face 94">
            <a:extLst>
              <a:ext uri="{FF2B5EF4-FFF2-40B4-BE49-F238E27FC236}">
                <a16:creationId xmlns:a16="http://schemas.microsoft.com/office/drawing/2014/main" id="{0DDCFFA9-4533-42AF-9F0F-BD3AEDDFB43B}"/>
              </a:ext>
            </a:extLst>
          </p:cNvPr>
          <p:cNvSpPr/>
          <p:nvPr/>
        </p:nvSpPr>
        <p:spPr>
          <a:xfrm>
            <a:off x="1157799" y="801739"/>
            <a:ext cx="265261" cy="242487"/>
          </a:xfrm>
          <a:prstGeom prst="smileyFace">
            <a:avLst>
              <a:gd name="adj" fmla="val -465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01" name="Smiley Face 100">
            <a:extLst>
              <a:ext uri="{FF2B5EF4-FFF2-40B4-BE49-F238E27FC236}">
                <a16:creationId xmlns:a16="http://schemas.microsoft.com/office/drawing/2014/main" id="{A4051C0D-7614-4805-BD47-029AEACEDE5A}"/>
              </a:ext>
            </a:extLst>
          </p:cNvPr>
          <p:cNvSpPr/>
          <p:nvPr/>
        </p:nvSpPr>
        <p:spPr>
          <a:xfrm>
            <a:off x="314266" y="805091"/>
            <a:ext cx="265261" cy="242487"/>
          </a:xfrm>
          <a:prstGeom prst="smileyFac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02" name="Smiley Face 101">
            <a:extLst>
              <a:ext uri="{FF2B5EF4-FFF2-40B4-BE49-F238E27FC236}">
                <a16:creationId xmlns:a16="http://schemas.microsoft.com/office/drawing/2014/main" id="{004853BF-BC0F-4440-A523-955461825DC0}"/>
              </a:ext>
            </a:extLst>
          </p:cNvPr>
          <p:cNvSpPr/>
          <p:nvPr/>
        </p:nvSpPr>
        <p:spPr>
          <a:xfrm>
            <a:off x="726530" y="807997"/>
            <a:ext cx="265261" cy="242487"/>
          </a:xfrm>
          <a:prstGeom prst="smileyFace">
            <a:avLst>
              <a:gd name="adj" fmla="val 55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03" name="Text Box 2">
            <a:extLst>
              <a:ext uri="{FF2B5EF4-FFF2-40B4-BE49-F238E27FC236}">
                <a16:creationId xmlns:a16="http://schemas.microsoft.com/office/drawing/2014/main" id="{AD1875D9-D7F8-48E7-8029-AC73ABBF0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4006" y="5441478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0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lang="en-A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الماعز مرسومة باليد عيد الأضحى, ناقلات الماعز, ماعز, صور الماعز PNG وملف  PSD للتحميل مجانا | Goat picture, Goat cartoon, Goats">
            <a:extLst>
              <a:ext uri="{FF2B5EF4-FFF2-40B4-BE49-F238E27FC236}">
                <a16:creationId xmlns:a16="http://schemas.microsoft.com/office/drawing/2014/main" id="{CD914F06-C5E2-500E-4248-F4581C1FDC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0"/>
          <a:stretch/>
        </p:blipFill>
        <p:spPr bwMode="auto">
          <a:xfrm>
            <a:off x="6884900" y="1553912"/>
            <a:ext cx="1819484" cy="1222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كرتون ليمون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C342A3CE-6203-E095-F594-AF289DC1E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997" y="1408736"/>
            <a:ext cx="1755603" cy="175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النَّعام - تعلم عربي">
            <a:extLst>
              <a:ext uri="{FF2B5EF4-FFF2-40B4-BE49-F238E27FC236}">
                <a16:creationId xmlns:a16="http://schemas.microsoft.com/office/drawing/2014/main" id="{AF016D69-D991-21F9-931A-E409D1308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371" y="3910351"/>
            <a:ext cx="1222313" cy="92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8" descr="قصـة ماذا يوجد في الصندوق؟! | Arts - Quizizz">
            <a:extLst>
              <a:ext uri="{FF2B5EF4-FFF2-40B4-BE49-F238E27FC236}">
                <a16:creationId xmlns:a16="http://schemas.microsoft.com/office/drawing/2014/main" id="{7EEFFEFC-CCB1-9F8A-83BB-05A2503A6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753" y="3861856"/>
            <a:ext cx="1313620" cy="107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الماعز مرسومة باليد عيد الأضحى, ناقلات الماعز, ماعز, صور الماعز PNG وملف  PSD للتحميل مجانا | Goat picture, Goat cartoon, Goats">
            <a:extLst>
              <a:ext uri="{FF2B5EF4-FFF2-40B4-BE49-F238E27FC236}">
                <a16:creationId xmlns:a16="http://schemas.microsoft.com/office/drawing/2014/main" id="{86AB96D0-B5C9-534B-C2EE-010DC9A7E0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0"/>
          <a:stretch/>
        </p:blipFill>
        <p:spPr bwMode="auto">
          <a:xfrm>
            <a:off x="2508451" y="1411454"/>
            <a:ext cx="1819484" cy="1222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كرتون ليمون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0D2E3316-13AE-3BAC-EF07-E102692E0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48" y="1266278"/>
            <a:ext cx="1755603" cy="175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النَّعام - تعلم عربي">
            <a:extLst>
              <a:ext uri="{FF2B5EF4-FFF2-40B4-BE49-F238E27FC236}">
                <a16:creationId xmlns:a16="http://schemas.microsoft.com/office/drawing/2014/main" id="{D9976230-A624-8AAB-3028-9846E8298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922" y="3767893"/>
            <a:ext cx="1222313" cy="92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قصـة ماذا يوجد في الصندوق؟! | Arts - Quizizz">
            <a:extLst>
              <a:ext uri="{FF2B5EF4-FFF2-40B4-BE49-F238E27FC236}">
                <a16:creationId xmlns:a16="http://schemas.microsoft.com/office/drawing/2014/main" id="{1628B3F5-5B89-1B90-5136-EA24E6237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304" y="3719398"/>
            <a:ext cx="1313620" cy="107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475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1F0B50E-BA89-D5CB-255A-2A016D146D35}"/>
              </a:ext>
            </a:extLst>
          </p:cNvPr>
          <p:cNvSpPr/>
          <p:nvPr/>
        </p:nvSpPr>
        <p:spPr>
          <a:xfrm>
            <a:off x="4787716" y="162820"/>
            <a:ext cx="3936211" cy="6502211"/>
          </a:xfrm>
          <a:prstGeom prst="rect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1E1299D-7D1D-4961-A857-10CC04BBF3A7}"/>
              </a:ext>
            </a:extLst>
          </p:cNvPr>
          <p:cNvSpPr/>
          <p:nvPr/>
        </p:nvSpPr>
        <p:spPr>
          <a:xfrm>
            <a:off x="231051" y="143531"/>
            <a:ext cx="3936211" cy="6502211"/>
          </a:xfrm>
          <a:prstGeom prst="rect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B7FC45D-68C4-EE33-5073-B26E7CDE98FD}"/>
              </a:ext>
            </a:extLst>
          </p:cNvPr>
          <p:cNvSpPr/>
          <p:nvPr/>
        </p:nvSpPr>
        <p:spPr>
          <a:xfrm>
            <a:off x="8821359" y="1576283"/>
            <a:ext cx="215137" cy="340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13F769D-EC79-D9AE-3B39-7F3177F65AC0}"/>
              </a:ext>
            </a:extLst>
          </p:cNvPr>
          <p:cNvSpPr/>
          <p:nvPr/>
        </p:nvSpPr>
        <p:spPr>
          <a:xfrm>
            <a:off x="4384741" y="1384117"/>
            <a:ext cx="215137" cy="340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F433BED0-D367-4D85-B8CC-DDECEBA888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1847722" y="29042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Rectangle 3">
            <a:extLst>
              <a:ext uri="{FF2B5EF4-FFF2-40B4-BE49-F238E27FC236}">
                <a16:creationId xmlns:a16="http://schemas.microsoft.com/office/drawing/2014/main" id="{4F61D87E-193A-4156-A2D4-CA4CA778C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852" y="277672"/>
            <a:ext cx="233975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4">
            <a:extLst>
              <a:ext uri="{FF2B5EF4-FFF2-40B4-BE49-F238E27FC236}">
                <a16:creationId xmlns:a16="http://schemas.microsoft.com/office/drawing/2014/main" id="{9ADEDBD0-5CEA-4CBF-AFCA-298EBC6A2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9185" y="482443"/>
            <a:ext cx="23397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F7059E3D-2F24-4D14-83BA-1C12F84F6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3158" y="282497"/>
            <a:ext cx="17966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مدرسة مزيد الجديدة روضة وحلقة أولى </a:t>
            </a:r>
            <a:endParaRPr kumimoji="0" lang="ar-BH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ectangle 4">
            <a:extLst>
              <a:ext uri="{FF2B5EF4-FFF2-40B4-BE49-F238E27FC236}">
                <a16:creationId xmlns:a16="http://schemas.microsoft.com/office/drawing/2014/main" id="{513FBE21-A19A-47DD-8419-FE47938D5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7292" y="490318"/>
            <a:ext cx="1796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95425" algn="r"/>
                <a:tab pos="2971800" algn="ct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5425" algn="r"/>
                <a:tab pos="2971800" algn="ctr"/>
                <a:tab pos="5943600" algn="r"/>
              </a:tabLst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Mezyad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KG &amp; C1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5B6B4745-07D4-44B2-9EF1-F8C57B842D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2996" r="14751" b="12740"/>
          <a:stretch>
            <a:fillRect/>
          </a:stretch>
        </p:blipFill>
        <p:spPr bwMode="auto">
          <a:xfrm>
            <a:off x="6472058" y="305712"/>
            <a:ext cx="485775" cy="4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154645F8-6F35-4099-B0AC-6FAF74449B6C}"/>
              </a:ext>
            </a:extLst>
          </p:cNvPr>
          <p:cNvSpPr/>
          <p:nvPr/>
        </p:nvSpPr>
        <p:spPr>
          <a:xfrm>
            <a:off x="4570012" y="346850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0DA754E-2ED2-4537-9787-2CC8203EEAA0}"/>
              </a:ext>
            </a:extLst>
          </p:cNvPr>
          <p:cNvSpPr/>
          <p:nvPr/>
        </p:nvSpPr>
        <p:spPr>
          <a:xfrm>
            <a:off x="96059" y="302296"/>
            <a:ext cx="18966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اسمي الجميل:................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65EECDF-DD81-43F7-9837-B32B358346F1}"/>
              </a:ext>
            </a:extLst>
          </p:cNvPr>
          <p:cNvGrpSpPr/>
          <p:nvPr/>
        </p:nvGrpSpPr>
        <p:grpSpPr>
          <a:xfrm>
            <a:off x="5290428" y="5542553"/>
            <a:ext cx="3353809" cy="1122478"/>
            <a:chOff x="4956084" y="5432568"/>
            <a:chExt cx="3353809" cy="1122478"/>
          </a:xfrm>
        </p:grpSpPr>
        <p:sp>
          <p:nvSpPr>
            <p:cNvPr id="87" name="Text Box 2">
              <a:extLst>
                <a:ext uri="{FF2B5EF4-FFF2-40B4-BE49-F238E27FC236}">
                  <a16:creationId xmlns:a16="http://schemas.microsoft.com/office/drawing/2014/main" id="{0D5842EE-589A-4028-AA03-67E4526A6A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50603" y="5484309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60B15B82-169A-4022-A050-90A31EF8682D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F353058-CA11-44FE-BCC7-1352E56826D4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9CA1C6AB-59E9-4C4E-A41E-50BCDD94A3DF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FEFB7F66-83AE-4CC4-B2E1-83849D08B6C6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81C3B761-898D-4172-9431-2CD770657816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93" name="Text Box 2">
            <a:extLst>
              <a:ext uri="{FF2B5EF4-FFF2-40B4-BE49-F238E27FC236}">
                <a16:creationId xmlns:a16="http://schemas.microsoft.com/office/drawing/2014/main" id="{FE894F20-AAFE-49EA-9B50-669D7F782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619" y="5599055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kumimoji="0" lang="en-AE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en-A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CC7BA8F7-55E8-45F9-AFE5-6CB8E7E258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96"/>
          <a:stretch/>
        </p:blipFill>
        <p:spPr bwMode="auto">
          <a:xfrm>
            <a:off x="5461160" y="5608745"/>
            <a:ext cx="619125" cy="8555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04" name="Group 103">
            <a:extLst>
              <a:ext uri="{FF2B5EF4-FFF2-40B4-BE49-F238E27FC236}">
                <a16:creationId xmlns:a16="http://schemas.microsoft.com/office/drawing/2014/main" id="{E4EAC14D-A92B-4D1B-A0F0-326ACA0F5419}"/>
              </a:ext>
            </a:extLst>
          </p:cNvPr>
          <p:cNvGrpSpPr/>
          <p:nvPr/>
        </p:nvGrpSpPr>
        <p:grpSpPr>
          <a:xfrm>
            <a:off x="740035" y="5511024"/>
            <a:ext cx="3353809" cy="1128137"/>
            <a:chOff x="4956084" y="5432568"/>
            <a:chExt cx="3353809" cy="1128137"/>
          </a:xfrm>
        </p:grpSpPr>
        <p:sp>
          <p:nvSpPr>
            <p:cNvPr id="105" name="Text Box 2">
              <a:extLst>
                <a:ext uri="{FF2B5EF4-FFF2-40B4-BE49-F238E27FC236}">
                  <a16:creationId xmlns:a16="http://schemas.microsoft.com/office/drawing/2014/main" id="{4519ACC2-32D5-4912-A36C-F34B511C31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980" y="5489968"/>
              <a:ext cx="2848575" cy="107073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لقد أحببت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خطك الجميل .                                                           إتقان المهارة.  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النظافة و الترتيب .                                                    نظام الفقرة 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في المرة القادمة ،تذكر أن :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تشكل الكلمة.                                                               تضع علامات الترقيم .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marR="0" lvl="0" indent="-171450" algn="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ar-AE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تكتب على السطر ،و ملاحظة رسم الحرف.                          تنتبه لنظام الفقرة. </a:t>
              </a:r>
              <a:endParaRPr kumimoji="0" lang="en-AE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EC2F092C-5BDF-4D99-A3A8-67038C752C6D}"/>
                </a:ext>
              </a:extLst>
            </p:cNvPr>
            <p:cNvGrpSpPr/>
            <p:nvPr/>
          </p:nvGrpSpPr>
          <p:grpSpPr>
            <a:xfrm>
              <a:off x="4956084" y="5432568"/>
              <a:ext cx="3353809" cy="1122478"/>
              <a:chOff x="25222" y="0"/>
              <a:chExt cx="2166620" cy="1101680"/>
            </a:xfrm>
          </p:grpSpPr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22847E7D-4141-4F85-870E-91D11613AE4C}"/>
                  </a:ext>
                </a:extLst>
              </p:cNvPr>
              <p:cNvSpPr/>
              <p:nvPr/>
            </p:nvSpPr>
            <p:spPr>
              <a:xfrm>
                <a:off x="25222" y="0"/>
                <a:ext cx="2166620" cy="1101680"/>
              </a:xfrm>
              <a:custGeom>
                <a:avLst/>
                <a:gdLst>
                  <a:gd name="connsiteX0" fmla="*/ 0 w 2166620"/>
                  <a:gd name="connsiteY0" fmla="*/ 0 h 1101680"/>
                  <a:gd name="connsiteX1" fmla="*/ 584987 w 2166620"/>
                  <a:gd name="connsiteY1" fmla="*/ 0 h 1101680"/>
                  <a:gd name="connsiteX2" fmla="*/ 1104976 w 2166620"/>
                  <a:gd name="connsiteY2" fmla="*/ 0 h 1101680"/>
                  <a:gd name="connsiteX3" fmla="*/ 1689964 w 2166620"/>
                  <a:gd name="connsiteY3" fmla="*/ 0 h 1101680"/>
                  <a:gd name="connsiteX4" fmla="*/ 2166620 w 2166620"/>
                  <a:gd name="connsiteY4" fmla="*/ 0 h 1101680"/>
                  <a:gd name="connsiteX5" fmla="*/ 2166620 w 2166620"/>
                  <a:gd name="connsiteY5" fmla="*/ 539823 h 1101680"/>
                  <a:gd name="connsiteX6" fmla="*/ 2166620 w 2166620"/>
                  <a:gd name="connsiteY6" fmla="*/ 1101680 h 1101680"/>
                  <a:gd name="connsiteX7" fmla="*/ 1624965 w 2166620"/>
                  <a:gd name="connsiteY7" fmla="*/ 1101680 h 1101680"/>
                  <a:gd name="connsiteX8" fmla="*/ 1126642 w 2166620"/>
                  <a:gd name="connsiteY8" fmla="*/ 1101680 h 1101680"/>
                  <a:gd name="connsiteX9" fmla="*/ 541655 w 2166620"/>
                  <a:gd name="connsiteY9" fmla="*/ 1101680 h 1101680"/>
                  <a:gd name="connsiteX10" fmla="*/ 0 w 2166620"/>
                  <a:gd name="connsiteY10" fmla="*/ 1101680 h 1101680"/>
                  <a:gd name="connsiteX11" fmla="*/ 0 w 2166620"/>
                  <a:gd name="connsiteY11" fmla="*/ 528806 h 1101680"/>
                  <a:gd name="connsiteX12" fmla="*/ 0 w 2166620"/>
                  <a:gd name="connsiteY12" fmla="*/ 0 h 110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6620" h="1101680" extrusionOk="0">
                    <a:moveTo>
                      <a:pt x="0" y="0"/>
                    </a:moveTo>
                    <a:cubicBezTo>
                      <a:pt x="169913" y="-28479"/>
                      <a:pt x="317706" y="23156"/>
                      <a:pt x="584987" y="0"/>
                    </a:cubicBezTo>
                    <a:cubicBezTo>
                      <a:pt x="852268" y="-23156"/>
                      <a:pt x="888219" y="18432"/>
                      <a:pt x="1104976" y="0"/>
                    </a:cubicBezTo>
                    <a:cubicBezTo>
                      <a:pt x="1321733" y="-18432"/>
                      <a:pt x="1500287" y="22857"/>
                      <a:pt x="1689964" y="0"/>
                    </a:cubicBezTo>
                    <a:cubicBezTo>
                      <a:pt x="1879641" y="-22857"/>
                      <a:pt x="1948611" y="42549"/>
                      <a:pt x="2166620" y="0"/>
                    </a:cubicBezTo>
                    <a:cubicBezTo>
                      <a:pt x="2177946" y="121843"/>
                      <a:pt x="2135790" y="417896"/>
                      <a:pt x="2166620" y="539823"/>
                    </a:cubicBezTo>
                    <a:cubicBezTo>
                      <a:pt x="2197450" y="661750"/>
                      <a:pt x="2139487" y="851650"/>
                      <a:pt x="2166620" y="1101680"/>
                    </a:cubicBezTo>
                    <a:cubicBezTo>
                      <a:pt x="2003098" y="1108257"/>
                      <a:pt x="1758765" y="1052309"/>
                      <a:pt x="1624965" y="1101680"/>
                    </a:cubicBezTo>
                    <a:cubicBezTo>
                      <a:pt x="1491166" y="1151051"/>
                      <a:pt x="1259388" y="1061792"/>
                      <a:pt x="1126642" y="1101680"/>
                    </a:cubicBezTo>
                    <a:cubicBezTo>
                      <a:pt x="993896" y="1141568"/>
                      <a:pt x="696884" y="1065621"/>
                      <a:pt x="541655" y="1101680"/>
                    </a:cubicBezTo>
                    <a:cubicBezTo>
                      <a:pt x="386426" y="1137739"/>
                      <a:pt x="197063" y="1037734"/>
                      <a:pt x="0" y="1101680"/>
                    </a:cubicBezTo>
                    <a:cubicBezTo>
                      <a:pt x="-56820" y="887702"/>
                      <a:pt x="59353" y="768103"/>
                      <a:pt x="0" y="528806"/>
                    </a:cubicBezTo>
                    <a:cubicBezTo>
                      <a:pt x="-59353" y="289509"/>
                      <a:pt x="15067" y="260019"/>
                      <a:pt x="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2542157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53CBC206-02BE-44D3-985E-7B5F223854A9}"/>
                  </a:ext>
                </a:extLst>
              </p:cNvPr>
              <p:cNvSpPr/>
              <p:nvPr/>
            </p:nvSpPr>
            <p:spPr>
              <a:xfrm>
                <a:off x="1030070" y="315377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E16CA39D-1005-4203-B5A5-4C2E7C1714B3}"/>
                  </a:ext>
                </a:extLst>
              </p:cNvPr>
              <p:cNvSpPr/>
              <p:nvPr/>
            </p:nvSpPr>
            <p:spPr>
              <a:xfrm>
                <a:off x="1042220" y="409100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670D29D-5DF1-4AC4-ABF8-11C425CA3C2D}"/>
                  </a:ext>
                </a:extLst>
              </p:cNvPr>
              <p:cNvSpPr/>
              <p:nvPr/>
            </p:nvSpPr>
            <p:spPr>
              <a:xfrm>
                <a:off x="1012864" y="789168"/>
                <a:ext cx="61595" cy="54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E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11" name="Picture 110">
            <a:extLst>
              <a:ext uri="{FF2B5EF4-FFF2-40B4-BE49-F238E27FC236}">
                <a16:creationId xmlns:a16="http://schemas.microsoft.com/office/drawing/2014/main" id="{5CFCC068-DDC3-4703-9F4E-4043A04067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96"/>
          <a:stretch/>
        </p:blipFill>
        <p:spPr bwMode="auto">
          <a:xfrm>
            <a:off x="970197" y="5455893"/>
            <a:ext cx="619125" cy="8555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2" name="Rectangle 111">
            <a:extLst>
              <a:ext uri="{FF2B5EF4-FFF2-40B4-BE49-F238E27FC236}">
                <a16:creationId xmlns:a16="http://schemas.microsoft.com/office/drawing/2014/main" id="{359C0F6D-1293-4E68-A676-CEA1AEF66C58}"/>
              </a:ext>
            </a:extLst>
          </p:cNvPr>
          <p:cNvSpPr/>
          <p:nvPr/>
        </p:nvSpPr>
        <p:spPr>
          <a:xfrm>
            <a:off x="6828386" y="6504819"/>
            <a:ext cx="95346" cy="5564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572E421-547C-414C-A897-FC264FAE77ED}"/>
              </a:ext>
            </a:extLst>
          </p:cNvPr>
          <p:cNvSpPr/>
          <p:nvPr/>
        </p:nvSpPr>
        <p:spPr>
          <a:xfrm>
            <a:off x="2285824" y="6423740"/>
            <a:ext cx="95346" cy="5564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44C427B6-89D5-471F-8E03-C5CB3C9A7059}"/>
              </a:ext>
            </a:extLst>
          </p:cNvPr>
          <p:cNvSpPr/>
          <p:nvPr/>
        </p:nvSpPr>
        <p:spPr>
          <a:xfrm>
            <a:off x="4860032" y="720667"/>
            <a:ext cx="3815446" cy="3490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أن يُرَتّب المتعلم  الجملة ترتيبًا  صحيحًا. </a:t>
            </a:r>
          </a:p>
        </p:txBody>
      </p:sp>
      <p:sp>
        <p:nvSpPr>
          <p:cNvPr id="11" name="Smiley Face 10">
            <a:extLst>
              <a:ext uri="{FF2B5EF4-FFF2-40B4-BE49-F238E27FC236}">
                <a16:creationId xmlns:a16="http://schemas.microsoft.com/office/drawing/2014/main" id="{BD277A7C-0415-4886-AF07-6F1BA1A5F91E}"/>
              </a:ext>
            </a:extLst>
          </p:cNvPr>
          <p:cNvSpPr/>
          <p:nvPr/>
        </p:nvSpPr>
        <p:spPr>
          <a:xfrm>
            <a:off x="5857039" y="784785"/>
            <a:ext cx="265261" cy="242487"/>
          </a:xfrm>
          <a:prstGeom prst="smileyFace">
            <a:avLst>
              <a:gd name="adj" fmla="val -465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Smiley Face 79">
            <a:extLst>
              <a:ext uri="{FF2B5EF4-FFF2-40B4-BE49-F238E27FC236}">
                <a16:creationId xmlns:a16="http://schemas.microsoft.com/office/drawing/2014/main" id="{6AE96A79-DF6D-4C79-83D2-2BF757120D33}"/>
              </a:ext>
            </a:extLst>
          </p:cNvPr>
          <p:cNvSpPr/>
          <p:nvPr/>
        </p:nvSpPr>
        <p:spPr>
          <a:xfrm>
            <a:off x="5174238" y="771815"/>
            <a:ext cx="265261" cy="242487"/>
          </a:xfrm>
          <a:prstGeom prst="smileyFac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Smiley Face 80">
            <a:extLst>
              <a:ext uri="{FF2B5EF4-FFF2-40B4-BE49-F238E27FC236}">
                <a16:creationId xmlns:a16="http://schemas.microsoft.com/office/drawing/2014/main" id="{5DAC09D6-CBC1-4A99-A277-515B59CD324A}"/>
              </a:ext>
            </a:extLst>
          </p:cNvPr>
          <p:cNvSpPr/>
          <p:nvPr/>
        </p:nvSpPr>
        <p:spPr>
          <a:xfrm>
            <a:off x="5508464" y="771816"/>
            <a:ext cx="265261" cy="242487"/>
          </a:xfrm>
          <a:prstGeom prst="smileyFace">
            <a:avLst>
              <a:gd name="adj" fmla="val 55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34AE73F5-49D1-48B6-A65B-D948E0E86D84}"/>
              </a:ext>
            </a:extLst>
          </p:cNvPr>
          <p:cNvSpPr/>
          <p:nvPr/>
        </p:nvSpPr>
        <p:spPr>
          <a:xfrm>
            <a:off x="231051" y="764105"/>
            <a:ext cx="3936211" cy="3490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أن يُرَتّب المتعلم  الجملة ترتيبًا  صحيحًا. </a:t>
            </a:r>
          </a:p>
        </p:txBody>
      </p:sp>
      <p:sp>
        <p:nvSpPr>
          <p:cNvPr id="95" name="Smiley Face 94">
            <a:extLst>
              <a:ext uri="{FF2B5EF4-FFF2-40B4-BE49-F238E27FC236}">
                <a16:creationId xmlns:a16="http://schemas.microsoft.com/office/drawing/2014/main" id="{0DDCFFA9-4533-42AF-9F0F-BD3AEDDFB43B}"/>
              </a:ext>
            </a:extLst>
          </p:cNvPr>
          <p:cNvSpPr/>
          <p:nvPr/>
        </p:nvSpPr>
        <p:spPr>
          <a:xfrm>
            <a:off x="1157799" y="801739"/>
            <a:ext cx="265261" cy="242487"/>
          </a:xfrm>
          <a:prstGeom prst="smileyFace">
            <a:avLst>
              <a:gd name="adj" fmla="val -465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1" name="Smiley Face 100">
            <a:extLst>
              <a:ext uri="{FF2B5EF4-FFF2-40B4-BE49-F238E27FC236}">
                <a16:creationId xmlns:a16="http://schemas.microsoft.com/office/drawing/2014/main" id="{A4051C0D-7614-4805-BD47-029AEACEDE5A}"/>
              </a:ext>
            </a:extLst>
          </p:cNvPr>
          <p:cNvSpPr/>
          <p:nvPr/>
        </p:nvSpPr>
        <p:spPr>
          <a:xfrm>
            <a:off x="314266" y="805091"/>
            <a:ext cx="265261" cy="242487"/>
          </a:xfrm>
          <a:prstGeom prst="smileyFac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Smiley Face 101">
            <a:extLst>
              <a:ext uri="{FF2B5EF4-FFF2-40B4-BE49-F238E27FC236}">
                <a16:creationId xmlns:a16="http://schemas.microsoft.com/office/drawing/2014/main" id="{004853BF-BC0F-4440-A523-955461825DC0}"/>
              </a:ext>
            </a:extLst>
          </p:cNvPr>
          <p:cNvSpPr/>
          <p:nvPr/>
        </p:nvSpPr>
        <p:spPr>
          <a:xfrm>
            <a:off x="726530" y="807997"/>
            <a:ext cx="265261" cy="242487"/>
          </a:xfrm>
          <a:prstGeom prst="smileyFace">
            <a:avLst>
              <a:gd name="adj" fmla="val 55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Text Box 2">
            <a:extLst>
              <a:ext uri="{FF2B5EF4-FFF2-40B4-BE49-F238E27FC236}">
                <a16:creationId xmlns:a16="http://schemas.microsoft.com/office/drawing/2014/main" id="{AD1875D9-D7F8-48E7-8029-AC73ABBF0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4006" y="5441478"/>
            <a:ext cx="1125722" cy="2682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التغذية الراجعة</a:t>
            </a:r>
            <a:endParaRPr kumimoji="0" lang="en-AE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volini" panose="0300050204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en-A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ربع نص 1">
            <a:extLst>
              <a:ext uri="{FF2B5EF4-FFF2-40B4-BE49-F238E27FC236}">
                <a16:creationId xmlns:a16="http://schemas.microsoft.com/office/drawing/2014/main" id="{AF2E997A-450B-DA9C-7169-E62C418FC804}"/>
              </a:ext>
            </a:extLst>
          </p:cNvPr>
          <p:cNvSpPr txBox="1"/>
          <p:nvPr/>
        </p:nvSpPr>
        <p:spPr>
          <a:xfrm>
            <a:off x="4856115" y="1779514"/>
            <a:ext cx="3781211" cy="28146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defTabSz="457200">
              <a:lnSpc>
                <a:spcPct val="150000"/>
              </a:lnSpc>
              <a:buFontTx/>
              <a:buAutoNum type="arabicPeriod"/>
            </a:pPr>
            <a:r>
              <a:rPr lang="ar-AE" sz="2000" b="1" dirty="0">
                <a:solidFill>
                  <a:prstClr val="black"/>
                </a:solidFill>
                <a:cs typeface="+mj-cs"/>
              </a:rPr>
              <a:t>وَصَلَ -  إِلى  -</a:t>
            </a: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 ماجِـدٌ  -</a:t>
            </a:r>
            <a:r>
              <a:rPr lang="ar-AE" sz="2000" b="1" dirty="0">
                <a:solidFill>
                  <a:prstClr val="black"/>
                </a:solidFill>
                <a:cs typeface="+mj-cs"/>
              </a:rPr>
              <a:t> الْـمَطارِ</a:t>
            </a:r>
            <a:br>
              <a:rPr lang="ar-AE" sz="2000" dirty="0">
                <a:solidFill>
                  <a:prstClr val="black"/>
                </a:solidFill>
                <a:cs typeface="+mj-cs"/>
              </a:rPr>
            </a:br>
            <a:r>
              <a:rPr lang="ar-AE" sz="2000" dirty="0">
                <a:solidFill>
                  <a:prstClr val="black"/>
                </a:solidFill>
                <a:cs typeface="+mj-cs"/>
              </a:rPr>
              <a:t>...............................................</a:t>
            </a:r>
          </a:p>
          <a:p>
            <a:pPr marL="342900" indent="-342900" defTabSz="457200">
              <a:lnSpc>
                <a:spcPct val="150000"/>
              </a:lnSpc>
              <a:buFontTx/>
              <a:buAutoNum type="arabicPeriod"/>
            </a:pPr>
            <a:r>
              <a:rPr lang="ar-AE" sz="2000" b="1" dirty="0">
                <a:solidFill>
                  <a:prstClr val="black"/>
                </a:solidFill>
                <a:cs typeface="+mj-cs"/>
              </a:rPr>
              <a:t>أَمْسَكَ – اللِّصَ – أَبي</a:t>
            </a:r>
          </a:p>
          <a:p>
            <a:pPr defTabSz="457200">
              <a:lnSpc>
                <a:spcPct val="150000"/>
              </a:lnSpc>
            </a:pPr>
            <a:r>
              <a:rPr lang="ar-AE" sz="2000" dirty="0">
                <a:solidFill>
                  <a:prstClr val="black"/>
                </a:solidFill>
                <a:cs typeface="+mj-cs"/>
              </a:rPr>
              <a:t> ...................................................</a:t>
            </a:r>
          </a:p>
          <a:p>
            <a:pPr defTabSz="457200">
              <a:lnSpc>
                <a:spcPct val="150000"/>
              </a:lnSpc>
            </a:pPr>
            <a:r>
              <a:rPr lang="ar-AE" sz="2000" b="1" dirty="0">
                <a:solidFill>
                  <a:prstClr val="black"/>
                </a:solidFill>
                <a:cs typeface="+mj-cs"/>
              </a:rPr>
              <a:t>3. موزةُ – مَعَ – تَلْعَبُ – مريمُ </a:t>
            </a:r>
          </a:p>
          <a:p>
            <a:pPr defTabSz="457200">
              <a:lnSpc>
                <a:spcPct val="150000"/>
              </a:lnSpc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...................................................</a:t>
            </a:r>
            <a:endParaRPr lang="ar-SA" sz="2000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E90422-DCED-684C-EFDF-4C24BED84AA7}"/>
              </a:ext>
            </a:extLst>
          </p:cNvPr>
          <p:cNvSpPr/>
          <p:nvPr/>
        </p:nvSpPr>
        <p:spPr>
          <a:xfrm>
            <a:off x="4388681" y="1208239"/>
            <a:ext cx="423155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lnSpc>
                <a:spcPct val="200000"/>
              </a:lnSpc>
            </a:pPr>
            <a:r>
              <a:rPr lang="ar-AE" sz="1400" b="1" u="sng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اقرأ الْكلمات ثم رتب الجملة </a:t>
            </a:r>
            <a:r>
              <a:rPr lang="ar-AE" sz="2000" dirty="0">
                <a:solidFill>
                  <a:prstClr val="black"/>
                </a:solidFill>
                <a:cs typeface="Akhbar MT" pitchFamily="2" charset="-78"/>
              </a:rPr>
              <a:t>.</a:t>
            </a:r>
            <a:endParaRPr lang="en-US" sz="2000" dirty="0">
              <a:solidFill>
                <a:prstClr val="black"/>
              </a:solidFill>
              <a:cs typeface="Akhbar MT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A2BCD0-9980-B49A-48A5-174F80E992EF}"/>
              </a:ext>
            </a:extLst>
          </p:cNvPr>
          <p:cNvSpPr/>
          <p:nvPr/>
        </p:nvSpPr>
        <p:spPr>
          <a:xfrm>
            <a:off x="105412" y="1235223"/>
            <a:ext cx="398843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lnSpc>
                <a:spcPct val="200000"/>
              </a:lnSpc>
            </a:pPr>
            <a:r>
              <a:rPr lang="ar-AE" sz="1400" b="1" u="sng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اقرأ الْكلمات ثم رتب الجملة </a:t>
            </a:r>
            <a:r>
              <a:rPr lang="ar-AE" sz="2000" dirty="0">
                <a:solidFill>
                  <a:prstClr val="black"/>
                </a:solidFill>
                <a:cs typeface="Akhbar MT" pitchFamily="2" charset="-78"/>
              </a:rPr>
              <a:t>.</a:t>
            </a:r>
            <a:endParaRPr lang="en-US" sz="2000" dirty="0">
              <a:solidFill>
                <a:prstClr val="black"/>
              </a:solidFill>
              <a:cs typeface="Akhbar MT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88AD7779-D764-12A6-0849-6CDF842C873E}"/>
              </a:ext>
            </a:extLst>
          </p:cNvPr>
          <p:cNvSpPr txBox="1"/>
          <p:nvPr/>
        </p:nvSpPr>
        <p:spPr>
          <a:xfrm>
            <a:off x="214370" y="2006616"/>
            <a:ext cx="3781211" cy="28146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defTabSz="457200">
              <a:lnSpc>
                <a:spcPct val="150000"/>
              </a:lnSpc>
              <a:buFontTx/>
              <a:buAutoNum type="arabicPeriod"/>
            </a:pPr>
            <a:r>
              <a:rPr lang="ar-AE" sz="2000" b="1" dirty="0">
                <a:solidFill>
                  <a:prstClr val="black"/>
                </a:solidFill>
                <a:cs typeface="+mj-cs"/>
              </a:rPr>
              <a:t>وَصَلَ -  إِلى  -</a:t>
            </a: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 ماجِـدٌ  -</a:t>
            </a:r>
            <a:r>
              <a:rPr lang="ar-AE" sz="2000" b="1" dirty="0">
                <a:solidFill>
                  <a:prstClr val="black"/>
                </a:solidFill>
                <a:cs typeface="+mj-cs"/>
              </a:rPr>
              <a:t> الْـمَطارِ</a:t>
            </a:r>
            <a:br>
              <a:rPr lang="ar-AE" sz="2000" dirty="0">
                <a:solidFill>
                  <a:prstClr val="black"/>
                </a:solidFill>
                <a:cs typeface="+mj-cs"/>
              </a:rPr>
            </a:br>
            <a:r>
              <a:rPr lang="ar-AE" sz="2000" dirty="0">
                <a:solidFill>
                  <a:prstClr val="black"/>
                </a:solidFill>
                <a:cs typeface="+mj-cs"/>
              </a:rPr>
              <a:t>...............................................</a:t>
            </a:r>
          </a:p>
          <a:p>
            <a:pPr marL="342900" indent="-342900" defTabSz="457200">
              <a:lnSpc>
                <a:spcPct val="150000"/>
              </a:lnSpc>
              <a:buFontTx/>
              <a:buAutoNum type="arabicPeriod"/>
            </a:pPr>
            <a:r>
              <a:rPr lang="ar-AE" sz="2000" b="1" dirty="0">
                <a:solidFill>
                  <a:prstClr val="black"/>
                </a:solidFill>
                <a:cs typeface="+mj-cs"/>
              </a:rPr>
              <a:t>أَمْسَكَ – اللِّصَ – أَبي</a:t>
            </a:r>
          </a:p>
          <a:p>
            <a:pPr defTabSz="457200">
              <a:lnSpc>
                <a:spcPct val="150000"/>
              </a:lnSpc>
            </a:pPr>
            <a:r>
              <a:rPr lang="ar-AE" sz="2000" dirty="0">
                <a:solidFill>
                  <a:prstClr val="black"/>
                </a:solidFill>
                <a:cs typeface="+mj-cs"/>
              </a:rPr>
              <a:t> ...................................................</a:t>
            </a:r>
          </a:p>
          <a:p>
            <a:pPr defTabSz="457200">
              <a:lnSpc>
                <a:spcPct val="150000"/>
              </a:lnSpc>
            </a:pPr>
            <a:r>
              <a:rPr lang="ar-AE" sz="2000" b="1" dirty="0">
                <a:solidFill>
                  <a:prstClr val="black"/>
                </a:solidFill>
                <a:cs typeface="+mj-cs"/>
              </a:rPr>
              <a:t>3. موزةُ – مَعَ – تَلْعَبُ – مريمُ </a:t>
            </a:r>
          </a:p>
          <a:p>
            <a:pPr defTabSz="457200">
              <a:lnSpc>
                <a:spcPct val="150000"/>
              </a:lnSpc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...................................................</a:t>
            </a:r>
            <a:endParaRPr lang="ar-SA" sz="2000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898597"/>
      </p:ext>
    </p:extLst>
  </p:cSld>
  <p:clrMapOvr>
    <a:masterClrMapping/>
  </p:clrMapOvr>
</p:sld>
</file>

<file path=ppt/theme/theme1.xml><?xml version="1.0" encoding="utf-8"?>
<a:theme xmlns:a="http://schemas.openxmlformats.org/drawingml/2006/main" name="أصل الصوت الهمزة بالصورة المناسبة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أصل الصوت الهمزة بالصورة المناسبة</Template>
  <TotalTime>3267</TotalTime>
  <Words>1613</Words>
  <Application>Microsoft Office PowerPoint</Application>
  <PresentationFormat>On-screen Show (4:3)</PresentationFormat>
  <Paragraphs>393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Cavolini</vt:lpstr>
      <vt:lpstr>Wingdings</vt:lpstr>
      <vt:lpstr>أصل الصوت الهمزة بالصورة المناسبة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أصل الصوت الهمزة بالصورة المناسبة</dc:title>
  <dc:creator>admin</dc:creator>
  <cp:lastModifiedBy>Alyazia    Al Shamisi</cp:lastModifiedBy>
  <cp:revision>363</cp:revision>
  <cp:lastPrinted>2023-02-19T15:38:49Z</cp:lastPrinted>
  <dcterms:created xsi:type="dcterms:W3CDTF">2018-09-18T15:08:41Z</dcterms:created>
  <dcterms:modified xsi:type="dcterms:W3CDTF">2023-02-27T12:29:38Z</dcterms:modified>
</cp:coreProperties>
</file>