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57" r:id="rId4"/>
  </p:sldIdLst>
  <p:sldSz cx="6858000" cy="9144000" type="screen4x3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2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1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1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4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8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2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52CD-55B1-4CC1-BF47-B950AB18244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2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AFCC40-D852-41F8-B0ED-F475BE5A946A}"/>
              </a:ext>
            </a:extLst>
          </p:cNvPr>
          <p:cNvSpPr txBox="1"/>
          <p:nvPr/>
        </p:nvSpPr>
        <p:spPr>
          <a:xfrm>
            <a:off x="933851" y="2008141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1...........................................................................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3A839-1ED4-42AA-BC58-050200BA34CD}"/>
              </a:ext>
            </a:extLst>
          </p:cNvPr>
          <p:cNvSpPr txBox="1"/>
          <p:nvPr/>
        </p:nvSpPr>
        <p:spPr>
          <a:xfrm>
            <a:off x="692964" y="2592475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الأول \ أساسيات القراءة                                4 درجات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22923-0482-4A13-82A3-FC4AA65E8E20}"/>
              </a:ext>
            </a:extLst>
          </p:cNvPr>
          <p:cNvSpPr txBox="1"/>
          <p:nvPr/>
        </p:nvSpPr>
        <p:spPr>
          <a:xfrm>
            <a:off x="907170" y="3094238"/>
            <a:ext cx="570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/>
              <a:t>2- الصوت القصير الذي  يبدأ به اسم الصورة </a:t>
            </a:r>
            <a:endParaRPr lang="en-US" sz="2400" b="1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06A05E-9CF3-4FCF-8856-1414E7C0BDA7}"/>
              </a:ext>
            </a:extLst>
          </p:cNvPr>
          <p:cNvSpPr/>
          <p:nvPr/>
        </p:nvSpPr>
        <p:spPr>
          <a:xfrm>
            <a:off x="249277" y="274787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52B7BFA-3AA8-47E2-987E-01B235084C3E}"/>
              </a:ext>
            </a:extLst>
          </p:cNvPr>
          <p:cNvSpPr txBox="1"/>
          <p:nvPr/>
        </p:nvSpPr>
        <p:spPr>
          <a:xfrm>
            <a:off x="641315" y="1520562"/>
            <a:ext cx="59130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sz="2400" b="1" u="sng" dirty="0"/>
              <a:t>أكتب اسمك و اسم الأب                    (درجة)</a:t>
            </a:r>
          </a:p>
        </p:txBody>
      </p:sp>
      <p:pic>
        <p:nvPicPr>
          <p:cNvPr id="33" name="Picture 16">
            <a:extLst>
              <a:ext uri="{FF2B5EF4-FFF2-40B4-BE49-F238E27FC236}">
                <a16:creationId xmlns:a16="http://schemas.microsoft.com/office/drawing/2014/main" id="{51E27260-BCC6-4F9B-8C96-A575AAED4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" t="3142" r="80326" b="77985"/>
          <a:stretch/>
        </p:blipFill>
        <p:spPr>
          <a:xfrm>
            <a:off x="523645" y="370401"/>
            <a:ext cx="1661401" cy="698474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4B51288-F71F-4E85-B251-B886100A9572}"/>
              </a:ext>
            </a:extLst>
          </p:cNvPr>
          <p:cNvSpPr txBox="1"/>
          <p:nvPr/>
        </p:nvSpPr>
        <p:spPr>
          <a:xfrm>
            <a:off x="2231659" y="381313"/>
            <a:ext cx="432269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1600" b="1" dirty="0"/>
              <a:t> اختبار مادة اللغة العربية</a:t>
            </a:r>
          </a:p>
          <a:p>
            <a:pPr algn="r"/>
            <a:r>
              <a:rPr lang="ar-AE" sz="1600" b="1" dirty="0"/>
              <a:t>الصف الأول الأساسي </a:t>
            </a:r>
          </a:p>
          <a:p>
            <a:pPr algn="r"/>
            <a:r>
              <a:rPr lang="ar-AE" sz="1600" b="1" dirty="0"/>
              <a:t>الفصل الدراسي الثاني  التقويم الأول</a:t>
            </a: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B1580637-48AD-4A22-8D46-99DB67AC94CD}"/>
              </a:ext>
            </a:extLst>
          </p:cNvPr>
          <p:cNvSpPr/>
          <p:nvPr/>
        </p:nvSpPr>
        <p:spPr>
          <a:xfrm>
            <a:off x="319723" y="1267633"/>
            <a:ext cx="1173950" cy="11688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750A07C-536B-4D71-A63C-C9371BDBCB23}"/>
              </a:ext>
            </a:extLst>
          </p:cNvPr>
          <p:cNvCxnSpPr>
            <a:endCxn id="2" idx="2"/>
          </p:cNvCxnSpPr>
          <p:nvPr/>
        </p:nvCxnSpPr>
        <p:spPr>
          <a:xfrm flipH="1" flipV="1">
            <a:off x="319723" y="1852077"/>
            <a:ext cx="1156825" cy="7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15ABF4D-E728-4A8A-8E15-604A6DB4CCFF}"/>
              </a:ext>
            </a:extLst>
          </p:cNvPr>
          <p:cNvSpPr txBox="1"/>
          <p:nvPr/>
        </p:nvSpPr>
        <p:spPr>
          <a:xfrm>
            <a:off x="610100" y="1909246"/>
            <a:ext cx="643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10</a:t>
            </a:r>
            <a:endParaRPr lang="en-US" dirty="0"/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49BF47F6-8E5D-4317-B261-243DE7904233}"/>
              </a:ext>
            </a:extLst>
          </p:cNvPr>
          <p:cNvSpPr/>
          <p:nvPr/>
        </p:nvSpPr>
        <p:spPr>
          <a:xfrm>
            <a:off x="6127141" y="359457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شكل بيضاوي 37">
            <a:extLst>
              <a:ext uri="{FF2B5EF4-FFF2-40B4-BE49-F238E27FC236}">
                <a16:creationId xmlns:a16="http://schemas.microsoft.com/office/drawing/2014/main" id="{CA89C3C5-8F58-40A8-949E-84E3BF5E1231}"/>
              </a:ext>
            </a:extLst>
          </p:cNvPr>
          <p:cNvSpPr/>
          <p:nvPr/>
        </p:nvSpPr>
        <p:spPr>
          <a:xfrm>
            <a:off x="6137733" y="4032597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EBB1A715-D429-4B33-979E-3AD064AA3A75}"/>
              </a:ext>
            </a:extLst>
          </p:cNvPr>
          <p:cNvSpPr/>
          <p:nvPr/>
        </p:nvSpPr>
        <p:spPr>
          <a:xfrm>
            <a:off x="6127142" y="4486628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29F844EA-6FC4-4E4E-9FC0-0B46DBC3E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35" y="3465230"/>
            <a:ext cx="1400523" cy="1400523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F53CF6FA-8A30-41B1-AD4A-BFA0F55C3E26}"/>
              </a:ext>
            </a:extLst>
          </p:cNvPr>
          <p:cNvSpPr txBox="1"/>
          <p:nvPr/>
        </p:nvSpPr>
        <p:spPr>
          <a:xfrm>
            <a:off x="5669291" y="3408721"/>
            <a:ext cx="441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طَ</a:t>
            </a:r>
            <a:endParaRPr lang="en-US" sz="3200" b="1" dirty="0"/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60986C5E-673C-4F26-9BB8-732E21F7B8EF}"/>
              </a:ext>
            </a:extLst>
          </p:cNvPr>
          <p:cNvSpPr txBox="1"/>
          <p:nvPr/>
        </p:nvSpPr>
        <p:spPr>
          <a:xfrm>
            <a:off x="5699054" y="4297298"/>
            <a:ext cx="408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طِ</a:t>
            </a:r>
            <a:endParaRPr lang="en-US" sz="3200" b="1" dirty="0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4A35CB08-ADCB-4894-9644-142B053FDC34}"/>
              </a:ext>
            </a:extLst>
          </p:cNvPr>
          <p:cNvSpPr txBox="1"/>
          <p:nvPr/>
        </p:nvSpPr>
        <p:spPr>
          <a:xfrm>
            <a:off x="5708813" y="3858050"/>
            <a:ext cx="372553" cy="60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طُ</a:t>
            </a:r>
            <a:endParaRPr lang="en-US" sz="3200" b="1" dirty="0"/>
          </a:p>
        </p:txBody>
      </p:sp>
      <p:sp>
        <p:nvSpPr>
          <p:cNvPr id="45" name="TextBox 11">
            <a:extLst>
              <a:ext uri="{FF2B5EF4-FFF2-40B4-BE49-F238E27FC236}">
                <a16:creationId xmlns:a16="http://schemas.microsoft.com/office/drawing/2014/main" id="{E32F3F5E-AA09-42A0-B80B-3E8D7F66B455}"/>
              </a:ext>
            </a:extLst>
          </p:cNvPr>
          <p:cNvSpPr txBox="1"/>
          <p:nvPr/>
        </p:nvSpPr>
        <p:spPr>
          <a:xfrm>
            <a:off x="828206" y="4801352"/>
            <a:ext cx="570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b="1" dirty="0"/>
              <a:t>3</a:t>
            </a:r>
            <a:r>
              <a:rPr lang="ar-AE" sz="2400" b="1" dirty="0"/>
              <a:t>- الصوت الطويل في اسم الصورة </a:t>
            </a:r>
            <a:endParaRPr lang="en-US" sz="2400" b="1" dirty="0"/>
          </a:p>
        </p:txBody>
      </p:sp>
      <p:sp>
        <p:nvSpPr>
          <p:cNvPr id="46" name="شكل بيضاوي 45">
            <a:extLst>
              <a:ext uri="{FF2B5EF4-FFF2-40B4-BE49-F238E27FC236}">
                <a16:creationId xmlns:a16="http://schemas.microsoft.com/office/drawing/2014/main" id="{EB441A4D-5EF9-4A84-AA15-56743DA6D6E9}"/>
              </a:ext>
            </a:extLst>
          </p:cNvPr>
          <p:cNvSpPr/>
          <p:nvPr/>
        </p:nvSpPr>
        <p:spPr>
          <a:xfrm>
            <a:off x="6239105" y="5403342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83B90FAA-F28A-45BC-B8CA-C8D47ABF1378}"/>
              </a:ext>
            </a:extLst>
          </p:cNvPr>
          <p:cNvSpPr/>
          <p:nvPr/>
        </p:nvSpPr>
        <p:spPr>
          <a:xfrm>
            <a:off x="6239106" y="629539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A6A6C0D2-E242-4F02-8FA7-333D308591A0}"/>
              </a:ext>
            </a:extLst>
          </p:cNvPr>
          <p:cNvSpPr txBox="1"/>
          <p:nvPr/>
        </p:nvSpPr>
        <p:spPr>
          <a:xfrm>
            <a:off x="5575609" y="5217488"/>
            <a:ext cx="64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ظا</a:t>
            </a:r>
            <a:endParaRPr lang="en-US" sz="3200" b="1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C5A2A7A4-0D6C-4B2E-8BE9-AE8F60367B59}"/>
              </a:ext>
            </a:extLst>
          </p:cNvPr>
          <p:cNvSpPr txBox="1"/>
          <p:nvPr/>
        </p:nvSpPr>
        <p:spPr>
          <a:xfrm>
            <a:off x="5534336" y="6127356"/>
            <a:ext cx="74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err="1"/>
              <a:t>ظي</a:t>
            </a:r>
            <a:endParaRPr lang="en-US" sz="3200" b="1" dirty="0"/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D39164E6-F2E7-456B-BB98-F03C427D14D3}"/>
              </a:ext>
            </a:extLst>
          </p:cNvPr>
          <p:cNvSpPr txBox="1"/>
          <p:nvPr/>
        </p:nvSpPr>
        <p:spPr>
          <a:xfrm>
            <a:off x="5476691" y="5688663"/>
            <a:ext cx="805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err="1"/>
              <a:t>ظـو</a:t>
            </a:r>
            <a:endParaRPr lang="en-US" sz="3200" b="1" dirty="0"/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E0735D92-5B0F-4832-ABB3-5263C264C48D}"/>
              </a:ext>
            </a:extLst>
          </p:cNvPr>
          <p:cNvSpPr/>
          <p:nvPr/>
        </p:nvSpPr>
        <p:spPr>
          <a:xfrm>
            <a:off x="6239105" y="591197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6DF1C7AD-542F-48B7-BBB0-5E1BAB29F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64" y="5478485"/>
            <a:ext cx="2091887" cy="1120654"/>
          </a:xfrm>
          <a:prstGeom prst="rect">
            <a:avLst/>
          </a:prstGeom>
        </p:spPr>
      </p:pic>
      <p:sp>
        <p:nvSpPr>
          <p:cNvPr id="54" name="TextBox 17">
            <a:extLst>
              <a:ext uri="{FF2B5EF4-FFF2-40B4-BE49-F238E27FC236}">
                <a16:creationId xmlns:a16="http://schemas.microsoft.com/office/drawing/2014/main" id="{97D8B148-816F-496E-A62F-97CE8153D975}"/>
              </a:ext>
            </a:extLst>
          </p:cNvPr>
          <p:cNvSpPr txBox="1"/>
          <p:nvPr/>
        </p:nvSpPr>
        <p:spPr>
          <a:xfrm>
            <a:off x="828205" y="6900870"/>
            <a:ext cx="570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4- الصوت الذي ينتهي به اسم الصورة </a:t>
            </a:r>
            <a:endParaRPr lang="en-US" sz="2400" b="1" dirty="0"/>
          </a:p>
        </p:txBody>
      </p:sp>
      <p:sp>
        <p:nvSpPr>
          <p:cNvPr id="55" name="شكل بيضاوي 54">
            <a:extLst>
              <a:ext uri="{FF2B5EF4-FFF2-40B4-BE49-F238E27FC236}">
                <a16:creationId xmlns:a16="http://schemas.microsoft.com/office/drawing/2014/main" id="{C8FC5777-2051-452B-9B0D-34B68907960B}"/>
              </a:ext>
            </a:extLst>
          </p:cNvPr>
          <p:cNvSpPr/>
          <p:nvPr/>
        </p:nvSpPr>
        <p:spPr>
          <a:xfrm>
            <a:off x="6197833" y="8383564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2348263-9041-499C-87F5-90D2CF5EE863}"/>
              </a:ext>
            </a:extLst>
          </p:cNvPr>
          <p:cNvSpPr txBox="1"/>
          <p:nvPr/>
        </p:nvSpPr>
        <p:spPr>
          <a:xfrm>
            <a:off x="5534336" y="7305657"/>
            <a:ext cx="64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ص</a:t>
            </a:r>
            <a:endParaRPr lang="en-US" sz="3200" b="1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BD1BD67-5115-47BA-A8A7-6E942BFC8786}"/>
              </a:ext>
            </a:extLst>
          </p:cNvPr>
          <p:cNvSpPr txBox="1"/>
          <p:nvPr/>
        </p:nvSpPr>
        <p:spPr>
          <a:xfrm>
            <a:off x="5672225" y="8239764"/>
            <a:ext cx="74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ط</a:t>
            </a:r>
            <a:endParaRPr lang="en-US" sz="3200" b="1" dirty="0"/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DFB7ACA2-B28C-4747-86C4-F08B40375AA4}"/>
              </a:ext>
            </a:extLst>
          </p:cNvPr>
          <p:cNvSpPr txBox="1"/>
          <p:nvPr/>
        </p:nvSpPr>
        <p:spPr>
          <a:xfrm>
            <a:off x="5527380" y="7775386"/>
            <a:ext cx="805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ض</a:t>
            </a:r>
            <a:endParaRPr lang="en-US" sz="3200" b="1" dirty="0"/>
          </a:p>
        </p:txBody>
      </p:sp>
      <p:sp>
        <p:nvSpPr>
          <p:cNvPr id="59" name="شكل بيضاوي 58">
            <a:extLst>
              <a:ext uri="{FF2B5EF4-FFF2-40B4-BE49-F238E27FC236}">
                <a16:creationId xmlns:a16="http://schemas.microsoft.com/office/drawing/2014/main" id="{38655161-BE4B-4750-A8DC-C1B3FC3E56DC}"/>
              </a:ext>
            </a:extLst>
          </p:cNvPr>
          <p:cNvSpPr/>
          <p:nvPr/>
        </p:nvSpPr>
        <p:spPr>
          <a:xfrm>
            <a:off x="6197832" y="8000144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شكل بيضاوي 59">
            <a:extLst>
              <a:ext uri="{FF2B5EF4-FFF2-40B4-BE49-F238E27FC236}">
                <a16:creationId xmlns:a16="http://schemas.microsoft.com/office/drawing/2014/main" id="{D18106AD-4315-485C-9FA5-67FBB979F65B}"/>
              </a:ext>
            </a:extLst>
          </p:cNvPr>
          <p:cNvSpPr/>
          <p:nvPr/>
        </p:nvSpPr>
        <p:spPr>
          <a:xfrm>
            <a:off x="6181559" y="7505703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 descr="Scissors Clipart Images - Free Download on Freepik">
            <a:extLst>
              <a:ext uri="{FF2B5EF4-FFF2-40B4-BE49-F238E27FC236}">
                <a16:creationId xmlns:a16="http://schemas.microsoft.com/office/drawing/2014/main" id="{F6649DFC-CCDD-4321-9F39-FCFF59C85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9" y="7744286"/>
            <a:ext cx="1839951" cy="56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69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906A05E-9CF3-4FCF-8856-1414E7C0BDA7}"/>
              </a:ext>
            </a:extLst>
          </p:cNvPr>
          <p:cNvSpPr/>
          <p:nvPr/>
        </p:nvSpPr>
        <p:spPr>
          <a:xfrm>
            <a:off x="249277" y="274787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49BF47F6-8E5D-4317-B261-243DE7904233}"/>
              </a:ext>
            </a:extLst>
          </p:cNvPr>
          <p:cNvSpPr/>
          <p:nvPr/>
        </p:nvSpPr>
        <p:spPr>
          <a:xfrm>
            <a:off x="6126350" y="1637925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شكل بيضاوي 37">
            <a:extLst>
              <a:ext uri="{FF2B5EF4-FFF2-40B4-BE49-F238E27FC236}">
                <a16:creationId xmlns:a16="http://schemas.microsoft.com/office/drawing/2014/main" id="{CA89C3C5-8F58-40A8-949E-84E3BF5E1231}"/>
              </a:ext>
            </a:extLst>
          </p:cNvPr>
          <p:cNvSpPr/>
          <p:nvPr/>
        </p:nvSpPr>
        <p:spPr>
          <a:xfrm>
            <a:off x="6126350" y="985262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id="{9F8BD905-4206-4C75-A69A-4D95BCC091BA}"/>
              </a:ext>
            </a:extLst>
          </p:cNvPr>
          <p:cNvSpPr txBox="1"/>
          <p:nvPr/>
        </p:nvSpPr>
        <p:spPr>
          <a:xfrm>
            <a:off x="259869" y="438008"/>
            <a:ext cx="6259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5- ما الصورة التي تماثل في إيقاعها الصوت كلمة " صوف "</a:t>
            </a:r>
            <a:endParaRPr lang="en-US" sz="2400" b="1" dirty="0"/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93A5E4EC-634D-4CB5-864F-F5C6D0366551}"/>
              </a:ext>
            </a:extLst>
          </p:cNvPr>
          <p:cNvSpPr/>
          <p:nvPr/>
        </p:nvSpPr>
        <p:spPr>
          <a:xfrm>
            <a:off x="6130007" y="2291379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ree Wool Cliparts, Download Free Wool Cliparts png images, Free ClipArts  on Clipart Library">
            <a:extLst>
              <a:ext uri="{FF2B5EF4-FFF2-40B4-BE49-F238E27FC236}">
                <a16:creationId xmlns:a16="http://schemas.microsoft.com/office/drawing/2014/main" id="{C529AAA1-F1D9-4980-9866-66C1C5AB6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924" y="942429"/>
            <a:ext cx="1057275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75A3470-B4CC-4C13-853D-AE46573EA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395" y="2047412"/>
            <a:ext cx="771285" cy="637013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B2EA86E-602B-40B7-AC0A-83A937C8A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395" y="1543873"/>
            <a:ext cx="719328" cy="525412"/>
          </a:xfrm>
          <a:prstGeom prst="rect">
            <a:avLst/>
          </a:prstGeom>
        </p:spPr>
      </p:pic>
      <p:pic>
        <p:nvPicPr>
          <p:cNvPr id="13" name="صورة 12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D6B47FB2-7EED-48E8-B6CF-A00031AB2C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798628"/>
            <a:ext cx="791963" cy="657275"/>
          </a:xfrm>
          <a:prstGeom prst="rect">
            <a:avLst/>
          </a:prstGeom>
        </p:spPr>
      </p:pic>
      <p:sp>
        <p:nvSpPr>
          <p:cNvPr id="52" name="TextBox 24">
            <a:extLst>
              <a:ext uri="{FF2B5EF4-FFF2-40B4-BE49-F238E27FC236}">
                <a16:creationId xmlns:a16="http://schemas.microsoft.com/office/drawing/2014/main" id="{4F20BEC8-C351-4C36-9848-97FD058406D6}"/>
              </a:ext>
            </a:extLst>
          </p:cNvPr>
          <p:cNvSpPr txBox="1"/>
          <p:nvPr/>
        </p:nvSpPr>
        <p:spPr>
          <a:xfrm>
            <a:off x="398883" y="2885761"/>
            <a:ext cx="6120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/>
              <a:t>6- ما الصوت المشترك في اسم الصورتين </a:t>
            </a:r>
            <a:endParaRPr lang="en-US" sz="2400" b="1" dirty="0"/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C29155C-5714-4BCC-AE00-36DE531C7837}"/>
              </a:ext>
            </a:extLst>
          </p:cNvPr>
          <p:cNvSpPr txBox="1"/>
          <p:nvPr/>
        </p:nvSpPr>
        <p:spPr>
          <a:xfrm>
            <a:off x="5392940" y="3173003"/>
            <a:ext cx="64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ضَ</a:t>
            </a:r>
            <a:endParaRPr lang="en-US" sz="3200" b="1" dirty="0"/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E55F4975-664B-4CA0-90B8-04BB97838B54}"/>
              </a:ext>
            </a:extLst>
          </p:cNvPr>
          <p:cNvSpPr txBox="1"/>
          <p:nvPr/>
        </p:nvSpPr>
        <p:spPr>
          <a:xfrm>
            <a:off x="5385984" y="4108454"/>
            <a:ext cx="74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ضِ</a:t>
            </a:r>
            <a:endParaRPr lang="en-US" sz="3200" b="1" dirty="0"/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54CF44DE-49BB-47A2-9CA2-223ED3043F5A}"/>
              </a:ext>
            </a:extLst>
          </p:cNvPr>
          <p:cNvSpPr txBox="1"/>
          <p:nvPr/>
        </p:nvSpPr>
        <p:spPr>
          <a:xfrm>
            <a:off x="5385984" y="3642732"/>
            <a:ext cx="805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/>
              <a:t>ضُ</a:t>
            </a:r>
            <a:endParaRPr lang="en-US" sz="3200" b="1" dirty="0"/>
          </a:p>
        </p:txBody>
      </p:sp>
      <p:sp>
        <p:nvSpPr>
          <p:cNvPr id="63" name="شكل بيضاوي 62">
            <a:extLst>
              <a:ext uri="{FF2B5EF4-FFF2-40B4-BE49-F238E27FC236}">
                <a16:creationId xmlns:a16="http://schemas.microsoft.com/office/drawing/2014/main" id="{FB581E03-E2FC-4796-A1F0-A31161658BF2}"/>
              </a:ext>
            </a:extLst>
          </p:cNvPr>
          <p:cNvSpPr/>
          <p:nvPr/>
        </p:nvSpPr>
        <p:spPr>
          <a:xfrm>
            <a:off x="6040163" y="3373049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شكل بيضاوي 63">
            <a:extLst>
              <a:ext uri="{FF2B5EF4-FFF2-40B4-BE49-F238E27FC236}">
                <a16:creationId xmlns:a16="http://schemas.microsoft.com/office/drawing/2014/main" id="{AC171981-77C4-40A7-B42F-7DBBBDEAFA66}"/>
              </a:ext>
            </a:extLst>
          </p:cNvPr>
          <p:cNvSpPr/>
          <p:nvPr/>
        </p:nvSpPr>
        <p:spPr>
          <a:xfrm>
            <a:off x="6046709" y="3874926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شكل بيضاوي 64">
            <a:extLst>
              <a:ext uri="{FF2B5EF4-FFF2-40B4-BE49-F238E27FC236}">
                <a16:creationId xmlns:a16="http://schemas.microsoft.com/office/drawing/2014/main" id="{C3DD5DCF-B68A-498C-AA15-A3346772B482}"/>
              </a:ext>
            </a:extLst>
          </p:cNvPr>
          <p:cNvSpPr/>
          <p:nvPr/>
        </p:nvSpPr>
        <p:spPr>
          <a:xfrm>
            <a:off x="6050366" y="4321600"/>
            <a:ext cx="166595" cy="1946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6B0F9142-376E-4A45-809C-950B68AD18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14" y="3310062"/>
            <a:ext cx="1363241" cy="1363241"/>
          </a:xfrm>
          <a:prstGeom prst="rect">
            <a:avLst/>
          </a:prstGeom>
        </p:spPr>
      </p:pic>
      <p:pic>
        <p:nvPicPr>
          <p:cNvPr id="2052" name="Picture 4" descr="Free Tooth Images Free, Download Free Tooth Images Free png images, Free  ClipArts on Clipart Library">
            <a:extLst>
              <a:ext uri="{FF2B5EF4-FFF2-40B4-BE49-F238E27FC236}">
                <a16:creationId xmlns:a16="http://schemas.microsoft.com/office/drawing/2014/main" id="{A3CF34BC-8FDC-4016-ABBF-A5FB1793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75" y="3414205"/>
            <a:ext cx="711239" cy="94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5">
            <a:extLst>
              <a:ext uri="{FF2B5EF4-FFF2-40B4-BE49-F238E27FC236}">
                <a16:creationId xmlns:a16="http://schemas.microsoft.com/office/drawing/2014/main" id="{A12BF20C-909B-49DB-9C9B-CE04B5EF775F}"/>
              </a:ext>
            </a:extLst>
          </p:cNvPr>
          <p:cNvSpPr txBox="1"/>
          <p:nvPr/>
        </p:nvSpPr>
        <p:spPr>
          <a:xfrm>
            <a:off x="614482" y="4765593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الثاني  \ الكتابة                                          5 درجات</a:t>
            </a:r>
            <a:endParaRPr lang="en-US" sz="2000" b="1" dirty="0"/>
          </a:p>
        </p:txBody>
      </p:sp>
      <p:sp>
        <p:nvSpPr>
          <p:cNvPr id="67" name="TextBox 6">
            <a:extLst>
              <a:ext uri="{FF2B5EF4-FFF2-40B4-BE49-F238E27FC236}">
                <a16:creationId xmlns:a16="http://schemas.microsoft.com/office/drawing/2014/main" id="{D3471A21-F1FE-4EBE-9F71-BCC6F99BE0ED}"/>
              </a:ext>
            </a:extLst>
          </p:cNvPr>
          <p:cNvSpPr txBox="1"/>
          <p:nvPr/>
        </p:nvSpPr>
        <p:spPr>
          <a:xfrm>
            <a:off x="261467" y="5147161"/>
            <a:ext cx="6120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/>
              <a:t>1- أكمل كتابة اسم  الصورة بالحرف أو المقطع المـناسب </a:t>
            </a:r>
            <a:endParaRPr lang="en-US" sz="2400" b="1" dirty="0"/>
          </a:p>
        </p:txBody>
      </p:sp>
      <p:sp>
        <p:nvSpPr>
          <p:cNvPr id="73" name="TextBox 33">
            <a:extLst>
              <a:ext uri="{FF2B5EF4-FFF2-40B4-BE49-F238E27FC236}">
                <a16:creationId xmlns:a16="http://schemas.microsoft.com/office/drawing/2014/main" id="{C0E20030-A67C-43D7-983D-338220641743}"/>
              </a:ext>
            </a:extLst>
          </p:cNvPr>
          <p:cNvSpPr txBox="1"/>
          <p:nvPr/>
        </p:nvSpPr>
        <p:spPr>
          <a:xfrm>
            <a:off x="724428" y="8104048"/>
            <a:ext cx="1362331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...ـرفٌ</a:t>
            </a:r>
            <a:endParaRPr lang="en-US" sz="4000" dirty="0">
              <a:cs typeface="B Yekan" panose="00000400000000000000" pitchFamily="2" charset="-78"/>
            </a:endParaRPr>
          </a:p>
        </p:txBody>
      </p:sp>
      <p:pic>
        <p:nvPicPr>
          <p:cNvPr id="76" name="Picture 4" descr="ضفدع أخضر قصاصات ف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F51D1278-D482-49CA-82FD-25EEDE70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670" y="7404094"/>
            <a:ext cx="1057275" cy="100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6" descr="Free Brick Wall Cliparts, Download Free Brick Wall Cliparts png images,  Free ClipArts on Clipart Library">
            <a:extLst>
              <a:ext uri="{FF2B5EF4-FFF2-40B4-BE49-F238E27FC236}">
                <a16:creationId xmlns:a16="http://schemas.microsoft.com/office/drawing/2014/main" id="{144D2431-7859-4035-817B-B836E9A77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67" y="5675840"/>
            <a:ext cx="1057275" cy="111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بريد إلكتروني رمز واجهة المستخدم أيقونة صغيرة, البريد الإلكتروني, كرتون,  ظرف PNG والمتجهات للتحميل مجانا">
            <a:extLst>
              <a:ext uri="{FF2B5EF4-FFF2-40B4-BE49-F238E27FC236}">
                <a16:creationId xmlns:a16="http://schemas.microsoft.com/office/drawing/2014/main" id="{43DFEF52-9204-4399-AFFD-C28D1E705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09" y="7009341"/>
            <a:ext cx="1343052" cy="91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33">
            <a:extLst>
              <a:ext uri="{FF2B5EF4-FFF2-40B4-BE49-F238E27FC236}">
                <a16:creationId xmlns:a16="http://schemas.microsoft.com/office/drawing/2014/main" id="{0C0CA72D-62C6-418F-9ECF-8F092E93A6FC}"/>
              </a:ext>
            </a:extLst>
          </p:cNvPr>
          <p:cNvSpPr txBox="1"/>
          <p:nvPr/>
        </p:nvSpPr>
        <p:spPr>
          <a:xfrm>
            <a:off x="398883" y="5898582"/>
            <a:ext cx="1362331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.....بٌ</a:t>
            </a:r>
            <a:endParaRPr lang="en-US" sz="4000" dirty="0">
              <a:cs typeface="B Yekan" panose="00000400000000000000" pitchFamily="2" charset="-78"/>
            </a:endParaRPr>
          </a:p>
        </p:txBody>
      </p:sp>
      <p:sp>
        <p:nvSpPr>
          <p:cNvPr id="80" name="TextBox 33">
            <a:extLst>
              <a:ext uri="{FF2B5EF4-FFF2-40B4-BE49-F238E27FC236}">
                <a16:creationId xmlns:a16="http://schemas.microsoft.com/office/drawing/2014/main" id="{CE0D13F5-9094-4F91-B44F-F9AC48E91745}"/>
              </a:ext>
            </a:extLst>
          </p:cNvPr>
          <p:cNvSpPr txBox="1"/>
          <p:nvPr/>
        </p:nvSpPr>
        <p:spPr>
          <a:xfrm>
            <a:off x="3491603" y="7868730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....فْـدَعٌ</a:t>
            </a:r>
            <a:endParaRPr lang="en-US" sz="4000" dirty="0">
              <a:cs typeface="B Yekan" panose="00000400000000000000" pitchFamily="2" charset="-78"/>
            </a:endParaRPr>
          </a:p>
        </p:txBody>
      </p:sp>
      <p:pic>
        <p:nvPicPr>
          <p:cNvPr id="81" name="صورة 80">
            <a:extLst>
              <a:ext uri="{FF2B5EF4-FFF2-40B4-BE49-F238E27FC236}">
                <a16:creationId xmlns:a16="http://schemas.microsoft.com/office/drawing/2014/main" id="{766DD4E6-38F3-418E-8849-484C3FEC8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07" y="5591653"/>
            <a:ext cx="941167" cy="1170095"/>
          </a:xfrm>
          <a:prstGeom prst="rect">
            <a:avLst/>
          </a:prstGeom>
        </p:spPr>
      </p:pic>
      <p:sp>
        <p:nvSpPr>
          <p:cNvPr id="82" name="TextBox 33">
            <a:extLst>
              <a:ext uri="{FF2B5EF4-FFF2-40B4-BE49-F238E27FC236}">
                <a16:creationId xmlns:a16="http://schemas.microsoft.com/office/drawing/2014/main" id="{D9FB52C4-7F7C-4346-AC64-F49F67A4D983}"/>
              </a:ext>
            </a:extLst>
          </p:cNvPr>
          <p:cNvSpPr txBox="1"/>
          <p:nvPr/>
        </p:nvSpPr>
        <p:spPr>
          <a:xfrm>
            <a:off x="3720651" y="6009262"/>
            <a:ext cx="170479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000" dirty="0">
                <a:cs typeface="B Yekan" panose="00000400000000000000" pitchFamily="2" charset="-78"/>
              </a:rPr>
              <a:t>......صٌ</a:t>
            </a:r>
            <a:endParaRPr lang="en-US" sz="4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2058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F03553B-9D19-4361-99E8-6E12D3B97135}"/>
              </a:ext>
            </a:extLst>
          </p:cNvPr>
          <p:cNvSpPr txBox="1"/>
          <p:nvPr/>
        </p:nvSpPr>
        <p:spPr>
          <a:xfrm>
            <a:off x="860687" y="463882"/>
            <a:ext cx="5701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2- كون من الحروف و المقاطع  كلمات  </a:t>
            </a:r>
            <a:endParaRPr lang="en-US" sz="28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8B137-48AC-46F0-8DEB-FBC5773FE3F3}"/>
              </a:ext>
            </a:extLst>
          </p:cNvPr>
          <p:cNvSpPr txBox="1"/>
          <p:nvPr/>
        </p:nvSpPr>
        <p:spPr>
          <a:xfrm>
            <a:off x="841994" y="2972846"/>
            <a:ext cx="5701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cs typeface="B Yekan" panose="00000400000000000000" pitchFamily="2" charset="-78"/>
              </a:rPr>
              <a:t>3- كون من الحروف كلمات ذات معنى  :</a:t>
            </a:r>
            <a:endParaRPr lang="en-US" sz="2800" b="1" dirty="0">
              <a:cs typeface="B Yekan" panose="00000400000000000000" pitchFamily="2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8D2DF3-D118-428B-9718-73F3AF7E409D}"/>
              </a:ext>
            </a:extLst>
          </p:cNvPr>
          <p:cNvSpPr txBox="1"/>
          <p:nvPr/>
        </p:nvSpPr>
        <p:spPr>
          <a:xfrm>
            <a:off x="2330606" y="1215119"/>
            <a:ext cx="407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b="1" dirty="0">
                <a:cs typeface="B Yekan" panose="00000400000000000000" pitchFamily="2" charset="-78"/>
              </a:rPr>
              <a:t>حَظْـ \ رٌ  ...................... </a:t>
            </a:r>
            <a:endParaRPr lang="en-US" sz="3200" b="1" dirty="0">
              <a:cs typeface="B Yekan" panose="00000400000000000000" pitchFamily="2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4DCB0C-358F-4A5D-AEE5-2842C9713C06}"/>
              </a:ext>
            </a:extLst>
          </p:cNvPr>
          <p:cNvSpPr txBox="1"/>
          <p:nvPr/>
        </p:nvSpPr>
        <p:spPr>
          <a:xfrm>
            <a:off x="1817649" y="2140518"/>
            <a:ext cx="4656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مِـــنْـ / ظا / رٌ ...................... </a:t>
            </a:r>
            <a:endParaRPr lang="en-US" sz="28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20BBED-2B1F-444A-8510-83FA9E126705}"/>
              </a:ext>
            </a:extLst>
          </p:cNvPr>
          <p:cNvSpPr txBox="1"/>
          <p:nvPr/>
        </p:nvSpPr>
        <p:spPr>
          <a:xfrm>
            <a:off x="384297" y="3541693"/>
            <a:ext cx="607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cs typeface="B Yekan" panose="00000400000000000000" pitchFamily="2" charset="-78"/>
              </a:rPr>
              <a:t>ص    -    و    -     ط    - ب     -    ض    -     س  -   ر</a:t>
            </a:r>
            <a:endParaRPr lang="en-US" sz="2400" b="1" dirty="0">
              <a:cs typeface="B Yekan" panose="00000400000000000000" pitchFamily="2" charset="-7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CC5DD1-CD63-4D9D-96DD-E98EC494A06C}"/>
              </a:ext>
            </a:extLst>
          </p:cNvPr>
          <p:cNvSpPr txBox="1"/>
          <p:nvPr/>
        </p:nvSpPr>
        <p:spPr>
          <a:xfrm>
            <a:off x="3892323" y="4305021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.................................. </a:t>
            </a:r>
            <a:endParaRPr lang="en-US" sz="20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9A1053-3BE8-4167-A566-34BAA0A1BF2C}"/>
              </a:ext>
            </a:extLst>
          </p:cNvPr>
          <p:cNvSpPr txBox="1"/>
          <p:nvPr/>
        </p:nvSpPr>
        <p:spPr>
          <a:xfrm>
            <a:off x="2558116" y="5854040"/>
            <a:ext cx="2033751" cy="40011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/>
              <a:t>انتهت الأسئلة </a:t>
            </a:r>
            <a:endParaRPr lang="en-US" sz="2000" b="1" dirty="0"/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id="{6B38675C-AABB-4DA6-A49C-C1BFA8AAA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35221"/>
              </p:ext>
            </p:extLst>
          </p:nvPr>
        </p:nvGraphicFramePr>
        <p:xfrm>
          <a:off x="553627" y="6565868"/>
          <a:ext cx="5750745" cy="143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795">
                  <a:extLst>
                    <a:ext uri="{9D8B030D-6E8A-4147-A177-3AD203B41FA5}">
                      <a16:colId xmlns:a16="http://schemas.microsoft.com/office/drawing/2014/main" val="2310491034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169530655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66680607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195690603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88849360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779658966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738467144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2071542656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266503762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727663583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5952822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ar-AE" sz="1000" b="1" dirty="0"/>
                    </a:p>
                    <a:p>
                      <a:pPr algn="ctr"/>
                      <a:endParaRPr lang="ar-AE" sz="1000" b="1" dirty="0"/>
                    </a:p>
                    <a:p>
                      <a:pPr algn="ctr"/>
                      <a:r>
                        <a:rPr lang="ar-AE" sz="1000" b="1" dirty="0"/>
                        <a:t>م</a:t>
                      </a:r>
                      <a:endParaRPr lang="en-US" sz="10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الكتابة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الكتابة </a:t>
                      </a:r>
                      <a:endParaRPr lang="en-US" sz="1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أساسيات القراءة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أساسيات القراءة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كتابة الاسم </a:t>
                      </a:r>
                      <a:endParaRPr lang="en-US" sz="10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AE" sz="800" b="1" dirty="0"/>
                    </a:p>
                    <a:p>
                      <a:pPr algn="ctr"/>
                      <a:endParaRPr lang="ar-AE" sz="800" b="1" dirty="0"/>
                    </a:p>
                    <a:p>
                      <a:pPr algn="ctr"/>
                      <a:r>
                        <a:rPr lang="ar-AE" sz="800" b="1" dirty="0"/>
                        <a:t>السؤال</a:t>
                      </a:r>
                      <a:endParaRPr lang="en-US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3161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46190"/>
                  </a:ext>
                </a:extLst>
              </a:tr>
              <a:tr h="154326"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2\1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2\1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/>
                        <a:t>الدرجة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09311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8E49CA7-D934-491B-AF43-218BAAA8A2D5}"/>
              </a:ext>
            </a:extLst>
          </p:cNvPr>
          <p:cNvSpPr/>
          <p:nvPr/>
        </p:nvSpPr>
        <p:spPr>
          <a:xfrm>
            <a:off x="229400" y="294448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384F70B0-9952-4945-AE0D-C6AB2F633761}"/>
              </a:ext>
            </a:extLst>
          </p:cNvPr>
          <p:cNvSpPr txBox="1"/>
          <p:nvPr/>
        </p:nvSpPr>
        <p:spPr>
          <a:xfrm>
            <a:off x="676492" y="4255136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.................................. </a:t>
            </a:r>
            <a:endParaRPr lang="en-US" sz="2000" b="1" dirty="0"/>
          </a:p>
        </p:txBody>
      </p:sp>
      <p:sp>
        <p:nvSpPr>
          <p:cNvPr id="29" name="TextBox 39">
            <a:extLst>
              <a:ext uri="{FF2B5EF4-FFF2-40B4-BE49-F238E27FC236}">
                <a16:creationId xmlns:a16="http://schemas.microsoft.com/office/drawing/2014/main" id="{D85D23D9-E94C-484A-9C7D-496460A4B52E}"/>
              </a:ext>
            </a:extLst>
          </p:cNvPr>
          <p:cNvSpPr txBox="1"/>
          <p:nvPr/>
        </p:nvSpPr>
        <p:spPr>
          <a:xfrm>
            <a:off x="3877840" y="5032626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.................................. </a:t>
            </a:r>
            <a:endParaRPr lang="en-US" sz="2000" b="1" dirty="0"/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id="{5521E800-AA87-4CF0-A93A-3B1003938732}"/>
              </a:ext>
            </a:extLst>
          </p:cNvPr>
          <p:cNvSpPr txBox="1"/>
          <p:nvPr/>
        </p:nvSpPr>
        <p:spPr>
          <a:xfrm>
            <a:off x="676492" y="5061428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..................................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7393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178</Words>
  <Application>Microsoft Office PowerPoint</Application>
  <PresentationFormat>عرض على الشاشة (4:3)</PresentationFormat>
  <Paragraphs>69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Fatema Abdulla Mohammed Rabbaa Alshehhi</dc:creator>
  <cp:lastModifiedBy>فاطمة عبد الله الشحي</cp:lastModifiedBy>
  <cp:revision>11</cp:revision>
  <cp:lastPrinted>2023-01-30T01:47:25Z</cp:lastPrinted>
  <dcterms:created xsi:type="dcterms:W3CDTF">2022-01-26T10:24:43Z</dcterms:created>
  <dcterms:modified xsi:type="dcterms:W3CDTF">2023-01-30T01:47:40Z</dcterms:modified>
</cp:coreProperties>
</file>