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61" r:id="rId3"/>
    <p:sldId id="267" r:id="rId4"/>
    <p:sldId id="268" r:id="rId5"/>
  </p:sldIdLst>
  <p:sldSz cx="6858000" cy="9144000" type="screen4x3"/>
  <p:notesSz cx="7102475" cy="9037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5B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660"/>
  </p:normalViewPr>
  <p:slideViewPr>
    <p:cSldViewPr snapToGrid="0">
      <p:cViewPr varScale="1">
        <p:scale>
          <a:sx n="70" d="100"/>
          <a:sy n="70" d="100"/>
        </p:scale>
        <p:origin x="19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5C56-1330-4791-8CCE-48C931B2FA38}" type="datetimeFigureOut">
              <a:rPr lang="en-AE" smtClean="0"/>
              <a:t>05/10/2025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4DA3-D627-43DF-A412-2D0AF6B58F6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4963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5C56-1330-4791-8CCE-48C931B2FA38}" type="datetimeFigureOut">
              <a:rPr lang="en-AE" smtClean="0"/>
              <a:t>05/10/2025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4DA3-D627-43DF-A412-2D0AF6B58F6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447645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5C56-1330-4791-8CCE-48C931B2FA38}" type="datetimeFigureOut">
              <a:rPr lang="en-AE" smtClean="0"/>
              <a:t>05/10/2025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4DA3-D627-43DF-A412-2D0AF6B58F6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68714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5C56-1330-4791-8CCE-48C931B2FA38}" type="datetimeFigureOut">
              <a:rPr lang="en-AE" smtClean="0"/>
              <a:t>05/10/2025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4DA3-D627-43DF-A412-2D0AF6B58F6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410909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5C56-1330-4791-8CCE-48C931B2FA38}" type="datetimeFigureOut">
              <a:rPr lang="en-AE" smtClean="0"/>
              <a:t>05/10/2025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4DA3-D627-43DF-A412-2D0AF6B58F6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71426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5C56-1330-4791-8CCE-48C931B2FA38}" type="datetimeFigureOut">
              <a:rPr lang="en-AE" smtClean="0"/>
              <a:t>05/10/2025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4DA3-D627-43DF-A412-2D0AF6B58F6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291996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5C56-1330-4791-8CCE-48C931B2FA38}" type="datetimeFigureOut">
              <a:rPr lang="en-AE" smtClean="0"/>
              <a:t>05/10/2025</a:t>
            </a:fld>
            <a:endParaRPr lang="en-A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4DA3-D627-43DF-A412-2D0AF6B58F6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64341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5C56-1330-4791-8CCE-48C931B2FA38}" type="datetimeFigureOut">
              <a:rPr lang="en-AE" smtClean="0"/>
              <a:t>05/10/2025</a:t>
            </a:fld>
            <a:endParaRPr lang="en-A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4DA3-D627-43DF-A412-2D0AF6B58F6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62125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5C56-1330-4791-8CCE-48C931B2FA38}" type="datetimeFigureOut">
              <a:rPr lang="en-AE" smtClean="0"/>
              <a:t>05/10/2025</a:t>
            </a:fld>
            <a:endParaRPr lang="en-A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4DA3-D627-43DF-A412-2D0AF6B58F6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40733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5C56-1330-4791-8CCE-48C931B2FA38}" type="datetimeFigureOut">
              <a:rPr lang="en-AE" smtClean="0"/>
              <a:t>05/10/2025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4DA3-D627-43DF-A412-2D0AF6B58F6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837331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5C56-1330-4791-8CCE-48C931B2FA38}" type="datetimeFigureOut">
              <a:rPr lang="en-AE" smtClean="0"/>
              <a:t>05/10/2025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4DA3-D627-43DF-A412-2D0AF6B58F6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6687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E5C56-1330-4791-8CCE-48C931B2FA38}" type="datetimeFigureOut">
              <a:rPr lang="en-AE" smtClean="0"/>
              <a:t>05/10/2025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14DA3-D627-43DF-A412-2D0AF6B58F65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655857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4.png"/><Relationship Id="rId7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61AA355-FE42-3677-C11E-A76C75914BBF}"/>
              </a:ext>
            </a:extLst>
          </p:cNvPr>
          <p:cNvSpPr/>
          <p:nvPr/>
        </p:nvSpPr>
        <p:spPr>
          <a:xfrm>
            <a:off x="20027" y="163654"/>
            <a:ext cx="6698408" cy="8822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algn="r" rtl="1"/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algn="r" rtl="1"/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</p:txBody>
      </p:sp>
      <p:pic>
        <p:nvPicPr>
          <p:cNvPr id="7" name="Picture 2" descr="وزارة التربية والتعليم الامارات - شعار sis موقع ابوظبي دبي وظائف المنهل •  تطبيق رفيق">
            <a:extLst>
              <a:ext uri="{FF2B5EF4-FFF2-40B4-BE49-F238E27FC236}">
                <a16:creationId xmlns:a16="http://schemas.microsoft.com/office/drawing/2014/main" id="{FA9935A5-E660-D18A-D514-4C44630B30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93" t="11065" r="33361" b="39497"/>
          <a:stretch/>
        </p:blipFill>
        <p:spPr bwMode="auto">
          <a:xfrm>
            <a:off x="5561960" y="202854"/>
            <a:ext cx="320314" cy="3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5023722-1BC2-7748-18CA-5B76373B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587" y="247858"/>
            <a:ext cx="793888" cy="649253"/>
          </a:xfrm>
          <a:prstGeom prst="rect">
            <a:avLst/>
          </a:prstGeom>
        </p:spPr>
      </p:pic>
      <p:sp>
        <p:nvSpPr>
          <p:cNvPr id="9" name="TextBox 701">
            <a:extLst>
              <a:ext uri="{FF2B5EF4-FFF2-40B4-BE49-F238E27FC236}">
                <a16:creationId xmlns:a16="http://schemas.microsoft.com/office/drawing/2014/main" id="{F5584E7D-F868-916C-C2D2-A7B45AD497E2}"/>
              </a:ext>
            </a:extLst>
          </p:cNvPr>
          <p:cNvSpPr txBox="1"/>
          <p:nvPr/>
        </p:nvSpPr>
        <p:spPr>
          <a:xfrm>
            <a:off x="4491376" y="456185"/>
            <a:ext cx="2461483" cy="71986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AE" sz="105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وزارة التربية والتعليم</a:t>
            </a:r>
          </a:p>
          <a:p>
            <a:pPr algn="ctr" rtl="1"/>
            <a:r>
              <a:rPr lang="ar-AE" sz="105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قطاع العمليات المدرسية-دبي/الإمارات الشمالية </a:t>
            </a:r>
          </a:p>
          <a:p>
            <a:pPr algn="ctr" rtl="1"/>
            <a:r>
              <a:rPr lang="ar-AE" sz="105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روضة ومدرسة فاطمة بنت مبارك</a:t>
            </a:r>
            <a:endParaRPr lang="en-US" sz="105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4" name="مربع نص 22">
            <a:extLst>
              <a:ext uri="{FF2B5EF4-FFF2-40B4-BE49-F238E27FC236}">
                <a16:creationId xmlns:a16="http://schemas.microsoft.com/office/drawing/2014/main" id="{465F701D-38F4-461A-A7B3-719D5CE335A2}"/>
              </a:ext>
            </a:extLst>
          </p:cNvPr>
          <p:cNvSpPr txBox="1"/>
          <p:nvPr/>
        </p:nvSpPr>
        <p:spPr>
          <a:xfrm>
            <a:off x="774931" y="8072795"/>
            <a:ext cx="5964535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1" algn="r" rtl="1"/>
            <a:endParaRPr lang="ar-AE" b="1" dirty="0">
              <a:latin typeface="Sakkal Majalla" pitchFamily="2" charset="-78"/>
              <a:cs typeface="Sakkal Majalla" pitchFamily="2" charset="-78"/>
            </a:endParaRPr>
          </a:p>
          <a:p>
            <a:pPr lvl="1" algn="r" rtl="1">
              <a:buFont typeface="Arial" pitchFamily="34" charset="0"/>
              <a:buChar char="•"/>
            </a:pPr>
            <a:endParaRPr lang="ar-AE" b="1" dirty="0">
              <a:latin typeface="Sakkal Majalla" pitchFamily="2" charset="-78"/>
              <a:cs typeface="Sakkal Majalla" pitchFamily="2" charset="-78"/>
            </a:endParaRPr>
          </a:p>
          <a:p>
            <a:pPr lvl="1" algn="r" rtl="1"/>
            <a:r>
              <a:rPr lang="ar-AE" b="1" dirty="0">
                <a:latin typeface="Sakkal Majalla" pitchFamily="2" charset="-78"/>
                <a:cs typeface="Sakkal Majalla" pitchFamily="2" charset="-78"/>
              </a:rPr>
              <a:t>اسمي : ............................................................................الصف الأول </a:t>
            </a:r>
            <a:endParaRPr lang="ar-AE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2DC9CB-4300-41A7-9AF9-9F6BC5A0B6C6}"/>
              </a:ext>
            </a:extLst>
          </p:cNvPr>
          <p:cNvSpPr txBox="1"/>
          <p:nvPr/>
        </p:nvSpPr>
        <p:spPr>
          <a:xfrm>
            <a:off x="417098" y="1159570"/>
            <a:ext cx="60238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u="sng" dirty="0">
                <a:latin typeface="Adobe Arabic" pitchFamily="18" charset="-78"/>
                <a:cs typeface="Adobe Arabic" pitchFamily="18" charset="-78"/>
              </a:rPr>
              <a:t>زينة وصديقها عزيز</a:t>
            </a:r>
          </a:p>
          <a:p>
            <a:pPr algn="ctr"/>
            <a:endParaRPr lang="ar-AE" sz="800" b="1" dirty="0"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679605A-0DB0-4EC4-8F21-4AF111AF385F}"/>
              </a:ext>
            </a:extLst>
          </p:cNvPr>
          <p:cNvSpPr txBox="1"/>
          <p:nvPr/>
        </p:nvSpPr>
        <p:spPr>
          <a:xfrm>
            <a:off x="726717" y="2103097"/>
            <a:ext cx="56685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AE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ألون صوت (ز) القصير بالأحمر ، وصوت (ز) الطويل باللون الأخضر : </a:t>
            </a:r>
            <a:r>
              <a:rPr lang="ar-AE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 الصوت وليس الكلمة كاملة )  . </a:t>
            </a:r>
            <a:endParaRPr lang="ar-SA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745C49C-43E7-427E-8066-7BC37FD063B4}"/>
              </a:ext>
            </a:extLst>
          </p:cNvPr>
          <p:cNvSpPr/>
          <p:nvPr/>
        </p:nvSpPr>
        <p:spPr>
          <a:xfrm>
            <a:off x="412698" y="2978849"/>
            <a:ext cx="6001530" cy="7668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AE" sz="2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زارَت </a:t>
            </a:r>
            <a:r>
              <a:rPr lang="en-GB" sz="2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AE" sz="2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زَيْـنَبْ  مُزون </a:t>
            </a:r>
            <a:r>
              <a:rPr lang="en-GB" sz="2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AE" sz="2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وأحضـرت</a:t>
            </a:r>
            <a:r>
              <a:rPr lang="en-GB" sz="2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AE" sz="2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لها </a:t>
            </a:r>
            <a:r>
              <a:rPr lang="en-GB" sz="2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AE" sz="2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الـزُّهور</a:t>
            </a:r>
            <a:r>
              <a:rPr lang="en-GB" sz="2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</a:t>
            </a:r>
            <a:r>
              <a:rPr lang="ar-AE" sz="2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و دمْية غَزال</a:t>
            </a:r>
            <a:endParaRPr lang="en-GB" sz="28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1589256-880C-4427-80AA-DC59387A7DF2}"/>
              </a:ext>
            </a:extLst>
          </p:cNvPr>
          <p:cNvSpPr txBox="1"/>
          <p:nvPr/>
        </p:nvSpPr>
        <p:spPr>
          <a:xfrm>
            <a:off x="774931" y="3846002"/>
            <a:ext cx="567721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AE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أظلل المربعات بعدد المقاطع التي سمعها  :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AE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مَــوْزُ  </a:t>
            </a:r>
          </a:p>
          <a:p>
            <a:pPr algn="r" rtl="1"/>
            <a:endParaRPr lang="ar-AE" sz="2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AE" sz="2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حُـروبُ   </a:t>
            </a:r>
          </a:p>
          <a:p>
            <a:pPr algn="r" rtl="1"/>
            <a:endParaRPr lang="ar-AE" sz="2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5F620518-A71B-4E48-AC2B-259CB69A03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5384251"/>
              </p:ext>
            </p:extLst>
          </p:nvPr>
        </p:nvGraphicFramePr>
        <p:xfrm>
          <a:off x="2424633" y="4412144"/>
          <a:ext cx="3340555" cy="4898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8111">
                  <a:extLst>
                    <a:ext uri="{9D8B030D-6E8A-4147-A177-3AD203B41FA5}">
                      <a16:colId xmlns:a16="http://schemas.microsoft.com/office/drawing/2014/main" val="3067610301"/>
                    </a:ext>
                  </a:extLst>
                </a:gridCol>
                <a:gridCol w="668111">
                  <a:extLst>
                    <a:ext uri="{9D8B030D-6E8A-4147-A177-3AD203B41FA5}">
                      <a16:colId xmlns:a16="http://schemas.microsoft.com/office/drawing/2014/main" val="2380221970"/>
                    </a:ext>
                  </a:extLst>
                </a:gridCol>
                <a:gridCol w="668111">
                  <a:extLst>
                    <a:ext uri="{9D8B030D-6E8A-4147-A177-3AD203B41FA5}">
                      <a16:colId xmlns:a16="http://schemas.microsoft.com/office/drawing/2014/main" val="1223052573"/>
                    </a:ext>
                  </a:extLst>
                </a:gridCol>
                <a:gridCol w="668111">
                  <a:extLst>
                    <a:ext uri="{9D8B030D-6E8A-4147-A177-3AD203B41FA5}">
                      <a16:colId xmlns:a16="http://schemas.microsoft.com/office/drawing/2014/main" val="326590791"/>
                    </a:ext>
                  </a:extLst>
                </a:gridCol>
                <a:gridCol w="668111">
                  <a:extLst>
                    <a:ext uri="{9D8B030D-6E8A-4147-A177-3AD203B41FA5}">
                      <a16:colId xmlns:a16="http://schemas.microsoft.com/office/drawing/2014/main" val="4100880815"/>
                    </a:ext>
                  </a:extLst>
                </a:gridCol>
              </a:tblGrid>
              <a:tr h="48987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06534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426852F9-72D6-4E98-B64B-09E9ADDB1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055935"/>
              </p:ext>
            </p:extLst>
          </p:nvPr>
        </p:nvGraphicFramePr>
        <p:xfrm>
          <a:off x="2424633" y="5143126"/>
          <a:ext cx="3340555" cy="4898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8111">
                  <a:extLst>
                    <a:ext uri="{9D8B030D-6E8A-4147-A177-3AD203B41FA5}">
                      <a16:colId xmlns:a16="http://schemas.microsoft.com/office/drawing/2014/main" val="3067610301"/>
                    </a:ext>
                  </a:extLst>
                </a:gridCol>
                <a:gridCol w="668111">
                  <a:extLst>
                    <a:ext uri="{9D8B030D-6E8A-4147-A177-3AD203B41FA5}">
                      <a16:colId xmlns:a16="http://schemas.microsoft.com/office/drawing/2014/main" val="2380221970"/>
                    </a:ext>
                  </a:extLst>
                </a:gridCol>
                <a:gridCol w="668111">
                  <a:extLst>
                    <a:ext uri="{9D8B030D-6E8A-4147-A177-3AD203B41FA5}">
                      <a16:colId xmlns:a16="http://schemas.microsoft.com/office/drawing/2014/main" val="1223052573"/>
                    </a:ext>
                  </a:extLst>
                </a:gridCol>
                <a:gridCol w="668111">
                  <a:extLst>
                    <a:ext uri="{9D8B030D-6E8A-4147-A177-3AD203B41FA5}">
                      <a16:colId xmlns:a16="http://schemas.microsoft.com/office/drawing/2014/main" val="326590791"/>
                    </a:ext>
                  </a:extLst>
                </a:gridCol>
                <a:gridCol w="668111">
                  <a:extLst>
                    <a:ext uri="{9D8B030D-6E8A-4147-A177-3AD203B41FA5}">
                      <a16:colId xmlns:a16="http://schemas.microsoft.com/office/drawing/2014/main" val="4100880815"/>
                    </a:ext>
                  </a:extLst>
                </a:gridCol>
              </a:tblGrid>
              <a:tr h="48987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06534"/>
                  </a:ext>
                </a:extLst>
              </a:tr>
            </a:tbl>
          </a:graphicData>
        </a:graphic>
      </p:graphicFrame>
      <p:sp>
        <p:nvSpPr>
          <p:cNvPr id="46" name="TextBox 45">
            <a:extLst>
              <a:ext uri="{FF2B5EF4-FFF2-40B4-BE49-F238E27FC236}">
                <a16:creationId xmlns:a16="http://schemas.microsoft.com/office/drawing/2014/main" id="{479CF200-1C3B-4CA8-9335-4D123122F840}"/>
              </a:ext>
            </a:extLst>
          </p:cNvPr>
          <p:cNvSpPr txBox="1"/>
          <p:nvPr/>
        </p:nvSpPr>
        <p:spPr>
          <a:xfrm>
            <a:off x="763684" y="5811483"/>
            <a:ext cx="567721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AE" dirty="0">
                <a:latin typeface="Sakkal Majalla" panose="02000000000000000000" pitchFamily="2" charset="-78"/>
                <a:cs typeface="Sakkal Majalla" panose="02000000000000000000" pitchFamily="2" charset="-78"/>
              </a:rPr>
              <a:t>ركب الكلمات التالية  :</a:t>
            </a:r>
          </a:p>
          <a:p>
            <a:pPr algn="r" rtl="1">
              <a:lnSpc>
                <a:spcPct val="200000"/>
              </a:lnSpc>
            </a:pPr>
            <a:r>
              <a:rPr lang="ar-AE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بَـحْـ / رُ </a:t>
            </a:r>
            <a:r>
              <a:rPr lang="ar-AE" dirty="0">
                <a:latin typeface="Sakkal Majalla" panose="02000000000000000000" pitchFamily="2" charset="-78"/>
                <a:cs typeface="Sakkal Majalla" panose="02000000000000000000" pitchFamily="2" charset="-78"/>
              </a:rPr>
              <a:t>: ........................................................................................... </a:t>
            </a:r>
          </a:p>
          <a:p>
            <a:pPr algn="r" rtl="1">
              <a:lnSpc>
                <a:spcPct val="200000"/>
              </a:lnSpc>
            </a:pPr>
            <a:r>
              <a:rPr lang="ar-AE" sz="2400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با</a:t>
            </a:r>
            <a:r>
              <a:rPr lang="ar-AE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/ رِ / دُ </a:t>
            </a:r>
            <a:r>
              <a:rPr lang="ar-AE" dirty="0">
                <a:latin typeface="Sakkal Majalla" panose="02000000000000000000" pitchFamily="2" charset="-78"/>
                <a:cs typeface="Sakkal Majalla" panose="02000000000000000000" pitchFamily="2" charset="-78"/>
              </a:rPr>
              <a:t>: ........................................................................................... </a:t>
            </a:r>
          </a:p>
          <a:p>
            <a:pPr algn="r" rtl="1">
              <a:lnSpc>
                <a:spcPct val="200000"/>
              </a:lnSpc>
            </a:pPr>
            <a:r>
              <a:rPr lang="ar-AE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تا / جِ / ر</a:t>
            </a:r>
            <a:r>
              <a:rPr lang="ar-AE" dirty="0">
                <a:latin typeface="Sakkal Majalla" panose="02000000000000000000" pitchFamily="2" charset="-78"/>
                <a:cs typeface="Sakkal Majalla" panose="02000000000000000000" pitchFamily="2" charset="-78"/>
              </a:rPr>
              <a:t>: ........................................................................................... </a:t>
            </a:r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endParaRPr lang="ar-SA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30779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92DA934-8ED9-912D-168D-2048E9BD0BB6}"/>
              </a:ext>
            </a:extLst>
          </p:cNvPr>
          <p:cNvSpPr/>
          <p:nvPr/>
        </p:nvSpPr>
        <p:spPr>
          <a:xfrm>
            <a:off x="20027" y="163654"/>
            <a:ext cx="6698408" cy="8822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algn="r" rtl="1"/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algn="r" rtl="1"/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8C60EDF-F11A-44B6-B81F-559847C9E95F}"/>
              </a:ext>
            </a:extLst>
          </p:cNvPr>
          <p:cNvSpPr txBox="1"/>
          <p:nvPr/>
        </p:nvSpPr>
        <p:spPr>
          <a:xfrm>
            <a:off x="405755" y="8219618"/>
            <a:ext cx="63181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endParaRPr lang="ar-AE" sz="2000" b="1" u="sng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AE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اسمي : .................................................................................الصف الأول </a:t>
            </a:r>
            <a:endParaRPr lang="ar-AE" sz="2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2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D762D43-2BE1-46AB-891D-5359ACC4F656}"/>
              </a:ext>
            </a:extLst>
          </p:cNvPr>
          <p:cNvSpPr txBox="1"/>
          <p:nvPr/>
        </p:nvSpPr>
        <p:spPr>
          <a:xfrm>
            <a:off x="346580" y="1274751"/>
            <a:ext cx="6023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000" b="1" u="sng" dirty="0">
                <a:latin typeface="Adobe Arabic" pitchFamily="18" charset="-78"/>
                <a:cs typeface="Adobe Arabic" pitchFamily="18" charset="-78"/>
              </a:rPr>
              <a:t>زينة وصديقها عزيز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24ABB68-EE7D-4B5C-A63A-1BD46F564454}"/>
              </a:ext>
            </a:extLst>
          </p:cNvPr>
          <p:cNvSpPr txBox="1"/>
          <p:nvPr/>
        </p:nvSpPr>
        <p:spPr>
          <a:xfrm>
            <a:off x="228600" y="1762357"/>
            <a:ext cx="60238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ar-AE" sz="800" b="1" dirty="0">
              <a:latin typeface="Adobe Arabic" pitchFamily="18" charset="-78"/>
              <a:cs typeface="Adobe Arabic" pitchFamily="18" charset="-78"/>
            </a:endParaRPr>
          </a:p>
          <a:p>
            <a:pPr algn="r" rtl="1">
              <a:buFont typeface="Arial" pitchFamily="34" charset="0"/>
              <a:buChar char="•"/>
            </a:pPr>
            <a:r>
              <a:rPr lang="ar-AE" sz="2000" b="1" dirty="0">
                <a:latin typeface="Adobe Arabic" pitchFamily="18" charset="-78"/>
                <a:cs typeface="Adobe Arabic" pitchFamily="18" charset="-78"/>
              </a:rPr>
              <a:t>أكتب أسماء الصور التالية :</a:t>
            </a:r>
            <a:endParaRPr lang="ar-AE" sz="800" b="1" dirty="0">
              <a:latin typeface="Adobe Arabic" pitchFamily="18" charset="-78"/>
              <a:cs typeface="Adobe Arabic" pitchFamily="18" charset="-78"/>
            </a:endParaRPr>
          </a:p>
          <a:p>
            <a:pPr algn="r" rtl="1"/>
            <a:endParaRPr lang="ar-AE" sz="2000" b="1" dirty="0"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BB1BAFB0-8D9D-44B1-9463-F2FC4DA44911}"/>
              </a:ext>
            </a:extLst>
          </p:cNvPr>
          <p:cNvSpPr/>
          <p:nvPr/>
        </p:nvSpPr>
        <p:spPr>
          <a:xfrm>
            <a:off x="4633011" y="4303139"/>
            <a:ext cx="1598984" cy="73845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</a:t>
            </a:r>
            <a:endParaRPr lang="en-GB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A1304EC5-1F0F-4787-B293-5B2987FA240C}"/>
              </a:ext>
            </a:extLst>
          </p:cNvPr>
          <p:cNvSpPr/>
          <p:nvPr/>
        </p:nvSpPr>
        <p:spPr>
          <a:xfrm>
            <a:off x="4633011" y="6769625"/>
            <a:ext cx="1598984" cy="73845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</a:t>
            </a:r>
            <a:endParaRPr lang="en-GB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422867C0-0585-4163-A86B-5B25140A385F}"/>
              </a:ext>
            </a:extLst>
          </p:cNvPr>
          <p:cNvSpPr/>
          <p:nvPr/>
        </p:nvSpPr>
        <p:spPr>
          <a:xfrm>
            <a:off x="2583930" y="4303139"/>
            <a:ext cx="1598984" cy="73845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</a:t>
            </a:r>
            <a:endParaRPr lang="en-GB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93392B8D-BCC5-42D7-8FA5-AE55C5C56EA9}"/>
              </a:ext>
            </a:extLst>
          </p:cNvPr>
          <p:cNvSpPr/>
          <p:nvPr/>
        </p:nvSpPr>
        <p:spPr>
          <a:xfrm>
            <a:off x="2583930" y="6769625"/>
            <a:ext cx="1598984" cy="73845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</a:t>
            </a:r>
            <a:endParaRPr lang="en-GB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F920701E-A1A1-4D85-9449-32846FEE6AE6}"/>
              </a:ext>
            </a:extLst>
          </p:cNvPr>
          <p:cNvSpPr/>
          <p:nvPr/>
        </p:nvSpPr>
        <p:spPr>
          <a:xfrm>
            <a:off x="534849" y="4303139"/>
            <a:ext cx="1598984" cy="73845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</a:t>
            </a:r>
            <a:endParaRPr lang="en-GB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2C76A94-743B-40A8-9968-985B08DCC66D}"/>
              </a:ext>
            </a:extLst>
          </p:cNvPr>
          <p:cNvSpPr/>
          <p:nvPr/>
        </p:nvSpPr>
        <p:spPr>
          <a:xfrm>
            <a:off x="534849" y="6769625"/>
            <a:ext cx="1598984" cy="73845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AE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</a:t>
            </a:r>
            <a:endParaRPr lang="en-GB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52" name="Picture 2" descr="ÙØªÙØ¬Ø© Ø¨Ø­Ø« Ø§ÙØµÙØ± Ø¹Ù Ø²Ø¨Ø¯Ø©  ÙØ±ØªÙÙ">
            <a:extLst>
              <a:ext uri="{FF2B5EF4-FFF2-40B4-BE49-F238E27FC236}">
                <a16:creationId xmlns:a16="http://schemas.microsoft.com/office/drawing/2014/main" id="{5856E0A6-424A-4B73-A86F-125E5C26F1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2887" y="3015281"/>
            <a:ext cx="1157287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نتيجة بحث الصور عن إبرة    كرتون">
            <a:extLst>
              <a:ext uri="{FF2B5EF4-FFF2-40B4-BE49-F238E27FC236}">
                <a16:creationId xmlns:a16="http://schemas.microsoft.com/office/drawing/2014/main" id="{4E311464-1500-4D22-BE35-D097E72307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340" y="3214471"/>
            <a:ext cx="818520" cy="818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4" descr="ÙØªÙØ¬Ø© Ø¨Ø­Ø« Ø§ÙØµÙØ± Ø¹Ù Ø²Ø¬Ø§Ø¬Ø© ÙØ±ØªÙÙ">
            <a:extLst>
              <a:ext uri="{FF2B5EF4-FFF2-40B4-BE49-F238E27FC236}">
                <a16:creationId xmlns:a16="http://schemas.microsoft.com/office/drawing/2014/main" id="{B84AD52A-2AB4-4AC5-8B3E-CBD69850C7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491" y="3113156"/>
            <a:ext cx="554736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6" descr="ÙØªÙØ¬Ø© Ø¨Ø­Ø« Ø§ÙØµÙØ± Ø¹Ù Ø£Ø²Ø±Ø§Ø± ÙØ±ØªÙÙ">
            <a:extLst>
              <a:ext uri="{FF2B5EF4-FFF2-40B4-BE49-F238E27FC236}">
                <a16:creationId xmlns:a16="http://schemas.microsoft.com/office/drawing/2014/main" id="{0D318C3B-37F4-4E5B-88B7-A311377826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6684" y="5663253"/>
            <a:ext cx="1163303" cy="1036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8" descr="ÙØªÙØ¬Ø© Ø¨Ø­Ø« Ø§ÙØµÙØ± Ø¹Ù Ø¬Ø±ÙØ¯Ø©  ÙØ±ØªÙÙ">
            <a:extLst>
              <a:ext uri="{FF2B5EF4-FFF2-40B4-BE49-F238E27FC236}">
                <a16:creationId xmlns:a16="http://schemas.microsoft.com/office/drawing/2014/main" id="{DC12D03D-03B3-40F5-A1E7-674F23B505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1028" y="5636114"/>
            <a:ext cx="742950" cy="1036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Oval 56">
            <a:extLst>
              <a:ext uri="{FF2B5EF4-FFF2-40B4-BE49-F238E27FC236}">
                <a16:creationId xmlns:a16="http://schemas.microsoft.com/office/drawing/2014/main" id="{C3A6E0F1-3107-4D8F-ACCE-379FBD17A2BE}"/>
              </a:ext>
            </a:extLst>
          </p:cNvPr>
          <p:cNvSpPr/>
          <p:nvPr/>
        </p:nvSpPr>
        <p:spPr>
          <a:xfrm>
            <a:off x="752427" y="5651722"/>
            <a:ext cx="1045116" cy="984163"/>
          </a:xfrm>
          <a:prstGeom prst="ellipse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2" descr="وزارة التربية والتعليم الامارات - شعار sis موقع ابوظبي دبي وظائف المنهل •  تطبيق رفيق">
            <a:extLst>
              <a:ext uri="{FF2B5EF4-FFF2-40B4-BE49-F238E27FC236}">
                <a16:creationId xmlns:a16="http://schemas.microsoft.com/office/drawing/2014/main" id="{A4C58AD7-03AF-6A32-CF64-027421D310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93" t="11065" r="33361" b="39497"/>
          <a:stretch/>
        </p:blipFill>
        <p:spPr bwMode="auto">
          <a:xfrm>
            <a:off x="5561960" y="202854"/>
            <a:ext cx="320314" cy="3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285D118-C89C-3FB8-1A7F-4EC1D85F6951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587" y="247858"/>
            <a:ext cx="793888" cy="649253"/>
          </a:xfrm>
          <a:prstGeom prst="rect">
            <a:avLst/>
          </a:prstGeom>
        </p:spPr>
      </p:pic>
      <p:sp>
        <p:nvSpPr>
          <p:cNvPr id="8" name="TextBox 701">
            <a:extLst>
              <a:ext uri="{FF2B5EF4-FFF2-40B4-BE49-F238E27FC236}">
                <a16:creationId xmlns:a16="http://schemas.microsoft.com/office/drawing/2014/main" id="{4AA76255-778C-F8F3-F2D0-97B54055BC8B}"/>
              </a:ext>
            </a:extLst>
          </p:cNvPr>
          <p:cNvSpPr txBox="1"/>
          <p:nvPr/>
        </p:nvSpPr>
        <p:spPr>
          <a:xfrm>
            <a:off x="4491376" y="456185"/>
            <a:ext cx="2461483" cy="71986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AE" sz="105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وزارة التربية والتعليم</a:t>
            </a:r>
          </a:p>
          <a:p>
            <a:pPr algn="ctr" rtl="1"/>
            <a:r>
              <a:rPr lang="ar-AE" sz="105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قطاع العمليات المدرسية-دبي/الإمارات الشمالية </a:t>
            </a:r>
          </a:p>
          <a:p>
            <a:pPr algn="ctr" rtl="1"/>
            <a:r>
              <a:rPr lang="ar-AE" sz="105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روضة ومدرسة فاطمة بنت مبارك</a:t>
            </a:r>
            <a:endParaRPr lang="en-US" sz="105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22110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45E6D99-112C-0302-453A-DB40C841A71B}"/>
              </a:ext>
            </a:extLst>
          </p:cNvPr>
          <p:cNvSpPr/>
          <p:nvPr/>
        </p:nvSpPr>
        <p:spPr>
          <a:xfrm>
            <a:off x="20027" y="163654"/>
            <a:ext cx="6698408" cy="8822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algn="r" rtl="1"/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algn="r" rtl="1"/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</p:txBody>
      </p:sp>
      <p:pic>
        <p:nvPicPr>
          <p:cNvPr id="7" name="Picture 2" descr="وزارة التربية والتعليم الامارات - شعار sis موقع ابوظبي دبي وظائف المنهل •  تطبيق رفيق">
            <a:extLst>
              <a:ext uri="{FF2B5EF4-FFF2-40B4-BE49-F238E27FC236}">
                <a16:creationId xmlns:a16="http://schemas.microsoft.com/office/drawing/2014/main" id="{D8BC98F9-1E3C-72E5-76B5-3BF43D679A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93" t="11065" r="33361" b="39497"/>
          <a:stretch/>
        </p:blipFill>
        <p:spPr bwMode="auto">
          <a:xfrm>
            <a:off x="5561960" y="202854"/>
            <a:ext cx="320314" cy="3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1D5B3CC-D93F-DE5F-F145-935601DD71C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587" y="247858"/>
            <a:ext cx="793888" cy="649253"/>
          </a:xfrm>
          <a:prstGeom prst="rect">
            <a:avLst/>
          </a:prstGeom>
        </p:spPr>
      </p:pic>
      <p:sp>
        <p:nvSpPr>
          <p:cNvPr id="9" name="TextBox 701">
            <a:extLst>
              <a:ext uri="{FF2B5EF4-FFF2-40B4-BE49-F238E27FC236}">
                <a16:creationId xmlns:a16="http://schemas.microsoft.com/office/drawing/2014/main" id="{F13173A4-6D1D-12CA-8E93-E62D44D09DBE}"/>
              </a:ext>
            </a:extLst>
          </p:cNvPr>
          <p:cNvSpPr txBox="1"/>
          <p:nvPr/>
        </p:nvSpPr>
        <p:spPr>
          <a:xfrm>
            <a:off x="4491376" y="456185"/>
            <a:ext cx="2461483" cy="71986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AE" sz="105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وزارة التربية والتعليم</a:t>
            </a:r>
          </a:p>
          <a:p>
            <a:pPr algn="ctr" rtl="1"/>
            <a:r>
              <a:rPr lang="ar-AE" sz="105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قطاع العمليات المدرسية-دبي/الإمارات الشمالية </a:t>
            </a:r>
          </a:p>
          <a:p>
            <a:pPr algn="ctr" rtl="1"/>
            <a:r>
              <a:rPr lang="ar-AE" sz="105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روضة ومدرسة فاطمة بنت مبارك</a:t>
            </a:r>
            <a:endParaRPr lang="en-US" sz="105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8C60EDF-F11A-44B6-B81F-559847C9E95F}"/>
              </a:ext>
            </a:extLst>
          </p:cNvPr>
          <p:cNvSpPr txBox="1"/>
          <p:nvPr/>
        </p:nvSpPr>
        <p:spPr>
          <a:xfrm>
            <a:off x="405755" y="8219618"/>
            <a:ext cx="63181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endParaRPr lang="ar-AE" sz="2000" b="1" u="sng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AE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اسمي : .................................................................................الصف الأول </a:t>
            </a:r>
            <a:endParaRPr lang="ar-AE" sz="2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2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TextBox 28">
            <a:extLst>
              <a:ext uri="{FF2B5EF4-FFF2-40B4-BE49-F238E27FC236}">
                <a16:creationId xmlns:a16="http://schemas.microsoft.com/office/drawing/2014/main" id="{44280408-9A3A-47D4-A17F-8D801FE3CD2D}"/>
              </a:ext>
            </a:extLst>
          </p:cNvPr>
          <p:cNvSpPr txBox="1"/>
          <p:nvPr/>
        </p:nvSpPr>
        <p:spPr>
          <a:xfrm>
            <a:off x="1476690" y="1011133"/>
            <a:ext cx="417625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ar-AE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AE" sz="2000" b="1" u="sng" dirty="0">
                <a:latin typeface="Adobe Arabic" pitchFamily="18" charset="-78"/>
                <a:cs typeface="Adobe Arabic" pitchFamily="18" charset="-78"/>
              </a:rPr>
              <a:t>زينة وصديقها عزيز </a:t>
            </a:r>
          </a:p>
          <a:p>
            <a:pPr algn="ctr"/>
            <a:r>
              <a:rPr lang="ar-AE" b="1" u="sng" dirty="0">
                <a:latin typeface="Sakkal Majalla" pitchFamily="2" charset="-78"/>
                <a:cs typeface="Sakkal Majalla" pitchFamily="2" charset="-78"/>
              </a:rPr>
              <a:t>القارئ الماهر </a:t>
            </a:r>
            <a:endParaRPr lang="en-US" b="1" u="sng" dirty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FF8EC90-AB61-46A7-9016-9887F34EA7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711" y="1858365"/>
            <a:ext cx="5950212" cy="6383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848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F82C0F0-AF2D-A686-A675-DE2DD3159329}"/>
              </a:ext>
            </a:extLst>
          </p:cNvPr>
          <p:cNvSpPr/>
          <p:nvPr/>
        </p:nvSpPr>
        <p:spPr>
          <a:xfrm>
            <a:off x="20027" y="163654"/>
            <a:ext cx="6698408" cy="88222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algn="r" rtl="1"/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algn="r" rtl="1"/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ar-AE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  <a:latin typeface="Adobe Arabic" pitchFamily="18" charset="-78"/>
              <a:cs typeface="Adobe Arabic" pitchFamily="18" charset="-78"/>
            </a:endParaRPr>
          </a:p>
        </p:txBody>
      </p:sp>
      <p:pic>
        <p:nvPicPr>
          <p:cNvPr id="11" name="Picture 2" descr="وزارة التربية والتعليم الامارات - شعار sis موقع ابوظبي دبي وظائف المنهل •  تطبيق رفيق">
            <a:extLst>
              <a:ext uri="{FF2B5EF4-FFF2-40B4-BE49-F238E27FC236}">
                <a16:creationId xmlns:a16="http://schemas.microsoft.com/office/drawing/2014/main" id="{E6AD8620-4A7C-D17A-A1BD-58DD02BBEA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93" t="11065" r="33361" b="39497"/>
          <a:stretch/>
        </p:blipFill>
        <p:spPr bwMode="auto">
          <a:xfrm>
            <a:off x="5561960" y="202854"/>
            <a:ext cx="320314" cy="36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2FDD4CC-0044-62E9-77D6-247A4E72E9F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587" y="247858"/>
            <a:ext cx="793888" cy="649253"/>
          </a:xfrm>
          <a:prstGeom prst="rect">
            <a:avLst/>
          </a:prstGeom>
        </p:spPr>
      </p:pic>
      <p:sp>
        <p:nvSpPr>
          <p:cNvPr id="13" name="TextBox 701">
            <a:extLst>
              <a:ext uri="{FF2B5EF4-FFF2-40B4-BE49-F238E27FC236}">
                <a16:creationId xmlns:a16="http://schemas.microsoft.com/office/drawing/2014/main" id="{26205F88-3BC1-558E-56AF-C6841A9A053A}"/>
              </a:ext>
            </a:extLst>
          </p:cNvPr>
          <p:cNvSpPr txBox="1"/>
          <p:nvPr/>
        </p:nvSpPr>
        <p:spPr>
          <a:xfrm>
            <a:off x="4491376" y="456185"/>
            <a:ext cx="2461483" cy="71986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ar-AE" sz="105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وزارة التربية والتعليم</a:t>
            </a:r>
          </a:p>
          <a:p>
            <a:pPr algn="ctr" rtl="1"/>
            <a:r>
              <a:rPr lang="ar-AE" sz="105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قطاع العمليات المدرسية-دبي/الإمارات الشمالية </a:t>
            </a:r>
          </a:p>
          <a:p>
            <a:pPr algn="ctr" rtl="1"/>
            <a:r>
              <a:rPr lang="ar-AE" sz="105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روضة ومدرسة فاطمة بنت مبارك</a:t>
            </a:r>
            <a:endParaRPr lang="en-US" sz="105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8C60EDF-F11A-44B6-B81F-559847C9E95F}"/>
              </a:ext>
            </a:extLst>
          </p:cNvPr>
          <p:cNvSpPr txBox="1"/>
          <p:nvPr/>
        </p:nvSpPr>
        <p:spPr>
          <a:xfrm>
            <a:off x="405755" y="8346623"/>
            <a:ext cx="6318125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endParaRPr lang="ar-AE" sz="2000" b="1" u="sng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AE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اسمي : .................................................................................الصف الأول </a:t>
            </a:r>
            <a:endParaRPr lang="ar-AE" sz="2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مربع نص 22">
            <a:extLst>
              <a:ext uri="{FF2B5EF4-FFF2-40B4-BE49-F238E27FC236}">
                <a16:creationId xmlns:a16="http://schemas.microsoft.com/office/drawing/2014/main" id="{9A5E09D8-6919-4370-A34A-2F7D500262D7}"/>
              </a:ext>
            </a:extLst>
          </p:cNvPr>
          <p:cNvSpPr txBox="1"/>
          <p:nvPr/>
        </p:nvSpPr>
        <p:spPr>
          <a:xfrm>
            <a:off x="621041" y="1454197"/>
            <a:ext cx="589902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buFont typeface="Arial" pitchFamily="34" charset="0"/>
              <a:buChar char="•"/>
            </a:pPr>
            <a:r>
              <a:rPr lang="ar-AE" b="1" dirty="0">
                <a:latin typeface="Sakkal Majalla" pitchFamily="2" charset="-78"/>
                <a:cs typeface="Sakkal Majalla" pitchFamily="2" charset="-78"/>
              </a:rPr>
              <a:t>أقرأ الجمل التالية واجيب عن الأسئلة التي تليها : </a:t>
            </a:r>
          </a:p>
          <a:p>
            <a:pPr lvl="1" algn="r" rtl="1">
              <a:buFont typeface="Arial" pitchFamily="34" charset="0"/>
              <a:buChar char="•"/>
            </a:pPr>
            <a:endParaRPr lang="ar-AE" b="1" dirty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7" name="Table 2">
            <a:extLst>
              <a:ext uri="{FF2B5EF4-FFF2-40B4-BE49-F238E27FC236}">
                <a16:creationId xmlns:a16="http://schemas.microsoft.com/office/drawing/2014/main" id="{B25289CC-DD32-4860-B4CF-0B9851B9EF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663135"/>
              </p:ext>
            </p:extLst>
          </p:nvPr>
        </p:nvGraphicFramePr>
        <p:xfrm>
          <a:off x="610338" y="1847693"/>
          <a:ext cx="5748129" cy="25641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48129">
                  <a:extLst>
                    <a:ext uri="{9D8B030D-6E8A-4147-A177-3AD203B41FA5}">
                      <a16:colId xmlns:a16="http://schemas.microsoft.com/office/drawing/2014/main" val="3073830419"/>
                    </a:ext>
                  </a:extLst>
                </a:gridCol>
              </a:tblGrid>
              <a:tr h="392032">
                <a:tc>
                  <a:txBody>
                    <a:bodyPr/>
                    <a:lstStyle/>
                    <a:p>
                      <a:pPr marL="342900" indent="-342900" algn="r" defTabSz="914400" rtl="1" eaLnBrk="1" latinLnBrk="0" hangingPunct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ar-AE" sz="2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خَرَجَ     بَـدْرٌ    مَـعَ    جابِـر . </a:t>
                      </a:r>
                    </a:p>
                    <a:p>
                      <a:pPr marL="342900" marR="0" lvl="0" indent="-34290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ar-AE" sz="22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دَجاجَةٌ عَـلى الْـجِـدار. </a:t>
                      </a:r>
                      <a:endParaRPr lang="en-GB" sz="22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342900" marR="0" lvl="0" indent="-34290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ar-AE" sz="2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أَخي يَـدور . </a:t>
                      </a:r>
                    </a:p>
                    <a:p>
                      <a:pPr marL="342900" marR="0" lvl="0" indent="-34290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ar-AE" sz="2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جَـدَّتــي     حَــزيــنَــةٌ . </a:t>
                      </a:r>
                    </a:p>
                    <a:p>
                      <a:pPr marL="342900" marR="0" lvl="0" indent="-342900" algn="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ar-AE" sz="2200" b="1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زِرٌّ  أَزْرَق . </a:t>
                      </a:r>
                      <a:endParaRPr lang="en-GB" sz="2200" b="1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678074"/>
                  </a:ext>
                </a:extLst>
              </a:tr>
            </a:tbl>
          </a:graphicData>
        </a:graphic>
      </p:graphicFrame>
      <p:sp>
        <p:nvSpPr>
          <p:cNvPr id="8" name="AutoShape 10" descr="ÙØªÙØ¬Ø© Ø¨Ø­Ø« Ø§ÙØµÙØ± Ø¹Ù âªkids cartoonâ¬â">
            <a:extLst>
              <a:ext uri="{FF2B5EF4-FFF2-40B4-BE49-F238E27FC236}">
                <a16:creationId xmlns:a16="http://schemas.microsoft.com/office/drawing/2014/main" id="{19012FA5-5E41-4D8E-B660-A3FF45822CB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4" y="404467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مربع نص 22">
            <a:extLst>
              <a:ext uri="{FF2B5EF4-FFF2-40B4-BE49-F238E27FC236}">
                <a16:creationId xmlns:a16="http://schemas.microsoft.com/office/drawing/2014/main" id="{6F846BB7-63CD-462A-9A85-634C9653235F}"/>
              </a:ext>
            </a:extLst>
          </p:cNvPr>
          <p:cNvSpPr txBox="1"/>
          <p:nvPr/>
        </p:nvSpPr>
        <p:spPr>
          <a:xfrm>
            <a:off x="499533" y="4349473"/>
            <a:ext cx="5899029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AE" b="1" dirty="0">
                <a:solidFill>
                  <a:schemeClr val="accent1">
                    <a:lumMod val="50000"/>
                  </a:schemeClr>
                </a:solidFill>
                <a:latin typeface="Sakkal Majalla" pitchFamily="2" charset="-78"/>
                <a:cs typeface="Sakkal Majalla" pitchFamily="2" charset="-78"/>
              </a:rPr>
              <a:t>1- ماذا يَـفعل أخي ؟  </a:t>
            </a:r>
          </a:p>
          <a:p>
            <a:pPr algn="r" rtl="1">
              <a:lnSpc>
                <a:spcPct val="150000"/>
              </a:lnSpc>
            </a:pPr>
            <a:r>
              <a:rPr lang="ar-AE" b="1" dirty="0">
                <a:latin typeface="Sakkal Majalla" pitchFamily="2" charset="-78"/>
                <a:cs typeface="Sakkal Majalla" pitchFamily="2" charset="-78"/>
              </a:rPr>
              <a:t>................................................................................................................</a:t>
            </a:r>
          </a:p>
          <a:p>
            <a:pPr algn="r" rtl="1">
              <a:lnSpc>
                <a:spcPct val="150000"/>
              </a:lnSpc>
            </a:pPr>
            <a:r>
              <a:rPr lang="ar-AE" b="1" dirty="0">
                <a:solidFill>
                  <a:schemeClr val="accent1">
                    <a:lumMod val="50000"/>
                  </a:schemeClr>
                </a:solidFill>
                <a:latin typeface="Sakkal Majalla" pitchFamily="2" charset="-78"/>
                <a:cs typeface="Sakkal Majalla" pitchFamily="2" charset="-78"/>
              </a:rPr>
              <a:t>2-   مَـعَ مَـنْ خَـرَج  بَـدْر ؟ </a:t>
            </a:r>
          </a:p>
          <a:p>
            <a:pPr algn="r" rtl="1">
              <a:lnSpc>
                <a:spcPct val="150000"/>
              </a:lnSpc>
            </a:pPr>
            <a:r>
              <a:rPr lang="ar-AE" b="1" dirty="0">
                <a:latin typeface="Sakkal Majalla" pitchFamily="2" charset="-78"/>
                <a:cs typeface="Sakkal Majalla" pitchFamily="2" charset="-78"/>
              </a:rPr>
              <a:t>..................................................................................................................</a:t>
            </a:r>
          </a:p>
          <a:p>
            <a:pPr algn="r" rtl="1">
              <a:lnSpc>
                <a:spcPct val="150000"/>
              </a:lnSpc>
            </a:pPr>
            <a:r>
              <a:rPr lang="ar-AE" b="1" dirty="0">
                <a:solidFill>
                  <a:schemeClr val="accent1">
                    <a:lumMod val="50000"/>
                  </a:schemeClr>
                </a:solidFill>
                <a:latin typeface="Sakkal Majalla" pitchFamily="2" charset="-78"/>
                <a:cs typeface="Sakkal Majalla" pitchFamily="2" charset="-78"/>
              </a:rPr>
              <a:t>3- بِـماذا تَـشْـعُرُ جَـدَّتي ؟ </a:t>
            </a:r>
          </a:p>
          <a:p>
            <a:pPr algn="r" rtl="1">
              <a:lnSpc>
                <a:spcPct val="150000"/>
              </a:lnSpc>
            </a:pPr>
            <a:r>
              <a:rPr lang="ar-AE" b="1" dirty="0">
                <a:latin typeface="Sakkal Majalla" pitchFamily="2" charset="-78"/>
                <a:cs typeface="Sakkal Majalla" pitchFamily="2" charset="-78"/>
              </a:rPr>
              <a:t>.................................................................................................................</a:t>
            </a:r>
          </a:p>
          <a:p>
            <a:pPr algn="r" rtl="1">
              <a:lnSpc>
                <a:spcPct val="150000"/>
              </a:lnSpc>
            </a:pPr>
            <a:r>
              <a:rPr lang="ar-AE" b="1" dirty="0">
                <a:solidFill>
                  <a:schemeClr val="accent1">
                    <a:lumMod val="50000"/>
                  </a:schemeClr>
                </a:solidFill>
                <a:latin typeface="Sakkal Majalla" pitchFamily="2" charset="-78"/>
                <a:cs typeface="Sakkal Majalla" pitchFamily="2" charset="-78"/>
              </a:rPr>
              <a:t>4- أينَ الدَّجـاجة ؟ </a:t>
            </a:r>
          </a:p>
          <a:p>
            <a:pPr algn="r" rtl="1">
              <a:lnSpc>
                <a:spcPct val="150000"/>
              </a:lnSpc>
            </a:pPr>
            <a:r>
              <a:rPr lang="ar-AE" b="1" dirty="0">
                <a:latin typeface="Sakkal Majalla" pitchFamily="2" charset="-78"/>
                <a:cs typeface="Sakkal Majalla" pitchFamily="2" charset="-78"/>
              </a:rPr>
              <a:t>................................................................................................................</a:t>
            </a:r>
          </a:p>
          <a:p>
            <a:pPr algn="r" rtl="1">
              <a:lnSpc>
                <a:spcPct val="150000"/>
              </a:lnSpc>
            </a:pPr>
            <a:r>
              <a:rPr lang="ar-AE" b="1" dirty="0">
                <a:solidFill>
                  <a:schemeClr val="accent1">
                    <a:lumMod val="50000"/>
                  </a:schemeClr>
                </a:solidFill>
                <a:latin typeface="Sakkal Majalla" pitchFamily="2" charset="-78"/>
                <a:cs typeface="Sakkal Majalla" pitchFamily="2" charset="-78"/>
              </a:rPr>
              <a:t>5- ما  لَوْنُ الزِّر ؟ </a:t>
            </a:r>
          </a:p>
          <a:p>
            <a:pPr algn="r" rtl="1">
              <a:lnSpc>
                <a:spcPct val="150000"/>
              </a:lnSpc>
            </a:pPr>
            <a:r>
              <a:rPr lang="ar-AE" b="1" dirty="0">
                <a:latin typeface="Sakkal Majalla" pitchFamily="2" charset="-78"/>
                <a:cs typeface="Sakkal Majalla" pitchFamily="2" charset="-78"/>
              </a:rPr>
              <a:t>................................................................................................................</a:t>
            </a:r>
          </a:p>
          <a:p>
            <a:pPr lvl="1" algn="r" rtl="1">
              <a:buFont typeface="Arial" pitchFamily="34" charset="0"/>
              <a:buChar char="•"/>
            </a:pPr>
            <a:endParaRPr lang="ar-AE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TextBox 28">
            <a:extLst>
              <a:ext uri="{FF2B5EF4-FFF2-40B4-BE49-F238E27FC236}">
                <a16:creationId xmlns:a16="http://schemas.microsoft.com/office/drawing/2014/main" id="{76BCE01C-B0E7-46B0-B2BD-A3CFED036388}"/>
              </a:ext>
            </a:extLst>
          </p:cNvPr>
          <p:cNvSpPr txBox="1"/>
          <p:nvPr/>
        </p:nvSpPr>
        <p:spPr>
          <a:xfrm>
            <a:off x="1256865" y="702184"/>
            <a:ext cx="417625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ar-AE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AE" sz="2000" b="1" u="sng" dirty="0">
                <a:latin typeface="Adobe Arabic" pitchFamily="18" charset="-78"/>
                <a:cs typeface="Adobe Arabic" pitchFamily="18" charset="-78"/>
              </a:rPr>
              <a:t>زينة وصديقها عزيز </a:t>
            </a:r>
          </a:p>
          <a:p>
            <a:pPr algn="ctr"/>
            <a:r>
              <a:rPr lang="ar-AE" b="1" u="sng" dirty="0">
                <a:latin typeface="Sakkal Majalla" pitchFamily="2" charset="-78"/>
                <a:cs typeface="Sakkal Majalla" pitchFamily="2" charset="-78"/>
              </a:rPr>
              <a:t>القارئ الماهر </a:t>
            </a:r>
            <a:endParaRPr lang="en-US" b="1" u="sng" dirty="0"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7531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1770</TotalTime>
  <Words>224</Words>
  <Application>Microsoft Office PowerPoint</Application>
  <PresentationFormat>On-screen Show (4:3)</PresentationFormat>
  <Paragraphs>122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Adobe Arabic</vt:lpstr>
      <vt:lpstr>Arial</vt:lpstr>
      <vt:lpstr>Calibri</vt:lpstr>
      <vt:lpstr>Calibri Light</vt:lpstr>
      <vt:lpstr>Sakkal Majalla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مريم المسافري</dc:creator>
  <cp:lastModifiedBy>Khalifa</cp:lastModifiedBy>
  <cp:revision>65</cp:revision>
  <cp:lastPrinted>2021-11-04T03:58:45Z</cp:lastPrinted>
  <dcterms:created xsi:type="dcterms:W3CDTF">2021-05-15T04:32:22Z</dcterms:created>
  <dcterms:modified xsi:type="dcterms:W3CDTF">2025-10-05T07:40:48Z</dcterms:modified>
</cp:coreProperties>
</file>