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61" r:id="rId3"/>
    <p:sldId id="266" r:id="rId4"/>
    <p:sldId id="267" r:id="rId5"/>
  </p:sldIdLst>
  <p:sldSz cx="6858000" cy="9144000" type="screen4x3"/>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5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70" d="100"/>
          <a:sy n="70" d="100"/>
        </p:scale>
        <p:origin x="19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7E5C56-1330-4791-8CCE-48C931B2FA38}" type="datetimeFigureOut">
              <a:rPr lang="en-AE" smtClean="0"/>
              <a:t>14/09/2025</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94963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E5C56-1330-4791-8CCE-48C931B2FA38}" type="datetimeFigureOut">
              <a:rPr lang="en-AE" smtClean="0"/>
              <a:t>14/09/2025</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244764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E5C56-1330-4791-8CCE-48C931B2FA38}" type="datetimeFigureOut">
              <a:rPr lang="en-AE" smtClean="0"/>
              <a:t>14/09/2025</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336871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E5C56-1330-4791-8CCE-48C931B2FA38}" type="datetimeFigureOut">
              <a:rPr lang="en-AE" smtClean="0"/>
              <a:t>14/09/2025</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241090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E5C56-1330-4791-8CCE-48C931B2FA38}" type="datetimeFigureOut">
              <a:rPr lang="en-AE" smtClean="0"/>
              <a:t>14/09/2025</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37142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E5C56-1330-4791-8CCE-48C931B2FA38}" type="datetimeFigureOut">
              <a:rPr lang="en-AE" smtClean="0"/>
              <a:t>14/09/2025</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329199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7E5C56-1330-4791-8CCE-48C931B2FA38}" type="datetimeFigureOut">
              <a:rPr lang="en-AE" smtClean="0"/>
              <a:t>14/09/2025</a:t>
            </a:fld>
            <a:endParaRPr lang="en-AE"/>
          </a:p>
        </p:txBody>
      </p:sp>
      <p:sp>
        <p:nvSpPr>
          <p:cNvPr id="8" name="Footer Placeholder 7"/>
          <p:cNvSpPr>
            <a:spLocks noGrp="1"/>
          </p:cNvSpPr>
          <p:nvPr>
            <p:ph type="ftr" sz="quarter" idx="11"/>
          </p:nvPr>
        </p:nvSpPr>
        <p:spPr/>
        <p:txBody>
          <a:bodyPr/>
          <a:lstStyle/>
          <a:p>
            <a:endParaRPr lang="en-AE"/>
          </a:p>
        </p:txBody>
      </p:sp>
      <p:sp>
        <p:nvSpPr>
          <p:cNvPr id="9" name="Slide Number Placeholder 8"/>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206434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7E5C56-1330-4791-8CCE-48C931B2FA38}" type="datetimeFigureOut">
              <a:rPr lang="en-AE" smtClean="0"/>
              <a:t>14/09/2025</a:t>
            </a:fld>
            <a:endParaRPr lang="en-AE"/>
          </a:p>
        </p:txBody>
      </p:sp>
      <p:sp>
        <p:nvSpPr>
          <p:cNvPr id="4" name="Footer Placeholder 3"/>
          <p:cNvSpPr>
            <a:spLocks noGrp="1"/>
          </p:cNvSpPr>
          <p:nvPr>
            <p:ph type="ftr" sz="quarter" idx="11"/>
          </p:nvPr>
        </p:nvSpPr>
        <p:spPr/>
        <p:txBody>
          <a:bodyPr/>
          <a:lstStyle/>
          <a:p>
            <a:endParaRPr lang="en-AE"/>
          </a:p>
        </p:txBody>
      </p:sp>
      <p:sp>
        <p:nvSpPr>
          <p:cNvPr id="5" name="Slide Number Placeholder 4"/>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86212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E5C56-1330-4791-8CCE-48C931B2FA38}" type="datetimeFigureOut">
              <a:rPr lang="en-AE" smtClean="0"/>
              <a:t>14/09/2025</a:t>
            </a:fld>
            <a:endParaRPr lang="en-AE"/>
          </a:p>
        </p:txBody>
      </p:sp>
      <p:sp>
        <p:nvSpPr>
          <p:cNvPr id="3" name="Footer Placeholder 2"/>
          <p:cNvSpPr>
            <a:spLocks noGrp="1"/>
          </p:cNvSpPr>
          <p:nvPr>
            <p:ph type="ftr" sz="quarter" idx="11"/>
          </p:nvPr>
        </p:nvSpPr>
        <p:spPr/>
        <p:txBody>
          <a:bodyPr/>
          <a:lstStyle/>
          <a:p>
            <a:endParaRPr lang="en-AE"/>
          </a:p>
        </p:txBody>
      </p:sp>
      <p:sp>
        <p:nvSpPr>
          <p:cNvPr id="4" name="Slide Number Placeholder 3"/>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394073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7E5C56-1330-4791-8CCE-48C931B2FA38}" type="datetimeFigureOut">
              <a:rPr lang="en-AE" smtClean="0"/>
              <a:t>14/09/2025</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183733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7E5C56-1330-4791-8CCE-48C931B2FA38}" type="datetimeFigureOut">
              <a:rPr lang="en-AE" smtClean="0"/>
              <a:t>14/09/2025</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65314DA3-D627-43DF-A412-2D0AF6B58F65}" type="slidenum">
              <a:rPr lang="en-AE" smtClean="0"/>
              <a:t>‹#›</a:t>
            </a:fld>
            <a:endParaRPr lang="en-AE"/>
          </a:p>
        </p:txBody>
      </p:sp>
    </p:spTree>
    <p:extLst>
      <p:ext uri="{BB962C8B-B14F-4D97-AF65-F5344CB8AC3E}">
        <p14:creationId xmlns:p14="http://schemas.microsoft.com/office/powerpoint/2010/main" val="336687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97E5C56-1330-4791-8CCE-48C931B2FA38}" type="datetimeFigureOut">
              <a:rPr lang="en-AE" smtClean="0"/>
              <a:t>14/09/2025</a:t>
            </a:fld>
            <a:endParaRPr lang="en-A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5314DA3-D627-43DF-A412-2D0AF6B58F65}" type="slidenum">
              <a:rPr lang="en-AE" smtClean="0"/>
              <a:t>‹#›</a:t>
            </a:fld>
            <a:endParaRPr lang="en-AE"/>
          </a:p>
        </p:txBody>
      </p:sp>
    </p:spTree>
    <p:extLst>
      <p:ext uri="{BB962C8B-B14F-4D97-AF65-F5344CB8AC3E}">
        <p14:creationId xmlns:p14="http://schemas.microsoft.com/office/powerpoint/2010/main" val="655857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wmf"/><Relationship Id="rId10" Type="http://schemas.openxmlformats.org/officeDocument/2006/relationships/image" Target="../media/image15.png"/><Relationship Id="rId4" Type="http://schemas.openxmlformats.org/officeDocument/2006/relationships/image" Target="../media/image9.wmf"/><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11"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4B697F-EFD3-58AD-FAE2-13706F759D33}"/>
              </a:ext>
            </a:extLst>
          </p:cNvPr>
          <p:cNvSpPr/>
          <p:nvPr/>
        </p:nvSpPr>
        <p:spPr>
          <a:xfrm>
            <a:off x="20027" y="163654"/>
            <a:ext cx="6698408" cy="8822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p:txBody>
      </p:sp>
      <p:pic>
        <p:nvPicPr>
          <p:cNvPr id="7" name="Picture 2" descr="وزارة التربية والتعليم الامارات - شعار sis موقع ابوظبي دبي وظائف المنهل •  تطبيق رفيق">
            <a:extLst>
              <a:ext uri="{FF2B5EF4-FFF2-40B4-BE49-F238E27FC236}">
                <a16:creationId xmlns:a16="http://schemas.microsoft.com/office/drawing/2014/main" id="{E70A9398-8BE2-57F2-241D-603D2AA9C50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593" t="11065" r="33361" b="39497"/>
          <a:stretch/>
        </p:blipFill>
        <p:spPr bwMode="auto">
          <a:xfrm>
            <a:off x="5561960" y="202854"/>
            <a:ext cx="320314" cy="366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F13C050-49A1-452C-CB1A-735FE189B26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87" y="247858"/>
            <a:ext cx="793888" cy="649253"/>
          </a:xfrm>
          <a:prstGeom prst="rect">
            <a:avLst/>
          </a:prstGeom>
        </p:spPr>
      </p:pic>
      <p:sp>
        <p:nvSpPr>
          <p:cNvPr id="9" name="TextBox 701">
            <a:extLst>
              <a:ext uri="{FF2B5EF4-FFF2-40B4-BE49-F238E27FC236}">
                <a16:creationId xmlns:a16="http://schemas.microsoft.com/office/drawing/2014/main" id="{D06838E1-117C-AEB2-C3AA-F4111BF5DF2E}"/>
              </a:ext>
            </a:extLst>
          </p:cNvPr>
          <p:cNvSpPr txBox="1"/>
          <p:nvPr/>
        </p:nvSpPr>
        <p:spPr>
          <a:xfrm>
            <a:off x="4491376" y="456185"/>
            <a:ext cx="2461483" cy="7198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وزارة التربية والتعليم</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قطاع العمليات المدرسية-دبي/الإمارات الشمالية </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روضة ومدرسة فاطمة بنت مبارك</a:t>
            </a:r>
            <a:endParaRPr lang="en-US" sz="105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4" name="مربع نص 22">
            <a:extLst>
              <a:ext uri="{FF2B5EF4-FFF2-40B4-BE49-F238E27FC236}">
                <a16:creationId xmlns:a16="http://schemas.microsoft.com/office/drawing/2014/main" id="{465F701D-38F4-461A-A7B3-719D5CE335A2}"/>
              </a:ext>
            </a:extLst>
          </p:cNvPr>
          <p:cNvSpPr txBox="1"/>
          <p:nvPr/>
        </p:nvSpPr>
        <p:spPr>
          <a:xfrm>
            <a:off x="774931" y="8072795"/>
            <a:ext cx="5964535" cy="923330"/>
          </a:xfrm>
          <a:prstGeom prst="rect">
            <a:avLst/>
          </a:prstGeom>
          <a:noFill/>
        </p:spPr>
        <p:txBody>
          <a:bodyPr wrap="square" rtlCol="1">
            <a:spAutoFit/>
          </a:bodyPr>
          <a:lstStyle/>
          <a:p>
            <a:pPr lvl="1" algn="r" rtl="1"/>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r>
              <a:rPr lang="ar-AE" b="1" dirty="0">
                <a:latin typeface="Sakkal Majalla" pitchFamily="2" charset="-78"/>
                <a:cs typeface="Sakkal Majalla" pitchFamily="2" charset="-78"/>
              </a:rPr>
              <a:t>اسمي : ............................................................................الصف الأول </a:t>
            </a:r>
            <a:endParaRPr lang="ar-AE" dirty="0">
              <a:latin typeface="Sakkal Majalla" pitchFamily="2" charset="-78"/>
              <a:cs typeface="Sakkal Majalla" pitchFamily="2" charset="-78"/>
            </a:endParaRPr>
          </a:p>
        </p:txBody>
      </p:sp>
      <p:sp>
        <p:nvSpPr>
          <p:cNvPr id="5" name="TextBox 4">
            <a:extLst>
              <a:ext uri="{FF2B5EF4-FFF2-40B4-BE49-F238E27FC236}">
                <a16:creationId xmlns:a16="http://schemas.microsoft.com/office/drawing/2014/main" id="{772DC9CB-4300-41A7-9AF9-9F6BC5A0B6C6}"/>
              </a:ext>
            </a:extLst>
          </p:cNvPr>
          <p:cNvSpPr txBox="1"/>
          <p:nvPr/>
        </p:nvSpPr>
        <p:spPr>
          <a:xfrm>
            <a:off x="417098" y="1159570"/>
            <a:ext cx="6023801" cy="584775"/>
          </a:xfrm>
          <a:prstGeom prst="rect">
            <a:avLst/>
          </a:prstGeom>
          <a:noFill/>
        </p:spPr>
        <p:txBody>
          <a:bodyPr wrap="square" rtlCol="0">
            <a:spAutoFit/>
          </a:bodyPr>
          <a:lstStyle/>
          <a:p>
            <a:pPr algn="ctr"/>
            <a:r>
              <a:rPr lang="ar-AE" sz="2400" b="1" u="sng" dirty="0">
                <a:latin typeface="Sakkal Majalla" panose="02000000000000000000" pitchFamily="2" charset="-78"/>
                <a:cs typeface="Sakkal Majalla" panose="02000000000000000000" pitchFamily="2" charset="-78"/>
              </a:rPr>
              <a:t>ذهب الذئب الفضولي</a:t>
            </a:r>
            <a:endParaRPr lang="en-US" sz="2400" b="1" u="sng" dirty="0">
              <a:latin typeface="Sakkal Majalla" pitchFamily="2" charset="-78"/>
              <a:cs typeface="Sakkal Majalla" pitchFamily="2" charset="-78"/>
            </a:endParaRPr>
          </a:p>
          <a:p>
            <a:pPr algn="ctr"/>
            <a:endParaRPr lang="ar-AE" sz="800" b="1" dirty="0">
              <a:latin typeface="Adobe Arabic" pitchFamily="18" charset="-78"/>
              <a:cs typeface="Adobe Arabic" pitchFamily="18" charset="-78"/>
            </a:endParaRPr>
          </a:p>
        </p:txBody>
      </p:sp>
      <p:sp>
        <p:nvSpPr>
          <p:cNvPr id="15" name="مربع نص 22">
            <a:extLst>
              <a:ext uri="{FF2B5EF4-FFF2-40B4-BE49-F238E27FC236}">
                <a16:creationId xmlns:a16="http://schemas.microsoft.com/office/drawing/2014/main" id="{4EB511AF-EC56-44A4-A132-2E338DCD317A}"/>
              </a:ext>
            </a:extLst>
          </p:cNvPr>
          <p:cNvSpPr txBox="1"/>
          <p:nvPr/>
        </p:nvSpPr>
        <p:spPr>
          <a:xfrm>
            <a:off x="362950" y="1784979"/>
            <a:ext cx="6132100" cy="6678751"/>
          </a:xfrm>
          <a:prstGeom prst="rect">
            <a:avLst/>
          </a:prstGeom>
          <a:noFill/>
        </p:spPr>
        <p:txBody>
          <a:bodyPr wrap="square" rtlCol="1">
            <a:spAutoFit/>
          </a:bodyPr>
          <a:lstStyle/>
          <a:p>
            <a:pPr algn="r" rtl="1">
              <a:buFont typeface="Arial" pitchFamily="34" charset="0"/>
              <a:buChar char="•"/>
            </a:pPr>
            <a:r>
              <a:rPr lang="ar-AE" b="1" dirty="0">
                <a:latin typeface="Sakkal Majalla" pitchFamily="2" charset="-78"/>
                <a:cs typeface="Sakkal Majalla" pitchFamily="2" charset="-78"/>
              </a:rPr>
              <a:t>صل الكلمة بالصورة الدالة عليها :</a:t>
            </a: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algn="r" rtl="1">
              <a:buFont typeface="Arial" pitchFamily="34" charset="0"/>
              <a:buChar char="•"/>
            </a:pPr>
            <a:r>
              <a:rPr lang="ar-AE" b="1" dirty="0">
                <a:latin typeface="Sakkal Majalla" pitchFamily="2" charset="-78"/>
                <a:cs typeface="Sakkal Majalla" pitchFamily="2" charset="-78"/>
              </a:rPr>
              <a:t>أعيد تَرتيب الكلمات لأحصل على جملة مفيدة  : </a:t>
            </a:r>
            <a:endParaRPr lang="ar-AE" sz="1600" b="1" dirty="0">
              <a:solidFill>
                <a:srgbClr val="C00000"/>
              </a:solidFill>
              <a:latin typeface="Sakkal Majalla" pitchFamily="2" charset="-78"/>
              <a:cs typeface="Sakkal Majalla" pitchFamily="2" charset="-78"/>
            </a:endParaRPr>
          </a:p>
          <a:p>
            <a:pPr algn="r" rtl="1">
              <a:buFont typeface="Arial" pitchFamily="34" charset="0"/>
              <a:buChar char="•"/>
            </a:pPr>
            <a:endParaRPr lang="ar-AE" b="1" dirty="0">
              <a:solidFill>
                <a:srgbClr val="C00000"/>
              </a:solidFill>
              <a:latin typeface="Sakkal Majalla" pitchFamily="2" charset="-78"/>
              <a:cs typeface="Sakkal Majalla" pitchFamily="2" charset="-78"/>
            </a:endParaRPr>
          </a:p>
          <a:p>
            <a:pPr lvl="1" algn="r" rtl="1"/>
            <a:endParaRPr lang="ar-AE" b="1" dirty="0">
              <a:latin typeface="Sakkal Majalla" pitchFamily="2" charset="-78"/>
              <a:cs typeface="Sakkal Majalla" pitchFamily="2" charset="-78"/>
            </a:endParaRPr>
          </a:p>
          <a:p>
            <a:pPr lvl="1" algn="ctr" rtl="1"/>
            <a:r>
              <a:rPr lang="ar-AE" sz="3200" b="1" dirty="0">
                <a:latin typeface="Sakkal Majalla" pitchFamily="2" charset="-78"/>
                <a:cs typeface="Sakkal Majalla" pitchFamily="2" charset="-78"/>
              </a:rPr>
              <a:t>أَبـــي            -     جَـــديــــدٌ      -      حِـــذاءُ </a:t>
            </a: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r>
              <a:rPr lang="ar-AE" b="1" dirty="0">
                <a:latin typeface="Sakkal Majalla" pitchFamily="2" charset="-78"/>
                <a:cs typeface="Sakkal Majalla" pitchFamily="2" charset="-78"/>
              </a:rPr>
              <a:t>..............................................................................................................</a:t>
            </a:r>
          </a:p>
        </p:txBody>
      </p:sp>
      <p:sp>
        <p:nvSpPr>
          <p:cNvPr id="17" name="Rectangle: Rounded Corners 16">
            <a:extLst>
              <a:ext uri="{FF2B5EF4-FFF2-40B4-BE49-F238E27FC236}">
                <a16:creationId xmlns:a16="http://schemas.microsoft.com/office/drawing/2014/main" id="{956FDCA8-6F39-44EC-929D-47A115346F9D}"/>
              </a:ext>
            </a:extLst>
          </p:cNvPr>
          <p:cNvSpPr/>
          <p:nvPr/>
        </p:nvSpPr>
        <p:spPr>
          <a:xfrm>
            <a:off x="4808700" y="2301551"/>
            <a:ext cx="1676400" cy="6523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ذِئْــبٌ</a:t>
            </a:r>
            <a:endParaRPr lang="en-GB" sz="2400" b="1" dirty="0">
              <a:solidFill>
                <a:schemeClr val="tx1"/>
              </a:solidFill>
            </a:endParaRPr>
          </a:p>
        </p:txBody>
      </p:sp>
      <p:sp>
        <p:nvSpPr>
          <p:cNvPr id="19" name="Rectangle: Rounded Corners 18">
            <a:extLst>
              <a:ext uri="{FF2B5EF4-FFF2-40B4-BE49-F238E27FC236}">
                <a16:creationId xmlns:a16="http://schemas.microsoft.com/office/drawing/2014/main" id="{9E457F87-E96C-4CBE-84CE-D2D3ACC63406}"/>
              </a:ext>
            </a:extLst>
          </p:cNvPr>
          <p:cNvSpPr/>
          <p:nvPr/>
        </p:nvSpPr>
        <p:spPr>
          <a:xfrm>
            <a:off x="4818650" y="3023759"/>
            <a:ext cx="1676400" cy="6523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ذابَ</a:t>
            </a:r>
            <a:endParaRPr lang="en-GB" sz="2400" b="1" dirty="0">
              <a:solidFill>
                <a:schemeClr val="tx1"/>
              </a:solidFill>
            </a:endParaRPr>
          </a:p>
        </p:txBody>
      </p:sp>
      <p:sp>
        <p:nvSpPr>
          <p:cNvPr id="20" name="Rectangle: Rounded Corners 19">
            <a:extLst>
              <a:ext uri="{FF2B5EF4-FFF2-40B4-BE49-F238E27FC236}">
                <a16:creationId xmlns:a16="http://schemas.microsoft.com/office/drawing/2014/main" id="{46835C76-24F0-439A-BC38-EFD6DACDFB3F}"/>
              </a:ext>
            </a:extLst>
          </p:cNvPr>
          <p:cNvSpPr/>
          <p:nvPr/>
        </p:nvSpPr>
        <p:spPr>
          <a:xfrm>
            <a:off x="4808700" y="3775440"/>
            <a:ext cx="1676400" cy="6523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جَـذَبَ </a:t>
            </a:r>
            <a:endParaRPr lang="en-GB" sz="2400" b="1" dirty="0">
              <a:solidFill>
                <a:schemeClr val="tx1"/>
              </a:solidFill>
            </a:endParaRPr>
          </a:p>
        </p:txBody>
      </p:sp>
      <p:sp>
        <p:nvSpPr>
          <p:cNvPr id="21" name="Rectangle: Rounded Corners 20">
            <a:extLst>
              <a:ext uri="{FF2B5EF4-FFF2-40B4-BE49-F238E27FC236}">
                <a16:creationId xmlns:a16="http://schemas.microsoft.com/office/drawing/2014/main" id="{23697AE8-491B-4020-AF85-EA0C4FB71909}"/>
              </a:ext>
            </a:extLst>
          </p:cNvPr>
          <p:cNvSpPr/>
          <p:nvPr/>
        </p:nvSpPr>
        <p:spPr>
          <a:xfrm>
            <a:off x="4808700" y="4527121"/>
            <a:ext cx="1676400" cy="6523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بُــذورٌ </a:t>
            </a:r>
            <a:endParaRPr lang="en-GB" sz="2400" b="1" dirty="0">
              <a:solidFill>
                <a:schemeClr val="tx1"/>
              </a:solidFill>
            </a:endParaRPr>
          </a:p>
        </p:txBody>
      </p:sp>
      <p:pic>
        <p:nvPicPr>
          <p:cNvPr id="22" name="Picture 21" descr="A picture containing indoor, table, sitting, white&#10;&#10;Description automatically generated">
            <a:extLst>
              <a:ext uri="{FF2B5EF4-FFF2-40B4-BE49-F238E27FC236}">
                <a16:creationId xmlns:a16="http://schemas.microsoft.com/office/drawing/2014/main" id="{67BE89A9-736A-4D2C-99D2-342111409178}"/>
              </a:ext>
            </a:extLst>
          </p:cNvPr>
          <p:cNvPicPr>
            <a:picLocks noChangeAspect="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158483" y="3109601"/>
            <a:ext cx="558780" cy="682648"/>
          </a:xfrm>
          <a:prstGeom prst="rect">
            <a:avLst/>
          </a:prstGeom>
        </p:spPr>
      </p:pic>
      <p:pic>
        <p:nvPicPr>
          <p:cNvPr id="23" name="Picture 22" descr="A close up of a logo&#10;&#10;Description automatically generated">
            <a:extLst>
              <a:ext uri="{FF2B5EF4-FFF2-40B4-BE49-F238E27FC236}">
                <a16:creationId xmlns:a16="http://schemas.microsoft.com/office/drawing/2014/main" id="{559AC269-4C72-47BE-9BA1-7B1E8148DD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237" y="2307441"/>
            <a:ext cx="804362" cy="602495"/>
          </a:xfrm>
          <a:prstGeom prst="rect">
            <a:avLst/>
          </a:prstGeom>
        </p:spPr>
      </p:pic>
      <p:pic>
        <p:nvPicPr>
          <p:cNvPr id="25" name="Picture 24" descr="A drawing of a cartoon character&#10;&#10;Description automatically generated">
            <a:extLst>
              <a:ext uri="{FF2B5EF4-FFF2-40B4-BE49-F238E27FC236}">
                <a16:creationId xmlns:a16="http://schemas.microsoft.com/office/drawing/2014/main" id="{13E93E9E-DF08-40C5-A72F-6AC5F784F4E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8483" y="5506007"/>
            <a:ext cx="504863" cy="630451"/>
          </a:xfrm>
          <a:prstGeom prst="rect">
            <a:avLst/>
          </a:prstGeom>
        </p:spPr>
      </p:pic>
      <p:pic>
        <p:nvPicPr>
          <p:cNvPr id="26" name="Picture 25" descr="A picture containing hat, drawing&#10;&#10;Description automatically generated">
            <a:extLst>
              <a:ext uri="{FF2B5EF4-FFF2-40B4-BE49-F238E27FC236}">
                <a16:creationId xmlns:a16="http://schemas.microsoft.com/office/drawing/2014/main" id="{C0A49913-B5D4-480C-BE20-09E82D5A10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7567" y="6893021"/>
            <a:ext cx="855353" cy="652331"/>
          </a:xfrm>
          <a:prstGeom prst="rect">
            <a:avLst/>
          </a:prstGeom>
        </p:spPr>
      </p:pic>
      <p:pic>
        <p:nvPicPr>
          <p:cNvPr id="27" name="Picture 26" descr="A close up of a logo&#10;&#10;Description automatically generated">
            <a:extLst>
              <a:ext uri="{FF2B5EF4-FFF2-40B4-BE49-F238E27FC236}">
                <a16:creationId xmlns:a16="http://schemas.microsoft.com/office/drawing/2014/main" id="{0FDD5A5F-0131-4847-B233-AC9785CCF430}"/>
              </a:ext>
            </a:extLst>
          </p:cNvPr>
          <p:cNvPicPr>
            <a:picLocks noChangeAspect="1"/>
          </p:cNvPicPr>
          <p:nvPr/>
        </p:nvPicPr>
        <p:blipFill>
          <a:blip r:embed="rId8" cstate="print">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1028912" y="4764303"/>
            <a:ext cx="688352" cy="613154"/>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7CEFB218-39DF-440E-93CE-0F9CE80569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5864" y="3850910"/>
            <a:ext cx="881430" cy="754475"/>
          </a:xfrm>
          <a:prstGeom prst="rect">
            <a:avLst/>
          </a:prstGeom>
        </p:spPr>
      </p:pic>
      <p:sp>
        <p:nvSpPr>
          <p:cNvPr id="32" name="Rectangle: Rounded Corners 31">
            <a:extLst>
              <a:ext uri="{FF2B5EF4-FFF2-40B4-BE49-F238E27FC236}">
                <a16:creationId xmlns:a16="http://schemas.microsoft.com/office/drawing/2014/main" id="{F6BC038A-7892-4DC3-88A6-10B49946CCF8}"/>
              </a:ext>
            </a:extLst>
          </p:cNvPr>
          <p:cNvSpPr/>
          <p:nvPr/>
        </p:nvSpPr>
        <p:spPr>
          <a:xfrm>
            <a:off x="4808700" y="5325966"/>
            <a:ext cx="1676400" cy="6523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ذُرَةٌ </a:t>
            </a:r>
            <a:endParaRPr lang="en-GB" sz="2400" b="1" dirty="0">
              <a:solidFill>
                <a:schemeClr val="tx1"/>
              </a:solidFill>
            </a:endParaRPr>
          </a:p>
        </p:txBody>
      </p:sp>
    </p:spTree>
    <p:extLst>
      <p:ext uri="{BB962C8B-B14F-4D97-AF65-F5344CB8AC3E}">
        <p14:creationId xmlns:p14="http://schemas.microsoft.com/office/powerpoint/2010/main" val="183077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67D1C5-0C45-CE80-7A51-654431E898E9}"/>
              </a:ext>
            </a:extLst>
          </p:cNvPr>
          <p:cNvSpPr/>
          <p:nvPr/>
        </p:nvSpPr>
        <p:spPr>
          <a:xfrm>
            <a:off x="20027" y="163654"/>
            <a:ext cx="6698408" cy="8822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p:txBody>
      </p:sp>
      <p:pic>
        <p:nvPicPr>
          <p:cNvPr id="11" name="Picture 2" descr="وزارة التربية والتعليم الامارات - شعار sis موقع ابوظبي دبي وظائف المنهل •  تطبيق رفيق">
            <a:extLst>
              <a:ext uri="{FF2B5EF4-FFF2-40B4-BE49-F238E27FC236}">
                <a16:creationId xmlns:a16="http://schemas.microsoft.com/office/drawing/2014/main" id="{5E8864B8-D8B8-1F0B-94F4-FC4F85F2569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593" t="11065" r="33361" b="39497"/>
          <a:stretch/>
        </p:blipFill>
        <p:spPr bwMode="auto">
          <a:xfrm>
            <a:off x="5561960" y="202854"/>
            <a:ext cx="320314" cy="3668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0DE166D-209B-94D1-A176-46D9415EDA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87" y="247858"/>
            <a:ext cx="793888" cy="649253"/>
          </a:xfrm>
          <a:prstGeom prst="rect">
            <a:avLst/>
          </a:prstGeom>
        </p:spPr>
      </p:pic>
      <p:sp>
        <p:nvSpPr>
          <p:cNvPr id="13" name="TextBox 701">
            <a:extLst>
              <a:ext uri="{FF2B5EF4-FFF2-40B4-BE49-F238E27FC236}">
                <a16:creationId xmlns:a16="http://schemas.microsoft.com/office/drawing/2014/main" id="{A17B8919-6347-D057-EB8B-9FBB3138F92A}"/>
              </a:ext>
            </a:extLst>
          </p:cNvPr>
          <p:cNvSpPr txBox="1"/>
          <p:nvPr/>
        </p:nvSpPr>
        <p:spPr>
          <a:xfrm>
            <a:off x="4491376" y="456185"/>
            <a:ext cx="2461483" cy="7198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وزارة التربية والتعليم</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قطاع العمليات المدرسية-دبي/الإمارات الشمالية </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روضة ومدرسة فاطمة بنت مبارك</a:t>
            </a:r>
            <a:endParaRPr lang="en-US" sz="105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32D59DAF-FDAC-4788-8BA9-689550BA1533}"/>
              </a:ext>
            </a:extLst>
          </p:cNvPr>
          <p:cNvSpPr txBox="1"/>
          <p:nvPr/>
        </p:nvSpPr>
        <p:spPr>
          <a:xfrm>
            <a:off x="405755" y="1282308"/>
            <a:ext cx="6023801" cy="523220"/>
          </a:xfrm>
          <a:prstGeom prst="rect">
            <a:avLst/>
          </a:prstGeom>
          <a:noFill/>
        </p:spPr>
        <p:txBody>
          <a:bodyPr wrap="square" rtlCol="0">
            <a:spAutoFit/>
          </a:bodyPr>
          <a:lstStyle/>
          <a:p>
            <a:pPr algn="ctr"/>
            <a:r>
              <a:rPr lang="ar-AE" sz="2000" b="1" u="sng" dirty="0">
                <a:latin typeface="Sakkal Majalla" panose="02000000000000000000" pitchFamily="2" charset="-78"/>
                <a:cs typeface="Sakkal Majalla" panose="02000000000000000000" pitchFamily="2" charset="-78"/>
              </a:rPr>
              <a:t>ذهب الذئب الفضولي</a:t>
            </a:r>
            <a:endParaRPr lang="en-US" sz="2000" b="1" u="sng" dirty="0">
              <a:latin typeface="Sakkal Majalla" pitchFamily="2" charset="-78"/>
              <a:cs typeface="Sakkal Majalla" pitchFamily="2" charset="-78"/>
            </a:endParaRPr>
          </a:p>
          <a:p>
            <a:pPr algn="ctr"/>
            <a:endParaRPr lang="ar-AE" sz="800" b="1" dirty="0">
              <a:latin typeface="Adobe Arabic" pitchFamily="18" charset="-78"/>
              <a:cs typeface="Adobe Arabic" pitchFamily="18" charset="-78"/>
            </a:endParaRPr>
          </a:p>
        </p:txBody>
      </p:sp>
      <p:sp>
        <p:nvSpPr>
          <p:cNvPr id="20" name="TextBox 19">
            <a:extLst>
              <a:ext uri="{FF2B5EF4-FFF2-40B4-BE49-F238E27FC236}">
                <a16:creationId xmlns:a16="http://schemas.microsoft.com/office/drawing/2014/main" id="{B8C60EDF-F11A-44B6-B81F-559847C9E95F}"/>
              </a:ext>
            </a:extLst>
          </p:cNvPr>
          <p:cNvSpPr txBox="1"/>
          <p:nvPr/>
        </p:nvSpPr>
        <p:spPr>
          <a:xfrm>
            <a:off x="405755" y="8219618"/>
            <a:ext cx="6318125" cy="1015663"/>
          </a:xfrm>
          <a:prstGeom prst="rect">
            <a:avLst/>
          </a:prstGeom>
          <a:noFill/>
        </p:spPr>
        <p:txBody>
          <a:bodyPr wrap="square">
            <a:spAutoFit/>
          </a:bodyPr>
          <a:lstStyle/>
          <a:p>
            <a:pPr algn="ctr" rtl="1"/>
            <a:endParaRPr lang="ar-AE" sz="2000" b="1" u="sng" dirty="0">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r>
              <a:rPr lang="ar-AE" b="1" dirty="0">
                <a:latin typeface="Sakkal Majalla" panose="02000000000000000000" pitchFamily="2" charset="-78"/>
                <a:cs typeface="Sakkal Majalla" panose="02000000000000000000" pitchFamily="2" charset="-78"/>
              </a:rPr>
              <a:t>اسمي : .................................................................................الصف الأول </a:t>
            </a:r>
            <a:endParaRPr lang="ar-AE" sz="2000" b="1" dirty="0">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endParaRPr lang="ar-AE" sz="2000" dirty="0">
              <a:latin typeface="Sakkal Majalla" panose="02000000000000000000" pitchFamily="2" charset="-78"/>
              <a:cs typeface="Sakkal Majalla" panose="02000000000000000000" pitchFamily="2" charset="-78"/>
            </a:endParaRPr>
          </a:p>
        </p:txBody>
      </p:sp>
      <p:sp>
        <p:nvSpPr>
          <p:cNvPr id="33" name="مربع نص 22">
            <a:extLst>
              <a:ext uri="{FF2B5EF4-FFF2-40B4-BE49-F238E27FC236}">
                <a16:creationId xmlns:a16="http://schemas.microsoft.com/office/drawing/2014/main" id="{5E1AAB05-E13C-404F-B869-2DECDE6D1DD0}"/>
              </a:ext>
            </a:extLst>
          </p:cNvPr>
          <p:cNvSpPr txBox="1"/>
          <p:nvPr/>
        </p:nvSpPr>
        <p:spPr>
          <a:xfrm>
            <a:off x="603599" y="6198667"/>
            <a:ext cx="6132100" cy="2185214"/>
          </a:xfrm>
          <a:prstGeom prst="rect">
            <a:avLst/>
          </a:prstGeom>
          <a:noFill/>
        </p:spPr>
        <p:txBody>
          <a:bodyPr wrap="square" rtlCol="1">
            <a:spAutoFit/>
          </a:bodyPr>
          <a:lstStyle/>
          <a:p>
            <a:pPr lvl="1" algn="r" rtl="1">
              <a:buFont typeface="Arial" pitchFamily="34" charset="0"/>
              <a:buChar char="•"/>
            </a:pPr>
            <a:r>
              <a:rPr lang="ar-AE" b="1" dirty="0">
                <a:latin typeface="Sakkal Majalla" pitchFamily="2" charset="-78"/>
                <a:cs typeface="Sakkal Majalla" pitchFamily="2" charset="-78"/>
              </a:rPr>
              <a:t>أكتب </a:t>
            </a:r>
            <a:r>
              <a:rPr lang="ar-AE" b="1" u="sng" dirty="0">
                <a:latin typeface="Sakkal Majalla" pitchFamily="2" charset="-78"/>
                <a:cs typeface="Sakkal Majalla" pitchFamily="2" charset="-78"/>
              </a:rPr>
              <a:t>الصوت الطويل </a:t>
            </a:r>
            <a:r>
              <a:rPr lang="ar-AE" b="1" dirty="0">
                <a:latin typeface="Sakkal Majalla" pitchFamily="2" charset="-78"/>
                <a:cs typeface="Sakkal Majalla" pitchFamily="2" charset="-78"/>
              </a:rPr>
              <a:t>الناقص   للصور التالية  : </a:t>
            </a: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sz="2800"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p:txBody>
      </p:sp>
      <p:sp>
        <p:nvSpPr>
          <p:cNvPr id="40" name="مربع نص 22">
            <a:extLst>
              <a:ext uri="{FF2B5EF4-FFF2-40B4-BE49-F238E27FC236}">
                <a16:creationId xmlns:a16="http://schemas.microsoft.com/office/drawing/2014/main" id="{167B06D0-19B2-47EB-8A01-8B05A18B1638}"/>
              </a:ext>
            </a:extLst>
          </p:cNvPr>
          <p:cNvSpPr txBox="1"/>
          <p:nvPr/>
        </p:nvSpPr>
        <p:spPr>
          <a:xfrm>
            <a:off x="504378" y="1893721"/>
            <a:ext cx="6132100" cy="2308324"/>
          </a:xfrm>
          <a:prstGeom prst="rect">
            <a:avLst/>
          </a:prstGeom>
          <a:noFill/>
        </p:spPr>
        <p:txBody>
          <a:bodyPr wrap="square" rtlCol="1">
            <a:spAutoFit/>
          </a:bodyPr>
          <a:lstStyle/>
          <a:p>
            <a:pPr lvl="1" algn="r" rtl="1">
              <a:buFont typeface="Arial" pitchFamily="34" charset="0"/>
              <a:buChar char="•"/>
            </a:pPr>
            <a:r>
              <a:rPr lang="ar-AE" b="1" dirty="0">
                <a:latin typeface="Sakkal Majalla" pitchFamily="2" charset="-78"/>
                <a:cs typeface="Sakkal Majalla" pitchFamily="2" charset="-78"/>
              </a:rPr>
              <a:t>اختار  </a:t>
            </a:r>
            <a:r>
              <a:rPr lang="ar-AE" b="1" u="sng" dirty="0">
                <a:latin typeface="Sakkal Majalla" pitchFamily="2" charset="-78"/>
                <a:cs typeface="Sakkal Majalla" pitchFamily="2" charset="-78"/>
              </a:rPr>
              <a:t>صـوت الحرف </a:t>
            </a:r>
            <a:r>
              <a:rPr lang="ar-AE" b="1" dirty="0">
                <a:latin typeface="Sakkal Majalla" pitchFamily="2" charset="-78"/>
                <a:cs typeface="Sakkal Majalla" pitchFamily="2" charset="-78"/>
              </a:rPr>
              <a:t>الأول للصور التالية  : </a:t>
            </a: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p:txBody>
      </p:sp>
      <p:sp>
        <p:nvSpPr>
          <p:cNvPr id="41" name="Rectangle: Rounded Corners 40">
            <a:extLst>
              <a:ext uri="{FF2B5EF4-FFF2-40B4-BE49-F238E27FC236}">
                <a16:creationId xmlns:a16="http://schemas.microsoft.com/office/drawing/2014/main" id="{70141A1C-6334-4735-948A-4A501ACA4EB5}"/>
              </a:ext>
            </a:extLst>
          </p:cNvPr>
          <p:cNvSpPr/>
          <p:nvPr/>
        </p:nvSpPr>
        <p:spPr>
          <a:xfrm>
            <a:off x="4675328" y="3317341"/>
            <a:ext cx="1676400" cy="5130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ذَ     </a:t>
            </a:r>
            <a:r>
              <a:rPr lang="ar-AE" sz="2400" b="1" dirty="0" err="1">
                <a:solidFill>
                  <a:schemeClr val="tx1"/>
                </a:solidFill>
              </a:rPr>
              <a:t>ذُ</a:t>
            </a:r>
            <a:r>
              <a:rPr lang="ar-AE" sz="2400" b="1" dirty="0">
                <a:solidFill>
                  <a:schemeClr val="tx1"/>
                </a:solidFill>
              </a:rPr>
              <a:t>     </a:t>
            </a:r>
            <a:r>
              <a:rPr lang="ar-AE" sz="2400" b="1" dirty="0" err="1">
                <a:solidFill>
                  <a:schemeClr val="tx1"/>
                </a:solidFill>
              </a:rPr>
              <a:t>ذِ</a:t>
            </a:r>
            <a:r>
              <a:rPr lang="ar-AE" sz="2400" b="1" dirty="0">
                <a:solidFill>
                  <a:schemeClr val="tx1"/>
                </a:solidFill>
              </a:rPr>
              <a:t> </a:t>
            </a:r>
            <a:endParaRPr lang="en-GB" sz="2400" b="1" dirty="0">
              <a:solidFill>
                <a:schemeClr val="tx1"/>
              </a:solidFill>
            </a:endParaRPr>
          </a:p>
        </p:txBody>
      </p:sp>
      <p:sp>
        <p:nvSpPr>
          <p:cNvPr id="42" name="Rectangle: Rounded Corners 41">
            <a:extLst>
              <a:ext uri="{FF2B5EF4-FFF2-40B4-BE49-F238E27FC236}">
                <a16:creationId xmlns:a16="http://schemas.microsoft.com/office/drawing/2014/main" id="{EEFF3A9E-906E-4638-B53A-4FC91FDC5975}"/>
              </a:ext>
            </a:extLst>
          </p:cNvPr>
          <p:cNvSpPr/>
          <p:nvPr/>
        </p:nvSpPr>
        <p:spPr>
          <a:xfrm>
            <a:off x="2617927" y="3322565"/>
            <a:ext cx="1676400" cy="5130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ذَ     </a:t>
            </a:r>
            <a:r>
              <a:rPr lang="ar-AE" sz="2400" b="1" dirty="0" err="1">
                <a:solidFill>
                  <a:schemeClr val="tx1"/>
                </a:solidFill>
              </a:rPr>
              <a:t>ذُ</a:t>
            </a:r>
            <a:r>
              <a:rPr lang="ar-AE" sz="2400" b="1" dirty="0">
                <a:solidFill>
                  <a:schemeClr val="tx1"/>
                </a:solidFill>
              </a:rPr>
              <a:t>     </a:t>
            </a:r>
            <a:r>
              <a:rPr lang="ar-AE" sz="2400" b="1" dirty="0" err="1">
                <a:solidFill>
                  <a:schemeClr val="tx1"/>
                </a:solidFill>
              </a:rPr>
              <a:t>ذِ</a:t>
            </a:r>
            <a:r>
              <a:rPr lang="ar-AE" sz="2400" b="1" dirty="0">
                <a:solidFill>
                  <a:schemeClr val="tx1"/>
                </a:solidFill>
              </a:rPr>
              <a:t> </a:t>
            </a:r>
            <a:endParaRPr lang="en-GB" sz="2400" b="1" dirty="0">
              <a:solidFill>
                <a:schemeClr val="tx1"/>
              </a:solidFill>
            </a:endParaRPr>
          </a:p>
        </p:txBody>
      </p:sp>
      <p:sp>
        <p:nvSpPr>
          <p:cNvPr id="43" name="Rectangle: Rounded Corners 42">
            <a:extLst>
              <a:ext uri="{FF2B5EF4-FFF2-40B4-BE49-F238E27FC236}">
                <a16:creationId xmlns:a16="http://schemas.microsoft.com/office/drawing/2014/main" id="{7EA03AED-A3C7-47C0-83DF-1FBDC64D847E}"/>
              </a:ext>
            </a:extLst>
          </p:cNvPr>
          <p:cNvSpPr/>
          <p:nvPr/>
        </p:nvSpPr>
        <p:spPr>
          <a:xfrm>
            <a:off x="603599" y="3317340"/>
            <a:ext cx="1676400" cy="5130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ذَ     </a:t>
            </a:r>
            <a:r>
              <a:rPr lang="ar-AE" sz="2400" b="1" dirty="0" err="1">
                <a:solidFill>
                  <a:schemeClr val="tx1"/>
                </a:solidFill>
              </a:rPr>
              <a:t>ذُ</a:t>
            </a:r>
            <a:r>
              <a:rPr lang="ar-AE" sz="2400" b="1" dirty="0">
                <a:solidFill>
                  <a:schemeClr val="tx1"/>
                </a:solidFill>
              </a:rPr>
              <a:t>     </a:t>
            </a:r>
            <a:r>
              <a:rPr lang="ar-AE" sz="2400" b="1" dirty="0" err="1">
                <a:solidFill>
                  <a:schemeClr val="tx1"/>
                </a:solidFill>
              </a:rPr>
              <a:t>ذِ</a:t>
            </a:r>
            <a:r>
              <a:rPr lang="ar-AE" sz="2400" b="1" dirty="0">
                <a:solidFill>
                  <a:schemeClr val="tx1"/>
                </a:solidFill>
              </a:rPr>
              <a:t> </a:t>
            </a:r>
            <a:endParaRPr lang="en-GB" sz="2400" b="1" dirty="0">
              <a:solidFill>
                <a:schemeClr val="tx1"/>
              </a:solidFill>
            </a:endParaRPr>
          </a:p>
        </p:txBody>
      </p:sp>
      <p:sp>
        <p:nvSpPr>
          <p:cNvPr id="45" name="مربع نص 22">
            <a:extLst>
              <a:ext uri="{FF2B5EF4-FFF2-40B4-BE49-F238E27FC236}">
                <a16:creationId xmlns:a16="http://schemas.microsoft.com/office/drawing/2014/main" id="{F70B23DC-794E-4CF6-95FE-655D0E06D4F2}"/>
              </a:ext>
            </a:extLst>
          </p:cNvPr>
          <p:cNvSpPr txBox="1"/>
          <p:nvPr/>
        </p:nvSpPr>
        <p:spPr>
          <a:xfrm>
            <a:off x="641089" y="4213853"/>
            <a:ext cx="6132100" cy="369332"/>
          </a:xfrm>
          <a:prstGeom prst="rect">
            <a:avLst/>
          </a:prstGeom>
          <a:noFill/>
        </p:spPr>
        <p:txBody>
          <a:bodyPr wrap="square" rtlCol="1">
            <a:spAutoFit/>
          </a:bodyPr>
          <a:lstStyle/>
          <a:p>
            <a:pPr lvl="1" algn="r" rtl="1">
              <a:buFont typeface="Arial" pitchFamily="34" charset="0"/>
              <a:buChar char="•"/>
            </a:pPr>
            <a:r>
              <a:rPr lang="ar-AE" b="1" dirty="0">
                <a:latin typeface="Sakkal Majalla" pitchFamily="2" charset="-78"/>
                <a:cs typeface="Sakkal Majalla" pitchFamily="2" charset="-78"/>
              </a:rPr>
              <a:t>أكتب </a:t>
            </a:r>
            <a:r>
              <a:rPr lang="ar-AE" b="1" u="sng" dirty="0">
                <a:latin typeface="Sakkal Majalla" pitchFamily="2" charset="-78"/>
                <a:cs typeface="Sakkal Majalla" pitchFamily="2" charset="-78"/>
              </a:rPr>
              <a:t>الحرف الناقص  </a:t>
            </a:r>
            <a:r>
              <a:rPr lang="ar-AE" b="1" dirty="0">
                <a:latin typeface="Sakkal Majalla" pitchFamily="2" charset="-78"/>
                <a:cs typeface="Sakkal Majalla" pitchFamily="2" charset="-78"/>
              </a:rPr>
              <a:t>للصور التالية  : </a:t>
            </a:r>
          </a:p>
        </p:txBody>
      </p:sp>
      <p:sp>
        <p:nvSpPr>
          <p:cNvPr id="51" name="Rectangle: Rounded Corners 50">
            <a:extLst>
              <a:ext uri="{FF2B5EF4-FFF2-40B4-BE49-F238E27FC236}">
                <a16:creationId xmlns:a16="http://schemas.microsoft.com/office/drawing/2014/main" id="{B9927B6F-3F46-4894-88AD-2A9D316E5D6C}"/>
              </a:ext>
            </a:extLst>
          </p:cNvPr>
          <p:cNvSpPr/>
          <p:nvPr/>
        </p:nvSpPr>
        <p:spPr>
          <a:xfrm>
            <a:off x="4663719" y="5306466"/>
            <a:ext cx="1676400" cy="6624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solidFill>
                  <a:schemeClr val="tx1"/>
                </a:solidFill>
                <a:latin typeface="Sakkal Majalla" panose="02000000000000000000" pitchFamily="2" charset="-78"/>
                <a:cs typeface="Sakkal Majalla" panose="02000000000000000000" pitchFamily="2" charset="-78"/>
              </a:rPr>
              <a:t>نافِــــ........ةٌ</a:t>
            </a:r>
            <a:endParaRPr lang="en-GB" sz="2000" b="1" dirty="0">
              <a:solidFill>
                <a:schemeClr val="tx1"/>
              </a:solidFill>
              <a:latin typeface="Sakkal Majalla" panose="02000000000000000000" pitchFamily="2" charset="-78"/>
              <a:cs typeface="Sakkal Majalla" panose="02000000000000000000" pitchFamily="2" charset="-78"/>
            </a:endParaRPr>
          </a:p>
        </p:txBody>
      </p:sp>
      <p:sp>
        <p:nvSpPr>
          <p:cNvPr id="52" name="Rectangle: Rounded Corners 51">
            <a:extLst>
              <a:ext uri="{FF2B5EF4-FFF2-40B4-BE49-F238E27FC236}">
                <a16:creationId xmlns:a16="http://schemas.microsoft.com/office/drawing/2014/main" id="{49869A91-014C-4178-8AC8-D66C43697A4F}"/>
              </a:ext>
            </a:extLst>
          </p:cNvPr>
          <p:cNvSpPr/>
          <p:nvPr/>
        </p:nvSpPr>
        <p:spPr>
          <a:xfrm>
            <a:off x="2672624" y="5307355"/>
            <a:ext cx="1676400" cy="6624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solidFill>
                  <a:schemeClr val="tx1"/>
                </a:solidFill>
                <a:latin typeface="Sakkal Majalla" panose="02000000000000000000" pitchFamily="2" charset="-78"/>
                <a:cs typeface="Sakkal Majalla" panose="02000000000000000000" pitchFamily="2" charset="-78"/>
              </a:rPr>
              <a:t>أُ........نٌ </a:t>
            </a:r>
            <a:endParaRPr lang="en-GB" sz="2000" b="1" dirty="0">
              <a:solidFill>
                <a:schemeClr val="tx1"/>
              </a:solidFill>
              <a:latin typeface="Sakkal Majalla" panose="02000000000000000000" pitchFamily="2" charset="-78"/>
              <a:cs typeface="Sakkal Majalla" panose="02000000000000000000" pitchFamily="2" charset="-78"/>
            </a:endParaRPr>
          </a:p>
        </p:txBody>
      </p:sp>
      <p:sp>
        <p:nvSpPr>
          <p:cNvPr id="53" name="Rectangle: Rounded Corners 52">
            <a:extLst>
              <a:ext uri="{FF2B5EF4-FFF2-40B4-BE49-F238E27FC236}">
                <a16:creationId xmlns:a16="http://schemas.microsoft.com/office/drawing/2014/main" id="{42360F2B-1963-4811-8679-C444F696DA04}"/>
              </a:ext>
            </a:extLst>
          </p:cNvPr>
          <p:cNvSpPr/>
          <p:nvPr/>
        </p:nvSpPr>
        <p:spPr>
          <a:xfrm>
            <a:off x="666182" y="5312522"/>
            <a:ext cx="1676400" cy="6624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solidFill>
                  <a:schemeClr val="tx1"/>
                </a:solidFill>
                <a:latin typeface="Sakkal Majalla" panose="02000000000000000000" pitchFamily="2" charset="-78"/>
                <a:cs typeface="Sakkal Majalla" panose="02000000000000000000" pitchFamily="2" charset="-78"/>
              </a:rPr>
              <a:t>........يْــــلٌ </a:t>
            </a:r>
            <a:endParaRPr lang="en-GB" sz="2000" b="1" dirty="0">
              <a:solidFill>
                <a:schemeClr val="tx1"/>
              </a:solidFill>
              <a:latin typeface="Sakkal Majalla" panose="02000000000000000000" pitchFamily="2" charset="-78"/>
              <a:cs typeface="Sakkal Majalla" panose="02000000000000000000" pitchFamily="2" charset="-78"/>
            </a:endParaRPr>
          </a:p>
        </p:txBody>
      </p:sp>
      <p:pic>
        <p:nvPicPr>
          <p:cNvPr id="54" name="Picture 4" descr="j0305479">
            <a:extLst>
              <a:ext uri="{FF2B5EF4-FFF2-40B4-BE49-F238E27FC236}">
                <a16:creationId xmlns:a16="http://schemas.microsoft.com/office/drawing/2014/main" id="{D412C22D-CF5A-4D22-879E-9A857D78B550}"/>
              </a:ext>
            </a:extLst>
          </p:cNvPr>
          <p:cNvPicPr>
            <a:picLocks noChangeAspect="1" noChangeArrowheads="1"/>
          </p:cNvPicPr>
          <p:nvPr/>
        </p:nvPicPr>
        <p:blipFill>
          <a:blip r:embed="rId4"/>
          <a:srcRect/>
          <a:stretch>
            <a:fillRect/>
          </a:stretch>
        </p:blipFill>
        <p:spPr bwMode="auto">
          <a:xfrm rot="2831342">
            <a:off x="5185976" y="2429830"/>
            <a:ext cx="778240" cy="985259"/>
          </a:xfrm>
          <a:prstGeom prst="rect">
            <a:avLst/>
          </a:prstGeom>
          <a:noFill/>
          <a:ln w="9525">
            <a:noFill/>
            <a:miter lim="800000"/>
            <a:headEnd/>
            <a:tailEnd/>
          </a:ln>
        </p:spPr>
      </p:pic>
      <p:pic>
        <p:nvPicPr>
          <p:cNvPr id="55" name="Picture 4" descr="j0336251">
            <a:extLst>
              <a:ext uri="{FF2B5EF4-FFF2-40B4-BE49-F238E27FC236}">
                <a16:creationId xmlns:a16="http://schemas.microsoft.com/office/drawing/2014/main" id="{64CAD6C6-BCDD-4CDD-9DE7-B8032DF7181B}"/>
              </a:ext>
            </a:extLst>
          </p:cNvPr>
          <p:cNvPicPr>
            <a:picLocks noChangeAspect="1" noChangeArrowheads="1"/>
          </p:cNvPicPr>
          <p:nvPr/>
        </p:nvPicPr>
        <p:blipFill>
          <a:blip r:embed="rId5"/>
          <a:srcRect/>
          <a:stretch>
            <a:fillRect/>
          </a:stretch>
        </p:blipFill>
        <p:spPr bwMode="auto">
          <a:xfrm>
            <a:off x="3129271" y="2308006"/>
            <a:ext cx="693152" cy="1014559"/>
          </a:xfrm>
          <a:prstGeom prst="rect">
            <a:avLst/>
          </a:prstGeom>
          <a:noFill/>
          <a:ln w="9525">
            <a:noFill/>
            <a:miter lim="800000"/>
            <a:headEnd/>
            <a:tailEnd/>
          </a:ln>
        </p:spPr>
      </p:pic>
      <p:pic>
        <p:nvPicPr>
          <p:cNvPr id="56" name="Picture 2" descr="نتيجة بحث الصور عن ذهب كرتون">
            <a:extLst>
              <a:ext uri="{FF2B5EF4-FFF2-40B4-BE49-F238E27FC236}">
                <a16:creationId xmlns:a16="http://schemas.microsoft.com/office/drawing/2014/main" id="{D82F2745-FE2B-471A-98A5-88C72B03CE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587" y="2563906"/>
            <a:ext cx="1043843" cy="62630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نتيجة بحث الصور عن أذن  كرتون">
            <a:extLst>
              <a:ext uri="{FF2B5EF4-FFF2-40B4-BE49-F238E27FC236}">
                <a16:creationId xmlns:a16="http://schemas.microsoft.com/office/drawing/2014/main" id="{FA597361-019C-4E40-87AC-4E96B28EBF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9526" y="4500539"/>
            <a:ext cx="690562" cy="69056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نتيجة بحث الصور عن نافذة  كرتون">
            <a:extLst>
              <a:ext uri="{FF2B5EF4-FFF2-40B4-BE49-F238E27FC236}">
                <a16:creationId xmlns:a16="http://schemas.microsoft.com/office/drawing/2014/main" id="{54089F19-A120-429E-A691-4C2E83274D16}"/>
              </a:ext>
            </a:extLst>
          </p:cNvPr>
          <p:cNvPicPr>
            <a:picLocks noChangeAspect="1" noChangeArrowheads="1"/>
          </p:cNvPicPr>
          <p:nvPr/>
        </p:nvPicPr>
        <p:blipFill>
          <a:blip r:embed="rId8" cstate="print">
            <a:clrChange>
              <a:clrFrom>
                <a:srgbClr val="EAEAEA"/>
              </a:clrFrom>
              <a:clrTo>
                <a:srgbClr val="EAEAEA">
                  <a:alpha val="0"/>
                </a:srgbClr>
              </a:clrTo>
            </a:clrChange>
            <a:extLst>
              <a:ext uri="{28A0092B-C50C-407E-A947-70E740481C1C}">
                <a14:useLocalDpi xmlns:a14="http://schemas.microsoft.com/office/drawing/2010/main" val="0"/>
              </a:ext>
            </a:extLst>
          </a:blip>
          <a:srcRect/>
          <a:stretch>
            <a:fillRect/>
          </a:stretch>
        </p:blipFill>
        <p:spPr bwMode="auto">
          <a:xfrm>
            <a:off x="5035731" y="4511516"/>
            <a:ext cx="814387" cy="65215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نتيجة بحث الصور عن حرف ذ">
            <a:extLst>
              <a:ext uri="{FF2B5EF4-FFF2-40B4-BE49-F238E27FC236}">
                <a16:creationId xmlns:a16="http://schemas.microsoft.com/office/drawing/2014/main" id="{45B25D96-3B70-4081-8F26-D4E1F142B36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5451" t="57970" r="17708" b="10283"/>
          <a:stretch/>
        </p:blipFill>
        <p:spPr bwMode="auto">
          <a:xfrm>
            <a:off x="1161188" y="4352790"/>
            <a:ext cx="690562" cy="92144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07ED45FF-2066-47A1-A73F-1E3226F22F1F}"/>
              </a:ext>
            </a:extLst>
          </p:cNvPr>
          <p:cNvPicPr>
            <a:picLocks noChangeAspect="1"/>
          </p:cNvPicPr>
          <p:nvPr/>
        </p:nvPicPr>
        <p:blipFill>
          <a:blip r:embed="rId10"/>
          <a:stretch>
            <a:fillRect/>
          </a:stretch>
        </p:blipFill>
        <p:spPr>
          <a:xfrm>
            <a:off x="4984611" y="6585363"/>
            <a:ext cx="902395" cy="887520"/>
          </a:xfrm>
          <a:prstGeom prst="rect">
            <a:avLst/>
          </a:prstGeom>
        </p:spPr>
      </p:pic>
      <p:pic>
        <p:nvPicPr>
          <p:cNvPr id="61" name="Picture 60">
            <a:extLst>
              <a:ext uri="{FF2B5EF4-FFF2-40B4-BE49-F238E27FC236}">
                <a16:creationId xmlns:a16="http://schemas.microsoft.com/office/drawing/2014/main" id="{3E2DF16D-50AC-4482-8383-D47A9B19C0F9}"/>
              </a:ext>
            </a:extLst>
          </p:cNvPr>
          <p:cNvPicPr>
            <a:picLocks noChangeAspect="1"/>
          </p:cNvPicPr>
          <p:nvPr/>
        </p:nvPicPr>
        <p:blipFill>
          <a:blip r:embed="rId11"/>
          <a:stretch>
            <a:fillRect/>
          </a:stretch>
        </p:blipFill>
        <p:spPr>
          <a:xfrm>
            <a:off x="3129271" y="6728459"/>
            <a:ext cx="902395" cy="676796"/>
          </a:xfrm>
          <a:prstGeom prst="rect">
            <a:avLst/>
          </a:prstGeom>
        </p:spPr>
      </p:pic>
      <p:pic>
        <p:nvPicPr>
          <p:cNvPr id="62" name="Picture 61">
            <a:extLst>
              <a:ext uri="{FF2B5EF4-FFF2-40B4-BE49-F238E27FC236}">
                <a16:creationId xmlns:a16="http://schemas.microsoft.com/office/drawing/2014/main" id="{E781F548-9BC1-4648-9AED-C2F24EB8E225}"/>
              </a:ext>
            </a:extLst>
          </p:cNvPr>
          <p:cNvPicPr>
            <a:picLocks noChangeAspect="1"/>
          </p:cNvPicPr>
          <p:nvPr/>
        </p:nvPicPr>
        <p:blipFill>
          <a:blip r:embed="rId12"/>
          <a:stretch>
            <a:fillRect/>
          </a:stretch>
        </p:blipFill>
        <p:spPr>
          <a:xfrm>
            <a:off x="1203523" y="6610221"/>
            <a:ext cx="902395" cy="830203"/>
          </a:xfrm>
          <a:prstGeom prst="rect">
            <a:avLst/>
          </a:prstGeom>
        </p:spPr>
      </p:pic>
      <p:sp>
        <p:nvSpPr>
          <p:cNvPr id="63" name="Rectangle: Rounded Corners 62">
            <a:extLst>
              <a:ext uri="{FF2B5EF4-FFF2-40B4-BE49-F238E27FC236}">
                <a16:creationId xmlns:a16="http://schemas.microsoft.com/office/drawing/2014/main" id="{90F6FD1E-ED70-4CFD-AB84-3603BE5461D8}"/>
              </a:ext>
            </a:extLst>
          </p:cNvPr>
          <p:cNvSpPr/>
          <p:nvPr/>
        </p:nvSpPr>
        <p:spPr>
          <a:xfrm>
            <a:off x="4706054" y="7592303"/>
            <a:ext cx="1676400" cy="6624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solidFill>
                  <a:schemeClr val="tx1"/>
                </a:solidFill>
                <a:latin typeface="Sakkal Majalla" panose="02000000000000000000" pitchFamily="2" charset="-78"/>
                <a:cs typeface="Sakkal Majalla" panose="02000000000000000000" pitchFamily="2" charset="-78"/>
              </a:rPr>
              <a:t>أَ............نٌ</a:t>
            </a:r>
            <a:endParaRPr lang="en-GB" sz="2000" b="1" dirty="0">
              <a:solidFill>
                <a:schemeClr val="tx1"/>
              </a:solidFill>
              <a:latin typeface="Sakkal Majalla" panose="02000000000000000000" pitchFamily="2" charset="-78"/>
              <a:cs typeface="Sakkal Majalla" panose="02000000000000000000" pitchFamily="2" charset="-78"/>
            </a:endParaRPr>
          </a:p>
        </p:txBody>
      </p:sp>
      <p:sp>
        <p:nvSpPr>
          <p:cNvPr id="64" name="Rectangle: Rounded Corners 63">
            <a:extLst>
              <a:ext uri="{FF2B5EF4-FFF2-40B4-BE49-F238E27FC236}">
                <a16:creationId xmlns:a16="http://schemas.microsoft.com/office/drawing/2014/main" id="{BDCD16E1-A659-4DF9-8B7D-70D44CDAAA73}"/>
              </a:ext>
            </a:extLst>
          </p:cNvPr>
          <p:cNvSpPr/>
          <p:nvPr/>
        </p:nvSpPr>
        <p:spPr>
          <a:xfrm>
            <a:off x="2714959" y="7593192"/>
            <a:ext cx="1676400" cy="6624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solidFill>
                  <a:schemeClr val="tx1"/>
                </a:solidFill>
                <a:latin typeface="Sakkal Majalla" panose="02000000000000000000" pitchFamily="2" charset="-78"/>
                <a:cs typeface="Sakkal Majalla" panose="02000000000000000000" pitchFamily="2" charset="-78"/>
              </a:rPr>
              <a:t>بُــ...........رٌ </a:t>
            </a:r>
            <a:endParaRPr lang="en-GB" sz="2000" b="1" dirty="0">
              <a:solidFill>
                <a:schemeClr val="tx1"/>
              </a:solidFill>
              <a:latin typeface="Sakkal Majalla" panose="02000000000000000000" pitchFamily="2" charset="-78"/>
              <a:cs typeface="Sakkal Majalla" panose="02000000000000000000" pitchFamily="2" charset="-78"/>
            </a:endParaRPr>
          </a:p>
        </p:txBody>
      </p:sp>
      <p:sp>
        <p:nvSpPr>
          <p:cNvPr id="65" name="Rectangle: Rounded Corners 64">
            <a:extLst>
              <a:ext uri="{FF2B5EF4-FFF2-40B4-BE49-F238E27FC236}">
                <a16:creationId xmlns:a16="http://schemas.microsoft.com/office/drawing/2014/main" id="{F2AF5C81-B2FB-4D63-90F7-1384EC5746A9}"/>
              </a:ext>
            </a:extLst>
          </p:cNvPr>
          <p:cNvSpPr/>
          <p:nvPr/>
        </p:nvSpPr>
        <p:spPr>
          <a:xfrm>
            <a:off x="708517" y="7598359"/>
            <a:ext cx="1676400" cy="6624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solidFill>
                  <a:schemeClr val="tx1"/>
                </a:solidFill>
                <a:latin typeface="Sakkal Majalla" panose="02000000000000000000" pitchFamily="2" charset="-78"/>
                <a:cs typeface="Sakkal Majalla" panose="02000000000000000000" pitchFamily="2" charset="-78"/>
              </a:rPr>
              <a:t>مُــ............ـــــعٌ </a:t>
            </a:r>
            <a:endParaRPr lang="en-GB" sz="2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211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FAC3DE-DF47-647C-ED2B-936C40F9E19F}"/>
              </a:ext>
            </a:extLst>
          </p:cNvPr>
          <p:cNvSpPr/>
          <p:nvPr/>
        </p:nvSpPr>
        <p:spPr>
          <a:xfrm>
            <a:off x="20027" y="163654"/>
            <a:ext cx="6698408" cy="8822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p:txBody>
      </p:sp>
      <p:pic>
        <p:nvPicPr>
          <p:cNvPr id="7" name="Picture 2" descr="وزارة التربية والتعليم الامارات - شعار sis موقع ابوظبي دبي وظائف المنهل •  تطبيق رفيق">
            <a:extLst>
              <a:ext uri="{FF2B5EF4-FFF2-40B4-BE49-F238E27FC236}">
                <a16:creationId xmlns:a16="http://schemas.microsoft.com/office/drawing/2014/main" id="{99C437DE-E61D-E853-F9D9-FD94306A07FA}"/>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593" t="11065" r="33361" b="39497"/>
          <a:stretch/>
        </p:blipFill>
        <p:spPr bwMode="auto">
          <a:xfrm>
            <a:off x="5561960" y="202854"/>
            <a:ext cx="320314" cy="366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78C3BCE-4771-64B1-6694-961FAF5688A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87" y="247858"/>
            <a:ext cx="793888" cy="649253"/>
          </a:xfrm>
          <a:prstGeom prst="rect">
            <a:avLst/>
          </a:prstGeom>
        </p:spPr>
      </p:pic>
      <p:sp>
        <p:nvSpPr>
          <p:cNvPr id="9" name="TextBox 701">
            <a:extLst>
              <a:ext uri="{FF2B5EF4-FFF2-40B4-BE49-F238E27FC236}">
                <a16:creationId xmlns:a16="http://schemas.microsoft.com/office/drawing/2014/main" id="{B11C4541-9856-87E9-7BD2-3061DEE8A26F}"/>
              </a:ext>
            </a:extLst>
          </p:cNvPr>
          <p:cNvSpPr txBox="1"/>
          <p:nvPr/>
        </p:nvSpPr>
        <p:spPr>
          <a:xfrm>
            <a:off x="4491376" y="456185"/>
            <a:ext cx="2461483" cy="7198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وزارة التربية والتعليم</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قطاع العمليات المدرسية-دبي/الإمارات الشمالية </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روضة ومدرسة فاطمة بنت مبارك</a:t>
            </a:r>
            <a:endParaRPr lang="en-US" sz="105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32D59DAF-FDAC-4788-8BA9-689550BA1533}"/>
              </a:ext>
            </a:extLst>
          </p:cNvPr>
          <p:cNvSpPr txBox="1"/>
          <p:nvPr/>
        </p:nvSpPr>
        <p:spPr>
          <a:xfrm>
            <a:off x="405755" y="1282308"/>
            <a:ext cx="6023801" cy="523220"/>
          </a:xfrm>
          <a:prstGeom prst="rect">
            <a:avLst/>
          </a:prstGeom>
          <a:noFill/>
        </p:spPr>
        <p:txBody>
          <a:bodyPr wrap="square" rtlCol="0">
            <a:spAutoFit/>
          </a:bodyPr>
          <a:lstStyle/>
          <a:p>
            <a:pPr algn="ctr"/>
            <a:r>
              <a:rPr lang="ar-AE" sz="2000" b="1" u="sng" dirty="0">
                <a:latin typeface="Sakkal Majalla" panose="02000000000000000000" pitchFamily="2" charset="-78"/>
                <a:cs typeface="Sakkal Majalla" panose="02000000000000000000" pitchFamily="2" charset="-78"/>
              </a:rPr>
              <a:t>مدرسة دودي الجديدة </a:t>
            </a:r>
          </a:p>
          <a:p>
            <a:pPr algn="ctr"/>
            <a:endParaRPr lang="ar-AE" sz="800" b="1" dirty="0">
              <a:latin typeface="Adobe Arabic" pitchFamily="18" charset="-78"/>
              <a:cs typeface="Adobe Arabic" pitchFamily="18" charset="-78"/>
            </a:endParaRPr>
          </a:p>
        </p:txBody>
      </p:sp>
      <p:sp>
        <p:nvSpPr>
          <p:cNvPr id="20" name="TextBox 19">
            <a:extLst>
              <a:ext uri="{FF2B5EF4-FFF2-40B4-BE49-F238E27FC236}">
                <a16:creationId xmlns:a16="http://schemas.microsoft.com/office/drawing/2014/main" id="{B8C60EDF-F11A-44B6-B81F-559847C9E95F}"/>
              </a:ext>
            </a:extLst>
          </p:cNvPr>
          <p:cNvSpPr txBox="1"/>
          <p:nvPr/>
        </p:nvSpPr>
        <p:spPr>
          <a:xfrm>
            <a:off x="405755" y="8219618"/>
            <a:ext cx="6318125" cy="1015663"/>
          </a:xfrm>
          <a:prstGeom prst="rect">
            <a:avLst/>
          </a:prstGeom>
          <a:noFill/>
        </p:spPr>
        <p:txBody>
          <a:bodyPr wrap="square">
            <a:spAutoFit/>
          </a:bodyPr>
          <a:lstStyle/>
          <a:p>
            <a:pPr algn="ctr" rtl="1"/>
            <a:endParaRPr lang="ar-AE" sz="2000" b="1" u="sng" dirty="0">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r>
              <a:rPr lang="ar-AE" b="1" dirty="0">
                <a:latin typeface="Sakkal Majalla" panose="02000000000000000000" pitchFamily="2" charset="-78"/>
                <a:cs typeface="Sakkal Majalla" panose="02000000000000000000" pitchFamily="2" charset="-78"/>
              </a:rPr>
              <a:t>اسمي : .................................................................................الصف الأول </a:t>
            </a:r>
            <a:endParaRPr lang="ar-AE" sz="2000" b="1" dirty="0">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endParaRPr lang="ar-AE" sz="2000" dirty="0">
              <a:latin typeface="Sakkal Majalla" panose="02000000000000000000" pitchFamily="2" charset="-78"/>
              <a:cs typeface="Sakkal Majalla" panose="02000000000000000000" pitchFamily="2" charset="-78"/>
            </a:endParaRPr>
          </a:p>
        </p:txBody>
      </p:sp>
      <p:sp>
        <p:nvSpPr>
          <p:cNvPr id="24" name="مربع نص 22">
            <a:extLst>
              <a:ext uri="{FF2B5EF4-FFF2-40B4-BE49-F238E27FC236}">
                <a16:creationId xmlns:a16="http://schemas.microsoft.com/office/drawing/2014/main" id="{6CCB96BA-3F86-458E-83B7-F034F471F599}"/>
              </a:ext>
            </a:extLst>
          </p:cNvPr>
          <p:cNvSpPr txBox="1"/>
          <p:nvPr/>
        </p:nvSpPr>
        <p:spPr>
          <a:xfrm>
            <a:off x="725900" y="1971565"/>
            <a:ext cx="6132100" cy="2308324"/>
          </a:xfrm>
          <a:prstGeom prst="rect">
            <a:avLst/>
          </a:prstGeom>
          <a:noFill/>
        </p:spPr>
        <p:txBody>
          <a:bodyPr wrap="square" rtlCol="1">
            <a:spAutoFit/>
          </a:bodyPr>
          <a:lstStyle/>
          <a:p>
            <a:pPr lvl="1" algn="r" rtl="1">
              <a:buFont typeface="Arial" pitchFamily="34" charset="0"/>
              <a:buChar char="•"/>
            </a:pPr>
            <a:r>
              <a:rPr lang="ar-AE" b="1" dirty="0">
                <a:latin typeface="Sakkal Majalla" pitchFamily="2" charset="-78"/>
                <a:cs typeface="Sakkal Majalla" pitchFamily="2" charset="-78"/>
              </a:rPr>
              <a:t>اختر الموقع المناسب لحرف الدال واكتبه: </a:t>
            </a: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p:txBody>
      </p:sp>
      <p:sp>
        <p:nvSpPr>
          <p:cNvPr id="28" name="Rectangle: Rounded Corners 27">
            <a:extLst>
              <a:ext uri="{FF2B5EF4-FFF2-40B4-BE49-F238E27FC236}">
                <a16:creationId xmlns:a16="http://schemas.microsoft.com/office/drawing/2014/main" id="{00C119E7-B989-4893-8CC7-93139D6E6B27}"/>
              </a:ext>
            </a:extLst>
          </p:cNvPr>
          <p:cNvSpPr/>
          <p:nvPr/>
        </p:nvSpPr>
        <p:spPr>
          <a:xfrm>
            <a:off x="5168949" y="4091012"/>
            <a:ext cx="1495054" cy="8123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د    ــ</a:t>
            </a:r>
            <a:r>
              <a:rPr lang="ar-AE" sz="2400" b="1" dirty="0" err="1">
                <a:solidFill>
                  <a:schemeClr val="tx1"/>
                </a:solidFill>
              </a:rPr>
              <a:t>د</a:t>
            </a:r>
            <a:endParaRPr lang="en-GB" sz="2400" b="1" dirty="0">
              <a:solidFill>
                <a:schemeClr val="tx1"/>
              </a:solidFill>
            </a:endParaRPr>
          </a:p>
        </p:txBody>
      </p:sp>
      <p:sp>
        <p:nvSpPr>
          <p:cNvPr id="33" name="Rectangle: Rounded Corners 32">
            <a:extLst>
              <a:ext uri="{FF2B5EF4-FFF2-40B4-BE49-F238E27FC236}">
                <a16:creationId xmlns:a16="http://schemas.microsoft.com/office/drawing/2014/main" id="{DFB97620-3806-4B5B-B3CF-31F766430722}"/>
              </a:ext>
            </a:extLst>
          </p:cNvPr>
          <p:cNvSpPr/>
          <p:nvPr/>
        </p:nvSpPr>
        <p:spPr>
          <a:xfrm>
            <a:off x="5168948" y="3212831"/>
            <a:ext cx="149505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هَـــــــ.......</a:t>
            </a:r>
            <a:r>
              <a:rPr lang="ar-AE" sz="2400" b="1" dirty="0" err="1">
                <a:solidFill>
                  <a:schemeClr val="tx1"/>
                </a:solidFill>
                <a:latin typeface="Sakkal Majalla" panose="02000000000000000000" pitchFamily="2" charset="-78"/>
                <a:cs typeface="Sakkal Majalla" panose="02000000000000000000" pitchFamily="2" charset="-78"/>
              </a:rPr>
              <a:t>يَّــةٌ</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38" name="مربع نص 22">
            <a:extLst>
              <a:ext uri="{FF2B5EF4-FFF2-40B4-BE49-F238E27FC236}">
                <a16:creationId xmlns:a16="http://schemas.microsoft.com/office/drawing/2014/main" id="{E17BFA7B-F570-442B-950A-3183784D3CED}"/>
              </a:ext>
            </a:extLst>
          </p:cNvPr>
          <p:cNvSpPr txBox="1"/>
          <p:nvPr/>
        </p:nvSpPr>
        <p:spPr>
          <a:xfrm>
            <a:off x="769350" y="5197051"/>
            <a:ext cx="6132100" cy="369332"/>
          </a:xfrm>
          <a:prstGeom prst="rect">
            <a:avLst/>
          </a:prstGeom>
          <a:noFill/>
        </p:spPr>
        <p:txBody>
          <a:bodyPr wrap="square" rtlCol="1">
            <a:spAutoFit/>
          </a:bodyPr>
          <a:lstStyle/>
          <a:p>
            <a:pPr lvl="1" algn="r" rtl="1">
              <a:buFont typeface="Arial" pitchFamily="34" charset="0"/>
              <a:buChar char="•"/>
            </a:pPr>
            <a:r>
              <a:rPr lang="ar-AE" b="1" dirty="0">
                <a:latin typeface="Sakkal Majalla" pitchFamily="2" charset="-78"/>
                <a:cs typeface="Sakkal Majalla" pitchFamily="2" charset="-78"/>
              </a:rPr>
              <a:t>اقرأ الكلمات وصلها بما يناسب : </a:t>
            </a:r>
          </a:p>
        </p:txBody>
      </p:sp>
      <p:sp>
        <p:nvSpPr>
          <p:cNvPr id="49" name="Rectangle: Rounded Corners 48">
            <a:extLst>
              <a:ext uri="{FF2B5EF4-FFF2-40B4-BE49-F238E27FC236}">
                <a16:creationId xmlns:a16="http://schemas.microsoft.com/office/drawing/2014/main" id="{8DC5C650-14DB-43E2-8346-EFEF4F083DFD}"/>
              </a:ext>
            </a:extLst>
          </p:cNvPr>
          <p:cNvSpPr/>
          <p:nvPr/>
        </p:nvSpPr>
        <p:spPr>
          <a:xfrm>
            <a:off x="4953090" y="5686453"/>
            <a:ext cx="1162985" cy="7128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latin typeface="Sakkal Majalla" panose="02000000000000000000" pitchFamily="2" charset="-78"/>
                <a:cs typeface="Sakkal Majalla" panose="02000000000000000000" pitchFamily="2" charset="-78"/>
              </a:rPr>
              <a:t>بَـدَأَ </a:t>
            </a:r>
            <a:endParaRPr lang="en-GB" sz="3200" b="1" dirty="0">
              <a:solidFill>
                <a:schemeClr val="tx1"/>
              </a:solidFill>
              <a:latin typeface="Sakkal Majalla" panose="02000000000000000000" pitchFamily="2" charset="-78"/>
              <a:cs typeface="Sakkal Majalla" panose="02000000000000000000" pitchFamily="2" charset="-78"/>
            </a:endParaRPr>
          </a:p>
        </p:txBody>
      </p:sp>
      <p:pic>
        <p:nvPicPr>
          <p:cNvPr id="23" name="Picture 2" descr="Gift Clipart Colorful - هدايا عيد ميلاد كرتون - Free Transparent PNG  Download - PNGkey">
            <a:extLst>
              <a:ext uri="{FF2B5EF4-FFF2-40B4-BE49-F238E27FC236}">
                <a16:creationId xmlns:a16="http://schemas.microsoft.com/office/drawing/2014/main" id="{918D7E88-7F2D-4CB4-B8C5-BD36D6B7BD28}"/>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410290" y="2333011"/>
            <a:ext cx="1066800" cy="87555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57B51435-E6B4-43D9-AB8F-02B099EDFD58}"/>
              </a:ext>
            </a:extLst>
          </p:cNvPr>
          <p:cNvSpPr/>
          <p:nvPr/>
        </p:nvSpPr>
        <p:spPr>
          <a:xfrm>
            <a:off x="3555360" y="4103163"/>
            <a:ext cx="1495054" cy="8123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د    ــ</a:t>
            </a:r>
            <a:r>
              <a:rPr lang="ar-AE" sz="2400" b="1" dirty="0" err="1">
                <a:solidFill>
                  <a:schemeClr val="tx1"/>
                </a:solidFill>
              </a:rPr>
              <a:t>د</a:t>
            </a:r>
            <a:endParaRPr lang="en-GB" sz="2400" b="1" dirty="0">
              <a:solidFill>
                <a:schemeClr val="tx1"/>
              </a:solidFill>
            </a:endParaRPr>
          </a:p>
        </p:txBody>
      </p:sp>
      <p:sp>
        <p:nvSpPr>
          <p:cNvPr id="26" name="Rectangle: Rounded Corners 25">
            <a:extLst>
              <a:ext uri="{FF2B5EF4-FFF2-40B4-BE49-F238E27FC236}">
                <a16:creationId xmlns:a16="http://schemas.microsoft.com/office/drawing/2014/main" id="{DCD0CF94-2DFF-4ADE-B1C2-0D376BBB2352}"/>
              </a:ext>
            </a:extLst>
          </p:cNvPr>
          <p:cNvSpPr/>
          <p:nvPr/>
        </p:nvSpPr>
        <p:spPr>
          <a:xfrm>
            <a:off x="3555359" y="3224982"/>
            <a:ext cx="149505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a:t>
            </a:r>
            <a:r>
              <a:rPr lang="ar-AE" sz="2400" b="1" dirty="0" err="1">
                <a:solidFill>
                  <a:schemeClr val="tx1"/>
                </a:solidFill>
                <a:latin typeface="Sakkal Majalla" panose="02000000000000000000" pitchFamily="2" charset="-78"/>
                <a:cs typeface="Sakkal Majalla" panose="02000000000000000000" pitchFamily="2" charset="-78"/>
              </a:rPr>
              <a:t>واءٌ</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27" name="Rectangle: Rounded Corners 26">
            <a:extLst>
              <a:ext uri="{FF2B5EF4-FFF2-40B4-BE49-F238E27FC236}">
                <a16:creationId xmlns:a16="http://schemas.microsoft.com/office/drawing/2014/main" id="{083743FD-1FDE-40E9-AA00-D68FC65AB753}"/>
              </a:ext>
            </a:extLst>
          </p:cNvPr>
          <p:cNvSpPr/>
          <p:nvPr/>
        </p:nvSpPr>
        <p:spPr>
          <a:xfrm>
            <a:off x="1951261" y="4103163"/>
            <a:ext cx="1495054" cy="8123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د    ــ</a:t>
            </a:r>
            <a:r>
              <a:rPr lang="ar-AE" sz="2400" b="1" dirty="0" err="1">
                <a:solidFill>
                  <a:schemeClr val="tx1"/>
                </a:solidFill>
              </a:rPr>
              <a:t>د</a:t>
            </a:r>
            <a:endParaRPr lang="en-GB" sz="2400" b="1" dirty="0">
              <a:solidFill>
                <a:schemeClr val="tx1"/>
              </a:solidFill>
            </a:endParaRPr>
          </a:p>
        </p:txBody>
      </p:sp>
      <p:sp>
        <p:nvSpPr>
          <p:cNvPr id="29" name="Rectangle: Rounded Corners 28">
            <a:extLst>
              <a:ext uri="{FF2B5EF4-FFF2-40B4-BE49-F238E27FC236}">
                <a16:creationId xmlns:a16="http://schemas.microsoft.com/office/drawing/2014/main" id="{C5F0A064-796E-4BFF-9BA1-DB1671704DA6}"/>
              </a:ext>
            </a:extLst>
          </p:cNvPr>
          <p:cNvSpPr/>
          <p:nvPr/>
        </p:nvSpPr>
        <p:spPr>
          <a:xfrm>
            <a:off x="1951260" y="3224982"/>
            <a:ext cx="149505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err="1">
                <a:solidFill>
                  <a:schemeClr val="tx1"/>
                </a:solidFill>
                <a:latin typeface="Sakkal Majalla" panose="02000000000000000000" pitchFamily="2" charset="-78"/>
                <a:cs typeface="Sakkal Majalla" panose="02000000000000000000" pitchFamily="2" charset="-78"/>
              </a:rPr>
              <a:t>سا</a:t>
            </a:r>
            <a:r>
              <a:rPr lang="ar-AE" sz="2400" b="1" dirty="0">
                <a:solidFill>
                  <a:schemeClr val="tx1"/>
                </a:solidFill>
                <a:latin typeface="Sakkal Majalla" panose="02000000000000000000" pitchFamily="2" charset="-78"/>
                <a:cs typeface="Sakkal Majalla" panose="02000000000000000000" pitchFamily="2" charset="-78"/>
              </a:rPr>
              <a:t>.....سٌ</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30" name="Rectangle: Rounded Corners 29">
            <a:extLst>
              <a:ext uri="{FF2B5EF4-FFF2-40B4-BE49-F238E27FC236}">
                <a16:creationId xmlns:a16="http://schemas.microsoft.com/office/drawing/2014/main" id="{AAAD658E-08D9-44D6-9B32-7548B7111EDA}"/>
              </a:ext>
            </a:extLst>
          </p:cNvPr>
          <p:cNvSpPr/>
          <p:nvPr/>
        </p:nvSpPr>
        <p:spPr>
          <a:xfrm>
            <a:off x="287369" y="4151239"/>
            <a:ext cx="1495054" cy="8123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د    ــ</a:t>
            </a:r>
            <a:r>
              <a:rPr lang="ar-AE" sz="2400" b="1" dirty="0" err="1">
                <a:solidFill>
                  <a:schemeClr val="tx1"/>
                </a:solidFill>
              </a:rPr>
              <a:t>د</a:t>
            </a:r>
            <a:endParaRPr lang="en-GB" sz="2400" b="1" dirty="0">
              <a:solidFill>
                <a:schemeClr val="tx1"/>
              </a:solidFill>
            </a:endParaRPr>
          </a:p>
        </p:txBody>
      </p:sp>
      <p:sp>
        <p:nvSpPr>
          <p:cNvPr id="31" name="Rectangle: Rounded Corners 30">
            <a:extLst>
              <a:ext uri="{FF2B5EF4-FFF2-40B4-BE49-F238E27FC236}">
                <a16:creationId xmlns:a16="http://schemas.microsoft.com/office/drawing/2014/main" id="{54036B66-B2B5-4B05-A14F-CE3419E30722}"/>
              </a:ext>
            </a:extLst>
          </p:cNvPr>
          <p:cNvSpPr/>
          <p:nvPr/>
        </p:nvSpPr>
        <p:spPr>
          <a:xfrm>
            <a:off x="287368" y="3273058"/>
            <a:ext cx="149505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أَســـــــــــ........</a:t>
            </a:r>
            <a:endParaRPr lang="en-GB" sz="2400" b="1" dirty="0">
              <a:solidFill>
                <a:schemeClr val="tx1"/>
              </a:solidFill>
              <a:latin typeface="Sakkal Majalla" panose="02000000000000000000" pitchFamily="2" charset="-78"/>
              <a:cs typeface="Sakkal Majalla" panose="02000000000000000000" pitchFamily="2" charset="-78"/>
            </a:endParaRPr>
          </a:p>
        </p:txBody>
      </p:sp>
      <p:pic>
        <p:nvPicPr>
          <p:cNvPr id="35" name="Picture 4" descr="اسد كرتون Png">
            <a:extLst>
              <a:ext uri="{FF2B5EF4-FFF2-40B4-BE49-F238E27FC236}">
                <a16:creationId xmlns:a16="http://schemas.microsoft.com/office/drawing/2014/main" id="{B7B2B9AD-31C4-4EF5-84B6-C967EFD21A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02" y="2266526"/>
            <a:ext cx="778223" cy="9835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أشياء طبية عامة صغيرة التوضيح ،،، زجاجة الدواء الطبي زجاجة الدواء الأزرق ،،  حبوب منع الحمل الصفراء كبسولة لون القهوة زجاجة الدواء الكرتون, دواء قصاصة  فنية, التوضيح الأشياء الصغيرة الطبية العامة, زجاجة">
            <a:extLst>
              <a:ext uri="{FF2B5EF4-FFF2-40B4-BE49-F238E27FC236}">
                <a16:creationId xmlns:a16="http://schemas.microsoft.com/office/drawing/2014/main" id="{D4C0CACA-C403-4FBD-B702-73AF70FB2294}"/>
              </a:ext>
            </a:extLst>
          </p:cNvPr>
          <p:cNvPicPr>
            <a:picLocks noChangeAspect="1" noChangeArrowheads="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835400" y="2330108"/>
            <a:ext cx="966814" cy="8338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gura Número 6 PNG PARA BAIXAR GRÁTIS - IMAGENS PNG">
            <a:extLst>
              <a:ext uri="{FF2B5EF4-FFF2-40B4-BE49-F238E27FC236}">
                <a16:creationId xmlns:a16="http://schemas.microsoft.com/office/drawing/2014/main" id="{64D0DB04-3C94-4019-8079-D173B27B04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7990" y="2330107"/>
            <a:ext cx="673732" cy="8338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دمية دب الكرتون, لطيف لعبة الدب البني, ومن ناحية رسم لعبة الدب, دمية دب  الكرتون PNG والمتجهات للتحميل مجانا">
            <a:extLst>
              <a:ext uri="{FF2B5EF4-FFF2-40B4-BE49-F238E27FC236}">
                <a16:creationId xmlns:a16="http://schemas.microsoft.com/office/drawing/2014/main" id="{4D16E0D0-0D5C-4436-A1F1-A7D39B64DB8D}"/>
              </a:ext>
            </a:extLst>
          </p:cNvPr>
          <p:cNvPicPr>
            <a:picLocks noChangeAspect="1" noChangeArrowheads="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183129" y="6716408"/>
            <a:ext cx="768131" cy="959208"/>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49442C5B-8DEA-48C5-A51C-26D94B466354}"/>
              </a:ext>
            </a:extLst>
          </p:cNvPr>
          <p:cNvSpPr/>
          <p:nvPr/>
        </p:nvSpPr>
        <p:spPr>
          <a:xfrm>
            <a:off x="4953090" y="6623632"/>
            <a:ext cx="1162985" cy="7128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latin typeface="Sakkal Majalla" panose="02000000000000000000" pitchFamily="2" charset="-78"/>
                <a:cs typeface="Sakkal Majalla" panose="02000000000000000000" pitchFamily="2" charset="-78"/>
              </a:rPr>
              <a:t>دُبٌ </a:t>
            </a:r>
            <a:endParaRPr lang="en-GB" sz="3200" b="1" dirty="0">
              <a:solidFill>
                <a:schemeClr val="tx1"/>
              </a:solidFill>
              <a:latin typeface="Sakkal Majalla" panose="02000000000000000000" pitchFamily="2" charset="-78"/>
              <a:cs typeface="Sakkal Majalla" panose="02000000000000000000" pitchFamily="2" charset="-78"/>
            </a:endParaRPr>
          </a:p>
        </p:txBody>
      </p:sp>
      <p:sp>
        <p:nvSpPr>
          <p:cNvPr id="43" name="Rectangle: Rounded Corners 42">
            <a:extLst>
              <a:ext uri="{FF2B5EF4-FFF2-40B4-BE49-F238E27FC236}">
                <a16:creationId xmlns:a16="http://schemas.microsoft.com/office/drawing/2014/main" id="{40E97096-C23C-4ACC-9C64-5438CEE3BECB}"/>
              </a:ext>
            </a:extLst>
          </p:cNvPr>
          <p:cNvSpPr/>
          <p:nvPr/>
        </p:nvSpPr>
        <p:spPr>
          <a:xfrm>
            <a:off x="4927780" y="7504621"/>
            <a:ext cx="1162985" cy="7128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latin typeface="Sakkal Majalla" panose="02000000000000000000" pitchFamily="2" charset="-78"/>
                <a:cs typeface="Sakkal Majalla" panose="02000000000000000000" pitchFamily="2" charset="-78"/>
              </a:rPr>
              <a:t>داخَ </a:t>
            </a:r>
            <a:endParaRPr lang="en-GB" sz="3200" b="1" dirty="0">
              <a:solidFill>
                <a:schemeClr val="tx1"/>
              </a:solidFill>
              <a:latin typeface="Sakkal Majalla" panose="02000000000000000000" pitchFamily="2" charset="-78"/>
              <a:cs typeface="Sakkal Majalla" panose="02000000000000000000" pitchFamily="2" charset="-78"/>
            </a:endParaRPr>
          </a:p>
        </p:txBody>
      </p:sp>
      <p:pic>
        <p:nvPicPr>
          <p:cNvPr id="2054" name="Picture 6" descr="مواطن Natura عذراء دوار الاذن - hoteltermesibarite.it">
            <a:extLst>
              <a:ext uri="{FF2B5EF4-FFF2-40B4-BE49-F238E27FC236}">
                <a16:creationId xmlns:a16="http://schemas.microsoft.com/office/drawing/2014/main" id="{DDB64E14-B077-4E9E-A956-E578B339C35D}"/>
              </a:ext>
            </a:extLst>
          </p:cNvPr>
          <p:cNvPicPr>
            <a:picLocks noChangeAspect="1" noChangeArrowheads="1"/>
          </p:cNvPicPr>
          <p:nvPr/>
        </p:nvPicPr>
        <p:blipFill>
          <a:blip r:embed="rId9">
            <a:clrChange>
              <a:clrFrom>
                <a:srgbClr val="B4D5DA"/>
              </a:clrFrom>
              <a:clrTo>
                <a:srgbClr val="B4D5DA">
                  <a:alpha val="0"/>
                </a:srgbClr>
              </a:clrTo>
            </a:clrChange>
            <a:extLst>
              <a:ext uri="{28A0092B-C50C-407E-A947-70E740481C1C}">
                <a14:useLocalDpi xmlns:a14="http://schemas.microsoft.com/office/drawing/2010/main" val="0"/>
              </a:ext>
            </a:extLst>
          </a:blip>
          <a:srcRect/>
          <a:stretch>
            <a:fillRect/>
          </a:stretch>
        </p:blipFill>
        <p:spPr bwMode="auto">
          <a:xfrm>
            <a:off x="857263" y="5429793"/>
            <a:ext cx="1340465" cy="13404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هجين غير مؤكد درجتين سباق كرتون - rockthecongress.org">
            <a:extLst>
              <a:ext uri="{FF2B5EF4-FFF2-40B4-BE49-F238E27FC236}">
                <a16:creationId xmlns:a16="http://schemas.microsoft.com/office/drawing/2014/main" id="{154C1C34-EE56-4A3A-B601-E95536F4D91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8085" y="7362581"/>
            <a:ext cx="1257715" cy="125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F5701F-CDF9-5B61-02F0-66F8E66D334E}"/>
              </a:ext>
            </a:extLst>
          </p:cNvPr>
          <p:cNvSpPr/>
          <p:nvPr/>
        </p:nvSpPr>
        <p:spPr>
          <a:xfrm>
            <a:off x="20027" y="163654"/>
            <a:ext cx="6698408" cy="8822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dirty="0">
              <a:solidFill>
                <a:schemeClr val="tx1"/>
              </a:solidFill>
              <a:latin typeface="Adobe Arabic" pitchFamily="18" charset="-78"/>
              <a:cs typeface="Adobe Arabic" pitchFamily="18" charset="-78"/>
            </a:endParaRPr>
          </a:p>
          <a:p>
            <a:pPr algn="r" rtl="1"/>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ar-AE"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a:p>
            <a:pPr marL="342900" indent="-342900" algn="r" rtl="1">
              <a:buFont typeface="Arial" panose="020B0604020202020204" pitchFamily="34" charset="0"/>
              <a:buChar char="•"/>
            </a:pPr>
            <a:endParaRPr lang="en-GB" sz="1800" dirty="0">
              <a:solidFill>
                <a:schemeClr val="tx1"/>
              </a:solidFill>
              <a:latin typeface="Adobe Arabic" pitchFamily="18" charset="-78"/>
              <a:cs typeface="Adobe Arabic" pitchFamily="18" charset="-78"/>
            </a:endParaRPr>
          </a:p>
        </p:txBody>
      </p:sp>
      <p:pic>
        <p:nvPicPr>
          <p:cNvPr id="7" name="Picture 2" descr="وزارة التربية والتعليم الامارات - شعار sis موقع ابوظبي دبي وظائف المنهل •  تطبيق رفيق">
            <a:extLst>
              <a:ext uri="{FF2B5EF4-FFF2-40B4-BE49-F238E27FC236}">
                <a16:creationId xmlns:a16="http://schemas.microsoft.com/office/drawing/2014/main" id="{B0AD796A-68E2-F68B-A553-334E8C118A10}"/>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593" t="11065" r="33361" b="39497"/>
          <a:stretch/>
        </p:blipFill>
        <p:spPr bwMode="auto">
          <a:xfrm>
            <a:off x="5561960" y="202854"/>
            <a:ext cx="320314" cy="366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FBB0D4F-85E7-3C42-A3D7-ABC9CC46E1D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87" y="247858"/>
            <a:ext cx="793888" cy="649253"/>
          </a:xfrm>
          <a:prstGeom prst="rect">
            <a:avLst/>
          </a:prstGeom>
        </p:spPr>
      </p:pic>
      <p:sp>
        <p:nvSpPr>
          <p:cNvPr id="9" name="TextBox 701">
            <a:extLst>
              <a:ext uri="{FF2B5EF4-FFF2-40B4-BE49-F238E27FC236}">
                <a16:creationId xmlns:a16="http://schemas.microsoft.com/office/drawing/2014/main" id="{254C1B9F-1FFD-5212-25A8-0278483C2002}"/>
              </a:ext>
            </a:extLst>
          </p:cNvPr>
          <p:cNvSpPr txBox="1"/>
          <p:nvPr/>
        </p:nvSpPr>
        <p:spPr>
          <a:xfrm>
            <a:off x="4491376" y="456185"/>
            <a:ext cx="2461483" cy="7198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وزارة التربية والتعليم</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قطاع العمليات المدرسية-دبي/الإمارات الشمالية </a:t>
            </a:r>
          </a:p>
          <a:p>
            <a:pPr algn="ctr" rtl="1"/>
            <a:r>
              <a:rPr lang="ar-AE" sz="1050" b="1" dirty="0">
                <a:solidFill>
                  <a:schemeClr val="bg2">
                    <a:lumMod val="50000"/>
                  </a:schemeClr>
                </a:solidFill>
                <a:latin typeface="Sakkal Majalla" panose="02000000000000000000" pitchFamily="2" charset="-78"/>
                <a:cs typeface="Sakkal Majalla" panose="02000000000000000000" pitchFamily="2" charset="-78"/>
              </a:rPr>
              <a:t>روضة ومدرسة فاطمة بنت مبارك</a:t>
            </a:r>
            <a:endParaRPr lang="en-US" sz="105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32D59DAF-FDAC-4788-8BA9-689550BA1533}"/>
              </a:ext>
            </a:extLst>
          </p:cNvPr>
          <p:cNvSpPr txBox="1"/>
          <p:nvPr/>
        </p:nvSpPr>
        <p:spPr>
          <a:xfrm>
            <a:off x="405755" y="1282308"/>
            <a:ext cx="6023801" cy="400110"/>
          </a:xfrm>
          <a:prstGeom prst="rect">
            <a:avLst/>
          </a:prstGeom>
          <a:noFill/>
        </p:spPr>
        <p:txBody>
          <a:bodyPr wrap="square" rtlCol="0">
            <a:spAutoFit/>
          </a:bodyPr>
          <a:lstStyle/>
          <a:p>
            <a:pPr algn="ctr"/>
            <a:r>
              <a:rPr lang="ar-AE" sz="2000" b="1" u="sng" dirty="0">
                <a:latin typeface="Sakkal Majalla" panose="02000000000000000000" pitchFamily="2" charset="-78"/>
                <a:cs typeface="Sakkal Majalla" panose="02000000000000000000" pitchFamily="2" charset="-78"/>
              </a:rPr>
              <a:t>مدرسة دودي الجديدة </a:t>
            </a:r>
          </a:p>
        </p:txBody>
      </p:sp>
      <p:sp>
        <p:nvSpPr>
          <p:cNvPr id="20" name="TextBox 19">
            <a:extLst>
              <a:ext uri="{FF2B5EF4-FFF2-40B4-BE49-F238E27FC236}">
                <a16:creationId xmlns:a16="http://schemas.microsoft.com/office/drawing/2014/main" id="{B8C60EDF-F11A-44B6-B81F-559847C9E95F}"/>
              </a:ext>
            </a:extLst>
          </p:cNvPr>
          <p:cNvSpPr txBox="1"/>
          <p:nvPr/>
        </p:nvSpPr>
        <p:spPr>
          <a:xfrm>
            <a:off x="405755" y="8219618"/>
            <a:ext cx="6318125" cy="1015663"/>
          </a:xfrm>
          <a:prstGeom prst="rect">
            <a:avLst/>
          </a:prstGeom>
          <a:noFill/>
        </p:spPr>
        <p:txBody>
          <a:bodyPr wrap="square">
            <a:spAutoFit/>
          </a:bodyPr>
          <a:lstStyle/>
          <a:p>
            <a:pPr algn="ctr" rtl="1"/>
            <a:endParaRPr lang="ar-AE" sz="2000" b="1" u="sng" dirty="0">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r>
              <a:rPr lang="ar-AE" b="1" dirty="0">
                <a:latin typeface="Sakkal Majalla" panose="02000000000000000000" pitchFamily="2" charset="-78"/>
                <a:cs typeface="Sakkal Majalla" panose="02000000000000000000" pitchFamily="2" charset="-78"/>
              </a:rPr>
              <a:t>اسمي : .................................................................................الصف الأول </a:t>
            </a:r>
            <a:endParaRPr lang="ar-AE" sz="2000" b="1" dirty="0">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endParaRPr lang="ar-AE" sz="2000" dirty="0">
              <a:latin typeface="Sakkal Majalla" panose="02000000000000000000" pitchFamily="2" charset="-78"/>
              <a:cs typeface="Sakkal Majalla" panose="02000000000000000000" pitchFamily="2" charset="-78"/>
            </a:endParaRPr>
          </a:p>
        </p:txBody>
      </p:sp>
      <p:sp>
        <p:nvSpPr>
          <p:cNvPr id="24" name="مربع نص 22">
            <a:extLst>
              <a:ext uri="{FF2B5EF4-FFF2-40B4-BE49-F238E27FC236}">
                <a16:creationId xmlns:a16="http://schemas.microsoft.com/office/drawing/2014/main" id="{6CCB96BA-3F86-458E-83B7-F034F471F599}"/>
              </a:ext>
            </a:extLst>
          </p:cNvPr>
          <p:cNvSpPr txBox="1"/>
          <p:nvPr/>
        </p:nvSpPr>
        <p:spPr>
          <a:xfrm>
            <a:off x="725900" y="2157836"/>
            <a:ext cx="6132100" cy="2308324"/>
          </a:xfrm>
          <a:prstGeom prst="rect">
            <a:avLst/>
          </a:prstGeom>
          <a:noFill/>
        </p:spPr>
        <p:txBody>
          <a:bodyPr wrap="square" rtlCol="1">
            <a:spAutoFit/>
          </a:bodyPr>
          <a:lstStyle/>
          <a:p>
            <a:pPr lvl="1" algn="r" rtl="1">
              <a:buFont typeface="Arial" pitchFamily="34" charset="0"/>
              <a:buChar char="•"/>
            </a:pPr>
            <a:r>
              <a:rPr lang="ar-AE" b="1" dirty="0">
                <a:latin typeface="Sakkal Majalla" pitchFamily="2" charset="-78"/>
                <a:cs typeface="Sakkal Majalla" pitchFamily="2" charset="-78"/>
              </a:rPr>
              <a:t>ركب ثلاث كلمات مختلفة من الحروف التالية :</a:t>
            </a: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a:p>
            <a:pPr lvl="1" algn="r" rtl="1">
              <a:buFont typeface="Arial" pitchFamily="34" charset="0"/>
              <a:buChar char="•"/>
            </a:pPr>
            <a:endParaRPr lang="ar-AE" b="1" dirty="0">
              <a:latin typeface="Sakkal Majalla" pitchFamily="2" charset="-78"/>
              <a:cs typeface="Sakkal Majalla" pitchFamily="2" charset="-78"/>
            </a:endParaRPr>
          </a:p>
        </p:txBody>
      </p:sp>
      <p:sp>
        <p:nvSpPr>
          <p:cNvPr id="38" name="مربع نص 22">
            <a:extLst>
              <a:ext uri="{FF2B5EF4-FFF2-40B4-BE49-F238E27FC236}">
                <a16:creationId xmlns:a16="http://schemas.microsoft.com/office/drawing/2014/main" id="{E17BFA7B-F570-442B-950A-3183784D3CED}"/>
              </a:ext>
            </a:extLst>
          </p:cNvPr>
          <p:cNvSpPr txBox="1"/>
          <p:nvPr/>
        </p:nvSpPr>
        <p:spPr>
          <a:xfrm>
            <a:off x="531903" y="4703049"/>
            <a:ext cx="6132100" cy="369332"/>
          </a:xfrm>
          <a:prstGeom prst="rect">
            <a:avLst/>
          </a:prstGeom>
          <a:noFill/>
        </p:spPr>
        <p:txBody>
          <a:bodyPr wrap="square" rtlCol="1">
            <a:spAutoFit/>
          </a:bodyPr>
          <a:lstStyle/>
          <a:p>
            <a:pPr lvl="1" algn="r" rtl="1">
              <a:buFont typeface="Arial" pitchFamily="34" charset="0"/>
              <a:buChar char="•"/>
            </a:pPr>
            <a:r>
              <a:rPr lang="ar-AE" b="1" dirty="0">
                <a:latin typeface="Sakkal Majalla" pitchFamily="2" charset="-78"/>
                <a:cs typeface="Sakkal Majalla" pitchFamily="2" charset="-78"/>
              </a:rPr>
              <a:t>أكتب اسم الصور التالية   : </a:t>
            </a:r>
          </a:p>
        </p:txBody>
      </p:sp>
      <p:sp>
        <p:nvSpPr>
          <p:cNvPr id="47" name="Rectangle: Rounded Corners 46">
            <a:extLst>
              <a:ext uri="{FF2B5EF4-FFF2-40B4-BE49-F238E27FC236}">
                <a16:creationId xmlns:a16="http://schemas.microsoft.com/office/drawing/2014/main" id="{79FF7B8F-203B-4263-8619-C1A4DFF35786}"/>
              </a:ext>
            </a:extLst>
          </p:cNvPr>
          <p:cNvSpPr/>
          <p:nvPr/>
        </p:nvSpPr>
        <p:spPr>
          <a:xfrm>
            <a:off x="2572648" y="2618337"/>
            <a:ext cx="2145209" cy="4440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أ     د    ب</a:t>
            </a:r>
            <a:endParaRPr lang="en-GB" sz="2400" b="1" dirty="0">
              <a:solidFill>
                <a:schemeClr val="tx1"/>
              </a:solidFill>
            </a:endParaRPr>
          </a:p>
        </p:txBody>
      </p:sp>
      <p:sp>
        <p:nvSpPr>
          <p:cNvPr id="23" name="Rectangle: Rounded Corners 22">
            <a:extLst>
              <a:ext uri="{FF2B5EF4-FFF2-40B4-BE49-F238E27FC236}">
                <a16:creationId xmlns:a16="http://schemas.microsoft.com/office/drawing/2014/main" id="{16745F0E-9BD3-4A5D-9A25-EFA3CFC6DE61}"/>
              </a:ext>
            </a:extLst>
          </p:cNvPr>
          <p:cNvSpPr/>
          <p:nvPr/>
        </p:nvSpPr>
        <p:spPr>
          <a:xfrm>
            <a:off x="4686041" y="3435695"/>
            <a:ext cx="201010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26" name="Rectangle: Rounded Corners 25">
            <a:extLst>
              <a:ext uri="{FF2B5EF4-FFF2-40B4-BE49-F238E27FC236}">
                <a16:creationId xmlns:a16="http://schemas.microsoft.com/office/drawing/2014/main" id="{6E40F323-A574-4BD4-98FE-FACD7ED8E92F}"/>
              </a:ext>
            </a:extLst>
          </p:cNvPr>
          <p:cNvSpPr/>
          <p:nvPr/>
        </p:nvSpPr>
        <p:spPr>
          <a:xfrm>
            <a:off x="2557403" y="3435695"/>
            <a:ext cx="201010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27" name="Rectangle: Rounded Corners 26">
            <a:extLst>
              <a:ext uri="{FF2B5EF4-FFF2-40B4-BE49-F238E27FC236}">
                <a16:creationId xmlns:a16="http://schemas.microsoft.com/office/drawing/2014/main" id="{C01D260D-3294-482E-A530-D52ABBAF4B19}"/>
              </a:ext>
            </a:extLst>
          </p:cNvPr>
          <p:cNvSpPr/>
          <p:nvPr/>
        </p:nvSpPr>
        <p:spPr>
          <a:xfrm>
            <a:off x="405755" y="3435695"/>
            <a:ext cx="201010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28">
            <a:extLst>
              <a:ext uri="{FF2B5EF4-FFF2-40B4-BE49-F238E27FC236}">
                <a16:creationId xmlns:a16="http://schemas.microsoft.com/office/drawing/2014/main" id="{059B9F23-85E6-478C-9495-60FB6D376AA9}"/>
              </a:ext>
            </a:extLst>
          </p:cNvPr>
          <p:cNvSpPr/>
          <p:nvPr/>
        </p:nvSpPr>
        <p:spPr>
          <a:xfrm>
            <a:off x="4601375" y="6420992"/>
            <a:ext cx="201010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30" name="Rectangle: Rounded Corners 29">
            <a:extLst>
              <a:ext uri="{FF2B5EF4-FFF2-40B4-BE49-F238E27FC236}">
                <a16:creationId xmlns:a16="http://schemas.microsoft.com/office/drawing/2014/main" id="{02CEF6A4-93EA-46E5-A8E3-05BE96EB28AD}"/>
              </a:ext>
            </a:extLst>
          </p:cNvPr>
          <p:cNvSpPr/>
          <p:nvPr/>
        </p:nvSpPr>
        <p:spPr>
          <a:xfrm>
            <a:off x="2393420" y="6420992"/>
            <a:ext cx="201010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a:t>
            </a:r>
            <a:endParaRPr lang="en-GB" sz="2400" b="1" dirty="0">
              <a:solidFill>
                <a:schemeClr val="tx1"/>
              </a:solidFill>
              <a:latin typeface="Sakkal Majalla" panose="02000000000000000000" pitchFamily="2" charset="-78"/>
              <a:cs typeface="Sakkal Majalla" panose="02000000000000000000" pitchFamily="2" charset="-78"/>
            </a:endParaRPr>
          </a:p>
        </p:txBody>
      </p:sp>
      <p:sp>
        <p:nvSpPr>
          <p:cNvPr id="17" name="Rectangle: Rounded Corners 16">
            <a:extLst>
              <a:ext uri="{FF2B5EF4-FFF2-40B4-BE49-F238E27FC236}">
                <a16:creationId xmlns:a16="http://schemas.microsoft.com/office/drawing/2014/main" id="{858D7E91-724E-45AF-BFE8-82DECBB40757}"/>
              </a:ext>
            </a:extLst>
          </p:cNvPr>
          <p:cNvSpPr/>
          <p:nvPr/>
        </p:nvSpPr>
        <p:spPr>
          <a:xfrm>
            <a:off x="264782" y="6420992"/>
            <a:ext cx="2010104" cy="7913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latin typeface="Sakkal Majalla" panose="02000000000000000000" pitchFamily="2" charset="-78"/>
                <a:cs typeface="Sakkal Majalla" panose="02000000000000000000" pitchFamily="2" charset="-78"/>
              </a:rPr>
              <a:t>...........................</a:t>
            </a:r>
            <a:endParaRPr lang="en-GB" sz="2400" b="1" dirty="0">
              <a:solidFill>
                <a:schemeClr val="tx1"/>
              </a:solidFill>
              <a:latin typeface="Sakkal Majalla" panose="02000000000000000000" pitchFamily="2" charset="-78"/>
              <a:cs typeface="Sakkal Majalla" panose="02000000000000000000" pitchFamily="2" charset="-78"/>
            </a:endParaRPr>
          </a:p>
        </p:txBody>
      </p:sp>
      <p:pic>
        <p:nvPicPr>
          <p:cNvPr id="18" name="Picture 6" descr="مواطن Natura عذراء دوار الاذن - hoteltermesibarite.it">
            <a:extLst>
              <a:ext uri="{FF2B5EF4-FFF2-40B4-BE49-F238E27FC236}">
                <a16:creationId xmlns:a16="http://schemas.microsoft.com/office/drawing/2014/main" id="{FAA4A917-527A-4E9D-B60C-ADBBD6DFD4F6}"/>
              </a:ext>
            </a:extLst>
          </p:cNvPr>
          <p:cNvPicPr>
            <a:picLocks noChangeAspect="1" noChangeArrowheads="1"/>
          </p:cNvPicPr>
          <p:nvPr/>
        </p:nvPicPr>
        <p:blipFill>
          <a:blip r:embed="rId4">
            <a:clrChange>
              <a:clrFrom>
                <a:srgbClr val="B4D5DA"/>
              </a:clrFrom>
              <a:clrTo>
                <a:srgbClr val="B4D5DA">
                  <a:alpha val="0"/>
                </a:srgbClr>
              </a:clrTo>
            </a:clrChange>
            <a:extLst>
              <a:ext uri="{28A0092B-C50C-407E-A947-70E740481C1C}">
                <a14:useLocalDpi xmlns:a14="http://schemas.microsoft.com/office/drawing/2010/main" val="0"/>
              </a:ext>
            </a:extLst>
          </a:blip>
          <a:srcRect/>
          <a:stretch>
            <a:fillRect/>
          </a:stretch>
        </p:blipFill>
        <p:spPr bwMode="auto">
          <a:xfrm>
            <a:off x="599601" y="5080527"/>
            <a:ext cx="1340465" cy="13404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Worm, Royaltyfree, الكرتون صورة بابوا نيو غينيا">
            <a:extLst>
              <a:ext uri="{FF2B5EF4-FFF2-40B4-BE49-F238E27FC236}">
                <a16:creationId xmlns:a16="http://schemas.microsoft.com/office/drawing/2014/main" id="{54803F65-23EC-41D3-8D38-59817A678AE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778" b="97000" l="5778" r="93333">
                        <a14:foregroundMark x1="9000" y1="60667" x2="2778" y2="69889"/>
                        <a14:foregroundMark x1="2778" y1="69889" x2="5778" y2="77444"/>
                        <a14:foregroundMark x1="5778" y1="77444" x2="9333" y2="79111"/>
                        <a14:foregroundMark x1="44333" y1="91444" x2="53333" y2="95222"/>
                        <a14:foregroundMark x1="53333" y1="95222" x2="67111" y2="93222"/>
                        <a14:foregroundMark x1="67111" y1="93222" x2="79222" y2="87000"/>
                        <a14:foregroundMark x1="55556" y1="97444" x2="63778" y2="95667"/>
                        <a14:foregroundMark x1="91111" y1="65333" x2="90333" y2="38000"/>
                        <a14:foregroundMark x1="90045" y1="74061" x2="88000" y2="78000"/>
                        <a14:foregroundMark x1="92556" y1="69222" x2="92314" y2="69688"/>
                        <a14:foregroundMark x1="88000" y1="78000" x2="84444" y2="76778"/>
                        <a14:foregroundMark x1="67333" y1="8778" x2="69222" y2="10778"/>
                        <a14:foregroundMark x1="92556" y1="45222" x2="93333" y2="49778"/>
                        <a14:foregroundMark x1="91222" y1="66000" x2="93333" y2="73000"/>
                        <a14:foregroundMark x1="93333" y1="73000" x2="92889" y2="73556"/>
                        <a14:foregroundMark x1="92889" y1="73556" x2="86556" y2="77111"/>
                        <a14:foregroundMark x1="86556" y1="77111" x2="86556" y2="77111"/>
                        <a14:foregroundMark x1="92889" y1="72889" x2="93000" y2="71111"/>
                        <a14:backgroundMark x1="91155" y1="71719" x2="91444" y2="69889"/>
                      </a14:backgroundRemoval>
                    </a14:imgEffect>
                  </a14:imgLayer>
                </a14:imgProps>
              </a:ext>
              <a:ext uri="{28A0092B-C50C-407E-A947-70E740481C1C}">
                <a14:useLocalDpi xmlns:a14="http://schemas.microsoft.com/office/drawing/2010/main" val="0"/>
              </a:ext>
            </a:extLst>
          </a:blip>
          <a:srcRect/>
          <a:stretch>
            <a:fillRect/>
          </a:stretch>
        </p:blipFill>
        <p:spPr bwMode="auto">
          <a:xfrm>
            <a:off x="2861235" y="5331140"/>
            <a:ext cx="991098" cy="9910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دمية دب الكرتون, لطيف لعبة الدب البني, ومن ناحية رسم لعبة الدب, دمية دب  الكرتون PNG والمتجهات للتحميل مجانا">
            <a:extLst>
              <a:ext uri="{FF2B5EF4-FFF2-40B4-BE49-F238E27FC236}">
                <a16:creationId xmlns:a16="http://schemas.microsoft.com/office/drawing/2014/main" id="{EBCC83AC-C80B-4F3D-8B5A-6E53D57BA6BD}"/>
              </a:ext>
            </a:extLst>
          </p:cNvPr>
          <p:cNvPicPr>
            <a:picLocks noChangeAspect="1" noChangeArrowheads="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730742" y="5523350"/>
            <a:ext cx="719816" cy="8988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دمية دب الكرتون, لطيف لعبة الدب البني, ومن ناحية رسم لعبة الدب, دمية دب  الكرتون PNG والمتجهات للتحميل مجانا">
            <a:extLst>
              <a:ext uri="{FF2B5EF4-FFF2-40B4-BE49-F238E27FC236}">
                <a16:creationId xmlns:a16="http://schemas.microsoft.com/office/drawing/2014/main" id="{DAA88FFE-9D8F-4E3B-920F-E7D7A0E4EF0F}"/>
              </a:ext>
            </a:extLst>
          </p:cNvPr>
          <p:cNvPicPr>
            <a:picLocks noChangeAspect="1" noChangeArrowheads="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763034" y="5524582"/>
            <a:ext cx="719816" cy="8988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دمية دب الكرتون, لطيف لعبة الدب البني, ومن ناحية رسم لعبة الدب, دمية دب  الكرتون PNG والمتجهات للتحميل مجانا">
            <a:extLst>
              <a:ext uri="{FF2B5EF4-FFF2-40B4-BE49-F238E27FC236}">
                <a16:creationId xmlns:a16="http://schemas.microsoft.com/office/drawing/2014/main" id="{DF65CD8A-0AD9-4B54-BFEA-E29213D2AED0}"/>
              </a:ext>
            </a:extLst>
          </p:cNvPr>
          <p:cNvPicPr>
            <a:picLocks noChangeAspect="1" noChangeArrowheads="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256848" y="4927815"/>
            <a:ext cx="719816" cy="89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48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1403</TotalTime>
  <Words>215</Words>
  <Application>Microsoft Office PowerPoint</Application>
  <PresentationFormat>On-screen Show (4:3)</PresentationFormat>
  <Paragraphs>166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Adobe Arabic</vt: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مريم المسافري</dc:creator>
  <cp:lastModifiedBy>Khalifa</cp:lastModifiedBy>
  <cp:revision>56</cp:revision>
  <cp:lastPrinted>2021-10-26T03:08:51Z</cp:lastPrinted>
  <dcterms:created xsi:type="dcterms:W3CDTF">2021-05-15T04:32:22Z</dcterms:created>
  <dcterms:modified xsi:type="dcterms:W3CDTF">2025-09-14T04:33:14Z</dcterms:modified>
</cp:coreProperties>
</file>