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9" r:id="rId2"/>
    <p:sldId id="290" r:id="rId3"/>
    <p:sldId id="256" r:id="rId4"/>
    <p:sldId id="262" r:id="rId5"/>
    <p:sldId id="264" r:id="rId6"/>
    <p:sldId id="263" r:id="rId7"/>
    <p:sldId id="257" r:id="rId8"/>
    <p:sldId id="258" r:id="rId9"/>
    <p:sldId id="259" r:id="rId10"/>
    <p:sldId id="260" r:id="rId11"/>
    <p:sldId id="261" r:id="rId12"/>
    <p:sldId id="291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4" r:id="rId24"/>
    <p:sldId id="276" r:id="rId25"/>
    <p:sldId id="295" r:id="rId26"/>
    <p:sldId id="294" r:id="rId27"/>
    <p:sldId id="293" r:id="rId28"/>
    <p:sldId id="277" r:id="rId29"/>
    <p:sldId id="296" r:id="rId30"/>
    <p:sldId id="279" r:id="rId31"/>
    <p:sldId id="280" r:id="rId32"/>
    <p:sldId id="281" r:id="rId33"/>
    <p:sldId id="278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92" r:id="rId42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J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CB383-05EF-4A1B-93F2-5FC5EC8723FC}" type="datetimeFigureOut">
              <a:rPr lang="ar-JO" smtClean="0"/>
              <a:pPr/>
              <a:t>05/04/1444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37FBC-6986-4820-8948-326DC523D410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57356" y="2857496"/>
            <a:ext cx="5286412" cy="25717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5400" b="1" dirty="0" smtClean="0">
                <a:solidFill>
                  <a:srgbClr val="00B050"/>
                </a:solidFill>
              </a:rPr>
              <a:t>المادة : اللغة العربية </a:t>
            </a:r>
          </a:p>
          <a:p>
            <a:pPr algn="ctr"/>
            <a:r>
              <a:rPr lang="ar-JO" sz="5400" b="1" dirty="0" smtClean="0">
                <a:solidFill>
                  <a:srgbClr val="00B050"/>
                </a:solidFill>
              </a:rPr>
              <a:t>الصف : الأول الأساسي</a:t>
            </a:r>
            <a:endParaRPr lang="en-US" sz="5400" b="1" dirty="0">
              <a:solidFill>
                <a:srgbClr val="00B050"/>
              </a:solidFill>
            </a:endParaRPr>
          </a:p>
        </p:txBody>
      </p:sp>
      <p:pic>
        <p:nvPicPr>
          <p:cNvPr id="4" name="Picture 3" descr="307583-1497303252-تصميم-شعار-مدارس-الرأي.jpg">
            <a:extLst>
              <a:ext uri="{FF2B5EF4-FFF2-40B4-BE49-F238E27FC236}">
                <a16:creationId xmlns:a16="http://schemas.microsoft.com/office/drawing/2014/main" xmlns="" id="{A0FCF4D1-2A86-854A-8E65-D78E16246C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FFB"/>
              </a:clrFrom>
              <a:clrTo>
                <a:srgbClr val="FDF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3306" y="1142984"/>
            <a:ext cx="1553627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1472" y="1643050"/>
            <a:ext cx="7929618" cy="25717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3200" b="1" dirty="0" smtClean="0">
                <a:solidFill>
                  <a:srgbClr val="00B0F0"/>
                </a:solidFill>
              </a:rPr>
              <a:t>الرجاء </a:t>
            </a:r>
            <a:r>
              <a:rPr lang="ar-JO" sz="3200" b="1" dirty="0" err="1" smtClean="0">
                <a:solidFill>
                  <a:srgbClr val="00B0F0"/>
                </a:solidFill>
              </a:rPr>
              <a:t>اتباع</a:t>
            </a:r>
            <a:r>
              <a:rPr lang="ar-JO" sz="3200" b="1" dirty="0" smtClean="0">
                <a:solidFill>
                  <a:srgbClr val="00B0F0"/>
                </a:solidFill>
              </a:rPr>
              <a:t> ما يلي عند القراءة:</a:t>
            </a:r>
          </a:p>
          <a:p>
            <a:pPr algn="ctr">
              <a:buFont typeface="Arial" pitchFamily="34" charset="0"/>
              <a:buChar char="•"/>
            </a:pPr>
            <a:r>
              <a:rPr lang="ar-JO" sz="3200" b="1" dirty="0" smtClean="0">
                <a:solidFill>
                  <a:srgbClr val="FF0000"/>
                </a:solidFill>
              </a:rPr>
              <a:t>يلفظ الحرف المتحرك مع الحرف الساكن كمقطع مثل : يَرْمي (يَرْ / </a:t>
            </a:r>
            <a:r>
              <a:rPr lang="ar-JO" sz="3200" b="1" dirty="0" smtClean="0">
                <a:solidFill>
                  <a:srgbClr val="00B050"/>
                </a:solidFill>
              </a:rPr>
              <a:t>مي</a:t>
            </a:r>
            <a:r>
              <a:rPr lang="ar-JO" sz="3200" b="1" dirty="0" smtClean="0">
                <a:solidFill>
                  <a:srgbClr val="FF0000"/>
                </a:solidFill>
              </a:rPr>
              <a:t>)</a:t>
            </a:r>
          </a:p>
          <a:p>
            <a:pPr algn="ctr">
              <a:buFont typeface="Arial" pitchFamily="34" charset="0"/>
              <a:buChar char="•"/>
            </a:pPr>
            <a:r>
              <a:rPr lang="ar-JO" sz="3200" b="1" dirty="0" smtClean="0">
                <a:solidFill>
                  <a:srgbClr val="002060"/>
                </a:solidFill>
              </a:rPr>
              <a:t>إذا جاء حرفان متحركان يلفظ كل حرف لوحده مثل : رَسَمَ ( رَ / </a:t>
            </a:r>
            <a:r>
              <a:rPr lang="ar-JO" sz="3200" b="1" dirty="0" err="1" smtClean="0">
                <a:solidFill>
                  <a:srgbClr val="00B050"/>
                </a:solidFill>
              </a:rPr>
              <a:t>سَـ</a:t>
            </a:r>
            <a:r>
              <a:rPr lang="ar-JO" sz="3200" b="1" dirty="0" smtClean="0">
                <a:solidFill>
                  <a:srgbClr val="002060"/>
                </a:solidFill>
              </a:rPr>
              <a:t> / </a:t>
            </a:r>
            <a:r>
              <a:rPr lang="ar-JO" sz="3200" b="1" dirty="0" err="1" smtClean="0">
                <a:solidFill>
                  <a:srgbClr val="FF0000"/>
                </a:solidFill>
              </a:rPr>
              <a:t>مَ</a:t>
            </a:r>
            <a:r>
              <a:rPr lang="ar-JO" sz="3200" b="1" dirty="0" smtClean="0">
                <a:solidFill>
                  <a:srgbClr val="002060"/>
                </a:solidFill>
              </a:rPr>
              <a:t>)</a:t>
            </a:r>
          </a:p>
          <a:p>
            <a:pPr algn="ctr">
              <a:buFont typeface="Arial" pitchFamily="34" charset="0"/>
              <a:buChar char="•"/>
            </a:pPr>
            <a:r>
              <a:rPr lang="ar-JO" sz="3200" b="1" dirty="0" smtClean="0">
                <a:solidFill>
                  <a:srgbClr val="00B050"/>
                </a:solidFill>
              </a:rPr>
              <a:t>إذا جاء حرف في أول أو في وسط الكلمة دون حركة يكون الحرف التالي له أحد حروف المد مثل : رامي ( </a:t>
            </a:r>
            <a:r>
              <a:rPr lang="ar-JO" sz="3200" b="1" dirty="0" err="1" smtClean="0">
                <a:solidFill>
                  <a:srgbClr val="FF0000"/>
                </a:solidFill>
              </a:rPr>
              <a:t>را</a:t>
            </a:r>
            <a:r>
              <a:rPr lang="ar-JO" sz="3200" b="1" dirty="0" smtClean="0">
                <a:solidFill>
                  <a:srgbClr val="00B050"/>
                </a:solidFill>
              </a:rPr>
              <a:t> / </a:t>
            </a:r>
            <a:r>
              <a:rPr lang="ar-JO" sz="3200" b="1" dirty="0" smtClean="0">
                <a:solidFill>
                  <a:srgbClr val="002060"/>
                </a:solidFill>
              </a:rPr>
              <a:t>مي</a:t>
            </a:r>
            <a:r>
              <a:rPr lang="ar-JO" sz="3200" b="1" dirty="0" smtClean="0">
                <a:solidFill>
                  <a:srgbClr val="00B050"/>
                </a:solidFill>
              </a:rPr>
              <a:t> )</a:t>
            </a:r>
          </a:p>
          <a:p>
            <a:pPr algn="ctr">
              <a:buFont typeface="Arial" pitchFamily="34" charset="0"/>
              <a:buChar char="•"/>
            </a:pPr>
            <a:endParaRPr lang="en-US" sz="3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57356" y="1643050"/>
            <a:ext cx="5286412" cy="25717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13800" b="1" dirty="0" smtClean="0">
                <a:solidFill>
                  <a:srgbClr val="00B050"/>
                </a:solidFill>
              </a:rPr>
              <a:t>لنقرأ معًا </a:t>
            </a:r>
            <a:endParaRPr lang="en-US" sz="13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143504" y="1857364"/>
            <a:ext cx="2214578" cy="200026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43042" y="1857364"/>
            <a:ext cx="2214578" cy="200026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ى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86182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57950" y="2857496"/>
            <a:ext cx="1643074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وا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6182" y="2857496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وو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2857496"/>
            <a:ext cx="1714512" cy="10001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وي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57752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يـ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488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ي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72264" y="2857496"/>
            <a:ext cx="1428760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يا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29058" y="2857496"/>
            <a:ext cx="1428760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يو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2786058"/>
            <a:ext cx="1428760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يي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57752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بـ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488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ب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72264" y="2857496"/>
            <a:ext cx="1428760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با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29058" y="2857496"/>
            <a:ext cx="1428760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بو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2786058"/>
            <a:ext cx="1428760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بي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57752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>
                <a:solidFill>
                  <a:srgbClr val="002060"/>
                </a:solidFill>
              </a:rPr>
              <a:t>س</a:t>
            </a:r>
            <a:r>
              <a:rPr lang="ar-JO" sz="8800" b="1" dirty="0" err="1" smtClean="0">
                <a:solidFill>
                  <a:srgbClr val="002060"/>
                </a:solidFill>
              </a:rPr>
              <a:t>ـ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488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س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57950" y="2857496"/>
            <a:ext cx="1643074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سا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6182" y="2857496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سو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2786058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سي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57752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مـ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488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م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57950" y="2857496"/>
            <a:ext cx="1643074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ما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6182" y="2857496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مو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2786058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مي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86182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ر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57950" y="2857496"/>
            <a:ext cx="1643074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را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6182" y="2857496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رو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2857496"/>
            <a:ext cx="1714512" cy="10001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ري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57752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فـ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488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ف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57950" y="2857496"/>
            <a:ext cx="1643074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فا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6182" y="2857496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فو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2786058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في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57752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شـ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488" y="928670"/>
            <a:ext cx="1428760" cy="10715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ش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57950" y="2857496"/>
            <a:ext cx="1643074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err="1" smtClean="0">
                <a:solidFill>
                  <a:srgbClr val="002060"/>
                </a:solidFill>
              </a:rPr>
              <a:t>شا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6182" y="2857496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شو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852" y="2786058"/>
            <a:ext cx="1714512" cy="107157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b="1" dirty="0" smtClean="0">
                <a:solidFill>
                  <a:srgbClr val="002060"/>
                </a:solidFill>
              </a:rPr>
              <a:t>شي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با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7030A0"/>
                </a:solidFill>
              </a:rPr>
              <a:t>با</a:t>
            </a:r>
            <a:endParaRPr lang="ar-JO" sz="6600" b="1" dirty="0">
              <a:solidFill>
                <a:srgbClr val="7030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71736" y="2857496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با</a:t>
            </a:r>
            <a:r>
              <a:rPr lang="ar-JO" sz="8000" b="1" dirty="0" smtClean="0">
                <a:solidFill>
                  <a:srgbClr val="7030A0"/>
                </a:solidFill>
              </a:rPr>
              <a:t>با</a:t>
            </a:r>
            <a:endParaRPr lang="ar-JO" sz="8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00B0F0"/>
                </a:solidFill>
              </a:rPr>
              <a:t>وا</a:t>
            </a:r>
            <a:endParaRPr lang="ar-JO" sz="6600" b="1" dirty="0">
              <a:solidFill>
                <a:srgbClr val="00B0F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سى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00B0F0"/>
                </a:solidFill>
              </a:rPr>
              <a:t>وا</a:t>
            </a:r>
            <a:r>
              <a:rPr lang="ar-JO" sz="8000" b="1" dirty="0" smtClean="0">
                <a:solidFill>
                  <a:srgbClr val="C00000"/>
                </a:solidFill>
              </a:rPr>
              <a:t>سى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00B050"/>
                </a:solidFill>
              </a:rPr>
              <a:t>وى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سا</a:t>
            </a:r>
            <a:r>
              <a:rPr lang="ar-JO" sz="8000" b="1" dirty="0" smtClean="0">
                <a:solidFill>
                  <a:srgbClr val="00B050"/>
                </a:solidFill>
              </a:rPr>
              <a:t>وى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7030A0"/>
                </a:solidFill>
              </a:rPr>
              <a:t>مو</a:t>
            </a:r>
            <a:endParaRPr lang="ar-JO" sz="6600" b="1" dirty="0">
              <a:solidFill>
                <a:srgbClr val="7030A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سى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7030A0"/>
                </a:solidFill>
              </a:rPr>
              <a:t>مو</a:t>
            </a:r>
            <a:r>
              <a:rPr lang="ar-JO" sz="8000" b="1" dirty="0" smtClean="0">
                <a:solidFill>
                  <a:srgbClr val="C00000"/>
                </a:solidFill>
              </a:rPr>
              <a:t>سى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مي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سا</a:t>
            </a:r>
            <a:r>
              <a:rPr lang="ar-JO" sz="8000" b="1" dirty="0" smtClean="0">
                <a:solidFill>
                  <a:srgbClr val="00B050"/>
                </a:solidFill>
              </a:rPr>
              <a:t>مي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7030A0"/>
                </a:solidFill>
              </a:rPr>
              <a:t>مَرْ</a:t>
            </a:r>
            <a:endParaRPr lang="ar-JO" sz="6600" b="1" dirty="0">
              <a:solidFill>
                <a:srgbClr val="7030A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>
                <a:solidFill>
                  <a:srgbClr val="00B050"/>
                </a:solidFill>
              </a:rPr>
              <a:t>م</a:t>
            </a:r>
            <a:r>
              <a:rPr lang="ar-JO" sz="6600" b="1" dirty="0" err="1" smtClean="0">
                <a:solidFill>
                  <a:srgbClr val="00B050"/>
                </a:solidFill>
              </a:rPr>
              <a:t>ى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7030A0"/>
                </a:solidFill>
              </a:rPr>
              <a:t>مَرْ</a:t>
            </a:r>
            <a:r>
              <a:rPr lang="ar-JO" sz="8000" b="1" dirty="0" smtClean="0">
                <a:solidFill>
                  <a:srgbClr val="00B050"/>
                </a:solidFill>
              </a:rPr>
              <a:t>مى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يَرْ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F0"/>
                </a:solidFill>
              </a:rPr>
              <a:t>مي</a:t>
            </a:r>
            <a:endParaRPr lang="ar-JO" sz="6600" b="1" dirty="0">
              <a:solidFill>
                <a:srgbClr val="00B0F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يَرْ</a:t>
            </a:r>
            <a:r>
              <a:rPr lang="ar-JO" sz="8000" b="1" dirty="0" smtClean="0">
                <a:solidFill>
                  <a:srgbClr val="00B0F0"/>
                </a:solidFill>
              </a:rPr>
              <a:t>مي</a:t>
            </a:r>
            <a:endParaRPr lang="ar-JO" sz="8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572264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0070C0"/>
                </a:solidFill>
              </a:rPr>
              <a:t>و</a:t>
            </a:r>
            <a:r>
              <a:rPr lang="ar-JO" sz="6600" b="1" dirty="0" err="1" smtClean="0">
                <a:solidFill>
                  <a:srgbClr val="C00000"/>
                </a:solidFill>
              </a:rPr>
              <a:t>َ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29058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FF0000"/>
                </a:solidFill>
              </a:rPr>
              <a:t>سَـ</a:t>
            </a:r>
            <a:endParaRPr lang="ar-JO" sz="66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4414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00B050"/>
                </a:solidFill>
              </a:rPr>
              <a:t>مَ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43174" y="3071810"/>
            <a:ext cx="378621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70C0"/>
                </a:solidFill>
              </a:rPr>
              <a:t>وَ</a:t>
            </a:r>
            <a:r>
              <a:rPr lang="ar-JO" sz="6600" b="1" dirty="0" smtClean="0">
                <a:solidFill>
                  <a:srgbClr val="FF0000"/>
                </a:solidFill>
              </a:rPr>
              <a:t>سَ</a:t>
            </a:r>
            <a:r>
              <a:rPr lang="ar-JO" sz="6600" b="1" dirty="0" smtClean="0">
                <a:solidFill>
                  <a:srgbClr val="00B050"/>
                </a:solidFill>
              </a:rPr>
              <a:t>مَ</a:t>
            </a:r>
            <a:endParaRPr lang="ar-JO" sz="6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0070C0"/>
                </a:solidFill>
              </a:rPr>
              <a:t>را</a:t>
            </a:r>
            <a:endParaRPr lang="ar-JO" sz="6600" b="1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مي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0070C0"/>
                </a:solidFill>
              </a:rPr>
              <a:t>را</a:t>
            </a:r>
            <a:r>
              <a:rPr lang="ar-JO" sz="8000" b="1" dirty="0" smtClean="0">
                <a:solidFill>
                  <a:srgbClr val="C00000"/>
                </a:solidFill>
              </a:rPr>
              <a:t>مي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رَ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سا</a:t>
            </a:r>
            <a:r>
              <a:rPr lang="ar-JO" sz="8000" b="1" dirty="0" smtClean="0">
                <a:solidFill>
                  <a:srgbClr val="00B050"/>
                </a:solidFill>
              </a:rPr>
              <a:t>رَ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ري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سا</a:t>
            </a:r>
            <a:r>
              <a:rPr lang="ar-JO" sz="8000" b="1" dirty="0" smtClean="0">
                <a:solidFill>
                  <a:srgbClr val="00B050"/>
                </a:solidFill>
              </a:rPr>
              <a:t>ري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58016" y="1000108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0628" y="1000108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ر</a:t>
            </a:r>
            <a:r>
              <a:rPr lang="ar-JO" sz="6600" b="1" dirty="0" smtClean="0">
                <a:solidFill>
                  <a:srgbClr val="C00000"/>
                </a:solidFill>
              </a:rPr>
              <a:t>َ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00298" y="1000108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7030A0"/>
                </a:solidFill>
              </a:rPr>
              <a:t>سا</a:t>
            </a:r>
            <a:endParaRPr lang="ar-JO" sz="6600" b="1" dirty="0">
              <a:solidFill>
                <a:srgbClr val="7030A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4348" y="1000108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F0"/>
                </a:solidFill>
              </a:rPr>
              <a:t>ري</a:t>
            </a:r>
            <a:endParaRPr lang="ar-JO" sz="6600" b="1" dirty="0">
              <a:solidFill>
                <a:srgbClr val="00B0F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سا</a:t>
            </a:r>
            <a:r>
              <a:rPr lang="ar-JO" sz="8000" b="1" dirty="0" smtClean="0">
                <a:solidFill>
                  <a:srgbClr val="00B050"/>
                </a:solidFill>
              </a:rPr>
              <a:t>رَ</a:t>
            </a:r>
            <a:r>
              <a:rPr lang="ar-JO" sz="8000" b="1" dirty="0" smtClean="0">
                <a:solidFill>
                  <a:srgbClr val="C00000"/>
                </a:solidFill>
              </a:rPr>
              <a:t> </a:t>
            </a:r>
            <a:r>
              <a:rPr lang="ar-JO" sz="8000" b="1" dirty="0" smtClean="0">
                <a:solidFill>
                  <a:srgbClr val="7030A0"/>
                </a:solidFill>
              </a:rPr>
              <a:t>سا</a:t>
            </a:r>
            <a:r>
              <a:rPr lang="ar-JO" sz="8000" b="1" dirty="0" smtClean="0">
                <a:solidFill>
                  <a:srgbClr val="00B0F0"/>
                </a:solidFill>
              </a:rPr>
              <a:t>ري</a:t>
            </a:r>
            <a:r>
              <a:rPr lang="ar-JO" sz="8000" b="1" dirty="0" smtClean="0">
                <a:solidFill>
                  <a:srgbClr val="C00000"/>
                </a:solidFill>
              </a:rPr>
              <a:t>.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مَـ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00B050"/>
                </a:solidFill>
              </a:rPr>
              <a:t>شى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مَ</a:t>
            </a:r>
            <a:r>
              <a:rPr lang="ar-JO" sz="8000" b="1" dirty="0" smtClean="0">
                <a:solidFill>
                  <a:srgbClr val="00B050"/>
                </a:solidFill>
              </a:rPr>
              <a:t>شى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شَـ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00B050"/>
                </a:solidFill>
              </a:rPr>
              <a:t>وى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err="1" smtClean="0">
                <a:solidFill>
                  <a:srgbClr val="C00000"/>
                </a:solidFill>
              </a:rPr>
              <a:t>شَ</a:t>
            </a:r>
            <a:r>
              <a:rPr lang="ar-JO" sz="8000" b="1" dirty="0" err="1" smtClean="0">
                <a:solidFill>
                  <a:srgbClr val="00B050"/>
                </a:solidFill>
              </a:rPr>
              <a:t>وى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ما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ما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ما</a:t>
            </a:r>
            <a:r>
              <a:rPr lang="ar-JO" sz="8000" b="1" dirty="0" smtClean="0">
                <a:solidFill>
                  <a:srgbClr val="00B050"/>
                </a:solidFill>
              </a:rPr>
              <a:t>ما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F0"/>
                </a:solidFill>
              </a:rPr>
              <a:t>فَـ</a:t>
            </a:r>
            <a:endParaRPr lang="ar-JO" sz="6600" b="1" dirty="0">
              <a:solidFill>
                <a:srgbClr val="00B0F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مي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00B0F0"/>
                </a:solidFill>
              </a:rPr>
              <a:t>فَ</a:t>
            </a:r>
            <a:r>
              <a:rPr lang="ar-JO" sz="8000" b="1" dirty="0" smtClean="0">
                <a:solidFill>
                  <a:srgbClr val="C00000"/>
                </a:solidFill>
              </a:rPr>
              <a:t>مي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00760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رَ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43306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00B050"/>
                </a:solidFill>
              </a:rPr>
              <a:t>مَـ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85852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7030A0"/>
                </a:solidFill>
              </a:rPr>
              <a:t>شَ</a:t>
            </a:r>
            <a:endParaRPr lang="ar-JO" sz="6600" b="1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رَ</a:t>
            </a:r>
            <a:r>
              <a:rPr lang="ar-JO" sz="8000" b="1" dirty="0" smtClean="0">
                <a:solidFill>
                  <a:srgbClr val="00B050"/>
                </a:solidFill>
              </a:rPr>
              <a:t>مَ</a:t>
            </a:r>
            <a:r>
              <a:rPr lang="ar-JO" sz="8000" b="1" dirty="0" smtClean="0">
                <a:solidFill>
                  <a:srgbClr val="7030A0"/>
                </a:solidFill>
              </a:rPr>
              <a:t>شَ</a:t>
            </a:r>
            <a:endParaRPr lang="ar-JO" sz="8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00760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رَفْـ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43306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F0"/>
                </a:solidFill>
              </a:rPr>
              <a:t>رَ</a:t>
            </a:r>
            <a:endParaRPr lang="ar-JO" sz="6600" b="1" dirty="0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1538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فَ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28794" y="3071810"/>
            <a:ext cx="4714908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رَفْ</a:t>
            </a:r>
            <a:r>
              <a:rPr lang="ar-JO" sz="6600" b="1" dirty="0" smtClean="0">
                <a:solidFill>
                  <a:srgbClr val="00B0F0"/>
                </a:solidFill>
              </a:rPr>
              <a:t>رَ</a:t>
            </a:r>
            <a:r>
              <a:rPr lang="ar-JO" sz="6600" b="1" dirty="0" smtClean="0">
                <a:solidFill>
                  <a:srgbClr val="00B050"/>
                </a:solidFill>
              </a:rPr>
              <a:t>فَ</a:t>
            </a:r>
            <a:endParaRPr lang="ar-JO" sz="6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00760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43306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فَـ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85852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7030A0"/>
                </a:solidFill>
              </a:rPr>
              <a:t>رَ</a:t>
            </a:r>
            <a:endParaRPr lang="ar-JO" sz="6600" b="1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سا</a:t>
            </a:r>
            <a:r>
              <a:rPr lang="ar-JO" sz="8000" b="1" dirty="0" smtClean="0">
                <a:solidFill>
                  <a:srgbClr val="00B050"/>
                </a:solidFill>
              </a:rPr>
              <a:t>فَ</a:t>
            </a:r>
            <a:r>
              <a:rPr lang="ar-JO" sz="8000" b="1" dirty="0" smtClean="0">
                <a:solidFill>
                  <a:srgbClr val="7030A0"/>
                </a:solidFill>
              </a:rPr>
              <a:t>رَ</a:t>
            </a:r>
            <a:r>
              <a:rPr lang="ar-JO" sz="8000" b="1" dirty="0" smtClean="0">
                <a:solidFill>
                  <a:srgbClr val="C00000"/>
                </a:solidFill>
              </a:rPr>
              <a:t>.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358082" y="928670"/>
            <a:ext cx="1143008" cy="7858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43636" y="928670"/>
            <a:ext cx="1143008" cy="7858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7030A0"/>
                </a:solidFill>
              </a:rPr>
              <a:t>فَـ</a:t>
            </a:r>
            <a:endParaRPr lang="ar-JO" sz="6600" b="1" dirty="0">
              <a:solidFill>
                <a:srgbClr val="7030A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29190" y="928670"/>
            <a:ext cx="1143008" cy="7858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ر</a:t>
            </a:r>
            <a:r>
              <a:rPr lang="ar-JO" sz="6600" b="1" dirty="0" smtClean="0">
                <a:solidFill>
                  <a:srgbClr val="C00000"/>
                </a:solidFill>
              </a:rPr>
              <a:t>َ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57422" y="1000108"/>
            <a:ext cx="1143008" cy="7858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سا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1538" y="1000108"/>
            <a:ext cx="1143008" cy="7858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70C0"/>
                </a:solidFill>
              </a:rPr>
              <a:t>ري</a:t>
            </a:r>
            <a:endParaRPr lang="ar-JO" sz="6600" b="1" dirty="0">
              <a:solidFill>
                <a:srgbClr val="0070C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28794" y="2786058"/>
            <a:ext cx="5072098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سا</a:t>
            </a:r>
            <a:r>
              <a:rPr lang="ar-JO" sz="6600" b="1" dirty="0" smtClean="0">
                <a:solidFill>
                  <a:srgbClr val="7030A0"/>
                </a:solidFill>
              </a:rPr>
              <a:t>فَ</a:t>
            </a:r>
            <a:r>
              <a:rPr lang="ar-JO" sz="6600" b="1" dirty="0" smtClean="0">
                <a:solidFill>
                  <a:srgbClr val="00B050"/>
                </a:solidFill>
              </a:rPr>
              <a:t>رَ</a:t>
            </a:r>
            <a:r>
              <a:rPr lang="ar-JO" sz="6600" b="1" dirty="0" smtClean="0">
                <a:solidFill>
                  <a:srgbClr val="C00000"/>
                </a:solidFill>
              </a:rPr>
              <a:t> سا</a:t>
            </a:r>
            <a:r>
              <a:rPr lang="ar-JO" sz="6600" b="1" dirty="0" smtClean="0">
                <a:solidFill>
                  <a:srgbClr val="0070C0"/>
                </a:solidFill>
              </a:rPr>
              <a:t>ري</a:t>
            </a:r>
            <a:r>
              <a:rPr lang="ar-JO" sz="6600" b="1" dirty="0" smtClean="0">
                <a:solidFill>
                  <a:srgbClr val="C00000"/>
                </a:solidFill>
              </a:rPr>
              <a:t>.</a:t>
            </a:r>
            <a:endParaRPr lang="ar-JO" sz="6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" grpId="0" animBg="1"/>
      <p:bldP spid="10" grpId="0" animBg="1"/>
      <p:bldP spid="11" grpId="0" animBg="1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70C0"/>
                </a:solidFill>
              </a:rPr>
              <a:t>رَ</a:t>
            </a:r>
            <a:endParaRPr lang="ar-JO" sz="6600" b="1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شا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0070C0"/>
                </a:solidFill>
              </a:rPr>
              <a:t>رَ</a:t>
            </a:r>
            <a:r>
              <a:rPr lang="ar-JO" sz="8000" b="1" dirty="0" smtClean="0">
                <a:solidFill>
                  <a:srgbClr val="C00000"/>
                </a:solidFill>
              </a:rPr>
              <a:t>شا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00760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C00000"/>
                </a:solidFill>
              </a:rPr>
              <a:t>فَـ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43306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70C0"/>
                </a:solidFill>
              </a:rPr>
              <a:t>رَ</a:t>
            </a:r>
            <a:endParaRPr lang="ar-JO" sz="6600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85852" y="1071546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50"/>
                </a:solidFill>
              </a:rPr>
              <a:t>شَ</a:t>
            </a:r>
            <a:endParaRPr lang="ar-JO" sz="6600" b="1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فَ</a:t>
            </a:r>
            <a:r>
              <a:rPr lang="ar-JO" sz="8000" b="1" dirty="0" smtClean="0">
                <a:solidFill>
                  <a:srgbClr val="0070C0"/>
                </a:solidFill>
              </a:rPr>
              <a:t>رَ</a:t>
            </a:r>
            <a:r>
              <a:rPr lang="ar-JO" sz="8000" b="1" dirty="0" smtClean="0">
                <a:solidFill>
                  <a:srgbClr val="00B050"/>
                </a:solidFill>
              </a:rPr>
              <a:t>شَ</a:t>
            </a:r>
            <a:endParaRPr lang="ar-JO" sz="8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F0"/>
                </a:solidFill>
              </a:rPr>
              <a:t>يَمْـ</a:t>
            </a:r>
            <a:endParaRPr lang="ar-JO" sz="6600" b="1" dirty="0">
              <a:solidFill>
                <a:srgbClr val="00B0F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7030A0"/>
                </a:solidFill>
              </a:rPr>
              <a:t>شي</a:t>
            </a:r>
            <a:endParaRPr lang="ar-JO" sz="6600" b="1" dirty="0">
              <a:solidFill>
                <a:srgbClr val="7030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00B0F0"/>
                </a:solidFill>
              </a:rPr>
              <a:t>يَمْ</a:t>
            </a:r>
            <a:r>
              <a:rPr lang="ar-JO" sz="8000" b="1" dirty="0" smtClean="0">
                <a:solidFill>
                  <a:srgbClr val="7030A0"/>
                </a:solidFill>
              </a:rPr>
              <a:t>شي</a:t>
            </a:r>
            <a:endParaRPr lang="ar-JO" sz="8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14876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err="1" smtClean="0">
                <a:solidFill>
                  <a:srgbClr val="C00000"/>
                </a:solidFill>
              </a:rPr>
              <a:t>شا</a:t>
            </a:r>
            <a:endParaRPr lang="ar-JO" sz="66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1214422"/>
            <a:ext cx="1643074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6600" b="1" dirty="0" smtClean="0">
                <a:solidFill>
                  <a:srgbClr val="00B0F0"/>
                </a:solidFill>
              </a:rPr>
              <a:t>في</a:t>
            </a:r>
            <a:endParaRPr lang="ar-JO" sz="6600" b="1" dirty="0">
              <a:solidFill>
                <a:srgbClr val="00B0F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860" y="2928934"/>
            <a:ext cx="4286280" cy="12144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شا</a:t>
            </a:r>
            <a:r>
              <a:rPr lang="ar-JO" sz="8000" b="1" dirty="0" smtClean="0">
                <a:solidFill>
                  <a:srgbClr val="00B0F0"/>
                </a:solidFill>
              </a:rPr>
              <a:t>في</a:t>
            </a:r>
            <a:endParaRPr lang="ar-JO" sz="8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57356" y="1928802"/>
            <a:ext cx="5214974" cy="17859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رَسَمَ شافي.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57356" y="1928802"/>
            <a:ext cx="5214974" cy="17859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يَمْشي سامي.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57356" y="1928802"/>
            <a:ext cx="5214974" cy="17859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سافَرَ ساري.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57356" y="1928802"/>
            <a:ext cx="5214974" cy="17859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سارَ ساري.</a:t>
            </a:r>
            <a:endParaRPr lang="ar-JO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decdc884b4688d6563b6d26d9f8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57356" y="857232"/>
            <a:ext cx="5214974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8000" b="1" dirty="0" smtClean="0">
                <a:solidFill>
                  <a:srgbClr val="C00000"/>
                </a:solidFill>
              </a:rPr>
              <a:t>أحسنت يا بطل</a:t>
            </a:r>
            <a:endParaRPr lang="ar-JO" sz="80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85918" y="1500174"/>
            <a:ext cx="5214974" cy="1785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4000" b="1" dirty="0" smtClean="0">
                <a:solidFill>
                  <a:srgbClr val="00B050"/>
                </a:solidFill>
              </a:rPr>
              <a:t>لقد حصلت على نجمة القراءة</a:t>
            </a:r>
            <a:endParaRPr lang="ar-JO" sz="4000" b="1" dirty="0">
              <a:solidFill>
                <a:srgbClr val="00B050"/>
              </a:solidFill>
            </a:endParaRPr>
          </a:p>
        </p:txBody>
      </p:sp>
      <p:pic>
        <p:nvPicPr>
          <p:cNvPr id="6" name="Picture 5" descr="ezgif.com-crop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E6F1"/>
              </a:clrFrom>
              <a:clrTo>
                <a:srgbClr val="FFE6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0166" y="2821773"/>
            <a:ext cx="5381636" cy="4036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223</Words>
  <Application>Microsoft Office PowerPoint</Application>
  <PresentationFormat>On-screen Show (4:3)</PresentationFormat>
  <Paragraphs>135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MY LAPTOP</dc:creator>
  <cp:lastModifiedBy>MY LAPTOP</cp:lastModifiedBy>
  <cp:revision>26</cp:revision>
  <dcterms:created xsi:type="dcterms:W3CDTF">2022-10-24T17:57:15Z</dcterms:created>
  <dcterms:modified xsi:type="dcterms:W3CDTF">2022-10-30T15:47:46Z</dcterms:modified>
</cp:coreProperties>
</file>