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1" r:id="rId3"/>
    <p:sldId id="266" r:id="rId4"/>
    <p:sldId id="267" r:id="rId5"/>
  </p:sldIdLst>
  <p:sldSz cx="6858000" cy="9144000" type="screen4x3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5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4963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4764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687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109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142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9199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643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6212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4073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3733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6687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5C56-1330-4791-8CCE-48C931B2FA38}" type="datetimeFigureOut">
              <a:rPr lang="en-AE" smtClean="0"/>
              <a:t>15/09/2025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4DA3-D627-43DF-A412-2D0AF6B58F6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5585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2FAD4-1B4C-12DE-7B7D-7B48359AD1A3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6E9C20C4-DDA4-09DE-5F5C-E30206E03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25E66-2F09-C741-AB7F-725507F8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9" name="TextBox 701">
            <a:extLst>
              <a:ext uri="{FF2B5EF4-FFF2-40B4-BE49-F238E27FC236}">
                <a16:creationId xmlns:a16="http://schemas.microsoft.com/office/drawing/2014/main" id="{D6CF546C-B9B9-CC14-DE19-0B42B060F410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2">
            <a:extLst>
              <a:ext uri="{FF2B5EF4-FFF2-40B4-BE49-F238E27FC236}">
                <a16:creationId xmlns:a16="http://schemas.microsoft.com/office/drawing/2014/main" id="{465F701D-38F4-461A-A7B3-719D5CE335A2}"/>
              </a:ext>
            </a:extLst>
          </p:cNvPr>
          <p:cNvSpPr txBox="1"/>
          <p:nvPr/>
        </p:nvSpPr>
        <p:spPr>
          <a:xfrm>
            <a:off x="774931" y="8072795"/>
            <a:ext cx="59645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 rtl="1"/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ar-AE" b="1" dirty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AE" b="1" dirty="0">
                <a:latin typeface="Sakkal Majalla" pitchFamily="2" charset="-78"/>
                <a:cs typeface="Sakkal Majalla" pitchFamily="2" charset="-78"/>
              </a:rPr>
              <a:t>اسمي : ............................................................................الصف الأول </a:t>
            </a:r>
            <a:endParaRPr lang="ar-AE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DC9CB-4300-41A7-9AF9-9F6BC5A0B6C6}"/>
              </a:ext>
            </a:extLst>
          </p:cNvPr>
          <p:cNvSpPr txBox="1"/>
          <p:nvPr/>
        </p:nvSpPr>
        <p:spPr>
          <a:xfrm>
            <a:off x="417098" y="1159570"/>
            <a:ext cx="602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ربيع والمطر الغزير</a:t>
            </a:r>
            <a:endParaRPr lang="en-US" sz="2400" b="1" u="sng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AE" sz="8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CCB8EE-1742-4CA6-B230-53E7E75CF46F}"/>
              </a:ext>
            </a:extLst>
          </p:cNvPr>
          <p:cNvSpPr/>
          <p:nvPr/>
        </p:nvSpPr>
        <p:spPr>
          <a:xfrm>
            <a:off x="6355456" y="3872791"/>
            <a:ext cx="126001" cy="279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4" descr="j0215068">
            <a:extLst>
              <a:ext uri="{FF2B5EF4-FFF2-40B4-BE49-F238E27FC236}">
                <a16:creationId xmlns:a16="http://schemas.microsoft.com/office/drawing/2014/main" id="{62E57F73-1393-4EF9-92D2-1EF8B396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1182" y="6382018"/>
            <a:ext cx="838660" cy="70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DB6643C0-3B8E-430B-A6FA-53F59DB75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68" y="3002142"/>
            <a:ext cx="54804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شَجَــرةٌ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رمالٌ             </a:t>
            </a: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رمّـانُ 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4" descr="j0409481">
            <a:extLst>
              <a:ext uri="{FF2B5EF4-FFF2-40B4-BE49-F238E27FC236}">
                <a16:creationId xmlns:a16="http://schemas.microsoft.com/office/drawing/2014/main" id="{3133B9FF-B363-442A-A6A9-5D943E83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4177" y="2256701"/>
            <a:ext cx="924759" cy="59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1EB386BC-D59E-4170-9AC5-2C8047C7A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31216" t="23029" r="55831" b="64844"/>
          <a:stretch/>
        </p:blipFill>
        <p:spPr bwMode="auto">
          <a:xfrm>
            <a:off x="558976" y="2090441"/>
            <a:ext cx="1117423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0EA638-94A1-4ACB-943E-A0FF80869023}"/>
              </a:ext>
            </a:extLst>
          </p:cNvPr>
          <p:cNvSpPr txBox="1"/>
          <p:nvPr/>
        </p:nvSpPr>
        <p:spPr>
          <a:xfrm>
            <a:off x="779419" y="1767571"/>
            <a:ext cx="56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أَضَـع الْـحَـرَكة الْـمُـناسِـبَـة على الْـحَـرْف (ر) في الْـكَـلِـمات التّـاليَـة :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C81B45-63BD-4DD1-A446-3108F8DBE015}"/>
              </a:ext>
            </a:extLst>
          </p:cNvPr>
          <p:cNvSpPr txBox="1"/>
          <p:nvPr/>
        </p:nvSpPr>
        <p:spPr>
          <a:xfrm>
            <a:off x="2112493" y="3730671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أُكمل الْـكَـلمات بالمقطع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الطويل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المناسب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sz="2000" b="1" u="sng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sz="2000" b="1" u="sng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sz="2000" b="1" u="sng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sz="2000" b="1" u="sng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sz="2000" b="1" u="sng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0" name="صورة 32" descr="قرد.jpg">
            <a:extLst>
              <a:ext uri="{FF2B5EF4-FFF2-40B4-BE49-F238E27FC236}">
                <a16:creationId xmlns:a16="http://schemas.microsoft.com/office/drawing/2014/main" id="{26BCFD5F-5E2D-4FA9-8EC3-8A0C73D551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356" y="4025708"/>
            <a:ext cx="531454" cy="708606"/>
          </a:xfrm>
          <a:prstGeom prst="rect">
            <a:avLst/>
          </a:prstGeom>
        </p:spPr>
      </p:pic>
      <p:pic>
        <p:nvPicPr>
          <p:cNvPr id="41" name="صورة 32" descr="قرد.jpg">
            <a:extLst>
              <a:ext uri="{FF2B5EF4-FFF2-40B4-BE49-F238E27FC236}">
                <a16:creationId xmlns:a16="http://schemas.microsoft.com/office/drawing/2014/main" id="{9516F2F3-1D1D-4437-B62A-26C05377A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802" y="4025708"/>
            <a:ext cx="531454" cy="708606"/>
          </a:xfrm>
          <a:prstGeom prst="rect">
            <a:avLst/>
          </a:prstGeom>
        </p:spPr>
      </p:pic>
      <p:pic>
        <p:nvPicPr>
          <p:cNvPr id="42" name="صورة 32" descr="قرد.jpg">
            <a:extLst>
              <a:ext uri="{FF2B5EF4-FFF2-40B4-BE49-F238E27FC236}">
                <a16:creationId xmlns:a16="http://schemas.microsoft.com/office/drawing/2014/main" id="{CEA093C3-3E5A-4DA2-A0FD-D19222ED04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9448" y="4025707"/>
            <a:ext cx="531454" cy="708606"/>
          </a:xfrm>
          <a:prstGeom prst="rect">
            <a:avLst/>
          </a:prstGeom>
        </p:spPr>
      </p:pic>
      <p:pic>
        <p:nvPicPr>
          <p:cNvPr id="43" name="Picture 5" descr="j0334880">
            <a:extLst>
              <a:ext uri="{FF2B5EF4-FFF2-40B4-BE49-F238E27FC236}">
                <a16:creationId xmlns:a16="http://schemas.microsoft.com/office/drawing/2014/main" id="{74DEFF50-DF06-48B7-9766-7C3C0056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930288" y="4133056"/>
            <a:ext cx="621638" cy="5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 descr="j0334880">
            <a:extLst>
              <a:ext uri="{FF2B5EF4-FFF2-40B4-BE49-F238E27FC236}">
                <a16:creationId xmlns:a16="http://schemas.microsoft.com/office/drawing/2014/main" id="{960EBBED-83BC-4E88-8D11-E176304D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715974" y="4275932"/>
            <a:ext cx="621638" cy="5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 descr="j0334880">
            <a:extLst>
              <a:ext uri="{FF2B5EF4-FFF2-40B4-BE49-F238E27FC236}">
                <a16:creationId xmlns:a16="http://schemas.microsoft.com/office/drawing/2014/main" id="{91F6CC70-ED3C-4181-B449-D4DDD7B2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216040" y="4133056"/>
            <a:ext cx="621638" cy="5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5">
            <a:extLst>
              <a:ext uri="{FF2B5EF4-FFF2-40B4-BE49-F238E27FC236}">
                <a16:creationId xmlns:a16="http://schemas.microsoft.com/office/drawing/2014/main" id="{01C10293-34D6-45DA-81DE-866A62D4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57" y="4932004"/>
            <a:ext cx="602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.........ــــشٌ                  قُــ..........دٌ                  زَ........</a:t>
            </a:r>
            <a:r>
              <a:rPr lang="ar-AE" sz="32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فَـةٌ</a:t>
            </a: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7E3AF5-E5BE-4B50-B973-CFC9617963E9}"/>
              </a:ext>
            </a:extLst>
          </p:cNvPr>
          <p:cNvSpPr txBox="1"/>
          <p:nvPr/>
        </p:nvSpPr>
        <p:spPr>
          <a:xfrm>
            <a:off x="2304993" y="587484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أكْتُبُ اسم الصور التالية :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2" name="Picture 18" descr="tree cartoon images">
            <a:extLst>
              <a:ext uri="{FF2B5EF4-FFF2-40B4-BE49-F238E27FC236}">
                <a16:creationId xmlns:a16="http://schemas.microsoft.com/office/drawing/2014/main" id="{4C3EF304-448C-4908-96E9-B574D604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618" y="2160852"/>
            <a:ext cx="611793" cy="7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titled by om-danah-2015 on emaze">
            <a:extLst>
              <a:ext uri="{FF2B5EF4-FFF2-40B4-BE49-F238E27FC236}">
                <a16:creationId xmlns:a16="http://schemas.microsoft.com/office/drawing/2014/main" id="{AEFE1DF4-028A-450C-8DA8-76C2583B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5" y="3884313"/>
            <a:ext cx="541257" cy="9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76B58F5-8D4D-490A-9765-E3C766828DB4}"/>
              </a:ext>
            </a:extLst>
          </p:cNvPr>
          <p:cNvSpPr/>
          <p:nvPr/>
        </p:nvSpPr>
        <p:spPr>
          <a:xfrm>
            <a:off x="4136573" y="7376429"/>
            <a:ext cx="1676400" cy="6624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  <a:endParaRPr lang="en-GB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ذرة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B7B77586-AFCE-41F1-8A54-2D2CBCFA9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70" y="6181362"/>
            <a:ext cx="1108458" cy="11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11E29AF-832A-452F-B8D3-27D978CD2670}"/>
              </a:ext>
            </a:extLst>
          </p:cNvPr>
          <p:cNvSpPr/>
          <p:nvPr/>
        </p:nvSpPr>
        <p:spPr>
          <a:xfrm>
            <a:off x="886992" y="7316184"/>
            <a:ext cx="1676400" cy="6624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  <a:endParaRPr lang="en-GB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07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DB139-A46E-981E-4133-50F40C014891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00D20EF9-FFCA-04E4-9145-9699A1E60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BCF43-BD66-5D5D-4729-1672F27BF3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8" name="TextBox 701">
            <a:extLst>
              <a:ext uri="{FF2B5EF4-FFF2-40B4-BE49-F238E27FC236}">
                <a16:creationId xmlns:a16="http://schemas.microsoft.com/office/drawing/2014/main" id="{AF5F272A-FF4A-0C36-D7EE-B86AEFEF7E17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60EDF-F11A-44B6-B81F-559847C9E95F}"/>
              </a:ext>
            </a:extLst>
          </p:cNvPr>
          <p:cNvSpPr txBox="1"/>
          <p:nvPr/>
        </p:nvSpPr>
        <p:spPr>
          <a:xfrm>
            <a:off x="405755" y="8219618"/>
            <a:ext cx="6318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ar-AE" sz="2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اسمي : .................................................................................الصف الأول </a:t>
            </a:r>
            <a:endParaRPr lang="ar-AE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762D43-2BE1-46AB-891D-5359ACC4F656}"/>
              </a:ext>
            </a:extLst>
          </p:cNvPr>
          <p:cNvSpPr txBox="1"/>
          <p:nvPr/>
        </p:nvSpPr>
        <p:spPr>
          <a:xfrm>
            <a:off x="346580" y="1274751"/>
            <a:ext cx="602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u="sng" dirty="0">
                <a:latin typeface="Adobe Arabic" pitchFamily="18" charset="-78"/>
                <a:cs typeface="Adobe Arabic" pitchFamily="18" charset="-78"/>
              </a:rPr>
              <a:t>( ربيع والمطر الغزير )  المقطع الساكن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9FB0CA-0374-4C4B-9250-AF18E2188CB2}"/>
              </a:ext>
            </a:extLst>
          </p:cNvPr>
          <p:cNvSpPr/>
          <p:nvPr/>
        </p:nvSpPr>
        <p:spPr>
          <a:xfrm>
            <a:off x="6096000" y="6730891"/>
            <a:ext cx="126001" cy="279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E0894EED-5329-40E9-ADDC-6108F4CA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28" y="2351469"/>
            <a:ext cx="5395912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latin typeface="Adobe Arabic" pitchFamily="18" charset="-78"/>
                <a:cs typeface="Adobe Arabic" pitchFamily="18" charset="-78"/>
              </a:rPr>
              <a:t>بَـرْد</a:t>
            </a:r>
            <a:r>
              <a:rPr lang="ar-AE" sz="3600" b="1" dirty="0">
                <a:latin typeface="Adobe Arabic" pitchFamily="18" charset="-78"/>
                <a:cs typeface="Adobe Arabic" pitchFamily="18" charset="-78"/>
              </a:rPr>
              <a:t>ٌ </a:t>
            </a:r>
            <a:r>
              <a:rPr lang="ar-SA" sz="3600" b="1" dirty="0">
                <a:latin typeface="Adobe Arabic" pitchFamily="18" charset="-78"/>
                <a:cs typeface="Adobe Arabic" pitchFamily="18" charset="-78"/>
              </a:rPr>
              <a:t>      </a:t>
            </a:r>
            <a:r>
              <a:rPr lang="ar-AE" sz="3600" b="1" dirty="0">
                <a:latin typeface="Adobe Arabic" pitchFamily="18" charset="-78"/>
                <a:cs typeface="Adobe Arabic" pitchFamily="18" charset="-78"/>
              </a:rPr>
              <a:t>أَحْــمَدٌ </a:t>
            </a:r>
            <a:r>
              <a:rPr lang="ar-SA" sz="3600" b="1" dirty="0">
                <a:latin typeface="Adobe Arabic" pitchFamily="18" charset="-78"/>
                <a:cs typeface="Adobe Arabic" pitchFamily="18" charset="-78"/>
              </a:rPr>
              <a:t>       </a:t>
            </a:r>
            <a:r>
              <a:rPr lang="ar-AE" sz="3600" b="1" dirty="0">
                <a:latin typeface="Adobe Arabic" pitchFamily="18" charset="-78"/>
                <a:cs typeface="Adobe Arabic" pitchFamily="18" charset="-78"/>
              </a:rPr>
              <a:t>جارَتْ</a:t>
            </a:r>
            <a:r>
              <a:rPr lang="ar-SA" sz="3600" b="1" dirty="0">
                <a:latin typeface="Adobe Arabic" pitchFamily="18" charset="-78"/>
                <a:cs typeface="Adobe Arabic" pitchFamily="18" charset="-78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19E199-A60C-41EB-B2EB-FCB009E5B3CF}"/>
              </a:ext>
            </a:extLst>
          </p:cNvPr>
          <p:cNvSpPr txBox="1"/>
          <p:nvPr/>
        </p:nvSpPr>
        <p:spPr>
          <a:xfrm>
            <a:off x="2487539" y="185569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ar-AE" dirty="0">
                <a:latin typeface="Sakkal Majalla" pitchFamily="2" charset="-78"/>
                <a:cs typeface="Sakkal Majalla" pitchFamily="2" charset="-78"/>
              </a:rPr>
              <a:t>أحوط المقطع الساكن </a:t>
            </a:r>
            <a:r>
              <a:rPr lang="ar-AE" b="1" u="sng" dirty="0">
                <a:latin typeface="Sakkal Majalla" pitchFamily="2" charset="-78"/>
                <a:cs typeface="Sakkal Majalla" pitchFamily="2" charset="-78"/>
              </a:rPr>
              <a:t>فقط</a:t>
            </a:r>
            <a:r>
              <a:rPr lang="ar-AE" dirty="0">
                <a:latin typeface="Sakkal Majalla" pitchFamily="2" charset="-78"/>
                <a:cs typeface="Sakkal Majalla" pitchFamily="2" charset="-78"/>
              </a:rPr>
              <a:t> في الكلمات الآتية :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EDE05D-86BC-4771-BD91-DB938276D702}"/>
              </a:ext>
            </a:extLst>
          </p:cNvPr>
          <p:cNvSpPr txBox="1"/>
          <p:nvPr/>
        </p:nvSpPr>
        <p:spPr>
          <a:xfrm>
            <a:off x="956460" y="3367335"/>
            <a:ext cx="56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ar-AE" dirty="0">
                <a:latin typeface="Sakkal Majalla" pitchFamily="2" charset="-78"/>
                <a:cs typeface="Sakkal Majalla" pitchFamily="2" charset="-78"/>
              </a:rPr>
              <a:t>أكتب المقطع الساكن</a:t>
            </a:r>
            <a:r>
              <a:rPr lang="en-GB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GB" b="1" u="sng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b="1" u="sng" dirty="0">
                <a:latin typeface="Sakkal Majalla" pitchFamily="2" charset="-78"/>
                <a:cs typeface="Sakkal Majalla" pitchFamily="2" charset="-78"/>
              </a:rPr>
              <a:t>فقط  </a:t>
            </a:r>
            <a:r>
              <a:rPr lang="ar-AE" dirty="0">
                <a:latin typeface="Sakkal Majalla" pitchFamily="2" charset="-78"/>
                <a:cs typeface="Sakkal Majalla" pitchFamily="2" charset="-78"/>
              </a:rPr>
              <a:t>في الكلمات التالية :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2F9206-E6D8-4686-B771-74574FE6ACBE}"/>
              </a:ext>
            </a:extLst>
          </p:cNvPr>
          <p:cNvSpPr txBox="1"/>
          <p:nvPr/>
        </p:nvSpPr>
        <p:spPr>
          <a:xfrm>
            <a:off x="880547" y="5383892"/>
            <a:ext cx="56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أكتب اسم الصور التالية  :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C56A2D-752E-437C-A017-BEC73B1FE1AC}"/>
              </a:ext>
            </a:extLst>
          </p:cNvPr>
          <p:cNvSpPr/>
          <p:nvPr/>
        </p:nvSpPr>
        <p:spPr>
          <a:xfrm>
            <a:off x="3459956" y="3800209"/>
            <a:ext cx="278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ar-AE" sz="2800" b="1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800" b="1">
                <a:latin typeface="Adobe Arabic" pitchFamily="18" charset="-78"/>
                <a:cs typeface="Adobe Arabic" pitchFamily="18" charset="-78"/>
              </a:rPr>
              <a:t>دَمْــــجُ </a:t>
            </a:r>
            <a:r>
              <a:rPr lang="ar-AE" sz="2800" b="1">
                <a:latin typeface="Adobe Arabic" pitchFamily="18" charset="-78"/>
                <a:cs typeface="Adobe Arabic" pitchFamily="18" charset="-78"/>
              </a:rPr>
              <a:t>	            </a:t>
            </a:r>
            <a:r>
              <a:rPr lang="ar-SA" sz="2800" b="1">
                <a:latin typeface="Adobe Arabic" pitchFamily="18" charset="-78"/>
                <a:cs typeface="Adobe Arabic" pitchFamily="18" charset="-78"/>
              </a:rPr>
              <a:t>  تَــمْـــرُ</a:t>
            </a:r>
            <a:endParaRPr lang="en-GB" sz="2800" b="1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849B17-6CAA-4247-A897-D96D5D895F4B}"/>
              </a:ext>
            </a:extLst>
          </p:cNvPr>
          <p:cNvSpPr/>
          <p:nvPr/>
        </p:nvSpPr>
        <p:spPr>
          <a:xfrm>
            <a:off x="687428" y="3755076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AE" sz="2800" b="1">
                <a:latin typeface="Adobe Arabic" pitchFamily="18" charset="-78"/>
                <a:cs typeface="Adobe Arabic" pitchFamily="18" charset="-78"/>
              </a:rPr>
              <a:t>      </a:t>
            </a:r>
            <a:r>
              <a:rPr lang="ar-SA" sz="2800" b="1">
                <a:latin typeface="Adobe Arabic" pitchFamily="18" charset="-78"/>
                <a:cs typeface="Adobe Arabic" pitchFamily="18" charset="-78"/>
              </a:rPr>
              <a:t> بَــــدْ</a:t>
            </a:r>
            <a:r>
              <a:rPr lang="ar-AE" sz="2800" b="1">
                <a:latin typeface="Adobe Arabic" pitchFamily="18" charset="-78"/>
                <a:cs typeface="Adobe Arabic" pitchFamily="18" charset="-78"/>
              </a:rPr>
              <a:t>رٌ</a:t>
            </a:r>
            <a:r>
              <a:rPr lang="ar-SA" sz="2800" b="1">
                <a:latin typeface="Adobe Arabic" pitchFamily="18" charset="-78"/>
                <a:cs typeface="Adobe Arabic" pitchFamily="18" charset="-78"/>
              </a:rPr>
              <a:t>          </a:t>
            </a:r>
            <a:r>
              <a:rPr lang="ar-AE" sz="2800" b="1">
                <a:latin typeface="Adobe Arabic" pitchFamily="18" charset="-78"/>
                <a:cs typeface="Adobe Arabic" pitchFamily="18" charset="-78"/>
              </a:rPr>
              <a:t>جا</a:t>
            </a:r>
            <a:r>
              <a:rPr lang="ar-SA" sz="2800" b="1">
                <a:latin typeface="Adobe Arabic" pitchFamily="18" charset="-78"/>
                <a:cs typeface="Adobe Arabic" pitchFamily="18" charset="-78"/>
              </a:rPr>
              <a:t>ر</a:t>
            </a:r>
            <a:r>
              <a:rPr lang="ar-AE" sz="2800" b="1">
                <a:latin typeface="Adobe Arabic" pitchFamily="18" charset="-78"/>
                <a:cs typeface="Adobe Arabic" pitchFamily="18" charset="-78"/>
              </a:rPr>
              <a:t>تْ</a:t>
            </a:r>
            <a:endParaRPr lang="en-GB" sz="2800" b="1">
              <a:latin typeface="Adobe Arabic" pitchFamily="18" charset="-78"/>
              <a:cs typeface="Adobe Arabic" pitchFamily="18" charset="-78"/>
            </a:endParaRP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9ED936DC-C2AF-41C2-80BD-40DFB6A53369}"/>
              </a:ext>
            </a:extLst>
          </p:cNvPr>
          <p:cNvGrpSpPr>
            <a:grpSpLocks/>
          </p:cNvGrpSpPr>
          <p:nvPr/>
        </p:nvGrpSpPr>
        <p:grpSpPr bwMode="auto">
          <a:xfrm>
            <a:off x="5011521" y="4287103"/>
            <a:ext cx="1233241" cy="800100"/>
            <a:chOff x="13680" y="5940"/>
            <a:chExt cx="2160" cy="1260"/>
          </a:xfrm>
        </p:grpSpPr>
        <p:sp>
          <p:nvSpPr>
            <p:cNvPr id="38" name="Line 3">
              <a:extLst>
                <a:ext uri="{FF2B5EF4-FFF2-40B4-BE49-F238E27FC236}">
                  <a16:creationId xmlns:a16="http://schemas.microsoft.com/office/drawing/2014/main" id="{302DE084-D7E3-4F10-AFD1-1ECDD625E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0" y="5940"/>
              <a:ext cx="0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  <p:sp>
          <p:nvSpPr>
            <p:cNvPr id="39" name="Text Box 4">
              <a:extLst>
                <a:ext uri="{FF2B5EF4-FFF2-40B4-BE49-F238E27FC236}">
                  <a16:creationId xmlns:a16="http://schemas.microsoft.com/office/drawing/2014/main" id="{A4584314-4B55-4523-8217-9C3EF326B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0" y="6300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..........................</a:t>
              </a:r>
              <a:endParaRPr kumimoji="0" lang="ar-AE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F020F893-E033-42B2-856D-C4873B8E27D6}"/>
              </a:ext>
            </a:extLst>
          </p:cNvPr>
          <p:cNvGrpSpPr>
            <a:grpSpLocks/>
          </p:cNvGrpSpPr>
          <p:nvPr/>
        </p:nvGrpSpPr>
        <p:grpSpPr bwMode="auto">
          <a:xfrm>
            <a:off x="3347409" y="4278805"/>
            <a:ext cx="1233241" cy="800100"/>
            <a:chOff x="13680" y="5940"/>
            <a:chExt cx="2160" cy="1260"/>
          </a:xfrm>
        </p:grpSpPr>
        <p:sp>
          <p:nvSpPr>
            <p:cNvPr id="46" name="Line 3">
              <a:extLst>
                <a:ext uri="{FF2B5EF4-FFF2-40B4-BE49-F238E27FC236}">
                  <a16:creationId xmlns:a16="http://schemas.microsoft.com/office/drawing/2014/main" id="{1781498E-B1BE-454C-925D-B5BDC3415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0" y="5940"/>
              <a:ext cx="0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CA72339A-92E1-498A-9B10-0A58B8675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0" y="6300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..........................</a:t>
              </a:r>
              <a:endParaRPr kumimoji="0" lang="ar-AE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2">
            <a:extLst>
              <a:ext uri="{FF2B5EF4-FFF2-40B4-BE49-F238E27FC236}">
                <a16:creationId xmlns:a16="http://schemas.microsoft.com/office/drawing/2014/main" id="{93975971-5FF9-46C9-913F-17C81C6B08F4}"/>
              </a:ext>
            </a:extLst>
          </p:cNvPr>
          <p:cNvGrpSpPr>
            <a:grpSpLocks/>
          </p:cNvGrpSpPr>
          <p:nvPr/>
        </p:nvGrpSpPr>
        <p:grpSpPr bwMode="auto">
          <a:xfrm>
            <a:off x="1777718" y="4256323"/>
            <a:ext cx="1233241" cy="800100"/>
            <a:chOff x="13680" y="5940"/>
            <a:chExt cx="2160" cy="1260"/>
          </a:xfrm>
        </p:grpSpPr>
        <p:sp>
          <p:nvSpPr>
            <p:cNvPr id="49" name="Line 3">
              <a:extLst>
                <a:ext uri="{FF2B5EF4-FFF2-40B4-BE49-F238E27FC236}">
                  <a16:creationId xmlns:a16="http://schemas.microsoft.com/office/drawing/2014/main" id="{4A052C04-024F-40D1-AA9B-5ACEF27B7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0" y="5940"/>
              <a:ext cx="0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5C16396A-BA89-46D4-927C-46A6A9B6A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0" y="6300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..........................</a:t>
              </a:r>
              <a:endParaRPr kumimoji="0" lang="ar-AE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2">
            <a:extLst>
              <a:ext uri="{FF2B5EF4-FFF2-40B4-BE49-F238E27FC236}">
                <a16:creationId xmlns:a16="http://schemas.microsoft.com/office/drawing/2014/main" id="{01AD4AD5-525D-4003-A899-743132B07762}"/>
              </a:ext>
            </a:extLst>
          </p:cNvPr>
          <p:cNvGrpSpPr>
            <a:grpSpLocks/>
          </p:cNvGrpSpPr>
          <p:nvPr/>
        </p:nvGrpSpPr>
        <p:grpSpPr bwMode="auto">
          <a:xfrm>
            <a:off x="339840" y="4256323"/>
            <a:ext cx="1233241" cy="800100"/>
            <a:chOff x="13680" y="5940"/>
            <a:chExt cx="2160" cy="1260"/>
          </a:xfrm>
        </p:grpSpPr>
        <p:sp>
          <p:nvSpPr>
            <p:cNvPr id="67" name="Line 3">
              <a:extLst>
                <a:ext uri="{FF2B5EF4-FFF2-40B4-BE49-F238E27FC236}">
                  <a16:creationId xmlns:a16="http://schemas.microsoft.com/office/drawing/2014/main" id="{04E0485D-CDE6-4509-8FB6-74F697C42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0" y="5940"/>
              <a:ext cx="0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  <p:sp>
          <p:nvSpPr>
            <p:cNvPr id="68" name="Text Box 4">
              <a:extLst>
                <a:ext uri="{FF2B5EF4-FFF2-40B4-BE49-F238E27FC236}">
                  <a16:creationId xmlns:a16="http://schemas.microsoft.com/office/drawing/2014/main" id="{1DE9814C-1690-476E-8621-58C4ECA80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0" y="6300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..........................</a:t>
              </a:r>
              <a:endParaRPr kumimoji="0" lang="ar-AE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AD677D17-15ED-4212-8EFF-4C04B09EA7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0708" y="5930500"/>
            <a:ext cx="1183457" cy="118345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0E726DA-87A7-4A8C-89EC-A223ACA55D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989" y="5763621"/>
            <a:ext cx="1492005" cy="149200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0720342-23AC-4BE6-BF9A-C04402FF2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16" y="6390402"/>
            <a:ext cx="1550320" cy="65994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C9C2DA1C-7997-42AB-B10A-5BA439342A96}"/>
              </a:ext>
            </a:extLst>
          </p:cNvPr>
          <p:cNvSpPr/>
          <p:nvPr/>
        </p:nvSpPr>
        <p:spPr>
          <a:xfrm>
            <a:off x="4762490" y="7387634"/>
            <a:ext cx="142467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</a:t>
            </a:r>
            <a:r>
              <a:rPr lang="en-GB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AE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GB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C825CA-D418-4590-85EA-7E13B25D30AB}"/>
              </a:ext>
            </a:extLst>
          </p:cNvPr>
          <p:cNvSpPr/>
          <p:nvPr/>
        </p:nvSpPr>
        <p:spPr>
          <a:xfrm>
            <a:off x="2815989" y="7387634"/>
            <a:ext cx="142467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</a:t>
            </a:r>
            <a:r>
              <a:rPr lang="en-GB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AE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GB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386140-EB8C-4B10-9350-B42EFF7C3835}"/>
              </a:ext>
            </a:extLst>
          </p:cNvPr>
          <p:cNvSpPr/>
          <p:nvPr/>
        </p:nvSpPr>
        <p:spPr>
          <a:xfrm>
            <a:off x="880547" y="7388014"/>
            <a:ext cx="142467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</a:t>
            </a:r>
            <a:r>
              <a:rPr lang="en-GB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AE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GB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211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0F8687-91AC-11EC-0A5E-404C7018BDBD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3331B5B0-FE96-EE6B-6ED0-1DD1B324D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519D9-8C4E-3E17-A0DA-AA48618900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5" name="TextBox 701">
            <a:extLst>
              <a:ext uri="{FF2B5EF4-FFF2-40B4-BE49-F238E27FC236}">
                <a16:creationId xmlns:a16="http://schemas.microsoft.com/office/drawing/2014/main" id="{C5C24F32-16E0-B90F-524C-0C44196CADA2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C6894-C48B-45E5-BCD6-0CB311ACFF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13" t="16882" r="2339" b="9334"/>
          <a:stretch>
            <a:fillRect/>
          </a:stretch>
        </p:blipFill>
        <p:spPr>
          <a:xfrm>
            <a:off x="347472" y="1618487"/>
            <a:ext cx="6254496" cy="6693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6CA692-EC9A-FF7C-9422-22EE4C589054}"/>
              </a:ext>
            </a:extLst>
          </p:cNvPr>
          <p:cNvSpPr txBox="1"/>
          <p:nvPr/>
        </p:nvSpPr>
        <p:spPr>
          <a:xfrm>
            <a:off x="405755" y="8219618"/>
            <a:ext cx="6318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ar-AE" sz="2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اسمي : .................................................................................الصف الأول </a:t>
            </a:r>
            <a:endParaRPr lang="ar-AE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D6DFE-B1D6-F59D-7B80-851AAEDF4DF3}"/>
              </a:ext>
            </a:extLst>
          </p:cNvPr>
          <p:cNvSpPr txBox="1"/>
          <p:nvPr/>
        </p:nvSpPr>
        <p:spPr>
          <a:xfrm>
            <a:off x="346580" y="1274751"/>
            <a:ext cx="602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u="sng" dirty="0">
                <a:latin typeface="Adobe Arabic" pitchFamily="18" charset="-78"/>
                <a:cs typeface="Adobe Arabic" pitchFamily="18" charset="-78"/>
              </a:rPr>
              <a:t>( ربيع والمطر الغزير )  المقطع الساكن </a:t>
            </a:r>
          </a:p>
        </p:txBody>
      </p:sp>
    </p:spTree>
    <p:extLst>
      <p:ext uri="{BB962C8B-B14F-4D97-AF65-F5344CB8AC3E}">
        <p14:creationId xmlns:p14="http://schemas.microsoft.com/office/powerpoint/2010/main" val="63002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828811-DC7F-6BF2-6A5D-DF0F5504171F}"/>
              </a:ext>
            </a:extLst>
          </p:cNvPr>
          <p:cNvSpPr/>
          <p:nvPr/>
        </p:nvSpPr>
        <p:spPr>
          <a:xfrm>
            <a:off x="20027" y="163654"/>
            <a:ext cx="6698408" cy="8822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2" descr="وزارة التربية والتعليم الامارات - شعار sis موقع ابوظبي دبي وظائف المنهل •  تطبيق رفيق">
            <a:extLst>
              <a:ext uri="{FF2B5EF4-FFF2-40B4-BE49-F238E27FC236}">
                <a16:creationId xmlns:a16="http://schemas.microsoft.com/office/drawing/2014/main" id="{F11DC195-50AF-73FA-A996-C8D1A162F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1065" r="33361" b="39497"/>
          <a:stretch/>
        </p:blipFill>
        <p:spPr bwMode="auto">
          <a:xfrm>
            <a:off x="5561960" y="202854"/>
            <a:ext cx="320314" cy="3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3CCABE-D15C-0CD1-44FA-88C2EE08DC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" y="247858"/>
            <a:ext cx="793888" cy="649253"/>
          </a:xfrm>
          <a:prstGeom prst="rect">
            <a:avLst/>
          </a:prstGeom>
        </p:spPr>
      </p:pic>
      <p:sp>
        <p:nvSpPr>
          <p:cNvPr id="9" name="TextBox 701">
            <a:extLst>
              <a:ext uri="{FF2B5EF4-FFF2-40B4-BE49-F238E27FC236}">
                <a16:creationId xmlns:a16="http://schemas.microsoft.com/office/drawing/2014/main" id="{61CC67E9-4A80-BD37-A1EE-11BA314340E3}"/>
              </a:ext>
            </a:extLst>
          </p:cNvPr>
          <p:cNvSpPr txBox="1"/>
          <p:nvPr/>
        </p:nvSpPr>
        <p:spPr>
          <a:xfrm>
            <a:off x="4491376" y="456185"/>
            <a:ext cx="2461483" cy="719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 العمليات المدرسية-دبي/الإمارات الشمالية </a:t>
            </a:r>
          </a:p>
          <a:p>
            <a:pPr algn="ctr" rtl="1"/>
            <a:r>
              <a:rPr lang="ar-AE" sz="105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روضة ومدرسة فاطمة بنت مبارك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59DAF-FDAC-4788-8BA9-689550BA1533}"/>
              </a:ext>
            </a:extLst>
          </p:cNvPr>
          <p:cNvSpPr txBox="1"/>
          <p:nvPr/>
        </p:nvSpPr>
        <p:spPr>
          <a:xfrm>
            <a:off x="405755" y="1282308"/>
            <a:ext cx="602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60EDF-F11A-44B6-B81F-559847C9E95F}"/>
              </a:ext>
            </a:extLst>
          </p:cNvPr>
          <p:cNvSpPr txBox="1"/>
          <p:nvPr/>
        </p:nvSpPr>
        <p:spPr>
          <a:xfrm>
            <a:off x="405755" y="8219618"/>
            <a:ext cx="6318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ar-AE" sz="2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اسمي : .................................................................................الصف الأول </a:t>
            </a:r>
            <a:endParaRPr lang="ar-AE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6C9F86-E310-4BCD-B749-4236663D1CF1}"/>
              </a:ext>
            </a:extLst>
          </p:cNvPr>
          <p:cNvSpPr txBox="1"/>
          <p:nvPr/>
        </p:nvSpPr>
        <p:spPr>
          <a:xfrm>
            <a:off x="851742" y="1801524"/>
            <a:ext cx="567721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أحلل الكلمات وأظلل المربعات بعدد المقاطع 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A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أَخــي </a:t>
            </a:r>
          </a:p>
          <a:p>
            <a:pPr algn="r" rtl="1">
              <a:lnSpc>
                <a:spcPct val="150000"/>
              </a:lnSpc>
            </a:pPr>
            <a:endParaRPr lang="ar-AE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جَــرادٌ </a:t>
            </a:r>
          </a:p>
          <a:p>
            <a:pPr algn="r" rtl="1">
              <a:lnSpc>
                <a:spcPct val="150000"/>
              </a:lnSpc>
            </a:pPr>
            <a:endParaRPr lang="ar-AE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بَـحْــرٌ </a:t>
            </a:r>
          </a:p>
          <a:p>
            <a:pPr algn="r" rtl="1">
              <a:lnSpc>
                <a:spcPct val="150000"/>
              </a:lnSpc>
            </a:pPr>
            <a:endParaRPr lang="ar-AE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بارِدٌ</a:t>
            </a:r>
          </a:p>
          <a:p>
            <a:pPr algn="r" rtl="1">
              <a:lnSpc>
                <a:spcPct val="150000"/>
              </a:lnSpc>
            </a:pPr>
            <a:endParaRPr lang="ar-AE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أَدَبٌ 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221472-C1D4-48F1-A238-27ACAAA69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01095"/>
              </p:ext>
            </p:extLst>
          </p:nvPr>
        </p:nvGraphicFramePr>
        <p:xfrm>
          <a:off x="1995060" y="3660611"/>
          <a:ext cx="3731480" cy="705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96">
                  <a:extLst>
                    <a:ext uri="{9D8B030D-6E8A-4147-A177-3AD203B41FA5}">
                      <a16:colId xmlns:a16="http://schemas.microsoft.com/office/drawing/2014/main" val="306761030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2380221970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1223052573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32659079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4100880815"/>
                    </a:ext>
                  </a:extLst>
                </a:gridCol>
              </a:tblGrid>
              <a:tr h="705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ar-AE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60653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CDBD50D-90CF-471C-877B-AF3E49EF1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53420"/>
              </p:ext>
            </p:extLst>
          </p:nvPr>
        </p:nvGraphicFramePr>
        <p:xfrm>
          <a:off x="1995060" y="5038157"/>
          <a:ext cx="3731480" cy="705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96">
                  <a:extLst>
                    <a:ext uri="{9D8B030D-6E8A-4147-A177-3AD203B41FA5}">
                      <a16:colId xmlns:a16="http://schemas.microsoft.com/office/drawing/2014/main" val="306761030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2380221970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1223052573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32659079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4100880815"/>
                    </a:ext>
                  </a:extLst>
                </a:gridCol>
              </a:tblGrid>
              <a:tr h="705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ar-AE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60653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E904AA95-2B00-45FC-9323-B0177C103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64048"/>
              </p:ext>
            </p:extLst>
          </p:nvPr>
        </p:nvGraphicFramePr>
        <p:xfrm>
          <a:off x="1992285" y="6337660"/>
          <a:ext cx="3731480" cy="705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96">
                  <a:extLst>
                    <a:ext uri="{9D8B030D-6E8A-4147-A177-3AD203B41FA5}">
                      <a16:colId xmlns:a16="http://schemas.microsoft.com/office/drawing/2014/main" val="306761030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2380221970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1223052573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32659079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4100880815"/>
                    </a:ext>
                  </a:extLst>
                </a:gridCol>
              </a:tblGrid>
              <a:tr h="705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ar-AE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60653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4EF4AEB-35E6-491A-BF0A-741AC69C2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32731"/>
              </p:ext>
            </p:extLst>
          </p:nvPr>
        </p:nvGraphicFramePr>
        <p:xfrm>
          <a:off x="1989510" y="7551862"/>
          <a:ext cx="3731480" cy="705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96">
                  <a:extLst>
                    <a:ext uri="{9D8B030D-6E8A-4147-A177-3AD203B41FA5}">
                      <a16:colId xmlns:a16="http://schemas.microsoft.com/office/drawing/2014/main" val="306761030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2380221970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1223052573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32659079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4100880815"/>
                    </a:ext>
                  </a:extLst>
                </a:gridCol>
              </a:tblGrid>
              <a:tr h="705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ar-AE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60653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7A9CC2F-E093-433E-B5D3-54006C68C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43760"/>
              </p:ext>
            </p:extLst>
          </p:nvPr>
        </p:nvGraphicFramePr>
        <p:xfrm>
          <a:off x="1995060" y="2547524"/>
          <a:ext cx="3731480" cy="705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96">
                  <a:extLst>
                    <a:ext uri="{9D8B030D-6E8A-4147-A177-3AD203B41FA5}">
                      <a16:colId xmlns:a16="http://schemas.microsoft.com/office/drawing/2014/main" val="306761030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2380221970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1223052573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326590791"/>
                    </a:ext>
                  </a:extLst>
                </a:gridCol>
                <a:gridCol w="746296">
                  <a:extLst>
                    <a:ext uri="{9D8B030D-6E8A-4147-A177-3AD203B41FA5}">
                      <a16:colId xmlns:a16="http://schemas.microsoft.com/office/drawing/2014/main" val="4100880815"/>
                    </a:ext>
                  </a:extLst>
                </a:gridCol>
              </a:tblGrid>
              <a:tr h="705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ar-AE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GB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606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84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</TotalTime>
  <Words>216</Words>
  <Application>Microsoft Office PowerPoint</Application>
  <PresentationFormat>On-screen Show (4:3)</PresentationFormat>
  <Paragraphs>148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Arabic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Khalifa</cp:lastModifiedBy>
  <cp:revision>62</cp:revision>
  <cp:lastPrinted>2021-11-04T03:58:45Z</cp:lastPrinted>
  <dcterms:created xsi:type="dcterms:W3CDTF">2021-05-15T04:32:22Z</dcterms:created>
  <dcterms:modified xsi:type="dcterms:W3CDTF">2025-09-15T03:53:12Z</dcterms:modified>
</cp:coreProperties>
</file>