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7" r:id="rId2"/>
    <p:sldId id="259" r:id="rId3"/>
    <p:sldId id="317" r:id="rId4"/>
    <p:sldId id="409" r:id="rId5"/>
    <p:sldId id="410" r:id="rId6"/>
    <p:sldId id="411" r:id="rId7"/>
    <p:sldId id="412" r:id="rId8"/>
    <p:sldId id="413" r:id="rId9"/>
    <p:sldId id="422" r:id="rId10"/>
    <p:sldId id="423" r:id="rId11"/>
    <p:sldId id="424" r:id="rId12"/>
    <p:sldId id="414" r:id="rId13"/>
    <p:sldId id="415" r:id="rId14"/>
    <p:sldId id="256" r:id="rId15"/>
    <p:sldId id="258" r:id="rId16"/>
    <p:sldId id="425" r:id="rId17"/>
    <p:sldId id="42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3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F7B83-3D1B-41F1-A1CC-14D2AB52BE92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922EA-1646-4769-81D0-F721CEB3B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831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748212"/>
            <a:ext cx="5492748" cy="44989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67818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2B0AB-5B0B-9449-AF65-080506FD9D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6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thequirksofenglish.blogspot.com/2016/09/what-colour-are-you-associated-with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red-paint-ink-splatter-splash-41503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paint-brush-yellow-307499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pngimg.com/download/3710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fish-pn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blicdomainpictures.net/view-image.php?image=49466&amp;large=1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42308&amp;picture=zebra-clipart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ngimg.com/download/19360" TargetMode="Externa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blicdomainpictures.net/view-image.php?image=49466&amp;large=1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pngall.com/fish-png" TargetMode="Externa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5087" y="1452273"/>
            <a:ext cx="9260896" cy="35932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914217">
              <a:defRPr/>
            </a:pPr>
            <a:r>
              <a:rPr kumimoji="0" lang="en-GB" sz="39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Cycle 1 Level 1.1</a:t>
            </a:r>
          </a:p>
          <a:p>
            <a:pPr defTabSz="914217">
              <a:defRPr/>
            </a:pPr>
            <a:r>
              <a:rPr kumimoji="0" lang="en-GB" sz="39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English Listening and Speaking Task</a:t>
            </a:r>
          </a:p>
          <a:p>
            <a:pPr defTabSz="914217">
              <a:defRPr/>
            </a:pPr>
            <a:r>
              <a:rPr lang="en-GB" sz="3950" b="1" kern="0" dirty="0">
                <a:latin typeface="Arial"/>
                <a:cs typeface="Arial"/>
                <a:sym typeface="Arial"/>
              </a:rPr>
              <a:t>Term 2 2022</a:t>
            </a:r>
            <a:endParaRPr kumimoji="0" lang="en-GB" sz="39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defTabSz="914217">
              <a:defRPr/>
            </a:pPr>
            <a:b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B68A35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</a:br>
            <a:endParaRPr lang="en-GB" sz="2500" b="0" i="1" u="none" strike="noStrike" kern="0" cap="none" spc="0" normalizeH="0" baseline="0" noProof="0" dirty="0">
              <a:ln>
                <a:noFill/>
              </a:ln>
              <a:solidFill>
                <a:srgbClr val="BCBDC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500" b="0" i="0" u="none" strike="noStrike" kern="0" cap="none" spc="0" normalizeH="0" baseline="0" noProof="0" dirty="0">
              <a:ln>
                <a:noFill/>
              </a:ln>
              <a:solidFill>
                <a:srgbClr val="B68A35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2500" b="0" i="0" u="none" strike="noStrike" kern="0" cap="none" spc="0" normalizeH="0" baseline="0" noProof="0" dirty="0">
                <a:ln>
                  <a:noFill/>
                </a:ln>
                <a:solidFill>
                  <a:srgbClr val="B68A35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</a:b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BCBD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Term 2 Academic Year </a:t>
            </a:r>
            <a:r>
              <a:rPr lang="en-GB" sz="2000" kern="0" dirty="0">
                <a:solidFill>
                  <a:srgbClr val="BCBDC0"/>
                </a:solidFill>
                <a:latin typeface="Arial"/>
                <a:cs typeface="Arial"/>
                <a:sym typeface="Arial"/>
              </a:rPr>
              <a:t>2021-2022</a:t>
            </a:r>
            <a:endParaRPr lang="en-GB" sz="2000" b="0" i="0" u="none" strike="noStrike" kern="0" cap="none" spc="0" normalizeH="0" baseline="0" noProof="0" dirty="0">
              <a:ln>
                <a:noFill/>
              </a:ln>
              <a:solidFill>
                <a:srgbClr val="BCBDC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8406" y="409248"/>
            <a:ext cx="6853917" cy="246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 defTabSz="914217">
              <a:defRPr/>
            </a:pPr>
            <a:r>
              <a:rPr lang="en-GB" sz="1000" b="1" kern="0" dirty="0">
                <a:solidFill>
                  <a:srgbClr val="BCBDC0"/>
                </a:solidFill>
                <a:latin typeface="Arial"/>
                <a:cs typeface="Arial"/>
                <a:sym typeface="Arial"/>
              </a:rPr>
              <a:t>Emirates Schools Establishment</a:t>
            </a: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BCBD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Assessment</a:t>
            </a:r>
            <a:r>
              <a:rPr lang="en-GB" sz="1000" b="1" kern="0" dirty="0">
                <a:solidFill>
                  <a:srgbClr val="BCBDC0"/>
                </a:solidFill>
                <a:latin typeface="Arial"/>
                <a:cs typeface="Arial"/>
                <a:sym typeface="Arial"/>
              </a:rPr>
              <a:t> </a:t>
            </a: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BCBD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Unit</a:t>
            </a:r>
          </a:p>
        </p:txBody>
      </p:sp>
      <p:pic>
        <p:nvPicPr>
          <p:cNvPr id="7" name="Shape 102">
            <a:extLst>
              <a:ext uri="{FF2B5EF4-FFF2-40B4-BE49-F238E27FC236}">
                <a16:creationId xmlns:a16="http://schemas.microsoft.com/office/drawing/2014/main" id="{92F2C225-7E76-4EE6-A890-05D4C4A175AC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017" y="104715"/>
            <a:ext cx="2207526" cy="1101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273C3D6-E4E9-494F-BAA1-4754BA5BAAA0}"/>
              </a:ext>
            </a:extLst>
          </p:cNvPr>
          <p:cNvSpPr txBox="1"/>
          <p:nvPr/>
        </p:nvSpPr>
        <p:spPr>
          <a:xfrm>
            <a:off x="6284686" y="3806372"/>
            <a:ext cx="552887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Part 1: Preparation – 		Vocabulary.</a:t>
            </a: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</a:t>
            </a: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Learn these words for 		the listening task.</a:t>
            </a:r>
          </a:p>
        </p:txBody>
      </p:sp>
    </p:spTree>
    <p:extLst>
      <p:ext uri="{BB962C8B-B14F-4D97-AF65-F5344CB8AC3E}">
        <p14:creationId xmlns:p14="http://schemas.microsoft.com/office/powerpoint/2010/main" val="128523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2547" y="1073305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2EB52-2182-2741-A321-25F063BB6EBD}"/>
              </a:ext>
            </a:extLst>
          </p:cNvPr>
          <p:cNvSpPr/>
          <p:nvPr/>
        </p:nvSpPr>
        <p:spPr>
          <a:xfrm>
            <a:off x="4262547" y="1073305"/>
            <a:ext cx="4067033" cy="372906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5155033" y="5046180"/>
            <a:ext cx="228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4400" dirty="0">
                <a:latin typeface="ITC Avant Garde Std Bk" panose="020B0502020202020204" pitchFamily="34" charset="77"/>
              </a:rPr>
              <a:t>square</a:t>
            </a:r>
          </a:p>
        </p:txBody>
      </p:sp>
    </p:spTree>
    <p:extLst>
      <p:ext uri="{BB962C8B-B14F-4D97-AF65-F5344CB8AC3E}">
        <p14:creationId xmlns:p14="http://schemas.microsoft.com/office/powerpoint/2010/main" val="1104019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2547" y="1073305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5695360" y="5241449"/>
            <a:ext cx="228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4400" dirty="0">
                <a:latin typeface="ITC Avant Garde Std Bk" panose="020B0502020202020204" pitchFamily="34" charset="77"/>
              </a:rPr>
              <a:t>circle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CAEFF31-1A52-DD40-98DA-B6828B714BC5}"/>
              </a:ext>
            </a:extLst>
          </p:cNvPr>
          <p:cNvSpPr/>
          <p:nvPr/>
        </p:nvSpPr>
        <p:spPr>
          <a:xfrm>
            <a:off x="4262547" y="931380"/>
            <a:ext cx="4468091" cy="411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01877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5422557" y="5241449"/>
            <a:ext cx="228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4400" dirty="0">
                <a:latin typeface="ITC Avant Garde Std Bk" panose="020B0502020202020204" pitchFamily="34" charset="77"/>
              </a:rPr>
              <a:t>triangle</a:t>
            </a:r>
          </a:p>
        </p:txBody>
      </p:sp>
      <p:sp>
        <p:nvSpPr>
          <p:cNvPr id="2" name="Triangle 1">
            <a:extLst>
              <a:ext uri="{FF2B5EF4-FFF2-40B4-BE49-F238E27FC236}">
                <a16:creationId xmlns:a16="http://schemas.microsoft.com/office/drawing/2014/main" id="{91F958A4-453C-B04A-9F83-18001BE22D73}"/>
              </a:ext>
            </a:extLst>
          </p:cNvPr>
          <p:cNvSpPr/>
          <p:nvPr/>
        </p:nvSpPr>
        <p:spPr>
          <a:xfrm>
            <a:off x="4262547" y="847110"/>
            <a:ext cx="4759036" cy="3955895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587653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5609593" y="5257503"/>
            <a:ext cx="228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4400" dirty="0">
                <a:latin typeface="ITC Avant Garde Std Bk" panose="020B0502020202020204" pitchFamily="34" charset="77"/>
              </a:rPr>
              <a:t>blue</a:t>
            </a:r>
          </a:p>
        </p:txBody>
      </p:sp>
      <p:pic>
        <p:nvPicPr>
          <p:cNvPr id="8" name="Picture 7" descr="The Quirks of English: What colour are you associated with ...">
            <a:extLst>
              <a:ext uri="{FF2B5EF4-FFF2-40B4-BE49-F238E27FC236}">
                <a16:creationId xmlns:a16="http://schemas.microsoft.com/office/drawing/2014/main" id="{5DC27AF7-63A1-884A-9480-B0A72B86B8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62547" y="1184133"/>
            <a:ext cx="4149552" cy="392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17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5609593" y="5257503"/>
            <a:ext cx="228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4400" dirty="0">
                <a:latin typeface="ITC Avant Garde Std Bk" panose="020B0502020202020204" pitchFamily="34" charset="77"/>
              </a:rPr>
              <a:t>red</a:t>
            </a:r>
          </a:p>
        </p:txBody>
      </p:sp>
      <p:pic>
        <p:nvPicPr>
          <p:cNvPr id="9" name="Picture 8" descr="Red Paint Ink · Free vector graphic on Pixabay">
            <a:extLst>
              <a:ext uri="{FF2B5EF4-FFF2-40B4-BE49-F238E27FC236}">
                <a16:creationId xmlns:a16="http://schemas.microsoft.com/office/drawing/2014/main" id="{8CCD7300-3719-AC4C-B3FE-37FDBD66B4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21727" y="1001184"/>
            <a:ext cx="4493837" cy="425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82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5256302" y="5015254"/>
            <a:ext cx="228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4400" dirty="0">
                <a:latin typeface="ITC Avant Garde Std Bk" panose="020B0502020202020204" pitchFamily="34" charset="77"/>
              </a:rPr>
              <a:t>yellow</a:t>
            </a:r>
          </a:p>
        </p:txBody>
      </p:sp>
      <p:pic>
        <p:nvPicPr>
          <p:cNvPr id="6" name="Picture 5" descr="Icon&#10;&#10;Description automatically generated with medium confidence">
            <a:extLst>
              <a:ext uri="{FF2B5EF4-FFF2-40B4-BE49-F238E27FC236}">
                <a16:creationId xmlns:a16="http://schemas.microsoft.com/office/drawing/2014/main" id="{5A77DFF6-C5F7-8640-8F7D-6071CF84D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76299" y="952868"/>
            <a:ext cx="3678716" cy="406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1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5256302" y="5015254"/>
            <a:ext cx="228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4400" dirty="0">
                <a:latin typeface="ITC Avant Garde Std Bk" panose="020B0502020202020204" pitchFamily="34" charset="77"/>
              </a:rPr>
              <a:t>shell</a:t>
            </a:r>
          </a:p>
        </p:txBody>
      </p:sp>
      <p:pic>
        <p:nvPicPr>
          <p:cNvPr id="3" name="Picture 2" descr="A picture containing mollusk, invertebrate, scallop&#10;&#10;Description automatically generated">
            <a:extLst>
              <a:ext uri="{FF2B5EF4-FFF2-40B4-BE49-F238E27FC236}">
                <a16:creationId xmlns:a16="http://schemas.microsoft.com/office/drawing/2014/main" id="{75AF9594-4760-5741-905D-7D564061D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07448" y="871344"/>
            <a:ext cx="4214334" cy="395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68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5505683" y="4703527"/>
            <a:ext cx="228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4400" dirty="0">
                <a:latin typeface="ITC Avant Garde Std Bk" panose="020B0502020202020204" pitchFamily="34" charset="77"/>
              </a:rPr>
              <a:t>fish</a:t>
            </a:r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4D485EF5-2BB5-DF42-A167-1CFC91050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091053" y="1725457"/>
            <a:ext cx="4574966" cy="297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26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5324086" y="4710365"/>
            <a:ext cx="228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4400" dirty="0">
                <a:latin typeface="ITC Avant Garde Std Bk" panose="020B0502020202020204" pitchFamily="34" charset="77"/>
              </a:rPr>
              <a:t>frog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413E9A1-484B-BC44-A337-594DC6AA1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41622" y="1054459"/>
            <a:ext cx="3364523" cy="328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28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5588811" y="5015254"/>
            <a:ext cx="228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4400" dirty="0">
                <a:latin typeface="ITC Avant Garde Std Bk" panose="020B0502020202020204" pitchFamily="34" charset="77"/>
              </a:rPr>
              <a:t>big</a:t>
            </a:r>
          </a:p>
        </p:txBody>
      </p:sp>
      <p:pic>
        <p:nvPicPr>
          <p:cNvPr id="5" name="Picture 4" descr="A zebra with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22811503-2A4A-654B-B5D7-7904BB4988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692174" y="719853"/>
            <a:ext cx="5140745" cy="4401763"/>
          </a:xfrm>
          <a:prstGeom prst="rect">
            <a:avLst/>
          </a:prstGeom>
        </p:spPr>
      </p:pic>
      <p:pic>
        <p:nvPicPr>
          <p:cNvPr id="10" name="Picture 9" descr="A picture containing spectacles&#10;&#10;Description automatically generated">
            <a:extLst>
              <a:ext uri="{FF2B5EF4-FFF2-40B4-BE49-F238E27FC236}">
                <a16:creationId xmlns:a16="http://schemas.microsoft.com/office/drawing/2014/main" id="{84ABA924-927E-9041-9F6B-E22900405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667978" y="3096491"/>
            <a:ext cx="2342630" cy="123296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2D978E1-AE79-E342-820B-60621FFDAAF4}"/>
              </a:ext>
            </a:extLst>
          </p:cNvPr>
          <p:cNvCxnSpPr/>
          <p:nvPr/>
        </p:nvCxnSpPr>
        <p:spPr>
          <a:xfrm flipH="1" flipV="1">
            <a:off x="5237018" y="3964670"/>
            <a:ext cx="858982" cy="105058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978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5588811" y="5015254"/>
            <a:ext cx="228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4400" dirty="0">
                <a:latin typeface="ITC Avant Garde Std Bk" panose="020B0502020202020204" pitchFamily="34" charset="77"/>
              </a:rPr>
              <a:t>small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DCF9CAF-6316-6A40-A4A5-9BA3B73CE503}"/>
              </a:ext>
            </a:extLst>
          </p:cNvPr>
          <p:cNvCxnSpPr>
            <a:cxnSpLocks/>
          </p:cNvCxnSpPr>
          <p:nvPr/>
        </p:nvCxnSpPr>
        <p:spPr>
          <a:xfrm flipV="1">
            <a:off x="6096000" y="4052455"/>
            <a:ext cx="1423077" cy="9627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6CB64636-8A8C-4843-AB90-945FDC479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95970" y="1264978"/>
            <a:ext cx="3846436" cy="3750276"/>
          </a:xfrm>
          <a:prstGeom prst="rect">
            <a:avLst/>
          </a:prstGeom>
        </p:spPr>
      </p:pic>
      <p:pic>
        <p:nvPicPr>
          <p:cNvPr id="12" name="Picture 11" descr="Shape&#10;&#10;Description automatically generated">
            <a:extLst>
              <a:ext uri="{FF2B5EF4-FFF2-40B4-BE49-F238E27FC236}">
                <a16:creationId xmlns:a16="http://schemas.microsoft.com/office/drawing/2014/main" id="{65914D8B-807F-0A4B-A9C4-4A184D00D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38162" y="2618509"/>
            <a:ext cx="2499894" cy="162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81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3DFC1-9BDB-475A-A034-256B3FBD6B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4017" y="272956"/>
            <a:ext cx="9557983" cy="5527344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What is your name ?</a:t>
            </a:r>
            <a:br>
              <a:rPr lang="en-US" sz="4800" dirty="0">
                <a:solidFill>
                  <a:srgbClr val="FF0000"/>
                </a:solidFill>
              </a:rPr>
            </a:br>
            <a:r>
              <a:rPr lang="en-US" sz="4800" dirty="0"/>
              <a:t>My name is …..</a:t>
            </a:r>
            <a:br>
              <a:rPr lang="en-US" sz="4800" dirty="0">
                <a:solidFill>
                  <a:srgbClr val="FF0000"/>
                </a:solidFill>
              </a:rPr>
            </a:br>
            <a:r>
              <a:rPr lang="en-US" sz="4800" dirty="0">
                <a:solidFill>
                  <a:srgbClr val="FF0000"/>
                </a:solidFill>
              </a:rPr>
              <a:t>How old are you </a:t>
            </a:r>
            <a:br>
              <a:rPr lang="en-US" sz="4800" dirty="0">
                <a:solidFill>
                  <a:srgbClr val="FF0000"/>
                </a:solidFill>
              </a:rPr>
            </a:br>
            <a:r>
              <a:rPr lang="en-US" sz="4800" dirty="0"/>
              <a:t> I am six years old .</a:t>
            </a:r>
            <a:br>
              <a:rPr lang="en-US" sz="4800" dirty="0"/>
            </a:br>
            <a:br>
              <a:rPr lang="en-US" sz="4800" dirty="0">
                <a:solidFill>
                  <a:srgbClr val="FF0000"/>
                </a:solidFill>
              </a:rPr>
            </a:br>
            <a:r>
              <a:rPr lang="en-US" sz="4800" dirty="0">
                <a:solidFill>
                  <a:srgbClr val="FF0000"/>
                </a:solidFill>
              </a:rPr>
              <a:t>What is your favorite color ?</a:t>
            </a:r>
            <a:br>
              <a:rPr lang="en-US" sz="4800" dirty="0">
                <a:solidFill>
                  <a:srgbClr val="FF0000"/>
                </a:solidFill>
              </a:rPr>
            </a:br>
            <a:r>
              <a:rPr lang="en-US" sz="4800" dirty="0"/>
              <a:t>My favorite color is …..</a:t>
            </a:r>
          </a:p>
        </p:txBody>
      </p:sp>
    </p:spTree>
    <p:extLst>
      <p:ext uri="{BB962C8B-B14F-4D97-AF65-F5344CB8AC3E}">
        <p14:creationId xmlns:p14="http://schemas.microsoft.com/office/powerpoint/2010/main" val="3555762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E93A4E5-9844-4C94-BE97-92EDCA2EB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2113E9-B822-4FC0-9815-D9FD422C4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4CC25F9-2E48-48AB-8BC0-F5F26454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0988" y="807259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8665850-0FEB-436B-AD92-E1873CA4C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9497226-2365-4B3B-9781-1EA8B98DB1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863181C-F135-428D-88EE-BDA1BF33E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FFBBF4E2-8D2F-43D2-865D-87F0B3ED0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871" y="977099"/>
            <a:ext cx="6621291" cy="4136205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CCF172-713A-4688-A5A9-F2596D173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374" y="1282360"/>
            <a:ext cx="6282919" cy="353414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F1841E-483F-48D2-BEE9-419DB846F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59C9410-83E0-4382-9205-407BA785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A07A1AE-5BEA-4229-AC47-E2149BDAFF21}"/>
              </a:ext>
            </a:extLst>
          </p:cNvPr>
          <p:cNvSpPr txBox="1"/>
          <p:nvPr/>
        </p:nvSpPr>
        <p:spPr>
          <a:xfrm>
            <a:off x="5613009" y="3953022"/>
            <a:ext cx="4149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blue </a:t>
            </a:r>
            <a:r>
              <a:rPr lang="en-US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684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A4D852-16C8-4D9F-9636-3C17EC48E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5071" y="-297"/>
            <a:ext cx="7695657" cy="39907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76E319-CD61-4BCF-A137-A87356ADEDD5}"/>
              </a:ext>
            </a:extLst>
          </p:cNvPr>
          <p:cNvSpPr txBox="1"/>
          <p:nvPr/>
        </p:nvSpPr>
        <p:spPr>
          <a:xfrm>
            <a:off x="3657599" y="4217158"/>
            <a:ext cx="66493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a blue triangle .</a:t>
            </a:r>
          </a:p>
        </p:txBody>
      </p:sp>
    </p:spTree>
    <p:extLst>
      <p:ext uri="{BB962C8B-B14F-4D97-AF65-F5344CB8AC3E}">
        <p14:creationId xmlns:p14="http://schemas.microsoft.com/office/powerpoint/2010/main" val="2039512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FE93A4E5-9844-4C94-BE97-92EDCA2EB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2113E9-B822-4FC0-9815-D9FD422C4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4CC25F9-2E48-48AB-8BC0-F5F26454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0988" y="807259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8665850-0FEB-436B-AD92-E1873CA4C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9497226-2365-4B3B-9781-1EA8B98DB1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863181C-F135-428D-88EE-BDA1BF33E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FFBBF4E2-8D2F-43D2-865D-87F0B3ED0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871" y="977099"/>
            <a:ext cx="6621291" cy="4136205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D724CC-891B-42C1-9667-AC83501E52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"/>
          <a:stretch/>
        </p:blipFill>
        <p:spPr>
          <a:xfrm>
            <a:off x="4618374" y="1282307"/>
            <a:ext cx="6282919" cy="353424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EF1841E-483F-48D2-BEE9-419DB846F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59C9410-83E0-4382-9205-407BA785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7CF9E75-77FE-41B6-AA55-8C7CEC8203B2}"/>
              </a:ext>
            </a:extLst>
          </p:cNvPr>
          <p:cNvSpPr txBox="1"/>
          <p:nvPr/>
        </p:nvSpPr>
        <p:spPr>
          <a:xfrm>
            <a:off x="4618070" y="4107977"/>
            <a:ext cx="61500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a big green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frog</a:t>
            </a:r>
            <a:r>
              <a:rPr lang="en-US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545446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20</TotalTime>
  <Words>112</Words>
  <Application>Microsoft Office PowerPoint</Application>
  <PresentationFormat>Widescreen</PresentationFormat>
  <Paragraphs>25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ITC Avant Garde Std Bk</vt:lpstr>
      <vt:lpstr>Palatino Linotype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your name ? My name is ….. How old are you   I am six years old .  What is your favorite color ? My favorite color is …..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Fethi Bekhairia</dc:creator>
  <cp:lastModifiedBy>Fethi Bekhairia</cp:lastModifiedBy>
  <cp:revision>1</cp:revision>
  <dcterms:created xsi:type="dcterms:W3CDTF">2022-02-26T13:12:15Z</dcterms:created>
  <dcterms:modified xsi:type="dcterms:W3CDTF">2022-02-26T13:33:13Z</dcterms:modified>
</cp:coreProperties>
</file>