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459" r:id="rId2"/>
    <p:sldId id="470" r:id="rId3"/>
    <p:sldId id="483" r:id="rId4"/>
    <p:sldId id="440" r:id="rId5"/>
    <p:sldId id="452" r:id="rId6"/>
    <p:sldId id="454" r:id="rId7"/>
    <p:sldId id="487" r:id="rId8"/>
    <p:sldId id="482" r:id="rId9"/>
    <p:sldId id="485" r:id="rId10"/>
    <p:sldId id="489" r:id="rId11"/>
  </p:sldIdLst>
  <p:sldSz cx="9144000" cy="6858000" type="screen4x3"/>
  <p:notesSz cx="6875463" cy="10002838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06" autoAdjust="0"/>
    <p:restoredTop sz="94660"/>
  </p:normalViewPr>
  <p:slideViewPr>
    <p:cSldViewPr>
      <p:cViewPr>
        <p:scale>
          <a:sx n="112" d="100"/>
          <a:sy n="112" d="100"/>
        </p:scale>
        <p:origin x="198" y="-15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96096" y="0"/>
            <a:ext cx="2979368" cy="500142"/>
          </a:xfrm>
          <a:prstGeom prst="rect">
            <a:avLst/>
          </a:prstGeom>
        </p:spPr>
        <p:txBody>
          <a:bodyPr vert="horz" lIns="93957" tIns="46979" rIns="93957" bIns="46979" rtlCol="1"/>
          <a:lstStyle>
            <a:lvl1pPr algn="r">
              <a:defRPr sz="1100"/>
            </a:lvl1pPr>
          </a:lstStyle>
          <a:p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93" y="0"/>
            <a:ext cx="2979368" cy="500142"/>
          </a:xfrm>
          <a:prstGeom prst="rect">
            <a:avLst/>
          </a:prstGeom>
        </p:spPr>
        <p:txBody>
          <a:bodyPr vert="horz" lIns="93957" tIns="46979" rIns="93957" bIns="46979" rtlCol="1"/>
          <a:lstStyle>
            <a:lvl1pPr algn="l">
              <a:defRPr sz="1100"/>
            </a:lvl1pPr>
          </a:lstStyle>
          <a:p>
            <a:fld id="{79A287F9-1F7F-4547-BB9E-499C7A08EC25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4999037" cy="3751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57" tIns="46979" rIns="93957" bIns="46979" rtlCol="1" anchor="ctr"/>
          <a:lstStyle/>
          <a:p>
            <a:endParaRPr lang="ar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751349"/>
            <a:ext cx="5500370" cy="4501277"/>
          </a:xfrm>
          <a:prstGeom prst="rect">
            <a:avLst/>
          </a:prstGeom>
        </p:spPr>
        <p:txBody>
          <a:bodyPr vert="horz" lIns="93957" tIns="46979" rIns="93957" bIns="46979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96096" y="9500960"/>
            <a:ext cx="2979368" cy="500142"/>
          </a:xfrm>
          <a:prstGeom prst="rect">
            <a:avLst/>
          </a:prstGeom>
        </p:spPr>
        <p:txBody>
          <a:bodyPr vert="horz" lIns="93957" tIns="46979" rIns="93957" bIns="46979" rtlCol="1" anchor="b"/>
          <a:lstStyle>
            <a:lvl1pPr algn="r">
              <a:defRPr sz="1100"/>
            </a:lvl1pPr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93" y="9500960"/>
            <a:ext cx="2979368" cy="500142"/>
          </a:xfrm>
          <a:prstGeom prst="rect">
            <a:avLst/>
          </a:prstGeom>
        </p:spPr>
        <p:txBody>
          <a:bodyPr vert="horz" lIns="93957" tIns="46979" rIns="93957" bIns="46979" rtlCol="1" anchor="b"/>
          <a:lstStyle>
            <a:lvl1pPr algn="l">
              <a:defRPr sz="1100"/>
            </a:lvl1pPr>
          </a:lstStyle>
          <a:p>
            <a:fld id="{B2CD9D81-A568-40B7-B0DC-D555B16DA1A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1971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D9D81-A568-40B7-B0DC-D555B16DA1AB}" type="slidenum">
              <a:rPr lang="ar-AE" smtClean="0"/>
              <a:t>8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61645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D9D81-A568-40B7-B0DC-D555B16DA1AB}" type="slidenum">
              <a:rPr lang="ar-AE" smtClean="0"/>
              <a:t>9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29172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CD9D81-A568-40B7-B0DC-D555B16DA1AB}" type="slidenum">
              <a:rPr kumimoji="0" lang="ar-AE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ar-A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416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88909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834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2750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3836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3072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3842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23180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46209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19140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6406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96610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93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244036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18340F4-75F8-47C8-B880-7FDEAF3D1044}"/>
              </a:ext>
            </a:extLst>
          </p:cNvPr>
          <p:cNvSpPr/>
          <p:nvPr/>
        </p:nvSpPr>
        <p:spPr>
          <a:xfrm>
            <a:off x="4808902" y="5995549"/>
            <a:ext cx="4016491" cy="4922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ملاحظات معلمتي  :..........................................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6B35A0-4CF7-4B26-9694-7936EC9CCECF}"/>
              </a:ext>
            </a:extLst>
          </p:cNvPr>
          <p:cNvSpPr/>
          <p:nvPr/>
        </p:nvSpPr>
        <p:spPr>
          <a:xfrm>
            <a:off x="235722" y="244036"/>
            <a:ext cx="4183457" cy="6292738"/>
          </a:xfrm>
          <a:prstGeom prst="rect">
            <a:avLst/>
          </a:prstGeom>
          <a:noFill/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716F18-5ED8-4097-A3AB-BD9D6658B3AA}"/>
              </a:ext>
            </a:extLst>
          </p:cNvPr>
          <p:cNvSpPr/>
          <p:nvPr/>
        </p:nvSpPr>
        <p:spPr>
          <a:xfrm>
            <a:off x="318607" y="6030909"/>
            <a:ext cx="4016491" cy="456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ملاحظات معلمتي  :..........................................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019CD-6766-8E82-7601-280B29C25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2099631" y="388854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2B8F227-8EFD-B4A6-9122-BD8C4A681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3723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3E1FBA-CD91-D4A6-7E22-339EB0FE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189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261CE3-3203-2376-F475-395EA0A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262379C-D99F-0E5C-79FF-856150699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AC8C0-E01B-D617-8216-C7A4B6A36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68673" y="323903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BCBC931-5EEE-07EE-10AD-D0EE332911A3}"/>
              </a:ext>
            </a:extLst>
          </p:cNvPr>
          <p:cNvSpPr/>
          <p:nvPr/>
        </p:nvSpPr>
        <p:spPr>
          <a:xfrm>
            <a:off x="4808902" y="913720"/>
            <a:ext cx="3934866" cy="548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هيا </a:t>
            </a:r>
            <a:r>
              <a:rPr kumimoji="0" lang="ar-AE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نرسم شخصيات قصتنا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لليوم ونكتب اسم القصة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وما الشخصية التي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أعجبتك 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؟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ولماذا ؟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4DC3A1D-F8CF-FCBD-4279-46C707D06E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304788"/>
            <a:ext cx="743776" cy="74377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C1F1BC4-053A-531A-4457-8210368E3505}"/>
              </a:ext>
            </a:extLst>
          </p:cNvPr>
          <p:cNvSpPr/>
          <p:nvPr/>
        </p:nvSpPr>
        <p:spPr>
          <a:xfrm>
            <a:off x="4532319" y="360988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5D4723F-DC29-5CA1-3462-F2810856A1A4}"/>
              </a:ext>
            </a:extLst>
          </p:cNvPr>
          <p:cNvSpPr/>
          <p:nvPr/>
        </p:nvSpPr>
        <p:spPr>
          <a:xfrm>
            <a:off x="229044" y="40136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58A1AA4-90F1-FDDB-175F-27CC9712EB00}"/>
              </a:ext>
            </a:extLst>
          </p:cNvPr>
          <p:cNvSpPr/>
          <p:nvPr/>
        </p:nvSpPr>
        <p:spPr>
          <a:xfrm>
            <a:off x="4798829" y="1622082"/>
            <a:ext cx="39661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عنوان قصتي :.....................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70300AE-DDE3-C091-0FCF-227AF2D1A2CD}"/>
              </a:ext>
            </a:extLst>
          </p:cNvPr>
          <p:cNvSpPr/>
          <p:nvPr/>
        </p:nvSpPr>
        <p:spPr>
          <a:xfrm>
            <a:off x="392560" y="1638382"/>
            <a:ext cx="39661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عنوان قصتي :.....................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36" descr="A picture containing clipart&#10;&#10;Description automatically generated">
            <a:extLst>
              <a:ext uri="{FF2B5EF4-FFF2-40B4-BE49-F238E27FC236}">
                <a16:creationId xmlns:a16="http://schemas.microsoft.com/office/drawing/2014/main" id="{75C474CB-7934-4C14-0025-4D0CCF989C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4" y="1462200"/>
            <a:ext cx="744071" cy="744071"/>
          </a:xfrm>
          <a:prstGeom prst="rect">
            <a:avLst/>
          </a:prstGeom>
        </p:spPr>
      </p:pic>
      <p:sp>
        <p:nvSpPr>
          <p:cNvPr id="38" name="AutoShape 2">
            <a:extLst>
              <a:ext uri="{FF2B5EF4-FFF2-40B4-BE49-F238E27FC236}">
                <a16:creationId xmlns:a16="http://schemas.microsoft.com/office/drawing/2014/main" id="{1434357F-F0FD-20AC-2BC6-1A8DEBE44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839" y="2265271"/>
            <a:ext cx="4016491" cy="361030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AutoShape 2">
            <a:extLst>
              <a:ext uri="{FF2B5EF4-FFF2-40B4-BE49-F238E27FC236}">
                <a16:creationId xmlns:a16="http://schemas.microsoft.com/office/drawing/2014/main" id="{9098EA2C-EF26-3516-DF16-5E09FB0B8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688" y="2170703"/>
            <a:ext cx="4016491" cy="361030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49BCC1B-67F4-30DD-FDEB-852D3554BB4D}"/>
              </a:ext>
            </a:extLst>
          </p:cNvPr>
          <p:cNvSpPr/>
          <p:nvPr/>
        </p:nvSpPr>
        <p:spPr>
          <a:xfrm>
            <a:off x="5873605" y="2287851"/>
            <a:ext cx="18197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شخصيات قصتي</a:t>
            </a:r>
            <a:endParaRPr kumimoji="0" lang="en-US" sz="2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D4A2C23-4B89-DAF2-6CA5-9201CDE56CA8}"/>
              </a:ext>
            </a:extLst>
          </p:cNvPr>
          <p:cNvSpPr/>
          <p:nvPr/>
        </p:nvSpPr>
        <p:spPr>
          <a:xfrm>
            <a:off x="1375789" y="2303187"/>
            <a:ext cx="18197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شخصيات قصتي</a:t>
            </a:r>
            <a:endParaRPr kumimoji="0" lang="en-US" sz="2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: Rounded Corners 12">
            <a:extLst>
              <a:ext uri="{FF2B5EF4-FFF2-40B4-BE49-F238E27FC236}">
                <a16:creationId xmlns:a16="http://schemas.microsoft.com/office/drawing/2014/main" id="{0BCBC931-5EEE-07EE-10AD-D0EE332911A3}"/>
              </a:ext>
            </a:extLst>
          </p:cNvPr>
          <p:cNvSpPr/>
          <p:nvPr/>
        </p:nvSpPr>
        <p:spPr>
          <a:xfrm>
            <a:off x="484313" y="1046452"/>
            <a:ext cx="3934866" cy="6302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هيا </a:t>
            </a:r>
            <a:r>
              <a:rPr kumimoji="0" lang="ar-AE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نرسم شخصيات قصتنا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لليوم ونكتب اسم القصة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وما الشخصية التي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أعجبتك؟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ولماذا ؟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6D799E3-9978-4765-9ECB-476A38FF3CC7}"/>
              </a:ext>
            </a:extLst>
          </p:cNvPr>
          <p:cNvSpPr/>
          <p:nvPr/>
        </p:nvSpPr>
        <p:spPr>
          <a:xfrm>
            <a:off x="4890527" y="5085184"/>
            <a:ext cx="3850785" cy="7903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ما الشخصية التي أعجبتن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ك؟ 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ولماذا ؟</a:t>
            </a: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1C021C3-AE5C-41BE-A46F-D2DBF2EAEF25}"/>
              </a:ext>
            </a:extLst>
          </p:cNvPr>
          <p:cNvSpPr/>
          <p:nvPr/>
        </p:nvSpPr>
        <p:spPr>
          <a:xfrm>
            <a:off x="484313" y="5190713"/>
            <a:ext cx="3850785" cy="7903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ما الشخصية التي أعجبتن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ك؟ 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ولماذا ؟</a:t>
            </a: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11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88200" y="230563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18340F4-75F8-47C8-B880-7FDEAF3D1044}"/>
              </a:ext>
            </a:extLst>
          </p:cNvPr>
          <p:cNvSpPr/>
          <p:nvPr/>
        </p:nvSpPr>
        <p:spPr>
          <a:xfrm>
            <a:off x="4808902" y="5995549"/>
            <a:ext cx="4016491" cy="4922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ملاحظات معلمتي  :..........................................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6B35A0-4CF7-4B26-9694-7936EC9CCECF}"/>
              </a:ext>
            </a:extLst>
          </p:cNvPr>
          <p:cNvSpPr/>
          <p:nvPr/>
        </p:nvSpPr>
        <p:spPr>
          <a:xfrm>
            <a:off x="235722" y="244036"/>
            <a:ext cx="4183457" cy="6292738"/>
          </a:xfrm>
          <a:prstGeom prst="rect">
            <a:avLst/>
          </a:prstGeom>
          <a:noFill/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716F18-5ED8-4097-A3AB-BD9D6658B3AA}"/>
              </a:ext>
            </a:extLst>
          </p:cNvPr>
          <p:cNvSpPr/>
          <p:nvPr/>
        </p:nvSpPr>
        <p:spPr>
          <a:xfrm>
            <a:off x="318607" y="6030909"/>
            <a:ext cx="4016491" cy="456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ملاحظات معلمتي  :..........................................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019CD-6766-8E82-7601-280B29C25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2099631" y="388854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2B8F227-8EFD-B4A6-9122-BD8C4A681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3723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3E1FBA-CD91-D4A6-7E22-339EB0FE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189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261CE3-3203-2376-F475-395EA0A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262379C-D99F-0E5C-79FF-856150699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AC8C0-E01B-D617-8216-C7A4B6A36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68673" y="323903"/>
            <a:ext cx="485775" cy="41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4DC3A1D-F8CF-FCBD-4279-46C707D06E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304788"/>
            <a:ext cx="743776" cy="74377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C1F1BC4-053A-531A-4457-8210368E3505}"/>
              </a:ext>
            </a:extLst>
          </p:cNvPr>
          <p:cNvSpPr/>
          <p:nvPr/>
        </p:nvSpPr>
        <p:spPr>
          <a:xfrm>
            <a:off x="4532319" y="360988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5D4723F-DC29-5CA1-3462-F2810856A1A4}"/>
              </a:ext>
            </a:extLst>
          </p:cNvPr>
          <p:cNvSpPr/>
          <p:nvPr/>
        </p:nvSpPr>
        <p:spPr>
          <a:xfrm>
            <a:off x="229044" y="40136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36" descr="A picture containing clipart&#10;&#10;Description automatically generated">
            <a:extLst>
              <a:ext uri="{FF2B5EF4-FFF2-40B4-BE49-F238E27FC236}">
                <a16:creationId xmlns:a16="http://schemas.microsoft.com/office/drawing/2014/main" id="{75C474CB-7934-4C14-0025-4D0CCF989C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48" y="1491497"/>
            <a:ext cx="744071" cy="74407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9795E70F-289C-DA75-CCE6-A6C35F397983}"/>
              </a:ext>
            </a:extLst>
          </p:cNvPr>
          <p:cNvGrpSpPr/>
          <p:nvPr/>
        </p:nvGrpSpPr>
        <p:grpSpPr>
          <a:xfrm>
            <a:off x="4694790" y="1400972"/>
            <a:ext cx="4225090" cy="4417484"/>
            <a:chOff x="4694790" y="1400972"/>
            <a:chExt cx="4225090" cy="441748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58A1AA4-90F1-FDDB-175F-27CC9712EB00}"/>
                </a:ext>
              </a:extLst>
            </p:cNvPr>
            <p:cNvSpPr/>
            <p:nvPr/>
          </p:nvSpPr>
          <p:spPr>
            <a:xfrm>
              <a:off x="4953731" y="1400972"/>
              <a:ext cx="3966149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28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عنوان قصتي :.....................</a:t>
              </a:r>
              <a:endParaRPr kumimoji="0" lang="en-US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AutoShape 2">
              <a:extLst>
                <a:ext uri="{FF2B5EF4-FFF2-40B4-BE49-F238E27FC236}">
                  <a16:creationId xmlns:a16="http://schemas.microsoft.com/office/drawing/2014/main" id="{1434357F-F0FD-20AC-2BC6-1A8DEBE44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790" y="3429000"/>
              <a:ext cx="4016491" cy="238945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49BCC1B-67F4-30DD-FDEB-852D3554BB4D}"/>
                </a:ext>
              </a:extLst>
            </p:cNvPr>
            <p:cNvSpPr/>
            <p:nvPr/>
          </p:nvSpPr>
          <p:spPr>
            <a:xfrm>
              <a:off x="5883448" y="1849145"/>
              <a:ext cx="1656223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24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عناصر القصة </a:t>
              </a:r>
              <a:endParaRPr kumimoji="0" lang="en-US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0D2DB15-9DCA-4B6F-42A6-31E0CAE943F3}"/>
                </a:ext>
              </a:extLst>
            </p:cNvPr>
            <p:cNvSpPr/>
            <p:nvPr/>
          </p:nvSpPr>
          <p:spPr>
            <a:xfrm>
              <a:off x="7709261" y="2526388"/>
              <a:ext cx="1129761" cy="8327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مكان القصة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6EBB5E-3440-1E58-2669-246DCC7CAEAC}"/>
                </a:ext>
              </a:extLst>
            </p:cNvPr>
            <p:cNvSpPr/>
            <p:nvPr/>
          </p:nvSpPr>
          <p:spPr>
            <a:xfrm>
              <a:off x="4773813" y="2534004"/>
              <a:ext cx="1631113" cy="8327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شخصيات القصة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..........................................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7DA5681-8FC5-0993-956E-BCC27A80C17B}"/>
                </a:ext>
              </a:extLst>
            </p:cNvPr>
            <p:cNvSpPr/>
            <p:nvPr/>
          </p:nvSpPr>
          <p:spPr>
            <a:xfrm>
              <a:off x="6468071" y="2517281"/>
              <a:ext cx="1180129" cy="8327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زمان  القصة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2CB3491-BECB-7F9D-7B26-25EEA687CF1A}"/>
                </a:ext>
              </a:extLst>
            </p:cNvPr>
            <p:cNvCxnSpPr/>
            <p:nvPr/>
          </p:nvCxnSpPr>
          <p:spPr>
            <a:xfrm>
              <a:off x="7539671" y="2161602"/>
              <a:ext cx="632729" cy="35567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F806640-4AC2-01ED-E3F6-86B41E8B88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8463" y="2171822"/>
              <a:ext cx="444633" cy="35567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52F8CFD-D3B8-6EC9-815F-E6826D0334CE}"/>
                </a:ext>
              </a:extLst>
            </p:cNvPr>
            <p:cNvCxnSpPr>
              <a:cxnSpLocks/>
            </p:cNvCxnSpPr>
            <p:nvPr/>
          </p:nvCxnSpPr>
          <p:spPr>
            <a:xfrm>
              <a:off x="6936805" y="2207806"/>
              <a:ext cx="0" cy="34995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235F7D1-DE73-1552-A78A-B90DF128351C}"/>
              </a:ext>
            </a:extLst>
          </p:cNvPr>
          <p:cNvGrpSpPr/>
          <p:nvPr/>
        </p:nvGrpSpPr>
        <p:grpSpPr>
          <a:xfrm>
            <a:off x="362967" y="1101090"/>
            <a:ext cx="4144232" cy="4676511"/>
            <a:chOff x="4694790" y="1141945"/>
            <a:chExt cx="4144232" cy="4676511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B0BFFB8-06D6-16B8-B308-71BDD6BFD79F}"/>
                </a:ext>
              </a:extLst>
            </p:cNvPr>
            <p:cNvSpPr/>
            <p:nvPr/>
          </p:nvSpPr>
          <p:spPr>
            <a:xfrm>
              <a:off x="4872017" y="1141945"/>
              <a:ext cx="3934866" cy="40254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marR="0" lvl="0" indent="0" algn="ctr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هيا نرسم  احداث قصتنا لليوم ونكتب عناصر  القصة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06EB8CB-79BF-6176-1BB1-2CD4E5761ABE}"/>
                </a:ext>
              </a:extLst>
            </p:cNvPr>
            <p:cNvSpPr/>
            <p:nvPr/>
          </p:nvSpPr>
          <p:spPr>
            <a:xfrm>
              <a:off x="4797949" y="1441827"/>
              <a:ext cx="3966149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28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عنوان قصتي :.....................</a:t>
              </a:r>
              <a:endParaRPr kumimoji="0" lang="en-US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AutoShape 2">
              <a:extLst>
                <a:ext uri="{FF2B5EF4-FFF2-40B4-BE49-F238E27FC236}">
                  <a16:creationId xmlns:a16="http://schemas.microsoft.com/office/drawing/2014/main" id="{786F2D4F-17FE-01EB-C620-FD40E8971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790" y="3429000"/>
              <a:ext cx="4016491" cy="238945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730015A-1AE9-54B4-2933-1E812D91585A}"/>
                </a:ext>
              </a:extLst>
            </p:cNvPr>
            <p:cNvSpPr/>
            <p:nvPr/>
          </p:nvSpPr>
          <p:spPr>
            <a:xfrm>
              <a:off x="5883448" y="1849145"/>
              <a:ext cx="1656223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24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عناصر القصة </a:t>
              </a:r>
              <a:endParaRPr kumimoji="0" lang="en-US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E0C799C-7A13-3E16-325A-1688C2F5DC7C}"/>
                </a:ext>
              </a:extLst>
            </p:cNvPr>
            <p:cNvSpPr/>
            <p:nvPr/>
          </p:nvSpPr>
          <p:spPr>
            <a:xfrm>
              <a:off x="7709261" y="2526388"/>
              <a:ext cx="1129761" cy="8327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مكان القصة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5DEF404-1203-4582-3674-71C8882503E1}"/>
                </a:ext>
              </a:extLst>
            </p:cNvPr>
            <p:cNvSpPr/>
            <p:nvPr/>
          </p:nvSpPr>
          <p:spPr>
            <a:xfrm>
              <a:off x="4773813" y="2534004"/>
              <a:ext cx="1631113" cy="8327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شخصيات القصة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..........................................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8A89335-AF44-4513-49AF-BA7D7F4CCC42}"/>
                </a:ext>
              </a:extLst>
            </p:cNvPr>
            <p:cNvSpPr/>
            <p:nvPr/>
          </p:nvSpPr>
          <p:spPr>
            <a:xfrm>
              <a:off x="6468071" y="2517281"/>
              <a:ext cx="1180129" cy="8327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زمان  القصة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2045A94-D0BB-07AF-4DFE-3459DEA95961}"/>
                </a:ext>
              </a:extLst>
            </p:cNvPr>
            <p:cNvCxnSpPr/>
            <p:nvPr/>
          </p:nvCxnSpPr>
          <p:spPr>
            <a:xfrm>
              <a:off x="7539671" y="2161602"/>
              <a:ext cx="632729" cy="35567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2240C8E-3C02-8436-FD67-2BEC6BF01E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8463" y="2171822"/>
              <a:ext cx="444633" cy="35567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F888D527-FA45-767B-C31B-02503D62E512}"/>
                </a:ext>
              </a:extLst>
            </p:cNvPr>
            <p:cNvCxnSpPr>
              <a:cxnSpLocks/>
            </p:cNvCxnSpPr>
            <p:nvPr/>
          </p:nvCxnSpPr>
          <p:spPr>
            <a:xfrm>
              <a:off x="6936805" y="2207806"/>
              <a:ext cx="0" cy="34995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3CF3A41-EA13-43AF-9E4D-A3A49438DFBD}"/>
              </a:ext>
            </a:extLst>
          </p:cNvPr>
          <p:cNvSpPr/>
          <p:nvPr/>
        </p:nvSpPr>
        <p:spPr>
          <a:xfrm>
            <a:off x="4850942" y="5197832"/>
            <a:ext cx="3850785" cy="7903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عناصر القصة </a:t>
            </a:r>
          </a:p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............................................................................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1C601A6-465F-4DF7-8BBC-440D032A4D4D}"/>
              </a:ext>
            </a:extLst>
          </p:cNvPr>
          <p:cNvSpPr/>
          <p:nvPr/>
        </p:nvSpPr>
        <p:spPr>
          <a:xfrm>
            <a:off x="484083" y="5274900"/>
            <a:ext cx="3850785" cy="7903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عناصر القصة </a:t>
            </a:r>
          </a:p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......................................................................................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08F9E291-8E71-4BE8-9484-56DCFAD3CF51}"/>
              </a:ext>
            </a:extLst>
          </p:cNvPr>
          <p:cNvSpPr/>
          <p:nvPr/>
        </p:nvSpPr>
        <p:spPr>
          <a:xfrm>
            <a:off x="4928611" y="1145870"/>
            <a:ext cx="3934866" cy="4025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هيا نرسم  احداث قصتنا لليوم ونكتب عناصر  القصة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B0699A8-3413-4621-91BD-9A7E71E4F5D4}"/>
              </a:ext>
            </a:extLst>
          </p:cNvPr>
          <p:cNvGrpSpPr/>
          <p:nvPr/>
        </p:nvGrpSpPr>
        <p:grpSpPr>
          <a:xfrm>
            <a:off x="362967" y="720007"/>
            <a:ext cx="4106602" cy="349002"/>
            <a:chOff x="4514543" y="721173"/>
            <a:chExt cx="4446287" cy="349002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4DA82BF7-EEB3-479F-A2F0-AE40B9613E60}"/>
                </a:ext>
              </a:extLst>
            </p:cNvPr>
            <p:cNvSpPr/>
            <p:nvPr/>
          </p:nvSpPr>
          <p:spPr>
            <a:xfrm>
              <a:off x="4514543" y="721173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المتعلم عناصر القصة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Smiley Face 50">
              <a:extLst>
                <a:ext uri="{FF2B5EF4-FFF2-40B4-BE49-F238E27FC236}">
                  <a16:creationId xmlns:a16="http://schemas.microsoft.com/office/drawing/2014/main" id="{B2906B20-7E20-4390-914E-BAF781BAFA03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2" name="Smiley Face 51">
              <a:extLst>
                <a:ext uri="{FF2B5EF4-FFF2-40B4-BE49-F238E27FC236}">
                  <a16:creationId xmlns:a16="http://schemas.microsoft.com/office/drawing/2014/main" id="{F7B11AE3-557B-463A-A491-14FD03170476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3" name="Smiley Face 52">
              <a:extLst>
                <a:ext uri="{FF2B5EF4-FFF2-40B4-BE49-F238E27FC236}">
                  <a16:creationId xmlns:a16="http://schemas.microsoft.com/office/drawing/2014/main" id="{3B3DDD41-7BE8-42E3-9860-D8726D9E7E92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BD36268-D5BF-4BCC-81D6-D026EA417A35}"/>
              </a:ext>
            </a:extLst>
          </p:cNvPr>
          <p:cNvGrpSpPr/>
          <p:nvPr/>
        </p:nvGrpSpPr>
        <p:grpSpPr>
          <a:xfrm>
            <a:off x="4694789" y="737579"/>
            <a:ext cx="4205849" cy="349002"/>
            <a:chOff x="4514543" y="721173"/>
            <a:chExt cx="4446287" cy="349002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CEEFB76A-BDCA-453A-9D40-C89ACC251DA1}"/>
                </a:ext>
              </a:extLst>
            </p:cNvPr>
            <p:cNvSpPr/>
            <p:nvPr/>
          </p:nvSpPr>
          <p:spPr>
            <a:xfrm>
              <a:off x="4514543" y="721173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المتعلم عناصر القصة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Smiley Face 55">
              <a:extLst>
                <a:ext uri="{FF2B5EF4-FFF2-40B4-BE49-F238E27FC236}">
                  <a16:creationId xmlns:a16="http://schemas.microsoft.com/office/drawing/2014/main" id="{A7DECCE0-F2C5-4489-8B82-76FDABECBA7C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7" name="Smiley Face 56">
              <a:extLst>
                <a:ext uri="{FF2B5EF4-FFF2-40B4-BE49-F238E27FC236}">
                  <a16:creationId xmlns:a16="http://schemas.microsoft.com/office/drawing/2014/main" id="{5162804C-09C0-41D3-8685-E049DBA6CD4F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8" name="Smiley Face 57">
              <a:extLst>
                <a:ext uri="{FF2B5EF4-FFF2-40B4-BE49-F238E27FC236}">
                  <a16:creationId xmlns:a16="http://schemas.microsoft.com/office/drawing/2014/main" id="{9788AE06-AC64-475D-AFC3-88E6D03DCDA7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</p:spTree>
    <p:extLst>
      <p:ext uri="{BB962C8B-B14F-4D97-AF65-F5344CB8AC3E}">
        <p14:creationId xmlns:p14="http://schemas.microsoft.com/office/powerpoint/2010/main" val="2758194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244036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18340F4-75F8-47C8-B880-7FDEAF3D1044}"/>
              </a:ext>
            </a:extLst>
          </p:cNvPr>
          <p:cNvSpPr/>
          <p:nvPr/>
        </p:nvSpPr>
        <p:spPr>
          <a:xfrm>
            <a:off x="4808902" y="5995549"/>
            <a:ext cx="4016491" cy="4922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ملاحظات معلمتي  :..........................................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6B35A0-4CF7-4B26-9694-7936EC9CCECF}"/>
              </a:ext>
            </a:extLst>
          </p:cNvPr>
          <p:cNvSpPr/>
          <p:nvPr/>
        </p:nvSpPr>
        <p:spPr>
          <a:xfrm>
            <a:off x="235722" y="244036"/>
            <a:ext cx="4183457" cy="6292738"/>
          </a:xfrm>
          <a:prstGeom prst="rect">
            <a:avLst/>
          </a:prstGeom>
          <a:noFill/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716F18-5ED8-4097-A3AB-BD9D6658B3AA}"/>
              </a:ext>
            </a:extLst>
          </p:cNvPr>
          <p:cNvSpPr/>
          <p:nvPr/>
        </p:nvSpPr>
        <p:spPr>
          <a:xfrm>
            <a:off x="318607" y="6030909"/>
            <a:ext cx="4016491" cy="456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ملاحظات معلمتي  :..........................................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019CD-6766-8E82-7601-280B29C25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2099631" y="388854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2B8F227-8EFD-B4A6-9122-BD8C4A681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3723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3E1FBA-CD91-D4A6-7E22-339EB0FE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189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261CE3-3203-2376-F475-395EA0A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262379C-D99F-0E5C-79FF-856150699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AC8C0-E01B-D617-8216-C7A4B6A36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68673" y="323903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BCBC931-5EEE-07EE-10AD-D0EE332911A3}"/>
              </a:ext>
            </a:extLst>
          </p:cNvPr>
          <p:cNvSpPr/>
          <p:nvPr/>
        </p:nvSpPr>
        <p:spPr>
          <a:xfrm>
            <a:off x="4878767" y="801578"/>
            <a:ext cx="3934866" cy="8205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هيا نرسم نهاية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جديدة للقصة مع التعبير عنها بجملة </a:t>
            </a:r>
            <a:r>
              <a:rPr kumimoji="0" lang="ar-OM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؟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جديدة للقصّة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4DC3A1D-F8CF-FCBD-4279-46C707D06E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304788"/>
            <a:ext cx="743776" cy="74377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C1F1BC4-053A-531A-4457-8210368E3505}"/>
              </a:ext>
            </a:extLst>
          </p:cNvPr>
          <p:cNvSpPr/>
          <p:nvPr/>
        </p:nvSpPr>
        <p:spPr>
          <a:xfrm>
            <a:off x="4532319" y="360988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5D4723F-DC29-5CA1-3462-F2810856A1A4}"/>
              </a:ext>
            </a:extLst>
          </p:cNvPr>
          <p:cNvSpPr/>
          <p:nvPr/>
        </p:nvSpPr>
        <p:spPr>
          <a:xfrm>
            <a:off x="229044" y="40136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0EBE1AA-F438-23F8-09CE-20FEC18D9EFB}"/>
              </a:ext>
            </a:extLst>
          </p:cNvPr>
          <p:cNvSpPr/>
          <p:nvPr/>
        </p:nvSpPr>
        <p:spPr>
          <a:xfrm>
            <a:off x="375085" y="913720"/>
            <a:ext cx="3934866" cy="548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هيا نرسم نهاية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جديدة للقصة مع التعبير عنها بجملة ؟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58A1AA4-90F1-FDDB-175F-27CC9712EB00}"/>
              </a:ext>
            </a:extLst>
          </p:cNvPr>
          <p:cNvSpPr/>
          <p:nvPr/>
        </p:nvSpPr>
        <p:spPr>
          <a:xfrm>
            <a:off x="4798829" y="1622082"/>
            <a:ext cx="39661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عنوان قصتي :.....................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70300AE-DDE3-C091-0FCF-227AF2D1A2CD}"/>
              </a:ext>
            </a:extLst>
          </p:cNvPr>
          <p:cNvSpPr/>
          <p:nvPr/>
        </p:nvSpPr>
        <p:spPr>
          <a:xfrm>
            <a:off x="392560" y="1638382"/>
            <a:ext cx="39661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عنوان قصتي :.....................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36" descr="A picture containing clipart&#10;&#10;Description automatically generated">
            <a:extLst>
              <a:ext uri="{FF2B5EF4-FFF2-40B4-BE49-F238E27FC236}">
                <a16:creationId xmlns:a16="http://schemas.microsoft.com/office/drawing/2014/main" id="{75C474CB-7934-4C14-0025-4D0CCF989C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82" y="1264265"/>
            <a:ext cx="744071" cy="744071"/>
          </a:xfrm>
          <a:prstGeom prst="rect">
            <a:avLst/>
          </a:prstGeom>
        </p:spPr>
      </p:pic>
      <p:sp>
        <p:nvSpPr>
          <p:cNvPr id="38" name="AutoShape 2">
            <a:extLst>
              <a:ext uri="{FF2B5EF4-FFF2-40B4-BE49-F238E27FC236}">
                <a16:creationId xmlns:a16="http://schemas.microsoft.com/office/drawing/2014/main" id="{1434357F-F0FD-20AC-2BC6-1A8DEBE44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839" y="2265271"/>
            <a:ext cx="4016491" cy="361030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AutoShape 2">
            <a:extLst>
              <a:ext uri="{FF2B5EF4-FFF2-40B4-BE49-F238E27FC236}">
                <a16:creationId xmlns:a16="http://schemas.microsoft.com/office/drawing/2014/main" id="{9098EA2C-EF26-3516-DF16-5E09FB0B8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82" y="2291101"/>
            <a:ext cx="4016491" cy="361030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49BCC1B-67F4-30DD-FDEB-852D3554BB4D}"/>
              </a:ext>
            </a:extLst>
          </p:cNvPr>
          <p:cNvSpPr/>
          <p:nvPr/>
        </p:nvSpPr>
        <p:spPr>
          <a:xfrm>
            <a:off x="5724529" y="2287851"/>
            <a:ext cx="21178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نهاية جديدة للقصة </a:t>
            </a:r>
            <a:endParaRPr kumimoji="0" lang="en-US" sz="2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D4A2C23-4B89-DAF2-6CA5-9201CDE56CA8}"/>
              </a:ext>
            </a:extLst>
          </p:cNvPr>
          <p:cNvSpPr/>
          <p:nvPr/>
        </p:nvSpPr>
        <p:spPr>
          <a:xfrm>
            <a:off x="1226713" y="2303187"/>
            <a:ext cx="21178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نهاية جديدة للقصة </a:t>
            </a:r>
            <a:endParaRPr kumimoji="0" lang="en-US" sz="2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8004916-55CF-4815-A825-E20CBA186694}"/>
              </a:ext>
            </a:extLst>
          </p:cNvPr>
          <p:cNvSpPr/>
          <p:nvPr/>
        </p:nvSpPr>
        <p:spPr>
          <a:xfrm>
            <a:off x="4890527" y="5235918"/>
            <a:ext cx="3850785" cy="6396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936AE33-53EE-4067-8941-38121CECBDD8}"/>
              </a:ext>
            </a:extLst>
          </p:cNvPr>
          <p:cNvSpPr/>
          <p:nvPr/>
        </p:nvSpPr>
        <p:spPr>
          <a:xfrm>
            <a:off x="318607" y="5245056"/>
            <a:ext cx="3850785" cy="6396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32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244036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6B35A0-4CF7-4B26-9694-7936EC9CCECF}"/>
              </a:ext>
            </a:extLst>
          </p:cNvPr>
          <p:cNvSpPr/>
          <p:nvPr/>
        </p:nvSpPr>
        <p:spPr>
          <a:xfrm>
            <a:off x="235722" y="244036"/>
            <a:ext cx="4183457" cy="6292738"/>
          </a:xfrm>
          <a:prstGeom prst="rect">
            <a:avLst/>
          </a:prstGeom>
          <a:noFill/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019CD-6766-8E82-7601-280B29C25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539552" y="404219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2B8F227-8EFD-B4A6-9122-BD8C4A681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600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3E1FBA-CD91-D4A6-7E22-339EB0FE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066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261CE3-3203-2376-F475-395EA0A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262379C-D99F-0E5C-79FF-856150699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AC8C0-E01B-D617-8216-C7A4B6A36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4665405" y="323903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BCBC931-5EEE-07EE-10AD-D0EE332911A3}"/>
              </a:ext>
            </a:extLst>
          </p:cNvPr>
          <p:cNvSpPr/>
          <p:nvPr/>
        </p:nvSpPr>
        <p:spPr>
          <a:xfrm>
            <a:off x="5151179" y="1267314"/>
            <a:ext cx="3373911" cy="44020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أكتب كلمات تحتوي حرف (ن )من القصص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DD5AEB-936F-03BB-BCCF-DF654B55A461}"/>
              </a:ext>
            </a:extLst>
          </p:cNvPr>
          <p:cNvGrpSpPr/>
          <p:nvPr/>
        </p:nvGrpSpPr>
        <p:grpSpPr>
          <a:xfrm>
            <a:off x="4908292" y="1691924"/>
            <a:ext cx="3828910" cy="3720110"/>
            <a:chOff x="4890528" y="1375144"/>
            <a:chExt cx="3828910" cy="4430120"/>
          </a:xfrm>
        </p:grpSpPr>
        <p:pic>
          <p:nvPicPr>
            <p:cNvPr id="3" name="Picture 2" descr="صورة ذات صلة">
              <a:extLst>
                <a:ext uri="{FF2B5EF4-FFF2-40B4-BE49-F238E27FC236}">
                  <a16:creationId xmlns:a16="http://schemas.microsoft.com/office/drawing/2014/main" id="{24465EBD-2404-D863-C4BC-AA2396969E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0528" y="1375144"/>
              <a:ext cx="3828910" cy="443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مستطيل مستدير الزوايا 15">
              <a:extLst>
                <a:ext uri="{FF2B5EF4-FFF2-40B4-BE49-F238E27FC236}">
                  <a16:creationId xmlns:a16="http://schemas.microsoft.com/office/drawing/2014/main" id="{D092DA2E-3611-3230-CB1F-DFAFD707782E}"/>
                </a:ext>
              </a:extLst>
            </p:cNvPr>
            <p:cNvSpPr/>
            <p:nvPr/>
          </p:nvSpPr>
          <p:spPr>
            <a:xfrm>
              <a:off x="6964627" y="2153357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مستطيل مستدير الزوايا 15">
              <a:extLst>
                <a:ext uri="{FF2B5EF4-FFF2-40B4-BE49-F238E27FC236}">
                  <a16:creationId xmlns:a16="http://schemas.microsoft.com/office/drawing/2014/main" id="{A867A665-CE7C-A975-F3D6-9A8370163FE0}"/>
                </a:ext>
              </a:extLst>
            </p:cNvPr>
            <p:cNvSpPr/>
            <p:nvPr/>
          </p:nvSpPr>
          <p:spPr>
            <a:xfrm>
              <a:off x="6865133" y="2961711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مستطيل مستدير الزوايا 15">
              <a:extLst>
                <a:ext uri="{FF2B5EF4-FFF2-40B4-BE49-F238E27FC236}">
                  <a16:creationId xmlns:a16="http://schemas.microsoft.com/office/drawing/2014/main" id="{DE633686-0C8F-3908-9029-97B1488929A8}"/>
                </a:ext>
              </a:extLst>
            </p:cNvPr>
            <p:cNvSpPr/>
            <p:nvPr/>
          </p:nvSpPr>
          <p:spPr>
            <a:xfrm>
              <a:off x="6845066" y="3762170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مستطيل مستدير الزوايا 15">
              <a:extLst>
                <a:ext uri="{FF2B5EF4-FFF2-40B4-BE49-F238E27FC236}">
                  <a16:creationId xmlns:a16="http://schemas.microsoft.com/office/drawing/2014/main" id="{880180A6-DFB3-BE34-6854-40CCE1256FDA}"/>
                </a:ext>
              </a:extLst>
            </p:cNvPr>
            <p:cNvSpPr/>
            <p:nvPr/>
          </p:nvSpPr>
          <p:spPr>
            <a:xfrm>
              <a:off x="5273262" y="2174625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مستطيل مستدير الزوايا 15">
              <a:extLst>
                <a:ext uri="{FF2B5EF4-FFF2-40B4-BE49-F238E27FC236}">
                  <a16:creationId xmlns:a16="http://schemas.microsoft.com/office/drawing/2014/main" id="{E2995765-B594-3B5C-C09D-DBE512CFBAAC}"/>
                </a:ext>
              </a:extLst>
            </p:cNvPr>
            <p:cNvSpPr/>
            <p:nvPr/>
          </p:nvSpPr>
          <p:spPr>
            <a:xfrm>
              <a:off x="5285030" y="2941858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مستطيل مستدير الزوايا 15">
              <a:extLst>
                <a:ext uri="{FF2B5EF4-FFF2-40B4-BE49-F238E27FC236}">
                  <a16:creationId xmlns:a16="http://schemas.microsoft.com/office/drawing/2014/main" id="{EDC2DF6B-4028-2411-82E1-25D0EC057A3B}"/>
                </a:ext>
              </a:extLst>
            </p:cNvPr>
            <p:cNvSpPr/>
            <p:nvPr/>
          </p:nvSpPr>
          <p:spPr>
            <a:xfrm>
              <a:off x="5285030" y="3763610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503E494-7925-7A42-1034-F812AA55A088}"/>
              </a:ext>
            </a:extLst>
          </p:cNvPr>
          <p:cNvGrpSpPr/>
          <p:nvPr/>
        </p:nvGrpSpPr>
        <p:grpSpPr>
          <a:xfrm>
            <a:off x="491233" y="1480670"/>
            <a:ext cx="3828910" cy="3931619"/>
            <a:chOff x="4890528" y="1375144"/>
            <a:chExt cx="3828910" cy="4430120"/>
          </a:xfrm>
        </p:grpSpPr>
        <p:pic>
          <p:nvPicPr>
            <p:cNvPr id="23" name="Picture 22" descr="صورة ذات صلة">
              <a:extLst>
                <a:ext uri="{FF2B5EF4-FFF2-40B4-BE49-F238E27FC236}">
                  <a16:creationId xmlns:a16="http://schemas.microsoft.com/office/drawing/2014/main" id="{EDD7FCE2-CAD7-EB02-44ED-17764DF70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0528" y="1375144"/>
              <a:ext cx="3828910" cy="443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مستطيل مستدير الزوايا 15">
              <a:extLst>
                <a:ext uri="{FF2B5EF4-FFF2-40B4-BE49-F238E27FC236}">
                  <a16:creationId xmlns:a16="http://schemas.microsoft.com/office/drawing/2014/main" id="{D6EAD4FC-36EA-B697-B3B1-37F8AE8B0600}"/>
                </a:ext>
              </a:extLst>
            </p:cNvPr>
            <p:cNvSpPr/>
            <p:nvPr/>
          </p:nvSpPr>
          <p:spPr>
            <a:xfrm>
              <a:off x="6923076" y="2174625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مستطيل مستدير الزوايا 15">
              <a:extLst>
                <a:ext uri="{FF2B5EF4-FFF2-40B4-BE49-F238E27FC236}">
                  <a16:creationId xmlns:a16="http://schemas.microsoft.com/office/drawing/2014/main" id="{E8F07B0C-8FB5-7CC1-E9DD-E179A39F6A35}"/>
                </a:ext>
              </a:extLst>
            </p:cNvPr>
            <p:cNvSpPr/>
            <p:nvPr/>
          </p:nvSpPr>
          <p:spPr>
            <a:xfrm>
              <a:off x="6865133" y="2961711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مستطيل مستدير الزوايا 15">
              <a:extLst>
                <a:ext uri="{FF2B5EF4-FFF2-40B4-BE49-F238E27FC236}">
                  <a16:creationId xmlns:a16="http://schemas.microsoft.com/office/drawing/2014/main" id="{488B99EC-F2BC-1C79-9A3B-5E02A8F4771B}"/>
                </a:ext>
              </a:extLst>
            </p:cNvPr>
            <p:cNvSpPr/>
            <p:nvPr/>
          </p:nvSpPr>
          <p:spPr>
            <a:xfrm>
              <a:off x="6845066" y="3762170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مستطيل مستدير الزوايا 15">
              <a:extLst>
                <a:ext uri="{FF2B5EF4-FFF2-40B4-BE49-F238E27FC236}">
                  <a16:creationId xmlns:a16="http://schemas.microsoft.com/office/drawing/2014/main" id="{C0D95466-7656-61A7-5E1B-D12F53081DE8}"/>
                </a:ext>
              </a:extLst>
            </p:cNvPr>
            <p:cNvSpPr/>
            <p:nvPr/>
          </p:nvSpPr>
          <p:spPr>
            <a:xfrm>
              <a:off x="5273262" y="2174625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مستطيل مستدير الزوايا 15">
              <a:extLst>
                <a:ext uri="{FF2B5EF4-FFF2-40B4-BE49-F238E27FC236}">
                  <a16:creationId xmlns:a16="http://schemas.microsoft.com/office/drawing/2014/main" id="{53425873-024A-3415-0E2B-F7B700EA2509}"/>
                </a:ext>
              </a:extLst>
            </p:cNvPr>
            <p:cNvSpPr/>
            <p:nvPr/>
          </p:nvSpPr>
          <p:spPr>
            <a:xfrm>
              <a:off x="5285030" y="2941858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مستطيل مستدير الزوايا 15">
              <a:extLst>
                <a:ext uri="{FF2B5EF4-FFF2-40B4-BE49-F238E27FC236}">
                  <a16:creationId xmlns:a16="http://schemas.microsoft.com/office/drawing/2014/main" id="{0670239B-1622-8079-D1C3-2AEA82A4C21D}"/>
                </a:ext>
              </a:extLst>
            </p:cNvPr>
            <p:cNvSpPr/>
            <p:nvPr/>
          </p:nvSpPr>
          <p:spPr>
            <a:xfrm>
              <a:off x="5285030" y="3763610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ECC53EF-5B7E-4CD8-B13A-46036690AA0B}"/>
              </a:ext>
            </a:extLst>
          </p:cNvPr>
          <p:cNvGrpSpPr/>
          <p:nvPr/>
        </p:nvGrpSpPr>
        <p:grpSpPr>
          <a:xfrm>
            <a:off x="5171281" y="5315361"/>
            <a:ext cx="3353809" cy="1141831"/>
            <a:chOff x="4956084" y="5432568"/>
            <a:chExt cx="3353809" cy="1141831"/>
          </a:xfrm>
        </p:grpSpPr>
        <p:sp>
          <p:nvSpPr>
            <p:cNvPr id="33" name="Text Box 2">
              <a:extLst>
                <a:ext uri="{FF2B5EF4-FFF2-40B4-BE49-F238E27FC236}">
                  <a16:creationId xmlns:a16="http://schemas.microsoft.com/office/drawing/2014/main" id="{75C066C0-B3C2-4FBE-98A5-05751B3E03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204" y="5503662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7A2A958-1E3F-4063-95B7-C3E9B3445F59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69125BD-01C3-40C8-B4C3-70517B61F4A5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B9AA9CBE-A0FA-49CE-83C3-D834E635A3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FDE3D4-A5C4-4FDA-A2EC-CC6DF72058D7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B7992EF-6C0D-4AB4-8B7F-70328D692E3D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CC0688F-0440-43FA-B564-031983F1230D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9C72E40-5CE2-48A8-87E3-630747F7A304}"/>
              </a:ext>
            </a:extLst>
          </p:cNvPr>
          <p:cNvGrpSpPr/>
          <p:nvPr/>
        </p:nvGrpSpPr>
        <p:grpSpPr>
          <a:xfrm>
            <a:off x="781041" y="5344870"/>
            <a:ext cx="3353809" cy="1141831"/>
            <a:chOff x="4956084" y="5432568"/>
            <a:chExt cx="3353809" cy="1141831"/>
          </a:xfrm>
        </p:grpSpPr>
        <p:sp>
          <p:nvSpPr>
            <p:cNvPr id="51" name="Text Box 2">
              <a:extLst>
                <a:ext uri="{FF2B5EF4-FFF2-40B4-BE49-F238E27FC236}">
                  <a16:creationId xmlns:a16="http://schemas.microsoft.com/office/drawing/2014/main" id="{1B5814B6-7C69-4D91-9EDA-9D4272B19A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204" y="5503662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6BFA7F9-11CB-475C-A41A-93F3C0276700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7B17C13D-AEBE-4BED-AEB4-DE27C824CF10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1B3FBFAF-1094-4638-B4D1-18721DC60C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7033AF0-76B3-4E17-8AAB-7F0164600A3C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CDDB7D3F-6CC4-4188-892E-830F5F17BD04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583764B-B7C8-4FC3-AF85-05D9323CC549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8" name="Text Box 2">
            <a:extLst>
              <a:ext uri="{FF2B5EF4-FFF2-40B4-BE49-F238E27FC236}">
                <a16:creationId xmlns:a16="http://schemas.microsoft.com/office/drawing/2014/main" id="{BED872AD-D9D0-4A03-8697-CF90AACFB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7264" y="5250032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Box 2">
            <a:extLst>
              <a:ext uri="{FF2B5EF4-FFF2-40B4-BE49-F238E27FC236}">
                <a16:creationId xmlns:a16="http://schemas.microsoft.com/office/drawing/2014/main" id="{944CFE51-4BAB-4C63-AD1B-CB84EA9CE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2910" y="5193564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233B4912-9A63-47FE-818D-9BF7D9911619}"/>
              </a:ext>
            </a:extLst>
          </p:cNvPr>
          <p:cNvSpPr/>
          <p:nvPr/>
        </p:nvSpPr>
        <p:spPr>
          <a:xfrm>
            <a:off x="781041" y="1296809"/>
            <a:ext cx="3528114" cy="44020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أكتب كلمات تحتوي حرف (ن) من القصص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4B2BEE8-C405-4F5A-B944-0CC73208C217}"/>
              </a:ext>
            </a:extLst>
          </p:cNvPr>
          <p:cNvGrpSpPr/>
          <p:nvPr/>
        </p:nvGrpSpPr>
        <p:grpSpPr>
          <a:xfrm>
            <a:off x="4572000" y="826863"/>
            <a:ext cx="4295298" cy="349002"/>
            <a:chOff x="4514543" y="721173"/>
            <a:chExt cx="4446287" cy="349002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A4C9E4B6-0AD6-4FAF-907E-A90692A40287}"/>
                </a:ext>
              </a:extLst>
            </p:cNvPr>
            <p:cNvSpPr/>
            <p:nvPr/>
          </p:nvSpPr>
          <p:spPr>
            <a:xfrm>
              <a:off x="4514543" y="721173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المتعلم كلمات تحتوي على الحرف كتابة صحيحة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Smiley Face 62">
              <a:extLst>
                <a:ext uri="{FF2B5EF4-FFF2-40B4-BE49-F238E27FC236}">
                  <a16:creationId xmlns:a16="http://schemas.microsoft.com/office/drawing/2014/main" id="{97DE2457-E167-41A2-9FC7-F6911EA9B0F3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4" name="Smiley Face 63">
              <a:extLst>
                <a:ext uri="{FF2B5EF4-FFF2-40B4-BE49-F238E27FC236}">
                  <a16:creationId xmlns:a16="http://schemas.microsoft.com/office/drawing/2014/main" id="{088A2198-1BA0-4A21-B7F5-F0111ED48AE2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5" name="Smiley Face 64">
              <a:extLst>
                <a:ext uri="{FF2B5EF4-FFF2-40B4-BE49-F238E27FC236}">
                  <a16:creationId xmlns:a16="http://schemas.microsoft.com/office/drawing/2014/main" id="{39E3C434-D2B5-4F61-87A1-66BA6F31CC50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3238A35-60A2-487F-A0DF-7DE31A280740}"/>
              </a:ext>
            </a:extLst>
          </p:cNvPr>
          <p:cNvGrpSpPr/>
          <p:nvPr/>
        </p:nvGrpSpPr>
        <p:grpSpPr>
          <a:xfrm>
            <a:off x="358927" y="845598"/>
            <a:ext cx="4100810" cy="349002"/>
            <a:chOff x="4514543" y="721173"/>
            <a:chExt cx="4446287" cy="349002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C23555AD-D2E8-4026-B5EB-6595DEB22DA5}"/>
                </a:ext>
              </a:extLst>
            </p:cNvPr>
            <p:cNvSpPr/>
            <p:nvPr/>
          </p:nvSpPr>
          <p:spPr>
            <a:xfrm>
              <a:off x="4514543" y="721173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المتعلم كلمات تحتوي على الحرف كتابة صحيحة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Smiley Face 68">
              <a:extLst>
                <a:ext uri="{FF2B5EF4-FFF2-40B4-BE49-F238E27FC236}">
                  <a16:creationId xmlns:a16="http://schemas.microsoft.com/office/drawing/2014/main" id="{60B5E732-D516-4D39-A2BF-40A495871CF0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70" name="Smiley Face 69">
              <a:extLst>
                <a:ext uri="{FF2B5EF4-FFF2-40B4-BE49-F238E27FC236}">
                  <a16:creationId xmlns:a16="http://schemas.microsoft.com/office/drawing/2014/main" id="{689677F7-AAFF-4730-B4A3-E6F212052C3A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71" name="Smiley Face 70">
              <a:extLst>
                <a:ext uri="{FF2B5EF4-FFF2-40B4-BE49-F238E27FC236}">
                  <a16:creationId xmlns:a16="http://schemas.microsoft.com/office/drawing/2014/main" id="{AA3138B6-AF16-4EB8-972C-29645C088617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</p:spTree>
    <p:extLst>
      <p:ext uri="{BB962C8B-B14F-4D97-AF65-F5344CB8AC3E}">
        <p14:creationId xmlns:p14="http://schemas.microsoft.com/office/powerpoint/2010/main" val="330827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36B35A0-4CF7-4B26-9694-7936EC9CCECF}"/>
              </a:ext>
            </a:extLst>
          </p:cNvPr>
          <p:cNvSpPr/>
          <p:nvPr/>
        </p:nvSpPr>
        <p:spPr>
          <a:xfrm>
            <a:off x="129120" y="244036"/>
            <a:ext cx="4290059" cy="6292738"/>
          </a:xfrm>
          <a:prstGeom prst="rect">
            <a:avLst/>
          </a:prstGeom>
          <a:noFill/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A41248B-BEFA-1409-0DA5-78FA588D0629}"/>
              </a:ext>
            </a:extLst>
          </p:cNvPr>
          <p:cNvCxnSpPr>
            <a:cxnSpLocks/>
          </p:cNvCxnSpPr>
          <p:nvPr/>
        </p:nvCxnSpPr>
        <p:spPr>
          <a:xfrm flipH="1">
            <a:off x="318606" y="2456946"/>
            <a:ext cx="391251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572000" y="244036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019CD-6766-8E82-7601-280B29C25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2099631" y="388854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2B8F227-8EFD-B4A6-9122-BD8C4A681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3723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3E1FBA-CD91-D4A6-7E22-339EB0FE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189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261CE3-3203-2376-F475-395EA0A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262379C-D99F-0E5C-79FF-856150699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AC8C0-E01B-D617-8216-C7A4B6A36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68673" y="323903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C1F1BC4-053A-531A-4457-8210368E3505}"/>
              </a:ext>
            </a:extLst>
          </p:cNvPr>
          <p:cNvSpPr/>
          <p:nvPr/>
        </p:nvSpPr>
        <p:spPr>
          <a:xfrm>
            <a:off x="4532319" y="360988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اسمي الجميل:................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5D4723F-DC29-5CA1-3462-F2810856A1A4}"/>
              </a:ext>
            </a:extLst>
          </p:cNvPr>
          <p:cNvSpPr/>
          <p:nvPr/>
        </p:nvSpPr>
        <p:spPr>
          <a:xfrm>
            <a:off x="229044" y="40136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اسمي الجميل:................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62AF09-FA74-BA1E-5870-A99FC7E9C12A}"/>
              </a:ext>
            </a:extLst>
          </p:cNvPr>
          <p:cNvSpPr txBox="1"/>
          <p:nvPr/>
        </p:nvSpPr>
        <p:spPr>
          <a:xfrm>
            <a:off x="4599782" y="1300718"/>
            <a:ext cx="4350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أَقْرَأُ حَرْفَ ( ن) بِالْحَرَكات الْمُخْتَلِفَة، ثٌمَّ أَنْسَخُ الْحَرْف: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C0D35F81-2D7D-DA0F-9099-6E3D0A19E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390445"/>
              </p:ext>
            </p:extLst>
          </p:nvPr>
        </p:nvGraphicFramePr>
        <p:xfrm>
          <a:off x="4766007" y="1930176"/>
          <a:ext cx="3960696" cy="3486259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60116">
                  <a:extLst>
                    <a:ext uri="{9D8B030D-6E8A-4147-A177-3AD203B41FA5}">
                      <a16:colId xmlns:a16="http://schemas.microsoft.com/office/drawing/2014/main" val="3328483722"/>
                    </a:ext>
                  </a:extLst>
                </a:gridCol>
                <a:gridCol w="660116">
                  <a:extLst>
                    <a:ext uri="{9D8B030D-6E8A-4147-A177-3AD203B41FA5}">
                      <a16:colId xmlns:a16="http://schemas.microsoft.com/office/drawing/2014/main" val="2308427386"/>
                    </a:ext>
                  </a:extLst>
                </a:gridCol>
                <a:gridCol w="660116">
                  <a:extLst>
                    <a:ext uri="{9D8B030D-6E8A-4147-A177-3AD203B41FA5}">
                      <a16:colId xmlns:a16="http://schemas.microsoft.com/office/drawing/2014/main" val="2163159933"/>
                    </a:ext>
                  </a:extLst>
                </a:gridCol>
                <a:gridCol w="660116">
                  <a:extLst>
                    <a:ext uri="{9D8B030D-6E8A-4147-A177-3AD203B41FA5}">
                      <a16:colId xmlns:a16="http://schemas.microsoft.com/office/drawing/2014/main" val="456112067"/>
                    </a:ext>
                  </a:extLst>
                </a:gridCol>
                <a:gridCol w="660116">
                  <a:extLst>
                    <a:ext uri="{9D8B030D-6E8A-4147-A177-3AD203B41FA5}">
                      <a16:colId xmlns:a16="http://schemas.microsoft.com/office/drawing/2014/main" val="59879641"/>
                    </a:ext>
                  </a:extLst>
                </a:gridCol>
                <a:gridCol w="660116">
                  <a:extLst>
                    <a:ext uri="{9D8B030D-6E8A-4147-A177-3AD203B41FA5}">
                      <a16:colId xmlns:a16="http://schemas.microsoft.com/office/drawing/2014/main" val="627774077"/>
                    </a:ext>
                  </a:extLst>
                </a:gridCol>
              </a:tblGrid>
              <a:tr h="891734">
                <a:tc>
                  <a:txBody>
                    <a:bodyPr/>
                    <a:lstStyle/>
                    <a:p>
                      <a:pPr algn="ctr"/>
                      <a:r>
                        <a:rPr lang="ar-AE" sz="24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نـيـ</a:t>
                      </a:r>
                      <a:endParaRPr lang="en-US" sz="24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u="none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نو</a:t>
                      </a:r>
                      <a:endParaRPr lang="en-US" sz="24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u="none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نا</a:t>
                      </a:r>
                      <a:endParaRPr lang="en-US" sz="24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نِ</a:t>
                      </a:r>
                      <a:endParaRPr lang="en-US" sz="24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نُ</a:t>
                      </a:r>
                      <a:endParaRPr lang="en-US" sz="24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نَ</a:t>
                      </a:r>
                      <a:endParaRPr lang="en-US" sz="24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7008184"/>
                  </a:ext>
                </a:extLst>
              </a:tr>
              <a:tr h="891734"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642312"/>
                  </a:ext>
                </a:extLst>
              </a:tr>
              <a:tr h="811057"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739148"/>
                  </a:ext>
                </a:extLst>
              </a:tr>
              <a:tr h="891734"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814844"/>
                  </a:ext>
                </a:extLst>
              </a:tr>
            </a:tbl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3EF5B4-6578-4484-95D3-60FDD52F077D}"/>
              </a:ext>
            </a:extLst>
          </p:cNvPr>
          <p:cNvCxnSpPr>
            <a:cxnSpLocks/>
          </p:cNvCxnSpPr>
          <p:nvPr/>
        </p:nvCxnSpPr>
        <p:spPr>
          <a:xfrm flipH="1">
            <a:off x="4720999" y="2420888"/>
            <a:ext cx="37955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51773A-604A-4C4E-D9C7-D49C29B669FA}"/>
              </a:ext>
            </a:extLst>
          </p:cNvPr>
          <p:cNvCxnSpPr>
            <a:cxnSpLocks/>
          </p:cNvCxnSpPr>
          <p:nvPr/>
        </p:nvCxnSpPr>
        <p:spPr>
          <a:xfrm flipH="1">
            <a:off x="4726327" y="3362361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Table 4">
            <a:extLst>
              <a:ext uri="{FF2B5EF4-FFF2-40B4-BE49-F238E27FC236}">
                <a16:creationId xmlns:a16="http://schemas.microsoft.com/office/drawing/2014/main" id="{52C5C950-463C-33F8-6167-1A47E5049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405284"/>
              </p:ext>
            </p:extLst>
          </p:nvPr>
        </p:nvGraphicFramePr>
        <p:xfrm>
          <a:off x="236440" y="1941402"/>
          <a:ext cx="4125025" cy="342434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67565">
                  <a:extLst>
                    <a:ext uri="{9D8B030D-6E8A-4147-A177-3AD203B41FA5}">
                      <a16:colId xmlns:a16="http://schemas.microsoft.com/office/drawing/2014/main" val="216315993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5611206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59879641"/>
                    </a:ext>
                  </a:extLst>
                </a:gridCol>
                <a:gridCol w="897220">
                  <a:extLst>
                    <a:ext uri="{9D8B030D-6E8A-4147-A177-3AD203B41FA5}">
                      <a16:colId xmlns:a16="http://schemas.microsoft.com/office/drawing/2014/main" val="627774077"/>
                    </a:ext>
                  </a:extLst>
                </a:gridCol>
              </a:tblGrid>
              <a:tr h="906262">
                <a:tc>
                  <a:txBody>
                    <a:bodyPr/>
                    <a:lstStyle/>
                    <a:p>
                      <a:pPr algn="ctr"/>
                      <a:r>
                        <a:rPr lang="ar-AE" sz="27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نيرانُ</a:t>
                      </a:r>
                      <a:endParaRPr lang="en-US" sz="27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AE" sz="2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لَيْمونُ</a:t>
                      </a:r>
                      <a:endParaRPr lang="en-US" sz="27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7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نَمْلٌ</a:t>
                      </a:r>
                      <a:endParaRPr lang="en-US" sz="27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7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نُجومٌ</a:t>
                      </a:r>
                      <a:endParaRPr lang="en-US" sz="27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7008184"/>
                  </a:ext>
                </a:extLst>
              </a:tr>
              <a:tr h="839360"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642312"/>
                  </a:ext>
                </a:extLst>
              </a:tr>
              <a:tr h="839360"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739148"/>
                  </a:ext>
                </a:extLst>
              </a:tr>
              <a:tr h="839360"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814844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2DF1E124-8D44-6AC9-7327-336B4F520017}"/>
              </a:ext>
            </a:extLst>
          </p:cNvPr>
          <p:cNvSpPr txBox="1"/>
          <p:nvPr/>
        </p:nvSpPr>
        <p:spPr>
          <a:xfrm>
            <a:off x="142209" y="1383859"/>
            <a:ext cx="4283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أَقْرَأُ الْكَلٍمات التّي تَحْتوي عَلى حَرْفَ ( ن)، ثٌمَّ أَنْسَخُ الْكَلِمات: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C58B3E0-9B66-4FD8-AC4C-D5B8EDE293FE}"/>
              </a:ext>
            </a:extLst>
          </p:cNvPr>
          <p:cNvCxnSpPr>
            <a:cxnSpLocks/>
          </p:cNvCxnSpPr>
          <p:nvPr/>
        </p:nvCxnSpPr>
        <p:spPr>
          <a:xfrm flipH="1">
            <a:off x="4717267" y="4167267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C13C671-660F-4570-BA75-CA2B426597AA}"/>
              </a:ext>
            </a:extLst>
          </p:cNvPr>
          <p:cNvCxnSpPr>
            <a:cxnSpLocks/>
          </p:cNvCxnSpPr>
          <p:nvPr/>
        </p:nvCxnSpPr>
        <p:spPr>
          <a:xfrm flipH="1">
            <a:off x="4726328" y="5085184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81C4563-5E5A-4E98-ABB2-6A25090DB1BC}"/>
              </a:ext>
            </a:extLst>
          </p:cNvPr>
          <p:cNvCxnSpPr>
            <a:cxnSpLocks/>
          </p:cNvCxnSpPr>
          <p:nvPr/>
        </p:nvCxnSpPr>
        <p:spPr>
          <a:xfrm flipH="1">
            <a:off x="283349" y="3390405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EA8B67D-4267-4435-8AB8-22D3D1F80808}"/>
              </a:ext>
            </a:extLst>
          </p:cNvPr>
          <p:cNvCxnSpPr>
            <a:cxnSpLocks/>
          </p:cNvCxnSpPr>
          <p:nvPr/>
        </p:nvCxnSpPr>
        <p:spPr>
          <a:xfrm flipH="1">
            <a:off x="283350" y="4149080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26B9C87-182E-4FF8-9FD0-8FD1211FADCB}"/>
              </a:ext>
            </a:extLst>
          </p:cNvPr>
          <p:cNvCxnSpPr>
            <a:cxnSpLocks/>
          </p:cNvCxnSpPr>
          <p:nvPr/>
        </p:nvCxnSpPr>
        <p:spPr>
          <a:xfrm flipH="1">
            <a:off x="318606" y="5085184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286F758-82DD-41B7-8E0E-AC7F11F8F70D}"/>
              </a:ext>
            </a:extLst>
          </p:cNvPr>
          <p:cNvGrpSpPr/>
          <p:nvPr/>
        </p:nvGrpSpPr>
        <p:grpSpPr>
          <a:xfrm>
            <a:off x="5076056" y="5532936"/>
            <a:ext cx="3353809" cy="1141831"/>
            <a:chOff x="4956084" y="5432568"/>
            <a:chExt cx="3353809" cy="1141831"/>
          </a:xfrm>
        </p:grpSpPr>
        <p:sp>
          <p:nvSpPr>
            <p:cNvPr id="38" name="Text Box 2">
              <a:extLst>
                <a:ext uri="{FF2B5EF4-FFF2-40B4-BE49-F238E27FC236}">
                  <a16:creationId xmlns:a16="http://schemas.microsoft.com/office/drawing/2014/main" id="{2F70871B-A42F-4F02-BA2F-B95859FE4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204" y="5503662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DA9A267-9C6C-493F-8663-B3C4CFEBCE5F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1EFBEE2-C6BC-4332-8C18-167123C1C88D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6A16AD83-0A33-4805-B135-68B8870977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7898E13-110E-46AD-929C-795BD2E5F1BC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0EC4BD5-5CCA-4980-9615-4990E11DEB1F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8B57EDF-1D20-424E-90D4-16F24F093759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7" name="Text Box 2">
            <a:extLst>
              <a:ext uri="{FF2B5EF4-FFF2-40B4-BE49-F238E27FC236}">
                <a16:creationId xmlns:a16="http://schemas.microsoft.com/office/drawing/2014/main" id="{8CA4E2FC-3C93-4B96-9525-9DE0ACD92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2039" y="5467607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D1CA99E-8352-4093-87E1-AB3B013894B3}"/>
              </a:ext>
            </a:extLst>
          </p:cNvPr>
          <p:cNvGrpSpPr/>
          <p:nvPr/>
        </p:nvGrpSpPr>
        <p:grpSpPr>
          <a:xfrm>
            <a:off x="543275" y="5470012"/>
            <a:ext cx="3353809" cy="1141831"/>
            <a:chOff x="4956084" y="5432568"/>
            <a:chExt cx="3353809" cy="1141831"/>
          </a:xfrm>
        </p:grpSpPr>
        <p:sp>
          <p:nvSpPr>
            <p:cNvPr id="49" name="Text Box 2">
              <a:extLst>
                <a:ext uri="{FF2B5EF4-FFF2-40B4-BE49-F238E27FC236}">
                  <a16:creationId xmlns:a16="http://schemas.microsoft.com/office/drawing/2014/main" id="{22EEB03B-7ACC-40D5-814B-9D10E44556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204" y="5503662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28A5E37-8D08-49BA-997C-7AE7B7BEFFD4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437105F5-14E4-4456-B089-591EB0683DF3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8800C9D1-2721-4127-A8D0-D2059E5AAA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7021502E-4E02-44CA-AD94-AD160599B68A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E72A6DBD-AB0F-48F4-83F3-C2FBC2C26291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A084CEA6-35E5-47C2-B4A9-87F7AB5EAD54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6" name="Text Box 2">
            <a:extLst>
              <a:ext uri="{FF2B5EF4-FFF2-40B4-BE49-F238E27FC236}">
                <a16:creationId xmlns:a16="http://schemas.microsoft.com/office/drawing/2014/main" id="{84EF1570-D853-437B-B2A3-74F1B24D9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258" y="5489182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8BA273E-0DA0-4CE7-88CA-BACD7E062527}"/>
              </a:ext>
            </a:extLst>
          </p:cNvPr>
          <p:cNvGrpSpPr/>
          <p:nvPr/>
        </p:nvGrpSpPr>
        <p:grpSpPr>
          <a:xfrm>
            <a:off x="4644787" y="940295"/>
            <a:ext cx="4322618" cy="349002"/>
            <a:chOff x="4557282" y="730377"/>
            <a:chExt cx="4446287" cy="349002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210781A6-0BDC-4B8C-A7F7-4C881CDE9DE6}"/>
                </a:ext>
              </a:extLst>
            </p:cNvPr>
            <p:cNvSpPr/>
            <p:nvPr/>
          </p:nvSpPr>
          <p:spPr>
            <a:xfrm>
              <a:off x="4557282" y="730377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 المتعلم الحرف كتابة صحيحة .</a:t>
              </a:r>
              <a:endPara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Smiley Face 58">
              <a:extLst>
                <a:ext uri="{FF2B5EF4-FFF2-40B4-BE49-F238E27FC236}">
                  <a16:creationId xmlns:a16="http://schemas.microsoft.com/office/drawing/2014/main" id="{6730C2F2-D1A0-4353-B86A-16D9C547F065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0" name="Smiley Face 59">
              <a:extLst>
                <a:ext uri="{FF2B5EF4-FFF2-40B4-BE49-F238E27FC236}">
                  <a16:creationId xmlns:a16="http://schemas.microsoft.com/office/drawing/2014/main" id="{52AF9718-0F94-40CB-A997-BE644AE7C8C9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1" name="Smiley Face 60">
              <a:extLst>
                <a:ext uri="{FF2B5EF4-FFF2-40B4-BE49-F238E27FC236}">
                  <a16:creationId xmlns:a16="http://schemas.microsoft.com/office/drawing/2014/main" id="{D3DC6B93-5EE0-4495-8420-C18AA6018687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BE8B939-1B63-491A-9DDD-FD4EDCCD2541}"/>
              </a:ext>
            </a:extLst>
          </p:cNvPr>
          <p:cNvGrpSpPr/>
          <p:nvPr/>
        </p:nvGrpSpPr>
        <p:grpSpPr>
          <a:xfrm>
            <a:off x="283349" y="966876"/>
            <a:ext cx="4142508" cy="349002"/>
            <a:chOff x="4557282" y="730377"/>
            <a:chExt cx="4446287" cy="349002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C373AA9D-CBD6-4D06-B0BA-FD10055B82B7}"/>
                </a:ext>
              </a:extLst>
            </p:cNvPr>
            <p:cNvSpPr/>
            <p:nvPr/>
          </p:nvSpPr>
          <p:spPr>
            <a:xfrm>
              <a:off x="4557282" y="730377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 المتعلم الكلمات كتابة صحيحة .</a:t>
              </a:r>
              <a:endPara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Smiley Face 65">
              <a:extLst>
                <a:ext uri="{FF2B5EF4-FFF2-40B4-BE49-F238E27FC236}">
                  <a16:creationId xmlns:a16="http://schemas.microsoft.com/office/drawing/2014/main" id="{1CAFFFF4-F775-4E73-9BA8-61A432B59BF3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7" name="Smiley Face 66">
              <a:extLst>
                <a:ext uri="{FF2B5EF4-FFF2-40B4-BE49-F238E27FC236}">
                  <a16:creationId xmlns:a16="http://schemas.microsoft.com/office/drawing/2014/main" id="{1AC70231-F00F-4EC3-9A72-030FB07D133B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8" name="Smiley Face 67">
              <a:extLst>
                <a:ext uri="{FF2B5EF4-FFF2-40B4-BE49-F238E27FC236}">
                  <a16:creationId xmlns:a16="http://schemas.microsoft.com/office/drawing/2014/main" id="{98D6C5C8-EC1E-4F67-AB8D-D6ADE5F02738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</p:spTree>
    <p:extLst>
      <p:ext uri="{BB962C8B-B14F-4D97-AF65-F5344CB8AC3E}">
        <p14:creationId xmlns:p14="http://schemas.microsoft.com/office/powerpoint/2010/main" val="2446726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45327" y="216424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6B35A0-4CF7-4B26-9694-7936EC9CCECF}"/>
              </a:ext>
            </a:extLst>
          </p:cNvPr>
          <p:cNvSpPr/>
          <p:nvPr/>
        </p:nvSpPr>
        <p:spPr>
          <a:xfrm>
            <a:off x="235722" y="244036"/>
            <a:ext cx="4183457" cy="6292738"/>
          </a:xfrm>
          <a:prstGeom prst="rect">
            <a:avLst/>
          </a:prstGeom>
          <a:noFill/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019CD-6766-8E82-7601-280B29C25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1847722" y="29042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2B8F227-8EFD-B4A6-9122-BD8C4A681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600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3E1FBA-CD91-D4A6-7E22-339EB0FE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066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261CE3-3203-2376-F475-395EA0A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262379C-D99F-0E5C-79FF-856150699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AC8C0-E01B-D617-8216-C7A4B6A36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72058" y="30571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BCBC931-5EEE-07EE-10AD-D0EE332911A3}"/>
              </a:ext>
            </a:extLst>
          </p:cNvPr>
          <p:cNvSpPr/>
          <p:nvPr/>
        </p:nvSpPr>
        <p:spPr>
          <a:xfrm>
            <a:off x="5194794" y="1224925"/>
            <a:ext cx="3627809" cy="2941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أكتب أشكال حرف (م) حسب موضعه في الكلمة :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76ED9C9-ECE2-B99B-B6BF-6B7E4743A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113917"/>
              </p:ext>
            </p:extLst>
          </p:nvPr>
        </p:nvGraphicFramePr>
        <p:xfrm>
          <a:off x="4923273" y="1568135"/>
          <a:ext cx="3934865" cy="3439414"/>
        </p:xfrm>
        <a:graphic>
          <a:graphicData uri="http://schemas.openxmlformats.org/drawingml/2006/table">
            <a:tbl>
              <a:tblPr rtl="1" firstRow="1" firstCol="1" bandRow="1"/>
              <a:tblGrid>
                <a:gridCol w="890826">
                  <a:extLst>
                    <a:ext uri="{9D8B030D-6E8A-4147-A177-3AD203B41FA5}">
                      <a16:colId xmlns:a16="http://schemas.microsoft.com/office/drawing/2014/main" val="845453385"/>
                    </a:ext>
                  </a:extLst>
                </a:gridCol>
                <a:gridCol w="890826">
                  <a:extLst>
                    <a:ext uri="{9D8B030D-6E8A-4147-A177-3AD203B41FA5}">
                      <a16:colId xmlns:a16="http://schemas.microsoft.com/office/drawing/2014/main" val="2094607012"/>
                    </a:ext>
                  </a:extLst>
                </a:gridCol>
                <a:gridCol w="1098783">
                  <a:extLst>
                    <a:ext uri="{9D8B030D-6E8A-4147-A177-3AD203B41FA5}">
                      <a16:colId xmlns:a16="http://schemas.microsoft.com/office/drawing/2014/main" val="1796571026"/>
                    </a:ext>
                  </a:extLst>
                </a:gridCol>
                <a:gridCol w="1054430">
                  <a:extLst>
                    <a:ext uri="{9D8B030D-6E8A-4147-A177-3AD203B41FA5}">
                      <a16:colId xmlns:a16="http://schemas.microsoft.com/office/drawing/2014/main" val="3380045811"/>
                    </a:ext>
                  </a:extLst>
                </a:gridCol>
              </a:tblGrid>
              <a:tr h="4794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أول الكلمة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وسط الكلمة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آخر الكلمة متصل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آخر الكلمة منفصل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268682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مــــــ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ــــــمـــــ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ـــــــم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808315"/>
                  </a:ext>
                </a:extLst>
              </a:tr>
              <a:tr h="5994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952569"/>
                  </a:ext>
                </a:extLst>
              </a:tr>
              <a:tr h="57658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896738"/>
                  </a:ext>
                </a:extLst>
              </a:tr>
              <a:tr h="57086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196005"/>
                  </a:ext>
                </a:extLst>
              </a:tr>
              <a:tr h="57086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689069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6D811C3-FB01-C735-2EA4-60CBEE92B0F5}"/>
              </a:ext>
            </a:extLst>
          </p:cNvPr>
          <p:cNvSpPr/>
          <p:nvPr/>
        </p:nvSpPr>
        <p:spPr>
          <a:xfrm>
            <a:off x="773048" y="1323135"/>
            <a:ext cx="3590894" cy="2941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أكتب أشكال حرف (م) حسب موضعه في الكلمة :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D073CAA-1D53-0B5E-4FD0-C96F919B37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961782"/>
              </p:ext>
            </p:extLst>
          </p:nvPr>
        </p:nvGraphicFramePr>
        <p:xfrm>
          <a:off x="429077" y="1683667"/>
          <a:ext cx="3934865" cy="3439414"/>
        </p:xfrm>
        <a:graphic>
          <a:graphicData uri="http://schemas.openxmlformats.org/drawingml/2006/table">
            <a:tbl>
              <a:tblPr rtl="1" firstRow="1" firstCol="1" bandRow="1"/>
              <a:tblGrid>
                <a:gridCol w="890826">
                  <a:extLst>
                    <a:ext uri="{9D8B030D-6E8A-4147-A177-3AD203B41FA5}">
                      <a16:colId xmlns:a16="http://schemas.microsoft.com/office/drawing/2014/main" val="845453385"/>
                    </a:ext>
                  </a:extLst>
                </a:gridCol>
                <a:gridCol w="890826">
                  <a:extLst>
                    <a:ext uri="{9D8B030D-6E8A-4147-A177-3AD203B41FA5}">
                      <a16:colId xmlns:a16="http://schemas.microsoft.com/office/drawing/2014/main" val="2094607012"/>
                    </a:ext>
                  </a:extLst>
                </a:gridCol>
                <a:gridCol w="1098783">
                  <a:extLst>
                    <a:ext uri="{9D8B030D-6E8A-4147-A177-3AD203B41FA5}">
                      <a16:colId xmlns:a16="http://schemas.microsoft.com/office/drawing/2014/main" val="1796571026"/>
                    </a:ext>
                  </a:extLst>
                </a:gridCol>
                <a:gridCol w="1054430">
                  <a:extLst>
                    <a:ext uri="{9D8B030D-6E8A-4147-A177-3AD203B41FA5}">
                      <a16:colId xmlns:a16="http://schemas.microsoft.com/office/drawing/2014/main" val="3380045811"/>
                    </a:ext>
                  </a:extLst>
                </a:gridCol>
              </a:tblGrid>
              <a:tr h="4794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أول الكلمة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وسط الكلمة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آخر الكلمة متصل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آخر الكلمة منفصل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268682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مــ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ــــــمـــــ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ـــــــم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808315"/>
                  </a:ext>
                </a:extLst>
              </a:tr>
              <a:tr h="5994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952569"/>
                  </a:ext>
                </a:extLst>
              </a:tr>
              <a:tr h="57658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896738"/>
                  </a:ext>
                </a:extLst>
              </a:tr>
              <a:tr h="57086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196005"/>
                  </a:ext>
                </a:extLst>
              </a:tr>
              <a:tr h="57086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689069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76212755-5C1D-4121-6FBB-9391D84FD77C}"/>
              </a:ext>
            </a:extLst>
          </p:cNvPr>
          <p:cNvSpPr/>
          <p:nvPr/>
        </p:nvSpPr>
        <p:spPr>
          <a:xfrm>
            <a:off x="4529966" y="42894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اسمي الجميل:................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DBC9A2-57D6-38B3-D601-F98E373D1D1C}"/>
              </a:ext>
            </a:extLst>
          </p:cNvPr>
          <p:cNvSpPr/>
          <p:nvPr/>
        </p:nvSpPr>
        <p:spPr>
          <a:xfrm>
            <a:off x="96059" y="302296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اسمي الجميل:................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F882F06-9D80-C143-ADAE-C68C4B0AC295}"/>
              </a:ext>
            </a:extLst>
          </p:cNvPr>
          <p:cNvCxnSpPr>
            <a:cxnSpLocks/>
          </p:cNvCxnSpPr>
          <p:nvPr/>
        </p:nvCxnSpPr>
        <p:spPr>
          <a:xfrm flipH="1">
            <a:off x="5071751" y="2492896"/>
            <a:ext cx="37955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9493196-CF16-201E-105A-E1547347C6B9}"/>
              </a:ext>
            </a:extLst>
          </p:cNvPr>
          <p:cNvCxnSpPr>
            <a:cxnSpLocks/>
          </p:cNvCxnSpPr>
          <p:nvPr/>
        </p:nvCxnSpPr>
        <p:spPr>
          <a:xfrm flipH="1">
            <a:off x="389923" y="2636912"/>
            <a:ext cx="37955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92B1E56-D60A-4362-B669-EC0425914F70}"/>
              </a:ext>
            </a:extLst>
          </p:cNvPr>
          <p:cNvGrpSpPr/>
          <p:nvPr/>
        </p:nvGrpSpPr>
        <p:grpSpPr>
          <a:xfrm>
            <a:off x="5171281" y="5315361"/>
            <a:ext cx="3353809" cy="1141831"/>
            <a:chOff x="4956084" y="5432568"/>
            <a:chExt cx="3353809" cy="1141831"/>
          </a:xfrm>
        </p:grpSpPr>
        <p:sp>
          <p:nvSpPr>
            <p:cNvPr id="21" name="Text Box 2">
              <a:extLst>
                <a:ext uri="{FF2B5EF4-FFF2-40B4-BE49-F238E27FC236}">
                  <a16:creationId xmlns:a16="http://schemas.microsoft.com/office/drawing/2014/main" id="{06368A8A-5D70-48A1-89BF-DEBC3ADD97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204" y="5503662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C743517-5C1D-4DB9-AF72-BB201B117671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631AA55-1436-46C7-9519-BF66D37D147B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183D0B17-2471-4051-BF99-A7D10BE54D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5A62C69-3740-4B48-BDEA-C783F08B0C80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DD63011-5282-4268-BBF6-771C17900486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1E4B519-AC0A-4615-95FB-14A8D5836F3A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9BE95DD-2954-432F-8631-A4B0FD7B69AF}"/>
              </a:ext>
            </a:extLst>
          </p:cNvPr>
          <p:cNvGrpSpPr/>
          <p:nvPr/>
        </p:nvGrpSpPr>
        <p:grpSpPr>
          <a:xfrm>
            <a:off x="807398" y="5369034"/>
            <a:ext cx="3353809" cy="1141831"/>
            <a:chOff x="4956084" y="5432568"/>
            <a:chExt cx="3353809" cy="1141831"/>
          </a:xfrm>
        </p:grpSpPr>
        <p:sp>
          <p:nvSpPr>
            <p:cNvPr id="29" name="Text Box 2">
              <a:extLst>
                <a:ext uri="{FF2B5EF4-FFF2-40B4-BE49-F238E27FC236}">
                  <a16:creationId xmlns:a16="http://schemas.microsoft.com/office/drawing/2014/main" id="{4B5B7989-843B-4E42-8686-7B18F2A686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204" y="5503662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F99A146-ADAF-4037-A250-A49CBA9D51D8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0FDF162-A58A-4E51-8D17-13FB13D7C118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0C3B9EEE-8D27-4A29-87DA-955CCB77F7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F3252DE-668E-4EEF-9625-C03D2ED1D048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534C82E-E0BC-44C7-AA81-127D1A6AFF19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1640FC6-729D-43C9-8BE8-0EFD2910E7F0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Text Box 2">
            <a:extLst>
              <a:ext uri="{FF2B5EF4-FFF2-40B4-BE49-F238E27FC236}">
                <a16:creationId xmlns:a16="http://schemas.microsoft.com/office/drawing/2014/main" id="{C89BB552-4CC5-4720-9E05-2BF5E1B1F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0600" y="5262080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Box 2">
            <a:extLst>
              <a:ext uri="{FF2B5EF4-FFF2-40B4-BE49-F238E27FC236}">
                <a16:creationId xmlns:a16="http://schemas.microsoft.com/office/drawing/2014/main" id="{F92171C5-D380-4997-A1AE-A9D736B68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187" y="5304181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6B8CB5E-3F54-49E3-ADFF-7447B573B7EB}"/>
              </a:ext>
            </a:extLst>
          </p:cNvPr>
          <p:cNvGrpSpPr/>
          <p:nvPr/>
        </p:nvGrpSpPr>
        <p:grpSpPr>
          <a:xfrm>
            <a:off x="4572000" y="826863"/>
            <a:ext cx="4295298" cy="349002"/>
            <a:chOff x="4514543" y="721173"/>
            <a:chExt cx="4446287" cy="349002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650C5FCF-4421-41AF-BBC9-D7E9589413B9}"/>
                </a:ext>
              </a:extLst>
            </p:cNvPr>
            <p:cNvSpPr/>
            <p:nvPr/>
          </p:nvSpPr>
          <p:spPr>
            <a:xfrm>
              <a:off x="4514543" y="721173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المتعلم أشكال الحرف حسب موضعه في الكلمة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Smiley Face 39">
              <a:extLst>
                <a:ext uri="{FF2B5EF4-FFF2-40B4-BE49-F238E27FC236}">
                  <a16:creationId xmlns:a16="http://schemas.microsoft.com/office/drawing/2014/main" id="{8CD7FE6C-B226-4072-9DD9-38311334A710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42" name="Smiley Face 41">
              <a:extLst>
                <a:ext uri="{FF2B5EF4-FFF2-40B4-BE49-F238E27FC236}">
                  <a16:creationId xmlns:a16="http://schemas.microsoft.com/office/drawing/2014/main" id="{A3585D4D-A97F-4E9C-B568-14A29BD816D8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43" name="Smiley Face 42">
              <a:extLst>
                <a:ext uri="{FF2B5EF4-FFF2-40B4-BE49-F238E27FC236}">
                  <a16:creationId xmlns:a16="http://schemas.microsoft.com/office/drawing/2014/main" id="{C7D74B5D-54B1-45B9-BCED-3FBA9B24B659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8AAFABC-A150-474C-A6B1-17AB85AE63C0}"/>
              </a:ext>
            </a:extLst>
          </p:cNvPr>
          <p:cNvGrpSpPr/>
          <p:nvPr/>
        </p:nvGrpSpPr>
        <p:grpSpPr>
          <a:xfrm>
            <a:off x="276701" y="858043"/>
            <a:ext cx="4142477" cy="349002"/>
            <a:chOff x="4514543" y="721173"/>
            <a:chExt cx="4446287" cy="349002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F5C2D02-C091-43D4-8126-9B1DCF7AF416}"/>
                </a:ext>
              </a:extLst>
            </p:cNvPr>
            <p:cNvSpPr/>
            <p:nvPr/>
          </p:nvSpPr>
          <p:spPr>
            <a:xfrm>
              <a:off x="4514543" y="721173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المتعلم أشكال الحرف حسب موضعه في الكلمة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Smiley Face 50">
              <a:extLst>
                <a:ext uri="{FF2B5EF4-FFF2-40B4-BE49-F238E27FC236}">
                  <a16:creationId xmlns:a16="http://schemas.microsoft.com/office/drawing/2014/main" id="{F62E66A4-517D-4D4D-AB18-FEBE7ACDB96B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2" name="Smiley Face 51">
              <a:extLst>
                <a:ext uri="{FF2B5EF4-FFF2-40B4-BE49-F238E27FC236}">
                  <a16:creationId xmlns:a16="http://schemas.microsoft.com/office/drawing/2014/main" id="{2F067B58-2A6C-4FFE-B04C-06D63DE99D5B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3" name="Smiley Face 52">
              <a:extLst>
                <a:ext uri="{FF2B5EF4-FFF2-40B4-BE49-F238E27FC236}">
                  <a16:creationId xmlns:a16="http://schemas.microsoft.com/office/drawing/2014/main" id="{9D34092E-32E4-4AE2-93EB-02A314745EDA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</p:spTree>
    <p:extLst>
      <p:ext uri="{BB962C8B-B14F-4D97-AF65-F5344CB8AC3E}">
        <p14:creationId xmlns:p14="http://schemas.microsoft.com/office/powerpoint/2010/main" val="3042462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31E1299D-7D1D-4961-A857-10CC04BBF3A7}"/>
              </a:ext>
            </a:extLst>
          </p:cNvPr>
          <p:cNvSpPr/>
          <p:nvPr/>
        </p:nvSpPr>
        <p:spPr>
          <a:xfrm>
            <a:off x="153644" y="252186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E936EA-BE41-463B-B06A-59B785757565}"/>
              </a:ext>
            </a:extLst>
          </p:cNvPr>
          <p:cNvSpPr/>
          <p:nvPr/>
        </p:nvSpPr>
        <p:spPr>
          <a:xfrm>
            <a:off x="4670163" y="269158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B7FC45D-68C4-EE33-5073-B26E7CDE98FD}"/>
              </a:ext>
            </a:extLst>
          </p:cNvPr>
          <p:cNvSpPr/>
          <p:nvPr/>
        </p:nvSpPr>
        <p:spPr>
          <a:xfrm>
            <a:off x="8821359" y="1576283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13F769D-EC79-D9AE-3B39-7F3177F65AC0}"/>
              </a:ext>
            </a:extLst>
          </p:cNvPr>
          <p:cNvSpPr/>
          <p:nvPr/>
        </p:nvSpPr>
        <p:spPr>
          <a:xfrm>
            <a:off x="4384741" y="1384117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F433BED0-D367-4D85-B8CC-DDECEBA888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1847722" y="29042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Rectangle 3">
            <a:extLst>
              <a:ext uri="{FF2B5EF4-FFF2-40B4-BE49-F238E27FC236}">
                <a16:creationId xmlns:a16="http://schemas.microsoft.com/office/drawing/2014/main" id="{4F61D87E-193A-4156-A2D4-CA4CA778C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600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9ADEDBD0-5CEA-4CBF-AFCA-298EBC6A2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066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F7059E3D-2F24-4D14-83BA-1C12F84F6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4">
            <a:extLst>
              <a:ext uri="{FF2B5EF4-FFF2-40B4-BE49-F238E27FC236}">
                <a16:creationId xmlns:a16="http://schemas.microsoft.com/office/drawing/2014/main" id="{513FBE21-A19A-47DD-8419-FE47938D5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B6B4745-07D4-44B2-9EF1-F8C57B842D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72058" y="30571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154645F8-6F35-4099-B0AC-6FAF74449B6C}"/>
              </a:ext>
            </a:extLst>
          </p:cNvPr>
          <p:cNvSpPr/>
          <p:nvPr/>
        </p:nvSpPr>
        <p:spPr>
          <a:xfrm>
            <a:off x="4529966" y="42894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0DA754E-2ED2-4537-9787-2CC8203EEAA0}"/>
              </a:ext>
            </a:extLst>
          </p:cNvPr>
          <p:cNvSpPr/>
          <p:nvPr/>
        </p:nvSpPr>
        <p:spPr>
          <a:xfrm>
            <a:off x="96059" y="302296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4" name="جدول 5">
            <a:extLst>
              <a:ext uri="{FF2B5EF4-FFF2-40B4-BE49-F238E27FC236}">
                <a16:creationId xmlns:a16="http://schemas.microsoft.com/office/drawing/2014/main" id="{A5A7CEDB-70DD-4B5D-B206-BAA5AE2BD8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093719"/>
              </p:ext>
            </p:extLst>
          </p:nvPr>
        </p:nvGraphicFramePr>
        <p:xfrm>
          <a:off x="4862679" y="2417697"/>
          <a:ext cx="4035915" cy="31376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1948">
                  <a:extLst>
                    <a:ext uri="{9D8B030D-6E8A-4147-A177-3AD203B41FA5}">
                      <a16:colId xmlns:a16="http://schemas.microsoft.com/office/drawing/2014/main" val="1586183424"/>
                    </a:ext>
                  </a:extLst>
                </a:gridCol>
                <a:gridCol w="1278387">
                  <a:extLst>
                    <a:ext uri="{9D8B030D-6E8A-4147-A177-3AD203B41FA5}">
                      <a16:colId xmlns:a16="http://schemas.microsoft.com/office/drawing/2014/main" val="1294413569"/>
                    </a:ext>
                  </a:extLst>
                </a:gridCol>
                <a:gridCol w="1325580">
                  <a:extLst>
                    <a:ext uri="{9D8B030D-6E8A-4147-A177-3AD203B41FA5}">
                      <a16:colId xmlns:a16="http://schemas.microsoft.com/office/drawing/2014/main" val="4205711582"/>
                    </a:ext>
                  </a:extLst>
                </a:gridCol>
              </a:tblGrid>
              <a:tr h="516369"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>
                          <a:solidFill>
                            <a:schemeClr val="tx1"/>
                          </a:solidFill>
                        </a:rPr>
                        <a:t>آخر الكلمة متصل و منفصل   ( ـم) (م)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>
                          <a:solidFill>
                            <a:schemeClr val="tx1"/>
                          </a:solidFill>
                        </a:rPr>
                        <a:t>وسط الكلمة( ــمــ)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1" dirty="0">
                          <a:solidFill>
                            <a:schemeClr val="tx1"/>
                          </a:solidFill>
                        </a:rPr>
                        <a:t> أول الكلمة( مـ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632598"/>
                  </a:ext>
                </a:extLst>
              </a:tr>
              <a:tr h="1054242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468645"/>
                  </a:ext>
                </a:extLst>
              </a:tr>
              <a:tr h="1054242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907349"/>
                  </a:ext>
                </a:extLst>
              </a:tr>
            </a:tbl>
          </a:graphicData>
        </a:graphic>
      </p:graphicFrame>
      <p:sp>
        <p:nvSpPr>
          <p:cNvPr id="36" name="مربع نص 5">
            <a:extLst>
              <a:ext uri="{FF2B5EF4-FFF2-40B4-BE49-F238E27FC236}">
                <a16:creationId xmlns:a16="http://schemas.microsoft.com/office/drawing/2014/main" id="{C20C085F-7404-407C-AEC2-C00B9BB1FEBC}"/>
              </a:ext>
            </a:extLst>
          </p:cNvPr>
          <p:cNvSpPr txBox="1"/>
          <p:nvPr/>
        </p:nvSpPr>
        <p:spPr>
          <a:xfrm>
            <a:off x="4804268" y="1365218"/>
            <a:ext cx="42035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قَـدمٌ- قَـمـرٌ- دِرهمٌ - مِـقْـلاةٌ - جَـمَـلٌ - مِـرَشٌ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7C6264F-8BE4-4FF8-9C40-F051A97E76A6}"/>
              </a:ext>
            </a:extLst>
          </p:cNvPr>
          <p:cNvSpPr/>
          <p:nvPr/>
        </p:nvSpPr>
        <p:spPr>
          <a:xfrm>
            <a:off x="5154748" y="1058225"/>
            <a:ext cx="3793603" cy="3034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هيا يا صغاري نصنف الكلمات حسب مواقع الحرف في الكلمة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7974319-68CB-48A6-ADBA-618C2A2773B8}"/>
              </a:ext>
            </a:extLst>
          </p:cNvPr>
          <p:cNvCxnSpPr>
            <a:cxnSpLocks/>
          </p:cNvCxnSpPr>
          <p:nvPr/>
        </p:nvCxnSpPr>
        <p:spPr>
          <a:xfrm flipH="1">
            <a:off x="4860664" y="3645024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3084BE4-AE63-4212-AF88-344763E695D8}"/>
              </a:ext>
            </a:extLst>
          </p:cNvPr>
          <p:cNvCxnSpPr>
            <a:cxnSpLocks/>
          </p:cNvCxnSpPr>
          <p:nvPr/>
        </p:nvCxnSpPr>
        <p:spPr>
          <a:xfrm flipH="1">
            <a:off x="4864718" y="4941168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جدول 5">
            <a:extLst>
              <a:ext uri="{FF2B5EF4-FFF2-40B4-BE49-F238E27FC236}">
                <a16:creationId xmlns:a16="http://schemas.microsoft.com/office/drawing/2014/main" id="{A10248F5-55E5-4717-AA74-94414CF7A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254450"/>
              </p:ext>
            </p:extLst>
          </p:nvPr>
        </p:nvGraphicFramePr>
        <p:xfrm>
          <a:off x="293265" y="2454616"/>
          <a:ext cx="4020642" cy="307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6529">
                  <a:extLst>
                    <a:ext uri="{9D8B030D-6E8A-4147-A177-3AD203B41FA5}">
                      <a16:colId xmlns:a16="http://schemas.microsoft.com/office/drawing/2014/main" val="1586183424"/>
                    </a:ext>
                  </a:extLst>
                </a:gridCol>
                <a:gridCol w="1241386">
                  <a:extLst>
                    <a:ext uri="{9D8B030D-6E8A-4147-A177-3AD203B41FA5}">
                      <a16:colId xmlns:a16="http://schemas.microsoft.com/office/drawing/2014/main" val="1294413569"/>
                    </a:ext>
                  </a:extLst>
                </a:gridCol>
                <a:gridCol w="1352727">
                  <a:extLst>
                    <a:ext uri="{9D8B030D-6E8A-4147-A177-3AD203B41FA5}">
                      <a16:colId xmlns:a16="http://schemas.microsoft.com/office/drawing/2014/main" val="4205711582"/>
                    </a:ext>
                  </a:extLst>
                </a:gridCol>
              </a:tblGrid>
              <a:tr h="444455"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>
                          <a:solidFill>
                            <a:schemeClr val="tx1"/>
                          </a:solidFill>
                        </a:rPr>
                        <a:t>آخر الكلمة متصل و منفصل   ( ـم) (م)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>
                          <a:solidFill>
                            <a:schemeClr val="tx1"/>
                          </a:solidFill>
                        </a:rPr>
                        <a:t>وسط الكلمة( ـــمــ)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1" dirty="0">
                          <a:solidFill>
                            <a:schemeClr val="tx1"/>
                          </a:solidFill>
                        </a:rPr>
                        <a:t> أول الكلمة( مـ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632598"/>
                  </a:ext>
                </a:extLst>
              </a:tr>
              <a:tr h="112421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468645"/>
                  </a:ext>
                </a:extLst>
              </a:tr>
              <a:tr h="112421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907349"/>
                  </a:ext>
                </a:extLst>
              </a:tr>
            </a:tbl>
          </a:graphicData>
        </a:graphic>
      </p:graphicFrame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DCBAF9FF-1F04-46FC-A824-91F50815EBA5}"/>
              </a:ext>
            </a:extLst>
          </p:cNvPr>
          <p:cNvSpPr/>
          <p:nvPr/>
        </p:nvSpPr>
        <p:spPr>
          <a:xfrm>
            <a:off x="379856" y="1050104"/>
            <a:ext cx="4046001" cy="34058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هيا يا صغاري نصنف الكلمات حسب مواقع الحرف في الكلمة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D8EB1FD-511E-4B71-AA2C-F14B8439B7A8}"/>
              </a:ext>
            </a:extLst>
          </p:cNvPr>
          <p:cNvCxnSpPr>
            <a:cxnSpLocks/>
          </p:cNvCxnSpPr>
          <p:nvPr/>
        </p:nvCxnSpPr>
        <p:spPr>
          <a:xfrm flipH="1">
            <a:off x="319909" y="3442890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86989F9-3995-41E4-8D52-14E66AD2856A}"/>
              </a:ext>
            </a:extLst>
          </p:cNvPr>
          <p:cNvCxnSpPr>
            <a:cxnSpLocks/>
          </p:cNvCxnSpPr>
          <p:nvPr/>
        </p:nvCxnSpPr>
        <p:spPr>
          <a:xfrm flipH="1">
            <a:off x="379856" y="4797152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4F0B6CE-2671-4442-B91A-F59D05DCCFEE}"/>
              </a:ext>
            </a:extLst>
          </p:cNvPr>
          <p:cNvGrpSpPr/>
          <p:nvPr/>
        </p:nvGrpSpPr>
        <p:grpSpPr>
          <a:xfrm>
            <a:off x="5496100" y="5476007"/>
            <a:ext cx="3353809" cy="1128137"/>
            <a:chOff x="4956084" y="5432568"/>
            <a:chExt cx="3353809" cy="1128137"/>
          </a:xfrm>
        </p:grpSpPr>
        <p:sp>
          <p:nvSpPr>
            <p:cNvPr id="67" name="Text Box 2">
              <a:extLst>
                <a:ext uri="{FF2B5EF4-FFF2-40B4-BE49-F238E27FC236}">
                  <a16:creationId xmlns:a16="http://schemas.microsoft.com/office/drawing/2014/main" id="{9D0FB052-4A8E-4548-8066-C20A2B7AB1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D4EC6F98-998B-4DBE-8C67-6F3D625971A3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EC65D1E-4083-4246-BECE-6248EC80D26E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E6004920-FB64-4ECD-B9A9-5EB31B242D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6208D99C-4E5C-4326-8755-F2C1A6B682AD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65F9A9C4-1E24-4030-B0EA-AFD45E961DD2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1C1330C7-373E-4985-B9FA-C22141426225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9ACBEF2F-EC29-434E-B925-C9E2F80CB078}"/>
              </a:ext>
            </a:extLst>
          </p:cNvPr>
          <p:cNvSpPr/>
          <p:nvPr/>
        </p:nvSpPr>
        <p:spPr>
          <a:xfrm>
            <a:off x="7024916" y="6392688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Text Box 2">
            <a:extLst>
              <a:ext uri="{FF2B5EF4-FFF2-40B4-BE49-F238E27FC236}">
                <a16:creationId xmlns:a16="http://schemas.microsoft.com/office/drawing/2014/main" id="{0C385FF2-0286-4544-8C1A-7E409B816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216" y="5475206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B78B6D7-88CA-4E98-9C25-94FCE0949947}"/>
              </a:ext>
            </a:extLst>
          </p:cNvPr>
          <p:cNvGrpSpPr/>
          <p:nvPr/>
        </p:nvGrpSpPr>
        <p:grpSpPr>
          <a:xfrm>
            <a:off x="1030932" y="5473883"/>
            <a:ext cx="3353809" cy="1128137"/>
            <a:chOff x="4956084" y="5432568"/>
            <a:chExt cx="3353809" cy="1128137"/>
          </a:xfrm>
        </p:grpSpPr>
        <p:sp>
          <p:nvSpPr>
            <p:cNvPr id="85" name="Text Box 2">
              <a:extLst>
                <a:ext uri="{FF2B5EF4-FFF2-40B4-BE49-F238E27FC236}">
                  <a16:creationId xmlns:a16="http://schemas.microsoft.com/office/drawing/2014/main" id="{CD5C28EB-C7BC-4A85-B820-296FBE7E0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D7C02390-FE0A-4EFB-AFD3-E3C919B5C2BC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264D5378-00B7-4129-987A-58613DA3D37F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05036602-60C9-4B93-8572-E9C1E780B4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A993642-928F-4FE6-869B-C6C22A50A410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0910663-50F1-4C22-B8AD-5FABC0E0C1BF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20B7969-0BD5-41F9-8FA6-69F3BEE60971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2" name="Text Box 2">
            <a:extLst>
              <a:ext uri="{FF2B5EF4-FFF2-40B4-BE49-F238E27FC236}">
                <a16:creationId xmlns:a16="http://schemas.microsoft.com/office/drawing/2014/main" id="{60C57EEE-C559-4950-BD73-51405D010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3914" y="5494530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F07F7D2-F756-411A-BAF6-4D978B71CCD5}"/>
              </a:ext>
            </a:extLst>
          </p:cNvPr>
          <p:cNvSpPr/>
          <p:nvPr/>
        </p:nvSpPr>
        <p:spPr>
          <a:xfrm flipH="1">
            <a:off x="2571986" y="6415827"/>
            <a:ext cx="83108" cy="4571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D133647-352F-4B62-8671-67A185972F03}"/>
              </a:ext>
            </a:extLst>
          </p:cNvPr>
          <p:cNvGrpSpPr/>
          <p:nvPr/>
        </p:nvGrpSpPr>
        <p:grpSpPr>
          <a:xfrm>
            <a:off x="4666237" y="730377"/>
            <a:ext cx="4337332" cy="349002"/>
            <a:chOff x="4557282" y="730377"/>
            <a:chExt cx="4446287" cy="349002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4FC3EBA6-825B-43D6-A791-5DFE5BBD44A8}"/>
                </a:ext>
              </a:extLst>
            </p:cNvPr>
            <p:cNvSpPr/>
            <p:nvPr/>
          </p:nvSpPr>
          <p:spPr>
            <a:xfrm>
              <a:off x="4557282" y="730377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يصنف المتعلم الكلمات حسب مواقع  الحرف في الكلمة 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Smiley Face 45">
              <a:extLst>
                <a:ext uri="{FF2B5EF4-FFF2-40B4-BE49-F238E27FC236}">
                  <a16:creationId xmlns:a16="http://schemas.microsoft.com/office/drawing/2014/main" id="{ACE47F3A-95C2-4858-BAA4-3DCC4066A3AE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47" name="Smiley Face 46">
              <a:extLst>
                <a:ext uri="{FF2B5EF4-FFF2-40B4-BE49-F238E27FC236}">
                  <a16:creationId xmlns:a16="http://schemas.microsoft.com/office/drawing/2014/main" id="{E59EEDA8-5550-4896-B4B4-7C606FCAA65C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48" name="Smiley Face 47">
              <a:extLst>
                <a:ext uri="{FF2B5EF4-FFF2-40B4-BE49-F238E27FC236}">
                  <a16:creationId xmlns:a16="http://schemas.microsoft.com/office/drawing/2014/main" id="{EF5916BA-CE7E-423D-9D9E-4978DA3C971F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95AEC51-C890-44E8-8D11-6F1183087DFF}"/>
              </a:ext>
            </a:extLst>
          </p:cNvPr>
          <p:cNvGrpSpPr/>
          <p:nvPr/>
        </p:nvGrpSpPr>
        <p:grpSpPr>
          <a:xfrm>
            <a:off x="195588" y="702564"/>
            <a:ext cx="4230270" cy="349002"/>
            <a:chOff x="4557282" y="730377"/>
            <a:chExt cx="4446287" cy="349002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40FD4D53-4D27-4D70-8875-93C65E14A92A}"/>
                </a:ext>
              </a:extLst>
            </p:cNvPr>
            <p:cNvSpPr/>
            <p:nvPr/>
          </p:nvSpPr>
          <p:spPr>
            <a:xfrm>
              <a:off x="4557282" y="730377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يصنف  المتعلم الكلمات حسب مواقع  الحرف في الكلمة 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Smiley Face 51">
              <a:extLst>
                <a:ext uri="{FF2B5EF4-FFF2-40B4-BE49-F238E27FC236}">
                  <a16:creationId xmlns:a16="http://schemas.microsoft.com/office/drawing/2014/main" id="{0283635A-446B-4AF8-A32F-30828E2DD83D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1" name="Smiley Face 60">
              <a:extLst>
                <a:ext uri="{FF2B5EF4-FFF2-40B4-BE49-F238E27FC236}">
                  <a16:creationId xmlns:a16="http://schemas.microsoft.com/office/drawing/2014/main" id="{490A57BF-ED3F-4FE9-8F63-52F57A956BCD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74" name="Smiley Face 73">
              <a:extLst>
                <a:ext uri="{FF2B5EF4-FFF2-40B4-BE49-F238E27FC236}">
                  <a16:creationId xmlns:a16="http://schemas.microsoft.com/office/drawing/2014/main" id="{E38C66C9-28D9-45E4-9971-715B5B825CAD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EE49675-1A5F-15FE-ABCF-FF79E142DF92}"/>
              </a:ext>
            </a:extLst>
          </p:cNvPr>
          <p:cNvSpPr txBox="1"/>
          <p:nvPr/>
        </p:nvSpPr>
        <p:spPr>
          <a:xfrm>
            <a:off x="-22316" y="1395118"/>
            <a:ext cx="45931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قَـدمٌ- قَـمـرٌ- دِرهمٌ - مِـقْـلاةٌ - جَـمَـلٌ - مِـرَشٌ</a:t>
            </a:r>
          </a:p>
        </p:txBody>
      </p:sp>
    </p:spTree>
    <p:extLst>
      <p:ext uri="{BB962C8B-B14F-4D97-AF65-F5344CB8AC3E}">
        <p14:creationId xmlns:p14="http://schemas.microsoft.com/office/powerpoint/2010/main" val="2527893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31E1299D-7D1D-4961-A857-10CC04BBF3A7}"/>
              </a:ext>
            </a:extLst>
          </p:cNvPr>
          <p:cNvSpPr/>
          <p:nvPr/>
        </p:nvSpPr>
        <p:spPr>
          <a:xfrm>
            <a:off x="167540" y="201979"/>
            <a:ext cx="4376413" cy="6530467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E936EA-BE41-463B-B06A-59B785757565}"/>
              </a:ext>
            </a:extLst>
          </p:cNvPr>
          <p:cNvSpPr/>
          <p:nvPr/>
        </p:nvSpPr>
        <p:spPr>
          <a:xfrm>
            <a:off x="4699217" y="247234"/>
            <a:ext cx="4352024" cy="6461217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B7FC45D-68C4-EE33-5073-B26E7CDE98FD}"/>
              </a:ext>
            </a:extLst>
          </p:cNvPr>
          <p:cNvSpPr/>
          <p:nvPr/>
        </p:nvSpPr>
        <p:spPr>
          <a:xfrm>
            <a:off x="8821359" y="1576283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13F769D-EC79-D9AE-3B39-7F3177F65AC0}"/>
              </a:ext>
            </a:extLst>
          </p:cNvPr>
          <p:cNvSpPr/>
          <p:nvPr/>
        </p:nvSpPr>
        <p:spPr>
          <a:xfrm>
            <a:off x="4384741" y="1384117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BACD72D-5060-407B-8E77-FBBE07D8F58D}"/>
              </a:ext>
            </a:extLst>
          </p:cNvPr>
          <p:cNvSpPr/>
          <p:nvPr/>
        </p:nvSpPr>
        <p:spPr>
          <a:xfrm>
            <a:off x="5135324" y="1432050"/>
            <a:ext cx="3793603" cy="548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أتعرف على الصورة ، وأكتب الحرف الناقص مع الحركة ، ثم أقرأ الكلمة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F433BED0-D367-4D85-B8CC-DDECEBA888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1847722" y="29042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Rectangle 3">
            <a:extLst>
              <a:ext uri="{FF2B5EF4-FFF2-40B4-BE49-F238E27FC236}">
                <a16:creationId xmlns:a16="http://schemas.microsoft.com/office/drawing/2014/main" id="{4F61D87E-193A-4156-A2D4-CA4CA778C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600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9ADEDBD0-5CEA-4CBF-AFCA-298EBC6A2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066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F7059E3D-2F24-4D14-83BA-1C12F84F6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4">
            <a:extLst>
              <a:ext uri="{FF2B5EF4-FFF2-40B4-BE49-F238E27FC236}">
                <a16:creationId xmlns:a16="http://schemas.microsoft.com/office/drawing/2014/main" id="{513FBE21-A19A-47DD-8419-FE47938D5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B6B4745-07D4-44B2-9EF1-F8C57B842D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72058" y="30571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154645F8-6F35-4099-B0AC-6FAF74449B6C}"/>
              </a:ext>
            </a:extLst>
          </p:cNvPr>
          <p:cNvSpPr/>
          <p:nvPr/>
        </p:nvSpPr>
        <p:spPr>
          <a:xfrm>
            <a:off x="4529966" y="42894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0DA754E-2ED2-4537-9787-2CC8203EEAA0}"/>
              </a:ext>
            </a:extLst>
          </p:cNvPr>
          <p:cNvSpPr/>
          <p:nvPr/>
        </p:nvSpPr>
        <p:spPr>
          <a:xfrm>
            <a:off x="96059" y="302296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91993E52-28D3-4B42-94AA-CCDDB7D2B3B0}"/>
              </a:ext>
            </a:extLst>
          </p:cNvPr>
          <p:cNvSpPr/>
          <p:nvPr/>
        </p:nvSpPr>
        <p:spPr>
          <a:xfrm>
            <a:off x="1087359" y="1314680"/>
            <a:ext cx="3268891" cy="548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أتعرف على الصورة ، وأكتب الحرف الناقص مع الحركة ، ثم أقرأ الكلمة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1CEE79C-85EA-4CDD-B09E-47206C830B73}"/>
              </a:ext>
            </a:extLst>
          </p:cNvPr>
          <p:cNvSpPr/>
          <p:nvPr/>
        </p:nvSpPr>
        <p:spPr>
          <a:xfrm>
            <a:off x="6875229" y="4885835"/>
            <a:ext cx="175583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قُطْ........</a:t>
            </a:r>
            <a:endParaRPr lang="en-US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FB8216B-2C08-4573-9370-478129508158}"/>
              </a:ext>
            </a:extLst>
          </p:cNvPr>
          <p:cNvGrpSpPr/>
          <p:nvPr/>
        </p:nvGrpSpPr>
        <p:grpSpPr>
          <a:xfrm>
            <a:off x="5301106" y="5577226"/>
            <a:ext cx="3353809" cy="1128137"/>
            <a:chOff x="4956084" y="5432568"/>
            <a:chExt cx="3353809" cy="1128137"/>
          </a:xfrm>
        </p:grpSpPr>
        <p:sp>
          <p:nvSpPr>
            <p:cNvPr id="81" name="Text Box 2">
              <a:extLst>
                <a:ext uri="{FF2B5EF4-FFF2-40B4-BE49-F238E27FC236}">
                  <a16:creationId xmlns:a16="http://schemas.microsoft.com/office/drawing/2014/main" id="{B288C705-20FA-4665-8755-75E4DF46DB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8CB82919-8188-4321-936F-9E3A3A319757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EBED6F7F-CFBB-420C-84A2-D7131D11118F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C9390E79-7813-4FB5-B96E-2C66CFFCCE16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BA2A47C7-6AD4-478D-AE59-E0583BCD9853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06C231A-FEB1-47E7-AD39-072AA1324632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88" name="Text Box 2">
            <a:extLst>
              <a:ext uri="{FF2B5EF4-FFF2-40B4-BE49-F238E27FC236}">
                <a16:creationId xmlns:a16="http://schemas.microsoft.com/office/drawing/2014/main" id="{1D279912-CFAC-47B3-9858-5494FD4BE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619" y="5599055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E19E742C-17D5-496E-AD42-0FB92130FC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29" y="5633844"/>
            <a:ext cx="721625" cy="6754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ADDF77C1-7F8E-4C19-82F3-77A6E3FD9318}"/>
              </a:ext>
            </a:extLst>
          </p:cNvPr>
          <p:cNvGrpSpPr/>
          <p:nvPr/>
        </p:nvGrpSpPr>
        <p:grpSpPr>
          <a:xfrm>
            <a:off x="797198" y="5599535"/>
            <a:ext cx="3353809" cy="1128137"/>
            <a:chOff x="4956084" y="5432568"/>
            <a:chExt cx="3353809" cy="1128137"/>
          </a:xfrm>
        </p:grpSpPr>
        <p:sp>
          <p:nvSpPr>
            <p:cNvPr id="91" name="Text Box 2">
              <a:extLst>
                <a:ext uri="{FF2B5EF4-FFF2-40B4-BE49-F238E27FC236}">
                  <a16:creationId xmlns:a16="http://schemas.microsoft.com/office/drawing/2014/main" id="{FC2AE045-6964-4E90-B4FA-0F51A22B0C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C7A41C48-8F55-425D-94CA-DBE5F0D9F162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30C7417B-95C9-4F2B-A3B1-8E6AB47298F0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A65507C-55CC-4108-9112-047E3EC0EFBC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5536A25D-24E7-4392-97F4-FDFB1F9B31C4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3EB395DD-3335-4195-B108-C64FD112F609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7" name="Text Box 2">
            <a:extLst>
              <a:ext uri="{FF2B5EF4-FFF2-40B4-BE49-F238E27FC236}">
                <a16:creationId xmlns:a16="http://schemas.microsoft.com/office/drawing/2014/main" id="{432AABF1-346C-413F-BF0E-12922B3ED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2546" y="5607358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3AAB4E32-8052-4E05-8155-115163216A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28" y="5591854"/>
            <a:ext cx="721625" cy="67547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11D80FBE-25A1-45F3-A876-5D9A8939971A}"/>
              </a:ext>
            </a:extLst>
          </p:cNvPr>
          <p:cNvSpPr/>
          <p:nvPr/>
        </p:nvSpPr>
        <p:spPr>
          <a:xfrm>
            <a:off x="6828386" y="6519422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F12FB82-C4E0-4825-BA2A-0C26CE83D259}"/>
              </a:ext>
            </a:extLst>
          </p:cNvPr>
          <p:cNvSpPr/>
          <p:nvPr/>
        </p:nvSpPr>
        <p:spPr>
          <a:xfrm>
            <a:off x="2328226" y="6519421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90C4F173-6CC4-4625-B787-5A2A30C00D06}"/>
              </a:ext>
            </a:extLst>
          </p:cNvPr>
          <p:cNvSpPr/>
          <p:nvPr/>
        </p:nvSpPr>
        <p:spPr>
          <a:xfrm>
            <a:off x="4792542" y="3285282"/>
            <a:ext cx="175583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...ــصْفُ</a:t>
            </a:r>
            <a:endParaRPr lang="en-US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739B75-5680-4435-9247-4E4BA2D6135A}"/>
              </a:ext>
            </a:extLst>
          </p:cNvPr>
          <p:cNvGrpSpPr/>
          <p:nvPr/>
        </p:nvGrpSpPr>
        <p:grpSpPr>
          <a:xfrm>
            <a:off x="4653635" y="950542"/>
            <a:ext cx="4322618" cy="349002"/>
            <a:chOff x="4557282" y="730377"/>
            <a:chExt cx="4446287" cy="349002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CF1FC688-1F20-4BC3-BA73-6D9512D26113}"/>
                </a:ext>
              </a:extLst>
            </p:cNvPr>
            <p:cNvSpPr/>
            <p:nvPr/>
          </p:nvSpPr>
          <p:spPr>
            <a:xfrm>
              <a:off x="4557282" y="730377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 المتعلم الحرف حسب مواقعه في الكلمة  .</a:t>
              </a:r>
              <a:endPara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Smiley Face 99">
              <a:extLst>
                <a:ext uri="{FF2B5EF4-FFF2-40B4-BE49-F238E27FC236}">
                  <a16:creationId xmlns:a16="http://schemas.microsoft.com/office/drawing/2014/main" id="{72DD707E-3419-491E-8BE0-0D8BEF20EE5D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01" name="Smiley Face 100">
              <a:extLst>
                <a:ext uri="{FF2B5EF4-FFF2-40B4-BE49-F238E27FC236}">
                  <a16:creationId xmlns:a16="http://schemas.microsoft.com/office/drawing/2014/main" id="{BDBDD283-2E35-4D34-AE4E-CC47401AF05E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02" name="Smiley Face 101">
              <a:extLst>
                <a:ext uri="{FF2B5EF4-FFF2-40B4-BE49-F238E27FC236}">
                  <a16:creationId xmlns:a16="http://schemas.microsoft.com/office/drawing/2014/main" id="{AE3EA2CD-EBE0-4F58-A1A1-28D22D29CA4D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E79F52F-6833-47F5-B123-F20D07F2E61A}"/>
              </a:ext>
            </a:extLst>
          </p:cNvPr>
          <p:cNvGrpSpPr/>
          <p:nvPr/>
        </p:nvGrpSpPr>
        <p:grpSpPr>
          <a:xfrm>
            <a:off x="223739" y="894282"/>
            <a:ext cx="4161002" cy="349002"/>
            <a:chOff x="4557282" y="730377"/>
            <a:chExt cx="4267342" cy="349002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5281D7EB-B273-49B4-A1BC-AFE94E7C26A9}"/>
                </a:ext>
              </a:extLst>
            </p:cNvPr>
            <p:cNvSpPr/>
            <p:nvPr/>
          </p:nvSpPr>
          <p:spPr>
            <a:xfrm>
              <a:off x="4557282" y="730377"/>
              <a:ext cx="4267342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 المتعلم الحرف حسب مواقعه في الكلمة  .</a:t>
              </a:r>
              <a:endPara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Smiley Face 109">
              <a:extLst>
                <a:ext uri="{FF2B5EF4-FFF2-40B4-BE49-F238E27FC236}">
                  <a16:creationId xmlns:a16="http://schemas.microsoft.com/office/drawing/2014/main" id="{7C60DD49-08CD-470A-98C3-78C8A15A5F47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11" name="Smiley Face 110">
              <a:extLst>
                <a:ext uri="{FF2B5EF4-FFF2-40B4-BE49-F238E27FC236}">
                  <a16:creationId xmlns:a16="http://schemas.microsoft.com/office/drawing/2014/main" id="{2536D08F-4821-4F6C-996F-2A56552F0087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12" name="Smiley Face 111">
              <a:extLst>
                <a:ext uri="{FF2B5EF4-FFF2-40B4-BE49-F238E27FC236}">
                  <a16:creationId xmlns:a16="http://schemas.microsoft.com/office/drawing/2014/main" id="{47BA54A6-0DAD-4433-81C3-DC13A7827A7B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DDEE7D62-76ED-44D5-B290-BE3AD3F3C480}"/>
              </a:ext>
            </a:extLst>
          </p:cNvPr>
          <p:cNvSpPr/>
          <p:nvPr/>
        </p:nvSpPr>
        <p:spPr>
          <a:xfrm>
            <a:off x="4826955" y="4950981"/>
            <a:ext cx="175583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مِيزا....</a:t>
            </a:r>
            <a:endParaRPr lang="en-US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128D7A-1005-F1C6-D208-82C8351708F1}"/>
              </a:ext>
            </a:extLst>
          </p:cNvPr>
          <p:cNvSpPr txBox="1"/>
          <p:nvPr/>
        </p:nvSpPr>
        <p:spPr>
          <a:xfrm>
            <a:off x="6071660" y="3319497"/>
            <a:ext cx="2538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42900"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أَرْ...ـبٌ</a:t>
            </a:r>
          </a:p>
        </p:txBody>
      </p:sp>
      <p:pic>
        <p:nvPicPr>
          <p:cNvPr id="2" name="Picture 2" descr="قصص اطفال جديدة وجميلة 2020 - قصص اطفال طويلة ومشوقة - zina blog | Rabbit  cartoon, Cute cartoon animals, Cartoon bunny">
            <a:extLst>
              <a:ext uri="{FF2B5EF4-FFF2-40B4-BE49-F238E27FC236}">
                <a16:creationId xmlns:a16="http://schemas.microsoft.com/office/drawing/2014/main" id="{DBF9C226-5CB2-BA57-3849-2C0A013A9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803" y="2069722"/>
            <a:ext cx="870277" cy="113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فئات العملة الإماراتية.. رموز ودلالات">
            <a:extLst>
              <a:ext uri="{FF2B5EF4-FFF2-40B4-BE49-F238E27FC236}">
                <a16:creationId xmlns:a16="http://schemas.microsoft.com/office/drawing/2014/main" id="{574477FE-9946-E85D-7FE0-39D906537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673" y="2297618"/>
            <a:ext cx="1449378" cy="87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برج الميزان رسوم متحركة توازن الرسوم التوضيحية الرسوم المتحركة, كارتون  جميل, توضيح, تحميل خريطة بابوا نيو غينيا PNG والمتجهات للتحميل مجانا">
            <a:extLst>
              <a:ext uri="{FF2B5EF4-FFF2-40B4-BE49-F238E27FC236}">
                <a16:creationId xmlns:a16="http://schemas.microsoft.com/office/drawing/2014/main" id="{E097F750-4E0C-7326-FAB5-EEF652EAB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920" y="3834060"/>
            <a:ext cx="946164" cy="82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كرات قطن 100 حبه - مدارات الإبداع التجارية">
            <a:extLst>
              <a:ext uri="{FF2B5EF4-FFF2-40B4-BE49-F238E27FC236}">
                <a16:creationId xmlns:a16="http://schemas.microsoft.com/office/drawing/2014/main" id="{87BF250E-AB16-95C9-8A29-E5B08D372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798" y="3884235"/>
            <a:ext cx="1027282" cy="1027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62D79EE-C427-492E-9BB1-FF83574F1BA7}"/>
              </a:ext>
            </a:extLst>
          </p:cNvPr>
          <p:cNvSpPr/>
          <p:nvPr/>
        </p:nvSpPr>
        <p:spPr>
          <a:xfrm>
            <a:off x="2448685" y="4806728"/>
            <a:ext cx="175583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قُطْ........</a:t>
            </a:r>
            <a:endParaRPr lang="en-US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9F94E83-DCDB-F3F0-43A6-62F7E56D5C9B}"/>
              </a:ext>
            </a:extLst>
          </p:cNvPr>
          <p:cNvSpPr/>
          <p:nvPr/>
        </p:nvSpPr>
        <p:spPr>
          <a:xfrm>
            <a:off x="365998" y="3206175"/>
            <a:ext cx="175583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...ــصْفُ</a:t>
            </a:r>
            <a:endParaRPr lang="en-US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F5928F-866A-0294-50EB-FD64FFDBCA81}"/>
              </a:ext>
            </a:extLst>
          </p:cNvPr>
          <p:cNvSpPr/>
          <p:nvPr/>
        </p:nvSpPr>
        <p:spPr>
          <a:xfrm>
            <a:off x="400411" y="4871874"/>
            <a:ext cx="175583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مِيزا....</a:t>
            </a:r>
            <a:endParaRPr lang="en-US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BBB977-BC73-FA2C-F39A-AE680E1F8A6D}"/>
              </a:ext>
            </a:extLst>
          </p:cNvPr>
          <p:cNvSpPr txBox="1"/>
          <p:nvPr/>
        </p:nvSpPr>
        <p:spPr>
          <a:xfrm>
            <a:off x="1645116" y="3240390"/>
            <a:ext cx="2538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42900"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أَرْ...ـبٌ</a:t>
            </a:r>
          </a:p>
        </p:txBody>
      </p:sp>
      <p:pic>
        <p:nvPicPr>
          <p:cNvPr id="22" name="Picture 2" descr="قصص اطفال جديدة وجميلة 2020 - قصص اطفال طويلة ومشوقة - zina blog | Rabbit  cartoon, Cute cartoon animals, Cartoon bunny">
            <a:extLst>
              <a:ext uri="{FF2B5EF4-FFF2-40B4-BE49-F238E27FC236}">
                <a16:creationId xmlns:a16="http://schemas.microsoft.com/office/drawing/2014/main" id="{E163F715-0ECB-76A6-F9D0-35CE9A4CF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259" y="1990615"/>
            <a:ext cx="870277" cy="113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فئات العملة الإماراتية.. رموز ودلالات">
            <a:extLst>
              <a:ext uri="{FF2B5EF4-FFF2-40B4-BE49-F238E27FC236}">
                <a16:creationId xmlns:a16="http://schemas.microsoft.com/office/drawing/2014/main" id="{DD4E43C0-74A6-A968-FE19-D12E6E064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29" y="2218511"/>
            <a:ext cx="1449378" cy="87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برج الميزان رسوم متحركة توازن الرسوم التوضيحية الرسوم المتحركة, كارتون  جميل, توضيح, تحميل خريطة بابوا نيو غينيا PNG والمتجهات للتحميل مجانا">
            <a:extLst>
              <a:ext uri="{FF2B5EF4-FFF2-40B4-BE49-F238E27FC236}">
                <a16:creationId xmlns:a16="http://schemas.microsoft.com/office/drawing/2014/main" id="{BC77970C-3185-8422-F408-AE170CF37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76" y="3754953"/>
            <a:ext cx="946164" cy="82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كرات قطن 100 حبه - مدارات الإبداع التجارية">
            <a:extLst>
              <a:ext uri="{FF2B5EF4-FFF2-40B4-BE49-F238E27FC236}">
                <a16:creationId xmlns:a16="http://schemas.microsoft.com/office/drawing/2014/main" id="{E20BF024-33CE-FE0D-9189-70EB8DFB2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254" y="3805128"/>
            <a:ext cx="1027282" cy="1027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96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31E1299D-7D1D-4961-A857-10CC04BBF3A7}"/>
              </a:ext>
            </a:extLst>
          </p:cNvPr>
          <p:cNvSpPr/>
          <p:nvPr/>
        </p:nvSpPr>
        <p:spPr>
          <a:xfrm>
            <a:off x="166913" y="166602"/>
            <a:ext cx="4376413" cy="6502211"/>
          </a:xfrm>
          <a:prstGeom prst="rect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E936EA-BE41-463B-B06A-59B785757565}"/>
              </a:ext>
            </a:extLst>
          </p:cNvPr>
          <p:cNvSpPr/>
          <p:nvPr/>
        </p:nvSpPr>
        <p:spPr>
          <a:xfrm>
            <a:off x="4630257" y="179388"/>
            <a:ext cx="4432925" cy="6489971"/>
          </a:xfrm>
          <a:prstGeom prst="rect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B7FC45D-68C4-EE33-5073-B26E7CDE98FD}"/>
              </a:ext>
            </a:extLst>
          </p:cNvPr>
          <p:cNvSpPr/>
          <p:nvPr/>
        </p:nvSpPr>
        <p:spPr>
          <a:xfrm>
            <a:off x="8821359" y="1576283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13F769D-EC79-D9AE-3B39-7F3177F65AC0}"/>
              </a:ext>
            </a:extLst>
          </p:cNvPr>
          <p:cNvSpPr/>
          <p:nvPr/>
        </p:nvSpPr>
        <p:spPr>
          <a:xfrm>
            <a:off x="4384741" y="1384117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BACD72D-5060-407B-8E77-FBBE07D8F58D}"/>
              </a:ext>
            </a:extLst>
          </p:cNvPr>
          <p:cNvSpPr/>
          <p:nvPr/>
        </p:nvSpPr>
        <p:spPr>
          <a:xfrm>
            <a:off x="5589067" y="1135782"/>
            <a:ext cx="3359346" cy="3490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عبر عن الصور بجملة مفيدة</a:t>
            </a:r>
            <a:endParaRPr lang="en-US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DE301DF-4015-4D87-9345-3D943AD7215B}"/>
              </a:ext>
            </a:extLst>
          </p:cNvPr>
          <p:cNvSpPr/>
          <p:nvPr/>
        </p:nvSpPr>
        <p:spPr>
          <a:xfrm>
            <a:off x="6787237" y="3002538"/>
            <a:ext cx="2208149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F433BED0-D367-4D85-B8CC-DDECEBA888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1847722" y="29042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Rectangle 3">
            <a:extLst>
              <a:ext uri="{FF2B5EF4-FFF2-40B4-BE49-F238E27FC236}">
                <a16:creationId xmlns:a16="http://schemas.microsoft.com/office/drawing/2014/main" id="{4F61D87E-193A-4156-A2D4-CA4CA778C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600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9ADEDBD0-5CEA-4CBF-AFCA-298EBC6A2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066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F7059E3D-2F24-4D14-83BA-1C12F84F6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4">
            <a:extLst>
              <a:ext uri="{FF2B5EF4-FFF2-40B4-BE49-F238E27FC236}">
                <a16:creationId xmlns:a16="http://schemas.microsoft.com/office/drawing/2014/main" id="{513FBE21-A19A-47DD-8419-FE47938D5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B6B4745-07D4-44B2-9EF1-F8C57B842D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72058" y="30571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154645F8-6F35-4099-B0AC-6FAF74449B6C}"/>
              </a:ext>
            </a:extLst>
          </p:cNvPr>
          <p:cNvSpPr/>
          <p:nvPr/>
        </p:nvSpPr>
        <p:spPr>
          <a:xfrm>
            <a:off x="4570012" y="346850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0DA754E-2ED2-4537-9787-2CC8203EEAA0}"/>
              </a:ext>
            </a:extLst>
          </p:cNvPr>
          <p:cNvSpPr/>
          <p:nvPr/>
        </p:nvSpPr>
        <p:spPr>
          <a:xfrm>
            <a:off x="96059" y="302296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535F1D5-5A40-48AC-A4FB-B7F9BE29F69F}"/>
              </a:ext>
            </a:extLst>
          </p:cNvPr>
          <p:cNvSpPr/>
          <p:nvPr/>
        </p:nvSpPr>
        <p:spPr>
          <a:xfrm flipH="1">
            <a:off x="4724951" y="2805959"/>
            <a:ext cx="1979835" cy="8725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97D9CBF-8988-4F4B-A071-00120025BF5B}"/>
              </a:ext>
            </a:extLst>
          </p:cNvPr>
          <p:cNvSpPr/>
          <p:nvPr/>
        </p:nvSpPr>
        <p:spPr>
          <a:xfrm>
            <a:off x="6941703" y="5028351"/>
            <a:ext cx="1861796" cy="3259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B2FAD22-A1CB-4190-AB72-330BCE754C0B}"/>
              </a:ext>
            </a:extLst>
          </p:cNvPr>
          <p:cNvSpPr/>
          <p:nvPr/>
        </p:nvSpPr>
        <p:spPr>
          <a:xfrm>
            <a:off x="4832372" y="4942904"/>
            <a:ext cx="186179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A8A8E36A-28F7-445E-B3B2-4A032BDA6119}"/>
              </a:ext>
            </a:extLst>
          </p:cNvPr>
          <p:cNvSpPr/>
          <p:nvPr/>
        </p:nvSpPr>
        <p:spPr>
          <a:xfrm>
            <a:off x="2102697" y="1105444"/>
            <a:ext cx="2413238" cy="34058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عبر عن الصور بجملة مفيدة</a:t>
            </a:r>
            <a:endParaRPr kumimoji="0" lang="en-US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F5D87E47-C9C9-4708-9E09-A4E7F3E83B06}"/>
              </a:ext>
            </a:extLst>
          </p:cNvPr>
          <p:cNvSpPr/>
          <p:nvPr/>
        </p:nvSpPr>
        <p:spPr>
          <a:xfrm>
            <a:off x="405281" y="2804923"/>
            <a:ext cx="200558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0CC83260-D582-4E28-9561-0E5D93968046}"/>
              </a:ext>
            </a:extLst>
          </p:cNvPr>
          <p:cNvSpPr/>
          <p:nvPr/>
        </p:nvSpPr>
        <p:spPr>
          <a:xfrm>
            <a:off x="252437" y="4888816"/>
            <a:ext cx="2005586" cy="1566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33C6BA7A-7312-4B01-BF08-2F36640EFB9D}"/>
              </a:ext>
            </a:extLst>
          </p:cNvPr>
          <p:cNvSpPr/>
          <p:nvPr/>
        </p:nvSpPr>
        <p:spPr>
          <a:xfrm>
            <a:off x="2417959" y="4784193"/>
            <a:ext cx="200558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58240313-5345-4DB0-88DE-23233B8937F5}"/>
              </a:ext>
            </a:extLst>
          </p:cNvPr>
          <p:cNvSpPr/>
          <p:nvPr/>
        </p:nvSpPr>
        <p:spPr>
          <a:xfrm>
            <a:off x="2519513" y="2830410"/>
            <a:ext cx="200558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1644DD-1226-41C7-BDB4-617D513FDF52}"/>
              </a:ext>
            </a:extLst>
          </p:cNvPr>
          <p:cNvSpPr/>
          <p:nvPr/>
        </p:nvSpPr>
        <p:spPr>
          <a:xfrm>
            <a:off x="6776713" y="1505904"/>
            <a:ext cx="2171700" cy="21654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8D6A459-2AE5-4A3E-85C5-9760220238D6}"/>
              </a:ext>
            </a:extLst>
          </p:cNvPr>
          <p:cNvSpPr/>
          <p:nvPr/>
        </p:nvSpPr>
        <p:spPr>
          <a:xfrm>
            <a:off x="4731676" y="1484784"/>
            <a:ext cx="1935756" cy="2186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0F93C86-C4D3-4D97-9E4E-717072F0B4EB}"/>
              </a:ext>
            </a:extLst>
          </p:cNvPr>
          <p:cNvSpPr/>
          <p:nvPr/>
        </p:nvSpPr>
        <p:spPr>
          <a:xfrm>
            <a:off x="6847194" y="3772692"/>
            <a:ext cx="2079300" cy="17546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93C0F96-F398-48E6-BD4E-B96FBE4B4E71}"/>
              </a:ext>
            </a:extLst>
          </p:cNvPr>
          <p:cNvSpPr/>
          <p:nvPr/>
        </p:nvSpPr>
        <p:spPr>
          <a:xfrm>
            <a:off x="4722613" y="3751573"/>
            <a:ext cx="2018034" cy="17546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C30A70C-7927-4E94-9566-BE6A78BC919B}"/>
              </a:ext>
            </a:extLst>
          </p:cNvPr>
          <p:cNvSpPr/>
          <p:nvPr/>
        </p:nvSpPr>
        <p:spPr>
          <a:xfrm>
            <a:off x="2396443" y="1441019"/>
            <a:ext cx="2171700" cy="2044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CEAE94B-40A9-4A29-A95A-A560DC515FA3}"/>
              </a:ext>
            </a:extLst>
          </p:cNvPr>
          <p:cNvSpPr/>
          <p:nvPr/>
        </p:nvSpPr>
        <p:spPr>
          <a:xfrm>
            <a:off x="410334" y="1471319"/>
            <a:ext cx="1935756" cy="19957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D1871BC-3C2F-456D-8C6B-166E06A22B43}"/>
              </a:ext>
            </a:extLst>
          </p:cNvPr>
          <p:cNvSpPr/>
          <p:nvPr/>
        </p:nvSpPr>
        <p:spPr>
          <a:xfrm>
            <a:off x="2394711" y="3648174"/>
            <a:ext cx="2079300" cy="16307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A61EEEF-7E7B-4657-A0A4-6864DCD5DA10}"/>
              </a:ext>
            </a:extLst>
          </p:cNvPr>
          <p:cNvSpPr/>
          <p:nvPr/>
        </p:nvSpPr>
        <p:spPr>
          <a:xfrm>
            <a:off x="255869" y="3625337"/>
            <a:ext cx="2018034" cy="1630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65EECDF-DD81-43F7-9837-B32B358346F1}"/>
              </a:ext>
            </a:extLst>
          </p:cNvPr>
          <p:cNvGrpSpPr/>
          <p:nvPr/>
        </p:nvGrpSpPr>
        <p:grpSpPr>
          <a:xfrm>
            <a:off x="5301802" y="5591854"/>
            <a:ext cx="3353809" cy="1128137"/>
            <a:chOff x="4956084" y="5432568"/>
            <a:chExt cx="3353809" cy="1128137"/>
          </a:xfrm>
        </p:grpSpPr>
        <p:sp>
          <p:nvSpPr>
            <p:cNvPr id="87" name="Text Box 2">
              <a:extLst>
                <a:ext uri="{FF2B5EF4-FFF2-40B4-BE49-F238E27FC236}">
                  <a16:creationId xmlns:a16="http://schemas.microsoft.com/office/drawing/2014/main" id="{0D5842EE-589A-4028-AA03-67E4526A6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0B15B82-169A-4022-A050-90A31EF8682D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F353058-CA11-44FE-BCC7-1352E56826D4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9CA1C6AB-59E9-4C4E-A41E-50BCDD94A3DF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FEFB7F66-83AE-4CC4-B2E1-83849D08B6C6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81C3B761-898D-4172-9431-2CD770657816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3" name="Text Box 2">
            <a:extLst>
              <a:ext uri="{FF2B5EF4-FFF2-40B4-BE49-F238E27FC236}">
                <a16:creationId xmlns:a16="http://schemas.microsoft.com/office/drawing/2014/main" id="{FE894F20-AAFE-49EA-9B50-669D7F782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619" y="5599055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CC7BA8F7-55E8-45F9-AFE5-6CB8E7E258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96"/>
          <a:stretch/>
        </p:blipFill>
        <p:spPr bwMode="auto">
          <a:xfrm>
            <a:off x="5461160" y="5608745"/>
            <a:ext cx="619125" cy="8555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4" name="Group 103">
            <a:extLst>
              <a:ext uri="{FF2B5EF4-FFF2-40B4-BE49-F238E27FC236}">
                <a16:creationId xmlns:a16="http://schemas.microsoft.com/office/drawing/2014/main" id="{E4EAC14D-A92B-4D1B-A0F0-326ACA0F5419}"/>
              </a:ext>
            </a:extLst>
          </p:cNvPr>
          <p:cNvGrpSpPr/>
          <p:nvPr/>
        </p:nvGrpSpPr>
        <p:grpSpPr>
          <a:xfrm>
            <a:off x="740035" y="5511024"/>
            <a:ext cx="3353809" cy="1128137"/>
            <a:chOff x="4956084" y="5432568"/>
            <a:chExt cx="3353809" cy="1128137"/>
          </a:xfrm>
        </p:grpSpPr>
        <p:sp>
          <p:nvSpPr>
            <p:cNvPr id="105" name="Text Box 2">
              <a:extLst>
                <a:ext uri="{FF2B5EF4-FFF2-40B4-BE49-F238E27FC236}">
                  <a16:creationId xmlns:a16="http://schemas.microsoft.com/office/drawing/2014/main" id="{4519ACC2-32D5-4912-A36C-F34B511C31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EC2F092C-5BDF-4D99-A3A8-67038C752C6D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22847E7D-4141-4F85-870E-91D11613AE4C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3CBC206-02BE-44D3-985E-7B5F223854A9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E16CA39D-1005-4203-B5A5-4C2E7C1714B3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670D29D-5DF1-4AC4-ABF8-11C425CA3C2D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11" name="Picture 110">
            <a:extLst>
              <a:ext uri="{FF2B5EF4-FFF2-40B4-BE49-F238E27FC236}">
                <a16:creationId xmlns:a16="http://schemas.microsoft.com/office/drawing/2014/main" id="{5CFCC068-DDC3-4703-9F4E-4043A04067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96"/>
          <a:stretch/>
        </p:blipFill>
        <p:spPr bwMode="auto">
          <a:xfrm>
            <a:off x="970197" y="5455893"/>
            <a:ext cx="619125" cy="8555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2" name="Rectangle 111">
            <a:extLst>
              <a:ext uri="{FF2B5EF4-FFF2-40B4-BE49-F238E27FC236}">
                <a16:creationId xmlns:a16="http://schemas.microsoft.com/office/drawing/2014/main" id="{359C0F6D-1293-4E68-A676-CEA1AEF66C58}"/>
              </a:ext>
            </a:extLst>
          </p:cNvPr>
          <p:cNvSpPr/>
          <p:nvPr/>
        </p:nvSpPr>
        <p:spPr>
          <a:xfrm>
            <a:off x="6828386" y="6504819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572E421-547C-414C-A897-FC264FAE77ED}"/>
              </a:ext>
            </a:extLst>
          </p:cNvPr>
          <p:cNvSpPr/>
          <p:nvPr/>
        </p:nvSpPr>
        <p:spPr>
          <a:xfrm>
            <a:off x="2285824" y="6423740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44C427B6-89D5-471F-8E03-C5CB3C9A7059}"/>
              </a:ext>
            </a:extLst>
          </p:cNvPr>
          <p:cNvSpPr/>
          <p:nvPr/>
        </p:nvSpPr>
        <p:spPr>
          <a:xfrm>
            <a:off x="4557282" y="730377"/>
            <a:ext cx="4446287" cy="3490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أن يعبر المتعلم عن الصورة بجملة مفيدة .</a:t>
            </a:r>
            <a:endParaRPr kumimoji="0" lang="en-US" sz="14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Smiley Face 10">
            <a:extLst>
              <a:ext uri="{FF2B5EF4-FFF2-40B4-BE49-F238E27FC236}">
                <a16:creationId xmlns:a16="http://schemas.microsoft.com/office/drawing/2014/main" id="{BD277A7C-0415-4886-AF07-6F1BA1A5F91E}"/>
              </a:ext>
            </a:extLst>
          </p:cNvPr>
          <p:cNvSpPr/>
          <p:nvPr/>
        </p:nvSpPr>
        <p:spPr>
          <a:xfrm>
            <a:off x="5589067" y="768011"/>
            <a:ext cx="265261" cy="242487"/>
          </a:xfrm>
          <a:prstGeom prst="smileyFace">
            <a:avLst>
              <a:gd name="adj" fmla="val -465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80" name="Smiley Face 79">
            <a:extLst>
              <a:ext uri="{FF2B5EF4-FFF2-40B4-BE49-F238E27FC236}">
                <a16:creationId xmlns:a16="http://schemas.microsoft.com/office/drawing/2014/main" id="{6AE96A79-DF6D-4C79-83D2-2BF757120D33}"/>
              </a:ext>
            </a:extLst>
          </p:cNvPr>
          <p:cNvSpPr/>
          <p:nvPr/>
        </p:nvSpPr>
        <p:spPr>
          <a:xfrm>
            <a:off x="4745534" y="771363"/>
            <a:ext cx="265261" cy="242487"/>
          </a:xfrm>
          <a:prstGeom prst="smileyF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81" name="Smiley Face 80">
            <a:extLst>
              <a:ext uri="{FF2B5EF4-FFF2-40B4-BE49-F238E27FC236}">
                <a16:creationId xmlns:a16="http://schemas.microsoft.com/office/drawing/2014/main" id="{5DAC09D6-CBC1-4A99-A277-515B59CD324A}"/>
              </a:ext>
            </a:extLst>
          </p:cNvPr>
          <p:cNvSpPr/>
          <p:nvPr/>
        </p:nvSpPr>
        <p:spPr>
          <a:xfrm>
            <a:off x="5157798" y="774269"/>
            <a:ext cx="265261" cy="242487"/>
          </a:xfrm>
          <a:prstGeom prst="smileyFace">
            <a:avLst>
              <a:gd name="adj" fmla="val 55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34AE73F5-49D1-48B6-A65B-D948E0E86D84}"/>
              </a:ext>
            </a:extLst>
          </p:cNvPr>
          <p:cNvSpPr/>
          <p:nvPr/>
        </p:nvSpPr>
        <p:spPr>
          <a:xfrm>
            <a:off x="126014" y="764105"/>
            <a:ext cx="4446287" cy="3490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أن يعبر المتعلم عن الصورة بجملة مفيدة .</a:t>
            </a:r>
            <a:endParaRPr kumimoji="0" lang="en-US" sz="14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Smiley Face 94">
            <a:extLst>
              <a:ext uri="{FF2B5EF4-FFF2-40B4-BE49-F238E27FC236}">
                <a16:creationId xmlns:a16="http://schemas.microsoft.com/office/drawing/2014/main" id="{0DDCFFA9-4533-42AF-9F0F-BD3AEDDFB43B}"/>
              </a:ext>
            </a:extLst>
          </p:cNvPr>
          <p:cNvSpPr/>
          <p:nvPr/>
        </p:nvSpPr>
        <p:spPr>
          <a:xfrm>
            <a:off x="1157799" y="801739"/>
            <a:ext cx="265261" cy="242487"/>
          </a:xfrm>
          <a:prstGeom prst="smileyFace">
            <a:avLst>
              <a:gd name="adj" fmla="val -465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01" name="Smiley Face 100">
            <a:extLst>
              <a:ext uri="{FF2B5EF4-FFF2-40B4-BE49-F238E27FC236}">
                <a16:creationId xmlns:a16="http://schemas.microsoft.com/office/drawing/2014/main" id="{A4051C0D-7614-4805-BD47-029AEACEDE5A}"/>
              </a:ext>
            </a:extLst>
          </p:cNvPr>
          <p:cNvSpPr/>
          <p:nvPr/>
        </p:nvSpPr>
        <p:spPr>
          <a:xfrm>
            <a:off x="314266" y="805091"/>
            <a:ext cx="265261" cy="242487"/>
          </a:xfrm>
          <a:prstGeom prst="smileyF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02" name="Smiley Face 101">
            <a:extLst>
              <a:ext uri="{FF2B5EF4-FFF2-40B4-BE49-F238E27FC236}">
                <a16:creationId xmlns:a16="http://schemas.microsoft.com/office/drawing/2014/main" id="{004853BF-BC0F-4440-A523-955461825DC0}"/>
              </a:ext>
            </a:extLst>
          </p:cNvPr>
          <p:cNvSpPr/>
          <p:nvPr/>
        </p:nvSpPr>
        <p:spPr>
          <a:xfrm>
            <a:off x="726530" y="807997"/>
            <a:ext cx="265261" cy="242487"/>
          </a:xfrm>
          <a:prstGeom prst="smileyFace">
            <a:avLst>
              <a:gd name="adj" fmla="val 55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03" name="Text Box 2">
            <a:extLst>
              <a:ext uri="{FF2B5EF4-FFF2-40B4-BE49-F238E27FC236}">
                <a16:creationId xmlns:a16="http://schemas.microsoft.com/office/drawing/2014/main" id="{AD1875D9-D7F8-48E7-8029-AC73ABBF0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006" y="5441478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6" descr="Palm Tree Images | Free Vectors, Stock Photos &amp;amp; PSD">
            <a:extLst>
              <a:ext uri="{FF2B5EF4-FFF2-40B4-BE49-F238E27FC236}">
                <a16:creationId xmlns:a16="http://schemas.microsoft.com/office/drawing/2014/main" id="{A59F8973-528B-6C01-AB7D-0E7456FE18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46053"/>
          <a:stretch/>
        </p:blipFill>
        <p:spPr bwMode="auto">
          <a:xfrm>
            <a:off x="7145985" y="3820596"/>
            <a:ext cx="1191828" cy="128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فوائد الزيتون: قائمة بأهمها وأشهرها - ويب طب">
            <a:extLst>
              <a:ext uri="{FF2B5EF4-FFF2-40B4-BE49-F238E27FC236}">
                <a16:creationId xmlns:a16="http://schemas.microsoft.com/office/drawing/2014/main" id="{7031CACD-5A65-4D32-B14D-0D7374838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911" y="4128042"/>
            <a:ext cx="1219571" cy="67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فتيات الكارتون مع النظارات ، قم بتنزيل قصاصات فنية مجانية ، قصاصات فنية  مجانية - آخر">
            <a:extLst>
              <a:ext uri="{FF2B5EF4-FFF2-40B4-BE49-F238E27FC236}">
                <a16:creationId xmlns:a16="http://schemas.microsoft.com/office/drawing/2014/main" id="{50CB1719-F76D-80A5-10F0-DCA2F427D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807" y="1512793"/>
            <a:ext cx="1726270" cy="158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دقيقة ! )">
            <a:extLst>
              <a:ext uri="{FF2B5EF4-FFF2-40B4-BE49-F238E27FC236}">
                <a16:creationId xmlns:a16="http://schemas.microsoft.com/office/drawing/2014/main" id="{A958EF11-8E3C-DA23-B3EB-99F68C1AA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052" y="1699974"/>
            <a:ext cx="941583" cy="122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Palm Tree Images | Free Vectors, Stock Photos &amp;amp; PSD">
            <a:extLst>
              <a:ext uri="{FF2B5EF4-FFF2-40B4-BE49-F238E27FC236}">
                <a16:creationId xmlns:a16="http://schemas.microsoft.com/office/drawing/2014/main" id="{E36A8DB5-FF20-A6DF-D946-F2A3F1ECC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46053"/>
          <a:stretch/>
        </p:blipFill>
        <p:spPr bwMode="auto">
          <a:xfrm>
            <a:off x="2643250" y="3716784"/>
            <a:ext cx="1191828" cy="128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فوائد الزيتون: قائمة بأهمها وأشهرها - ويب طب">
            <a:extLst>
              <a:ext uri="{FF2B5EF4-FFF2-40B4-BE49-F238E27FC236}">
                <a16:creationId xmlns:a16="http://schemas.microsoft.com/office/drawing/2014/main" id="{A2304316-D3D5-F270-5E84-3DCD6F4F5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76" y="4024230"/>
            <a:ext cx="1219571" cy="67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فتيات الكارتون مع النظارات ، قم بتنزيل قصاصات فنية مجانية ، قصاصات فنية  مجانية - آخر">
            <a:extLst>
              <a:ext uri="{FF2B5EF4-FFF2-40B4-BE49-F238E27FC236}">
                <a16:creationId xmlns:a16="http://schemas.microsoft.com/office/drawing/2014/main" id="{520722F9-521B-937F-9C26-4F67E5685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072" y="1408981"/>
            <a:ext cx="1726270" cy="158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دقيقة ! )">
            <a:extLst>
              <a:ext uri="{FF2B5EF4-FFF2-40B4-BE49-F238E27FC236}">
                <a16:creationId xmlns:a16="http://schemas.microsoft.com/office/drawing/2014/main" id="{64E35219-ABCA-CBD7-D203-DCD2F76F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17" y="1596162"/>
            <a:ext cx="941583" cy="122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47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1F0B50E-BA89-D5CB-255A-2A016D146D35}"/>
              </a:ext>
            </a:extLst>
          </p:cNvPr>
          <p:cNvSpPr/>
          <p:nvPr/>
        </p:nvSpPr>
        <p:spPr>
          <a:xfrm>
            <a:off x="4787716" y="162820"/>
            <a:ext cx="3936211" cy="6502211"/>
          </a:xfrm>
          <a:prstGeom prst="rect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1E1299D-7D1D-4961-A857-10CC04BBF3A7}"/>
              </a:ext>
            </a:extLst>
          </p:cNvPr>
          <p:cNvSpPr/>
          <p:nvPr/>
        </p:nvSpPr>
        <p:spPr>
          <a:xfrm>
            <a:off x="231051" y="143531"/>
            <a:ext cx="3936211" cy="6502211"/>
          </a:xfrm>
          <a:prstGeom prst="rect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B7FC45D-68C4-EE33-5073-B26E7CDE98FD}"/>
              </a:ext>
            </a:extLst>
          </p:cNvPr>
          <p:cNvSpPr/>
          <p:nvPr/>
        </p:nvSpPr>
        <p:spPr>
          <a:xfrm>
            <a:off x="8821359" y="1576283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13F769D-EC79-D9AE-3B39-7F3177F65AC0}"/>
              </a:ext>
            </a:extLst>
          </p:cNvPr>
          <p:cNvSpPr/>
          <p:nvPr/>
        </p:nvSpPr>
        <p:spPr>
          <a:xfrm>
            <a:off x="4384741" y="1384117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F433BED0-D367-4D85-B8CC-DDECEBA888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1847722" y="29042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Rectangle 3">
            <a:extLst>
              <a:ext uri="{FF2B5EF4-FFF2-40B4-BE49-F238E27FC236}">
                <a16:creationId xmlns:a16="http://schemas.microsoft.com/office/drawing/2014/main" id="{4F61D87E-193A-4156-A2D4-CA4CA778C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852" y="27767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9ADEDBD0-5CEA-4CBF-AFCA-298EBC6A2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9185" y="482443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F7059E3D-2F24-4D14-83BA-1C12F84F6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158" y="282497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4">
            <a:extLst>
              <a:ext uri="{FF2B5EF4-FFF2-40B4-BE49-F238E27FC236}">
                <a16:creationId xmlns:a16="http://schemas.microsoft.com/office/drawing/2014/main" id="{513FBE21-A19A-47DD-8419-FE47938D5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7292" y="490318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B6B4745-07D4-44B2-9EF1-F8C57B842D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72058" y="30571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154645F8-6F35-4099-B0AC-6FAF74449B6C}"/>
              </a:ext>
            </a:extLst>
          </p:cNvPr>
          <p:cNvSpPr/>
          <p:nvPr/>
        </p:nvSpPr>
        <p:spPr>
          <a:xfrm>
            <a:off x="4570012" y="346850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0DA754E-2ED2-4537-9787-2CC8203EEAA0}"/>
              </a:ext>
            </a:extLst>
          </p:cNvPr>
          <p:cNvSpPr/>
          <p:nvPr/>
        </p:nvSpPr>
        <p:spPr>
          <a:xfrm>
            <a:off x="96059" y="302296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65EECDF-DD81-43F7-9837-B32B358346F1}"/>
              </a:ext>
            </a:extLst>
          </p:cNvPr>
          <p:cNvGrpSpPr/>
          <p:nvPr/>
        </p:nvGrpSpPr>
        <p:grpSpPr>
          <a:xfrm>
            <a:off x="5290428" y="5542553"/>
            <a:ext cx="3353809" cy="1122478"/>
            <a:chOff x="4956084" y="5432568"/>
            <a:chExt cx="3353809" cy="1122478"/>
          </a:xfrm>
        </p:grpSpPr>
        <p:sp>
          <p:nvSpPr>
            <p:cNvPr id="87" name="Text Box 2">
              <a:extLst>
                <a:ext uri="{FF2B5EF4-FFF2-40B4-BE49-F238E27FC236}">
                  <a16:creationId xmlns:a16="http://schemas.microsoft.com/office/drawing/2014/main" id="{0D5842EE-589A-4028-AA03-67E4526A6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0603" y="5484309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0B15B82-169A-4022-A050-90A31EF8682D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F353058-CA11-44FE-BCC7-1352E56826D4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9CA1C6AB-59E9-4C4E-A41E-50BCDD94A3DF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FEFB7F66-83AE-4CC4-B2E1-83849D08B6C6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81C3B761-898D-4172-9431-2CD770657816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3" name="Text Box 2">
            <a:extLst>
              <a:ext uri="{FF2B5EF4-FFF2-40B4-BE49-F238E27FC236}">
                <a16:creationId xmlns:a16="http://schemas.microsoft.com/office/drawing/2014/main" id="{FE894F20-AAFE-49EA-9B50-669D7F782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619" y="5599055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kumimoji="0" lang="en-AE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en-A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CC7BA8F7-55E8-45F9-AFE5-6CB8E7E258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96"/>
          <a:stretch/>
        </p:blipFill>
        <p:spPr bwMode="auto">
          <a:xfrm>
            <a:off x="5461160" y="5608745"/>
            <a:ext cx="619125" cy="8555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4" name="Group 103">
            <a:extLst>
              <a:ext uri="{FF2B5EF4-FFF2-40B4-BE49-F238E27FC236}">
                <a16:creationId xmlns:a16="http://schemas.microsoft.com/office/drawing/2014/main" id="{E4EAC14D-A92B-4D1B-A0F0-326ACA0F5419}"/>
              </a:ext>
            </a:extLst>
          </p:cNvPr>
          <p:cNvGrpSpPr/>
          <p:nvPr/>
        </p:nvGrpSpPr>
        <p:grpSpPr>
          <a:xfrm>
            <a:off x="740035" y="5511024"/>
            <a:ext cx="3353809" cy="1128137"/>
            <a:chOff x="4956084" y="5432568"/>
            <a:chExt cx="3353809" cy="1128137"/>
          </a:xfrm>
        </p:grpSpPr>
        <p:sp>
          <p:nvSpPr>
            <p:cNvPr id="105" name="Text Box 2">
              <a:extLst>
                <a:ext uri="{FF2B5EF4-FFF2-40B4-BE49-F238E27FC236}">
                  <a16:creationId xmlns:a16="http://schemas.microsoft.com/office/drawing/2014/main" id="{4519ACC2-32D5-4912-A36C-F34B511C31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EC2F092C-5BDF-4D99-A3A8-67038C752C6D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22847E7D-4141-4F85-870E-91D11613AE4C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3CBC206-02BE-44D3-985E-7B5F223854A9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E16CA39D-1005-4203-B5A5-4C2E7C1714B3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670D29D-5DF1-4AC4-ABF8-11C425CA3C2D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11" name="Picture 110">
            <a:extLst>
              <a:ext uri="{FF2B5EF4-FFF2-40B4-BE49-F238E27FC236}">
                <a16:creationId xmlns:a16="http://schemas.microsoft.com/office/drawing/2014/main" id="{5CFCC068-DDC3-4703-9F4E-4043A04067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96"/>
          <a:stretch/>
        </p:blipFill>
        <p:spPr bwMode="auto">
          <a:xfrm>
            <a:off x="970197" y="5455893"/>
            <a:ext cx="619125" cy="8555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2" name="Rectangle 111">
            <a:extLst>
              <a:ext uri="{FF2B5EF4-FFF2-40B4-BE49-F238E27FC236}">
                <a16:creationId xmlns:a16="http://schemas.microsoft.com/office/drawing/2014/main" id="{359C0F6D-1293-4E68-A676-CEA1AEF66C58}"/>
              </a:ext>
            </a:extLst>
          </p:cNvPr>
          <p:cNvSpPr/>
          <p:nvPr/>
        </p:nvSpPr>
        <p:spPr>
          <a:xfrm>
            <a:off x="6828386" y="6504819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572E421-547C-414C-A897-FC264FAE77ED}"/>
              </a:ext>
            </a:extLst>
          </p:cNvPr>
          <p:cNvSpPr/>
          <p:nvPr/>
        </p:nvSpPr>
        <p:spPr>
          <a:xfrm>
            <a:off x="2285824" y="6423740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44C427B6-89D5-471F-8E03-C5CB3C9A7059}"/>
              </a:ext>
            </a:extLst>
          </p:cNvPr>
          <p:cNvSpPr/>
          <p:nvPr/>
        </p:nvSpPr>
        <p:spPr>
          <a:xfrm>
            <a:off x="4860032" y="720667"/>
            <a:ext cx="3815446" cy="3490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أن يُرَتّب المتعلم  الجملة ترتيبًا  صحيحًا. </a:t>
            </a:r>
          </a:p>
        </p:txBody>
      </p:sp>
      <p:sp>
        <p:nvSpPr>
          <p:cNvPr id="11" name="Smiley Face 10">
            <a:extLst>
              <a:ext uri="{FF2B5EF4-FFF2-40B4-BE49-F238E27FC236}">
                <a16:creationId xmlns:a16="http://schemas.microsoft.com/office/drawing/2014/main" id="{BD277A7C-0415-4886-AF07-6F1BA1A5F91E}"/>
              </a:ext>
            </a:extLst>
          </p:cNvPr>
          <p:cNvSpPr/>
          <p:nvPr/>
        </p:nvSpPr>
        <p:spPr>
          <a:xfrm>
            <a:off x="5857039" y="784785"/>
            <a:ext cx="265261" cy="242487"/>
          </a:xfrm>
          <a:prstGeom prst="smileyFace">
            <a:avLst>
              <a:gd name="adj" fmla="val -465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Smiley Face 79">
            <a:extLst>
              <a:ext uri="{FF2B5EF4-FFF2-40B4-BE49-F238E27FC236}">
                <a16:creationId xmlns:a16="http://schemas.microsoft.com/office/drawing/2014/main" id="{6AE96A79-DF6D-4C79-83D2-2BF757120D33}"/>
              </a:ext>
            </a:extLst>
          </p:cNvPr>
          <p:cNvSpPr/>
          <p:nvPr/>
        </p:nvSpPr>
        <p:spPr>
          <a:xfrm>
            <a:off x="5174238" y="771815"/>
            <a:ext cx="265261" cy="242487"/>
          </a:xfrm>
          <a:prstGeom prst="smileyF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Smiley Face 80">
            <a:extLst>
              <a:ext uri="{FF2B5EF4-FFF2-40B4-BE49-F238E27FC236}">
                <a16:creationId xmlns:a16="http://schemas.microsoft.com/office/drawing/2014/main" id="{5DAC09D6-CBC1-4A99-A277-515B59CD324A}"/>
              </a:ext>
            </a:extLst>
          </p:cNvPr>
          <p:cNvSpPr/>
          <p:nvPr/>
        </p:nvSpPr>
        <p:spPr>
          <a:xfrm>
            <a:off x="5508464" y="771816"/>
            <a:ext cx="265261" cy="242487"/>
          </a:xfrm>
          <a:prstGeom prst="smileyFace">
            <a:avLst>
              <a:gd name="adj" fmla="val 55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34AE73F5-49D1-48B6-A65B-D948E0E86D84}"/>
              </a:ext>
            </a:extLst>
          </p:cNvPr>
          <p:cNvSpPr/>
          <p:nvPr/>
        </p:nvSpPr>
        <p:spPr>
          <a:xfrm>
            <a:off x="231051" y="764105"/>
            <a:ext cx="3936211" cy="3490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أن يُرَتّب المتعلم  الجملة ترتيبًا  صحيحًا. </a:t>
            </a:r>
          </a:p>
        </p:txBody>
      </p:sp>
      <p:sp>
        <p:nvSpPr>
          <p:cNvPr id="95" name="Smiley Face 94">
            <a:extLst>
              <a:ext uri="{FF2B5EF4-FFF2-40B4-BE49-F238E27FC236}">
                <a16:creationId xmlns:a16="http://schemas.microsoft.com/office/drawing/2014/main" id="{0DDCFFA9-4533-42AF-9F0F-BD3AEDDFB43B}"/>
              </a:ext>
            </a:extLst>
          </p:cNvPr>
          <p:cNvSpPr/>
          <p:nvPr/>
        </p:nvSpPr>
        <p:spPr>
          <a:xfrm>
            <a:off x="1157799" y="801739"/>
            <a:ext cx="265261" cy="242487"/>
          </a:xfrm>
          <a:prstGeom prst="smileyFace">
            <a:avLst>
              <a:gd name="adj" fmla="val -465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1" name="Smiley Face 100">
            <a:extLst>
              <a:ext uri="{FF2B5EF4-FFF2-40B4-BE49-F238E27FC236}">
                <a16:creationId xmlns:a16="http://schemas.microsoft.com/office/drawing/2014/main" id="{A4051C0D-7614-4805-BD47-029AEACEDE5A}"/>
              </a:ext>
            </a:extLst>
          </p:cNvPr>
          <p:cNvSpPr/>
          <p:nvPr/>
        </p:nvSpPr>
        <p:spPr>
          <a:xfrm>
            <a:off x="314266" y="805091"/>
            <a:ext cx="265261" cy="242487"/>
          </a:xfrm>
          <a:prstGeom prst="smileyF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Smiley Face 101">
            <a:extLst>
              <a:ext uri="{FF2B5EF4-FFF2-40B4-BE49-F238E27FC236}">
                <a16:creationId xmlns:a16="http://schemas.microsoft.com/office/drawing/2014/main" id="{004853BF-BC0F-4440-A523-955461825DC0}"/>
              </a:ext>
            </a:extLst>
          </p:cNvPr>
          <p:cNvSpPr/>
          <p:nvPr/>
        </p:nvSpPr>
        <p:spPr>
          <a:xfrm>
            <a:off x="726530" y="807997"/>
            <a:ext cx="265261" cy="242487"/>
          </a:xfrm>
          <a:prstGeom prst="smileyFace">
            <a:avLst>
              <a:gd name="adj" fmla="val 55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Text Box 2">
            <a:extLst>
              <a:ext uri="{FF2B5EF4-FFF2-40B4-BE49-F238E27FC236}">
                <a16:creationId xmlns:a16="http://schemas.microsoft.com/office/drawing/2014/main" id="{AD1875D9-D7F8-48E7-8029-AC73ABBF0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006" y="5441478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kumimoji="0" lang="en-AE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en-A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ربع نص 1">
            <a:extLst>
              <a:ext uri="{FF2B5EF4-FFF2-40B4-BE49-F238E27FC236}">
                <a16:creationId xmlns:a16="http://schemas.microsoft.com/office/drawing/2014/main" id="{AF2E997A-450B-DA9C-7169-E62C418FC804}"/>
              </a:ext>
            </a:extLst>
          </p:cNvPr>
          <p:cNvSpPr txBox="1"/>
          <p:nvPr/>
        </p:nvSpPr>
        <p:spPr>
          <a:xfrm>
            <a:off x="4856115" y="1779514"/>
            <a:ext cx="3781211" cy="30899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defTabSz="457200">
              <a:lnSpc>
                <a:spcPct val="150000"/>
              </a:lnSpc>
              <a:buFontTx/>
              <a:buAutoNum type="arabicPeriod"/>
            </a:pPr>
            <a:r>
              <a:rPr lang="ar-AE" sz="2400" b="1" dirty="0">
                <a:solidFill>
                  <a:prstClr val="black"/>
                </a:solidFill>
                <a:cs typeface="+mj-cs"/>
              </a:rPr>
              <a:t>الْنْقودَ -  جَمَعت  - نورةٌ</a:t>
            </a:r>
            <a:br>
              <a:rPr lang="ar-AE" sz="2000" dirty="0">
                <a:solidFill>
                  <a:prstClr val="black"/>
                </a:solidFill>
                <a:cs typeface="+mj-cs"/>
              </a:rPr>
            </a:br>
            <a:r>
              <a:rPr lang="ar-AE" sz="2000" dirty="0">
                <a:solidFill>
                  <a:prstClr val="black"/>
                </a:solidFill>
                <a:cs typeface="+mj-cs"/>
              </a:rPr>
              <a:t>...............................................</a:t>
            </a:r>
          </a:p>
          <a:p>
            <a:pPr marL="342900" indent="-342900" defTabSz="457200">
              <a:lnSpc>
                <a:spcPct val="150000"/>
              </a:lnSpc>
              <a:buFontTx/>
              <a:buAutoNum type="arabicPeriod"/>
            </a:pPr>
            <a:r>
              <a:rPr lang="ar-AE" sz="2400" b="1" dirty="0">
                <a:solidFill>
                  <a:prstClr val="black"/>
                </a:solidFill>
                <a:cs typeface="+mj-cs"/>
              </a:rPr>
              <a:t>أَطْـفَـأَ – النّورَ – ناصِرٌ</a:t>
            </a:r>
          </a:p>
          <a:p>
            <a:pPr defTabSz="457200">
              <a:lnSpc>
                <a:spcPct val="150000"/>
              </a:lnSpc>
            </a:pPr>
            <a:r>
              <a:rPr lang="ar-AE" sz="2000" dirty="0">
                <a:solidFill>
                  <a:prstClr val="black"/>
                </a:solidFill>
                <a:cs typeface="+mj-cs"/>
              </a:rPr>
              <a:t> ...................................................</a:t>
            </a:r>
          </a:p>
          <a:p>
            <a:pPr defTabSz="457200">
              <a:lnSpc>
                <a:spcPct val="150000"/>
              </a:lnSpc>
            </a:pPr>
            <a:r>
              <a:rPr lang="ar-AE" sz="2000" b="1" dirty="0">
                <a:solidFill>
                  <a:prstClr val="black"/>
                </a:solidFill>
                <a:cs typeface="+mj-cs"/>
              </a:rPr>
              <a:t>3. </a:t>
            </a:r>
            <a:r>
              <a:rPr lang="ar-AE" sz="2400" b="1" dirty="0">
                <a:solidFill>
                  <a:prstClr val="black"/>
                </a:solidFill>
                <a:cs typeface="+mj-cs"/>
              </a:rPr>
              <a:t>نَـثَـرَ -  الْبُذورَ     – مَـنْصورٌ</a:t>
            </a:r>
            <a:endParaRPr lang="ar-AE" sz="2000" b="1" dirty="0">
              <a:solidFill>
                <a:prstClr val="black"/>
              </a:solidFill>
              <a:cs typeface="+mj-cs"/>
            </a:endParaRPr>
          </a:p>
          <a:p>
            <a:pPr defTabSz="457200">
              <a:lnSpc>
                <a:spcPct val="150000"/>
              </a:lnSpc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...................................................</a:t>
            </a:r>
            <a:endParaRPr lang="ar-SA" sz="2000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E90422-DCED-684C-EFDF-4C24BED84AA7}"/>
              </a:ext>
            </a:extLst>
          </p:cNvPr>
          <p:cNvSpPr/>
          <p:nvPr/>
        </p:nvSpPr>
        <p:spPr>
          <a:xfrm>
            <a:off x="4388681" y="1208239"/>
            <a:ext cx="423155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200000"/>
              </a:lnSpc>
            </a:pPr>
            <a:r>
              <a:rPr lang="ar-AE" sz="1400" b="1" u="sng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اقرأ الْكلمات ثم رتب الجملة </a:t>
            </a:r>
            <a:r>
              <a:rPr lang="ar-AE" sz="2000" dirty="0">
                <a:solidFill>
                  <a:prstClr val="black"/>
                </a:solidFill>
                <a:cs typeface="Akhbar MT" pitchFamily="2" charset="-78"/>
              </a:rPr>
              <a:t>.</a:t>
            </a:r>
            <a:endParaRPr lang="en-US" sz="2000" dirty="0">
              <a:solidFill>
                <a:prstClr val="black"/>
              </a:solidFill>
              <a:cs typeface="Akhbar MT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A2BCD0-9980-B49A-48A5-174F80E992EF}"/>
              </a:ext>
            </a:extLst>
          </p:cNvPr>
          <p:cNvSpPr/>
          <p:nvPr/>
        </p:nvSpPr>
        <p:spPr>
          <a:xfrm>
            <a:off x="105412" y="1235223"/>
            <a:ext cx="398843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200000"/>
              </a:lnSpc>
            </a:pPr>
            <a:r>
              <a:rPr lang="ar-AE" sz="1400" b="1" u="sng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اقرأ الْكلمات ثم رتب الجملة </a:t>
            </a:r>
            <a:r>
              <a:rPr lang="ar-AE" sz="2000" dirty="0">
                <a:solidFill>
                  <a:prstClr val="black"/>
                </a:solidFill>
                <a:cs typeface="Akhbar MT" pitchFamily="2" charset="-78"/>
              </a:rPr>
              <a:t>.</a:t>
            </a:r>
            <a:endParaRPr lang="en-US" sz="2000" dirty="0">
              <a:solidFill>
                <a:prstClr val="black"/>
              </a:solidFill>
              <a:cs typeface="Akhbar MT" pitchFamily="2" charset="-78"/>
            </a:endParaRPr>
          </a:p>
        </p:txBody>
      </p:sp>
      <p:sp>
        <p:nvSpPr>
          <p:cNvPr id="3" name="مربع نص 1">
            <a:extLst>
              <a:ext uri="{FF2B5EF4-FFF2-40B4-BE49-F238E27FC236}">
                <a16:creationId xmlns:a16="http://schemas.microsoft.com/office/drawing/2014/main" id="{802C2D5C-244E-FD28-00AF-5D193001831F}"/>
              </a:ext>
            </a:extLst>
          </p:cNvPr>
          <p:cNvSpPr txBox="1"/>
          <p:nvPr/>
        </p:nvSpPr>
        <p:spPr>
          <a:xfrm>
            <a:off x="227295" y="1916868"/>
            <a:ext cx="3781211" cy="31822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defTabSz="457200">
              <a:lnSpc>
                <a:spcPct val="150000"/>
              </a:lnSpc>
              <a:buFontTx/>
              <a:buAutoNum type="arabicPeriod"/>
            </a:pPr>
            <a:r>
              <a:rPr lang="ar-AE" sz="2400" b="1" dirty="0">
                <a:solidFill>
                  <a:prstClr val="black"/>
                </a:solidFill>
                <a:cs typeface="+mj-cs"/>
              </a:rPr>
              <a:t>الْنْقودَ -  جَمَعت  - نورةٌ</a:t>
            </a:r>
            <a:br>
              <a:rPr lang="ar-AE" sz="2000" dirty="0">
                <a:solidFill>
                  <a:prstClr val="black"/>
                </a:solidFill>
                <a:cs typeface="+mj-cs"/>
              </a:rPr>
            </a:br>
            <a:r>
              <a:rPr lang="ar-AE" sz="2000" dirty="0">
                <a:solidFill>
                  <a:prstClr val="black"/>
                </a:solidFill>
                <a:cs typeface="+mj-cs"/>
              </a:rPr>
              <a:t>...............................................</a:t>
            </a:r>
          </a:p>
          <a:p>
            <a:pPr marL="342900" indent="-342900" defTabSz="457200">
              <a:lnSpc>
                <a:spcPct val="150000"/>
              </a:lnSpc>
              <a:buFontTx/>
              <a:buAutoNum type="arabicPeriod"/>
            </a:pPr>
            <a:r>
              <a:rPr lang="ar-AE" sz="2400" b="1" dirty="0">
                <a:solidFill>
                  <a:prstClr val="black"/>
                </a:solidFill>
                <a:cs typeface="+mj-cs"/>
              </a:rPr>
              <a:t>أَطْـفَـأَ – النّورَ – ناصِرٌ</a:t>
            </a:r>
          </a:p>
          <a:p>
            <a:pPr defTabSz="457200">
              <a:lnSpc>
                <a:spcPct val="150000"/>
              </a:lnSpc>
            </a:pPr>
            <a:r>
              <a:rPr lang="ar-AE" sz="2000" dirty="0">
                <a:solidFill>
                  <a:prstClr val="black"/>
                </a:solidFill>
                <a:cs typeface="+mj-cs"/>
              </a:rPr>
              <a:t> ...................................................</a:t>
            </a:r>
          </a:p>
          <a:p>
            <a:pPr defTabSz="457200">
              <a:lnSpc>
                <a:spcPct val="150000"/>
              </a:lnSpc>
            </a:pPr>
            <a:r>
              <a:rPr lang="ar-AE" sz="2000" b="1" dirty="0">
                <a:solidFill>
                  <a:prstClr val="black"/>
                </a:solidFill>
                <a:cs typeface="+mj-cs"/>
              </a:rPr>
              <a:t>3. </a:t>
            </a:r>
            <a:r>
              <a:rPr lang="ar-AE" sz="2400" b="1" dirty="0">
                <a:solidFill>
                  <a:prstClr val="black"/>
                </a:solidFill>
                <a:cs typeface="+mj-cs"/>
              </a:rPr>
              <a:t>نَـثَـرَ -  الْبُذورَ     – مَـنْصورٌ</a:t>
            </a:r>
            <a:endParaRPr lang="ar-AE" sz="2000" b="1" dirty="0">
              <a:solidFill>
                <a:prstClr val="black"/>
              </a:solidFill>
              <a:cs typeface="+mj-cs"/>
            </a:endParaRPr>
          </a:p>
          <a:p>
            <a:pPr defTabSz="457200">
              <a:lnSpc>
                <a:spcPct val="150000"/>
              </a:lnSpc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...................................................</a:t>
            </a:r>
            <a:endParaRPr lang="ar-SA" sz="2000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898597"/>
      </p:ext>
    </p:extLst>
  </p:cSld>
  <p:clrMapOvr>
    <a:masterClrMapping/>
  </p:clrMapOvr>
</p:sld>
</file>

<file path=ppt/theme/theme1.xml><?xml version="1.0" encoding="utf-8"?>
<a:theme xmlns:a="http://schemas.openxmlformats.org/drawingml/2006/main" name="أصل الصوت الهمزة بالصورة المناسب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أصل الصوت الهمزة بالصورة المناسبة</Template>
  <TotalTime>3285</TotalTime>
  <Words>1605</Words>
  <Application>Microsoft Office PowerPoint</Application>
  <PresentationFormat>On-screen Show (4:3)</PresentationFormat>
  <Paragraphs>393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Cavolini</vt:lpstr>
      <vt:lpstr>Wingdings</vt:lpstr>
      <vt:lpstr>أصل الصوت الهمزة بالصورة المناسبة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أصل الصوت الهمزة بالصورة المناسبة</dc:title>
  <dc:creator>admin</dc:creator>
  <cp:lastModifiedBy>Alyazia    Al Shamisi</cp:lastModifiedBy>
  <cp:revision>365</cp:revision>
  <cp:lastPrinted>2023-02-19T15:38:49Z</cp:lastPrinted>
  <dcterms:created xsi:type="dcterms:W3CDTF">2018-09-18T15:08:41Z</dcterms:created>
  <dcterms:modified xsi:type="dcterms:W3CDTF">2023-02-27T12:48:33Z</dcterms:modified>
</cp:coreProperties>
</file>