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4" r:id="rId3"/>
    <p:sldId id="262" r:id="rId4"/>
    <p:sldId id="261" r:id="rId5"/>
    <p:sldId id="266" r:id="rId6"/>
    <p:sldId id="267" r:id="rId7"/>
  </p:sldIdLst>
  <p:sldSz cx="6858000" cy="9144000" type="screen4x3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5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4963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4764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6871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109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142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9199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643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6212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4073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3733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6687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5C56-1330-4791-8CCE-48C931B2FA38}" type="datetimeFigureOut">
              <a:rPr lang="en-AE" smtClean="0"/>
              <a:t>14/09/2025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5585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wmf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1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161A4B-9CE4-B78F-96A0-05DD63188D9D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AF2B8D94-AA8D-4D35-A2BE-D209AE8C5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62512B-DF06-6F7F-3AC7-0C9E3DF0A4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17" name="TextBox 701">
            <a:extLst>
              <a:ext uri="{FF2B5EF4-FFF2-40B4-BE49-F238E27FC236}">
                <a16:creationId xmlns:a16="http://schemas.microsoft.com/office/drawing/2014/main" id="{9DC128DA-2C07-B23D-2481-584F1C75722B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4A414-8718-4FB6-95F3-7D7CFCFCAE06}"/>
              </a:ext>
            </a:extLst>
          </p:cNvPr>
          <p:cNvSpPr txBox="1"/>
          <p:nvPr/>
        </p:nvSpPr>
        <p:spPr>
          <a:xfrm>
            <a:off x="405755" y="8318232"/>
            <a:ext cx="633371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ar-AE" sz="20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اسمي : .................................................................................الصف الأول </a:t>
            </a:r>
            <a:endParaRPr lang="ar-AE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22">
            <a:extLst>
              <a:ext uri="{FF2B5EF4-FFF2-40B4-BE49-F238E27FC236}">
                <a16:creationId xmlns:a16="http://schemas.microsoft.com/office/drawing/2014/main" id="{D9AE21A4-AD0A-4CC6-9590-F1F8687E59EC}"/>
              </a:ext>
            </a:extLst>
          </p:cNvPr>
          <p:cNvSpPr txBox="1"/>
          <p:nvPr/>
        </p:nvSpPr>
        <p:spPr>
          <a:xfrm>
            <a:off x="821349" y="1648974"/>
            <a:ext cx="591811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AE" sz="2000" b="1" dirty="0">
                <a:latin typeface="Sakkal Majalla" pitchFamily="2" charset="-78"/>
                <a:cs typeface="Sakkal Majalla" pitchFamily="2" charset="-78"/>
              </a:rPr>
              <a:t>بالرجوع إلى النص القرائي صفحة  38 استخرج : </a:t>
            </a:r>
          </a:p>
          <a:p>
            <a:pPr lvl="1" algn="r" rtl="1">
              <a:lnSpc>
                <a:spcPct val="200000"/>
              </a:lnSpc>
            </a:pPr>
            <a:endParaRPr lang="ar-AE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0813F-8941-4F47-BB3F-BBD87AE14D3B}"/>
              </a:ext>
            </a:extLst>
          </p:cNvPr>
          <p:cNvSpPr txBox="1"/>
          <p:nvPr/>
        </p:nvSpPr>
        <p:spPr>
          <a:xfrm>
            <a:off x="417098" y="1145202"/>
            <a:ext cx="602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خشون</a:t>
            </a:r>
            <a:r>
              <a:rPr lang="ar-AE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الخروف الخفي </a:t>
            </a:r>
          </a:p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E64C22-F84D-478D-8B0B-07B6B7B1F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63987"/>
              </p:ext>
            </p:extLst>
          </p:nvPr>
        </p:nvGraphicFramePr>
        <p:xfrm>
          <a:off x="241079" y="2046890"/>
          <a:ext cx="6344667" cy="2184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889">
                  <a:extLst>
                    <a:ext uri="{9D8B030D-6E8A-4147-A177-3AD203B41FA5}">
                      <a16:colId xmlns:a16="http://schemas.microsoft.com/office/drawing/2014/main" val="2657369748"/>
                    </a:ext>
                  </a:extLst>
                </a:gridCol>
                <a:gridCol w="2114889">
                  <a:extLst>
                    <a:ext uri="{9D8B030D-6E8A-4147-A177-3AD203B41FA5}">
                      <a16:colId xmlns:a16="http://schemas.microsoft.com/office/drawing/2014/main" val="3112502412"/>
                    </a:ext>
                  </a:extLst>
                </a:gridCol>
                <a:gridCol w="2114889">
                  <a:extLst>
                    <a:ext uri="{9D8B030D-6E8A-4147-A177-3AD203B41FA5}">
                      <a16:colId xmlns:a16="http://schemas.microsoft.com/office/drawing/2014/main" val="3742605882"/>
                    </a:ext>
                  </a:extLst>
                </a:gridCol>
              </a:tblGrid>
              <a:tr h="428982">
                <a:tc gridSpan="3">
                  <a:txBody>
                    <a:bodyPr/>
                    <a:lstStyle/>
                    <a:p>
                      <a:pPr algn="ctr"/>
                      <a:r>
                        <a:rPr lang="ar-AE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كلمات بها مد الواو </a:t>
                      </a:r>
                      <a:endParaRPr lang="en-GB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51438614"/>
                  </a:ext>
                </a:extLst>
              </a:tr>
              <a:tr h="585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</a:t>
                      </a:r>
                      <a:endParaRPr lang="en-GB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</a:t>
                      </a:r>
                      <a:endParaRPr lang="en-GB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</a:t>
                      </a:r>
                      <a:endParaRPr lang="en-GB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61762276"/>
                  </a:ext>
                </a:extLst>
              </a:tr>
              <a:tr h="585157">
                <a:tc gridSpan="3">
                  <a:txBody>
                    <a:bodyPr/>
                    <a:lstStyle/>
                    <a:p>
                      <a:pPr algn="ctr"/>
                      <a:r>
                        <a:rPr lang="ar-AE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كلمات بها مد الألف </a:t>
                      </a:r>
                      <a:endParaRPr lang="en-GB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18913901"/>
                  </a:ext>
                </a:extLst>
              </a:tr>
              <a:tr h="585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</a:t>
                      </a:r>
                      <a:endParaRPr lang="en-GB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</a:t>
                      </a:r>
                      <a:endParaRPr lang="en-GB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</a:t>
                      </a:r>
                      <a:endParaRPr lang="en-GB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69080523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6E5FFE-F49B-419E-A273-3F22E4F3EB47}"/>
              </a:ext>
            </a:extLst>
          </p:cNvPr>
          <p:cNvSpPr txBox="1"/>
          <p:nvPr/>
        </p:nvSpPr>
        <p:spPr>
          <a:xfrm>
            <a:off x="142076" y="4175919"/>
            <a:ext cx="662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بخط جميل ومرتب تدرب على كتابة وقراءة المقاطع الصوتية التالية :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CDCF89-1F24-4EAB-8AB9-A29229ACA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07909"/>
              </p:ext>
            </p:extLst>
          </p:nvPr>
        </p:nvGraphicFramePr>
        <p:xfrm>
          <a:off x="241079" y="4699139"/>
          <a:ext cx="6422928" cy="383526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739683">
                  <a:extLst>
                    <a:ext uri="{9D8B030D-6E8A-4147-A177-3AD203B41FA5}">
                      <a16:colId xmlns:a16="http://schemas.microsoft.com/office/drawing/2014/main" val="1353211447"/>
                    </a:ext>
                  </a:extLst>
                </a:gridCol>
                <a:gridCol w="739683">
                  <a:extLst>
                    <a:ext uri="{9D8B030D-6E8A-4147-A177-3AD203B41FA5}">
                      <a16:colId xmlns:a16="http://schemas.microsoft.com/office/drawing/2014/main" val="3459103507"/>
                    </a:ext>
                  </a:extLst>
                </a:gridCol>
                <a:gridCol w="739683">
                  <a:extLst>
                    <a:ext uri="{9D8B030D-6E8A-4147-A177-3AD203B41FA5}">
                      <a16:colId xmlns:a16="http://schemas.microsoft.com/office/drawing/2014/main" val="102186565"/>
                    </a:ext>
                  </a:extLst>
                </a:gridCol>
                <a:gridCol w="739683">
                  <a:extLst>
                    <a:ext uri="{9D8B030D-6E8A-4147-A177-3AD203B41FA5}">
                      <a16:colId xmlns:a16="http://schemas.microsoft.com/office/drawing/2014/main" val="2705780771"/>
                    </a:ext>
                  </a:extLst>
                </a:gridCol>
                <a:gridCol w="739683">
                  <a:extLst>
                    <a:ext uri="{9D8B030D-6E8A-4147-A177-3AD203B41FA5}">
                      <a16:colId xmlns:a16="http://schemas.microsoft.com/office/drawing/2014/main" val="2326655379"/>
                    </a:ext>
                  </a:extLst>
                </a:gridCol>
                <a:gridCol w="739683">
                  <a:extLst>
                    <a:ext uri="{9D8B030D-6E8A-4147-A177-3AD203B41FA5}">
                      <a16:colId xmlns:a16="http://schemas.microsoft.com/office/drawing/2014/main" val="3109778067"/>
                    </a:ext>
                  </a:extLst>
                </a:gridCol>
                <a:gridCol w="739683">
                  <a:extLst>
                    <a:ext uri="{9D8B030D-6E8A-4147-A177-3AD203B41FA5}">
                      <a16:colId xmlns:a16="http://schemas.microsoft.com/office/drawing/2014/main" val="3996966953"/>
                    </a:ext>
                  </a:extLst>
                </a:gridCol>
                <a:gridCol w="739683">
                  <a:extLst>
                    <a:ext uri="{9D8B030D-6E8A-4147-A177-3AD203B41FA5}">
                      <a16:colId xmlns:a16="http://schemas.microsoft.com/office/drawing/2014/main" val="2045616382"/>
                    </a:ext>
                  </a:extLst>
                </a:gridCol>
                <a:gridCol w="505464">
                  <a:extLst>
                    <a:ext uri="{9D8B030D-6E8A-4147-A177-3AD203B41FA5}">
                      <a16:colId xmlns:a16="http://schemas.microsoft.com/office/drawing/2014/main" val="1260905110"/>
                    </a:ext>
                  </a:extLst>
                </a:gridCol>
              </a:tblGrid>
              <a:tr h="556522"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أو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تا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آ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7248806"/>
                  </a:ext>
                </a:extLst>
              </a:tr>
              <a:tr h="556522"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 err="1"/>
                        <a:t>حا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بي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ثو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95601885"/>
                  </a:ext>
                </a:extLst>
              </a:tr>
              <a:tr h="556522"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تي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 err="1"/>
                        <a:t>با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حو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39391383"/>
                  </a:ext>
                </a:extLst>
              </a:tr>
              <a:tr h="804586"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إيـ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تو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جي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24716110"/>
                  </a:ext>
                </a:extLst>
              </a:tr>
              <a:tr h="556522"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جو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 err="1"/>
                        <a:t>ثي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 err="1"/>
                        <a:t>ثا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867859117"/>
                  </a:ext>
                </a:extLst>
              </a:tr>
              <a:tr h="804586"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 err="1"/>
                        <a:t>جا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بو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AE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حي</a:t>
                      </a:r>
                      <a:endParaRPr lang="en-AE" sz="2000" b="1" dirty="0">
                        <a:cs typeface="Akhbar MT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5446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76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8CB15-425A-0D81-91D8-3552913800E1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583BBA2C-731F-D5D5-D6BA-9C19530E8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A4FA2B-956D-5BFC-71D7-290E38EEB6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12" name="TextBox 701">
            <a:extLst>
              <a:ext uri="{FF2B5EF4-FFF2-40B4-BE49-F238E27FC236}">
                <a16:creationId xmlns:a16="http://schemas.microsoft.com/office/drawing/2014/main" id="{4B75C191-4A91-A2C6-84D6-F344CFA3BCBC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2">
            <a:extLst>
              <a:ext uri="{FF2B5EF4-FFF2-40B4-BE49-F238E27FC236}">
                <a16:creationId xmlns:a16="http://schemas.microsoft.com/office/drawing/2014/main" id="{465F701D-38F4-461A-A7B3-719D5CE335A2}"/>
              </a:ext>
            </a:extLst>
          </p:cNvPr>
          <p:cNvSpPr txBox="1"/>
          <p:nvPr/>
        </p:nvSpPr>
        <p:spPr>
          <a:xfrm>
            <a:off x="774931" y="8072795"/>
            <a:ext cx="59645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/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AE" b="1" dirty="0">
                <a:latin typeface="Sakkal Majalla" pitchFamily="2" charset="-78"/>
                <a:cs typeface="Sakkal Majalla" pitchFamily="2" charset="-78"/>
              </a:rPr>
              <a:t>اسمي : ............................................................................الصف الأول </a:t>
            </a:r>
            <a:endParaRPr lang="ar-AE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DC9CB-4300-41A7-9AF9-9F6BC5A0B6C6}"/>
              </a:ext>
            </a:extLst>
          </p:cNvPr>
          <p:cNvSpPr txBox="1"/>
          <p:nvPr/>
        </p:nvSpPr>
        <p:spPr>
          <a:xfrm>
            <a:off x="417098" y="1159570"/>
            <a:ext cx="602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خشون</a:t>
            </a:r>
            <a:r>
              <a:rPr lang="ar-AE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الخروف الخفي </a:t>
            </a:r>
          </a:p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23D4AB-A515-4443-8FAB-94CC91C839D3}"/>
              </a:ext>
            </a:extLst>
          </p:cNvPr>
          <p:cNvSpPr txBox="1"/>
          <p:nvPr/>
        </p:nvSpPr>
        <p:spPr>
          <a:xfrm>
            <a:off x="549757" y="1557499"/>
            <a:ext cx="6023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أصل الصور المتشابهة في الإيقاع الصوتي : </a:t>
            </a: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2" name="Picture 2" descr="ÙØªÙØ¬Ø© Ø¨Ø­Ø« Ø§ÙØµÙØ± Ø¹Ù ÙÙØ¨ ÙØ±ØªÙÙ">
            <a:extLst>
              <a:ext uri="{FF2B5EF4-FFF2-40B4-BE49-F238E27FC236}">
                <a16:creationId xmlns:a16="http://schemas.microsoft.com/office/drawing/2014/main" id="{CCBCB27F-A540-4AF7-ACE7-D5B0DBF65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5"/>
          <a:stretch/>
        </p:blipFill>
        <p:spPr bwMode="auto">
          <a:xfrm>
            <a:off x="5842046" y="2049642"/>
            <a:ext cx="766488" cy="8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ÙØªÙØ¬Ø© Ø¨Ø­Ø« Ø§ÙØµÙØ± Ø¹Ù ÙÙØ¨ ÙØ±ØªÙÙ">
            <a:extLst>
              <a:ext uri="{FF2B5EF4-FFF2-40B4-BE49-F238E27FC236}">
                <a16:creationId xmlns:a16="http://schemas.microsoft.com/office/drawing/2014/main" id="{5B106662-FCBD-4955-9158-54A3A76A8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7"/>
          <a:stretch/>
        </p:blipFill>
        <p:spPr bwMode="auto">
          <a:xfrm>
            <a:off x="255816" y="3525824"/>
            <a:ext cx="869557" cy="8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ÙØªÙØ¬Ø© Ø¨Ø­Ø« Ø§ÙØµÙØ± Ø¹Ù Ø®Ø±ÙÙ ÙØ±ØªÙÙ">
            <a:extLst>
              <a:ext uri="{FF2B5EF4-FFF2-40B4-BE49-F238E27FC236}">
                <a16:creationId xmlns:a16="http://schemas.microsoft.com/office/drawing/2014/main" id="{A9601A05-0406-4AB9-AC0D-61FD11A1E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/>
        </p:blipFill>
        <p:spPr bwMode="auto">
          <a:xfrm>
            <a:off x="178995" y="2212686"/>
            <a:ext cx="990600" cy="8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ÙØªÙØ¬Ø© Ø¨Ø­Ø« Ø§ÙØµÙØ± Ø¹Ù Ø­Ø±ÙÙ ÙØ±ØªÙÙ">
            <a:extLst>
              <a:ext uri="{FF2B5EF4-FFF2-40B4-BE49-F238E27FC236}">
                <a16:creationId xmlns:a16="http://schemas.microsoft.com/office/drawing/2014/main" id="{1C5B38DC-DEEA-44AC-97B4-909E7EA6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26" y="4897941"/>
            <a:ext cx="782871" cy="48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ÙØªÙØ¬Ø© Ø¨Ø­Ø« Ø§ÙØµÙØ± Ø¹Ù ÙÙÙ ÙØ±ØªÙÙ">
            <a:extLst>
              <a:ext uri="{FF2B5EF4-FFF2-40B4-BE49-F238E27FC236}">
                <a16:creationId xmlns:a16="http://schemas.microsoft.com/office/drawing/2014/main" id="{9CCEFE40-8F91-4569-8D62-AF762AE1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94" y="6139478"/>
            <a:ext cx="983806" cy="7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ÙØªÙØ¬Ø© Ø¨Ø­Ø« Ø§ÙØµÙØ± Ø¹Ù Ø¹ÙÙ ÙØ±ØªÙÙ">
            <a:extLst>
              <a:ext uri="{FF2B5EF4-FFF2-40B4-BE49-F238E27FC236}">
                <a16:creationId xmlns:a16="http://schemas.microsoft.com/office/drawing/2014/main" id="{8A7FF9B8-4CB3-4D7C-82B8-B18BDDD76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251876" y="4784635"/>
            <a:ext cx="990600" cy="9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A97B9B0-3967-4505-889A-796867968F88}"/>
              </a:ext>
            </a:extLst>
          </p:cNvPr>
          <p:cNvSpPr/>
          <p:nvPr/>
        </p:nvSpPr>
        <p:spPr>
          <a:xfrm>
            <a:off x="4507976" y="2336014"/>
            <a:ext cx="1380208" cy="68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كَــلْـــبٌ</a:t>
            </a:r>
            <a:endParaRPr lang="en-GB" sz="28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6FCCC5-E5F6-4FB9-8349-F2E145879860}"/>
              </a:ext>
            </a:extLst>
          </p:cNvPr>
          <p:cNvSpPr/>
          <p:nvPr/>
        </p:nvSpPr>
        <p:spPr>
          <a:xfrm>
            <a:off x="4529311" y="3481077"/>
            <a:ext cx="1380208" cy="68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غَـيْـمَـةٌ</a:t>
            </a:r>
            <a:endParaRPr lang="en-GB" sz="28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7FD890-11E2-42CC-9AB5-4723D722E822}"/>
              </a:ext>
            </a:extLst>
          </p:cNvPr>
          <p:cNvSpPr/>
          <p:nvPr/>
        </p:nvSpPr>
        <p:spPr>
          <a:xfrm>
            <a:off x="4529311" y="4779803"/>
            <a:ext cx="1380208" cy="68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حُــروفٌ</a:t>
            </a:r>
            <a:endParaRPr lang="en-GB" sz="28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C2ACA2-A86A-4BB9-8E58-E33D2A68EAB3}"/>
              </a:ext>
            </a:extLst>
          </p:cNvPr>
          <p:cNvSpPr/>
          <p:nvPr/>
        </p:nvSpPr>
        <p:spPr>
          <a:xfrm>
            <a:off x="4546591" y="6147728"/>
            <a:ext cx="1380208" cy="68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قَــلَــمٌ </a:t>
            </a:r>
            <a:endParaRPr lang="en-GB" sz="2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A1775D-C62D-449C-86F7-508F1B653311}"/>
              </a:ext>
            </a:extLst>
          </p:cNvPr>
          <p:cNvSpPr/>
          <p:nvPr/>
        </p:nvSpPr>
        <p:spPr>
          <a:xfrm>
            <a:off x="1191814" y="2330766"/>
            <a:ext cx="1380208" cy="68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خَــروفٌ</a:t>
            </a:r>
            <a:endParaRPr lang="en-GB" sz="28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A9CA25-3288-47CC-8D26-DB5B53AAF2BC}"/>
              </a:ext>
            </a:extLst>
          </p:cNvPr>
          <p:cNvSpPr/>
          <p:nvPr/>
        </p:nvSpPr>
        <p:spPr>
          <a:xfrm>
            <a:off x="1224372" y="3526855"/>
            <a:ext cx="1380208" cy="68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قَــلْــبٌ</a:t>
            </a:r>
            <a:endParaRPr lang="en-GB" sz="28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D94396-0199-401D-A02F-07D51C3A3A4A}"/>
              </a:ext>
            </a:extLst>
          </p:cNvPr>
          <p:cNvSpPr/>
          <p:nvPr/>
        </p:nvSpPr>
        <p:spPr>
          <a:xfrm>
            <a:off x="1243552" y="4790242"/>
            <a:ext cx="1380208" cy="68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عَــلَــمٌ</a:t>
            </a:r>
            <a:endParaRPr lang="en-GB" sz="28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ABB576-0774-457B-A5E6-EC4507F53414}"/>
              </a:ext>
            </a:extLst>
          </p:cNvPr>
          <p:cNvSpPr/>
          <p:nvPr/>
        </p:nvSpPr>
        <p:spPr>
          <a:xfrm>
            <a:off x="1191814" y="6060996"/>
            <a:ext cx="1380208" cy="68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خَــيْــمَـةٌ</a:t>
            </a:r>
            <a:endParaRPr lang="en-GB" sz="2800" b="1" dirty="0"/>
          </a:p>
        </p:txBody>
      </p:sp>
      <p:pic>
        <p:nvPicPr>
          <p:cNvPr id="46" name="Picture 18" descr="ÙØªÙØ¬Ø© Ø¨Ø­Ø« Ø§ÙØµÙØ± Ø¹Ù ØºÙÙØ©  ÙØ±ØªÙÙ">
            <a:extLst>
              <a:ext uri="{FF2B5EF4-FFF2-40B4-BE49-F238E27FC236}">
                <a16:creationId xmlns:a16="http://schemas.microsoft.com/office/drawing/2014/main" id="{72CB30AD-661C-48A0-8B69-4B531562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41" y="3379746"/>
            <a:ext cx="766488" cy="7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0" descr="ÙØªÙØ¬Ø© Ø¨Ø­Ø« Ø§ÙØµÙØ± Ø¹Ù Ø®ÙÙØ©  ÙØ±ØªÙÙ">
            <a:extLst>
              <a:ext uri="{FF2B5EF4-FFF2-40B4-BE49-F238E27FC236}">
                <a16:creationId xmlns:a16="http://schemas.microsoft.com/office/drawing/2014/main" id="{7D9497D8-45DF-41CE-A281-AE2E3CF8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" y="5841598"/>
            <a:ext cx="1025722" cy="10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A82209F-96AC-4B7D-9165-5EEAAED40499}"/>
              </a:ext>
            </a:extLst>
          </p:cNvPr>
          <p:cNvSpPr txBox="1"/>
          <p:nvPr/>
        </p:nvSpPr>
        <p:spPr>
          <a:xfrm>
            <a:off x="602243" y="6908302"/>
            <a:ext cx="602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ابحث عن كلمة متشابهة مع الصورة التالية في الإيقاع واكتبها : </a:t>
            </a:r>
            <a:endParaRPr lang="ar-AE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9" name="Picture 2" descr="صورة ذات صلة">
            <a:extLst>
              <a:ext uri="{FF2B5EF4-FFF2-40B4-BE49-F238E27FC236}">
                <a16:creationId xmlns:a16="http://schemas.microsoft.com/office/drawing/2014/main" id="{81A94D07-7E66-4733-9A44-463A32938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42" b="82960" l="19731" r="69058">
                        <a14:foregroundMark x1="45740" y1="2691" x2="39910" y2="2242"/>
                        <a14:foregroundMark x1="39910" y1="1794" x2="39910" y2="1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4750" b="7589"/>
          <a:stretch/>
        </p:blipFill>
        <p:spPr bwMode="auto">
          <a:xfrm>
            <a:off x="4546591" y="7409738"/>
            <a:ext cx="744676" cy="11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11">
            <a:extLst>
              <a:ext uri="{FF2B5EF4-FFF2-40B4-BE49-F238E27FC236}">
                <a16:creationId xmlns:a16="http://schemas.microsoft.com/office/drawing/2014/main" id="{B0F3BAFF-1534-46D9-90E0-7409EC7AA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958" y="7763438"/>
            <a:ext cx="1341434" cy="5715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ar-AE" sz="800" b="1" dirty="0">
              <a:latin typeface="Sakkal Majalla" pitchFamily="2" charset="-78"/>
              <a:ea typeface="Arial" pitchFamily="34" charset="0"/>
              <a:cs typeface="Sakkal Majalla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A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Arial" pitchFamily="34" charset="0"/>
                <a:cs typeface="Sakkal Majalla" pitchFamily="2" charset="-78"/>
              </a:rPr>
              <a:t>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83077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6488AE-45C8-B80D-AB74-4602D4FBF62E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2FA182B2-8E42-911C-32C7-FC2122DDB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B0623-19E5-DB6C-342C-8F169381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12" name="TextBox 701">
            <a:extLst>
              <a:ext uri="{FF2B5EF4-FFF2-40B4-BE49-F238E27FC236}">
                <a16:creationId xmlns:a16="http://schemas.microsoft.com/office/drawing/2014/main" id="{7943A44E-CE9A-9EF9-A995-07CD8F2A5669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2">
            <a:extLst>
              <a:ext uri="{FF2B5EF4-FFF2-40B4-BE49-F238E27FC236}">
                <a16:creationId xmlns:a16="http://schemas.microsoft.com/office/drawing/2014/main" id="{465F701D-38F4-461A-A7B3-719D5CE335A2}"/>
              </a:ext>
            </a:extLst>
          </p:cNvPr>
          <p:cNvSpPr txBox="1"/>
          <p:nvPr/>
        </p:nvSpPr>
        <p:spPr>
          <a:xfrm>
            <a:off x="424070" y="6330705"/>
            <a:ext cx="643392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>
              <a:buFont typeface="Arial" pitchFamily="34" charset="0"/>
              <a:buChar char="•"/>
            </a:pPr>
            <a:endParaRPr lang="en-US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AE" b="1" dirty="0">
                <a:latin typeface="Sakkal Majalla" pitchFamily="2" charset="-78"/>
                <a:cs typeface="Sakkal Majalla" pitchFamily="2" charset="-78"/>
              </a:rPr>
              <a:t>اسمي : ............................................................................الصف الأول </a:t>
            </a:r>
            <a:endParaRPr lang="ar-AE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DC9CB-4300-41A7-9AF9-9F6BC5A0B6C6}"/>
              </a:ext>
            </a:extLst>
          </p:cNvPr>
          <p:cNvSpPr txBox="1"/>
          <p:nvPr/>
        </p:nvSpPr>
        <p:spPr>
          <a:xfrm>
            <a:off x="405755" y="1282308"/>
            <a:ext cx="602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خشون</a:t>
            </a:r>
            <a:r>
              <a:rPr lang="ar-AE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الخروف الخفي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C82755-7A78-48D4-926D-0BFFC9CF0B20}"/>
              </a:ext>
            </a:extLst>
          </p:cNvPr>
          <p:cNvSpPr txBox="1"/>
          <p:nvPr/>
        </p:nvSpPr>
        <p:spPr>
          <a:xfrm>
            <a:off x="559571" y="1759275"/>
            <a:ext cx="60238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أقرأ الكلمات وألون الكلمة والصورة الدالة عليها بنفس اللون </a:t>
            </a: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:   ( أرجو ترك المجال للتلميذ لقراءة الكلمات ) </a:t>
            </a:r>
            <a:endParaRPr lang="ar-AE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ar-AE" sz="20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200000"/>
              </a:lnSpc>
            </a:pPr>
            <a:endParaRPr lang="en-US" sz="1000" b="1" dirty="0"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200000"/>
              </a:lnSpc>
            </a:pPr>
            <a:endParaRPr lang="en-US" sz="1000" b="1" dirty="0"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200000"/>
              </a:lnSpc>
            </a:pPr>
            <a:endParaRPr lang="en-US" sz="1000" b="1" dirty="0"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200000"/>
              </a:lnSpc>
            </a:pPr>
            <a:endParaRPr lang="en-US" sz="1000" b="1" dirty="0"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200000"/>
              </a:lnSpc>
            </a:pPr>
            <a:endParaRPr lang="ar-AE" sz="1000" b="1" dirty="0"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أكتب اسم الصورة  ، </a:t>
            </a:r>
            <a:r>
              <a:rPr lang="ar-AE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كنت مميزاً أكتب جملةً على الصورة   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ar-AE" sz="2000" b="1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20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AE" sz="28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F211D7AF-93D9-47F0-B8A8-0C753E4C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42" t="55284" r="41338" b="32664"/>
          <a:stretch>
            <a:fillRect/>
          </a:stretch>
        </p:blipFill>
        <p:spPr bwMode="auto">
          <a:xfrm>
            <a:off x="1256865" y="4888852"/>
            <a:ext cx="1224136" cy="7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32B24E-37B1-4C6E-BDC2-7BCCE5415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0" y="3581058"/>
            <a:ext cx="1193590" cy="792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F59C84-8A9B-4FC2-8E17-44D118E0F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924" y="3601100"/>
            <a:ext cx="847725" cy="12810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2B8D2E-35CB-4B48-BF0E-B6DDEE7F15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89" t="3136" r="14333" b="19665"/>
          <a:stretch/>
        </p:blipFill>
        <p:spPr>
          <a:xfrm>
            <a:off x="4465599" y="4580355"/>
            <a:ext cx="793362" cy="12177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51D601-2F4B-4687-A451-6C2C0650D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207" y="3542769"/>
            <a:ext cx="1083590" cy="869254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6CD7B07-5AEB-4C28-BB97-5A35313F7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69085"/>
              </p:ext>
            </p:extLst>
          </p:nvPr>
        </p:nvGraphicFramePr>
        <p:xfrm>
          <a:off x="664945" y="2653941"/>
          <a:ext cx="5763530" cy="537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706">
                  <a:extLst>
                    <a:ext uri="{9D8B030D-6E8A-4147-A177-3AD203B41FA5}">
                      <a16:colId xmlns:a16="http://schemas.microsoft.com/office/drawing/2014/main" val="3621813154"/>
                    </a:ext>
                  </a:extLst>
                </a:gridCol>
                <a:gridCol w="1152706">
                  <a:extLst>
                    <a:ext uri="{9D8B030D-6E8A-4147-A177-3AD203B41FA5}">
                      <a16:colId xmlns:a16="http://schemas.microsoft.com/office/drawing/2014/main" val="857108909"/>
                    </a:ext>
                  </a:extLst>
                </a:gridCol>
                <a:gridCol w="1152706">
                  <a:extLst>
                    <a:ext uri="{9D8B030D-6E8A-4147-A177-3AD203B41FA5}">
                      <a16:colId xmlns:a16="http://schemas.microsoft.com/office/drawing/2014/main" val="674468019"/>
                    </a:ext>
                  </a:extLst>
                </a:gridCol>
                <a:gridCol w="1152706">
                  <a:extLst>
                    <a:ext uri="{9D8B030D-6E8A-4147-A177-3AD203B41FA5}">
                      <a16:colId xmlns:a16="http://schemas.microsoft.com/office/drawing/2014/main" val="1202069730"/>
                    </a:ext>
                  </a:extLst>
                </a:gridCol>
                <a:gridCol w="1152706">
                  <a:extLst>
                    <a:ext uri="{9D8B030D-6E8A-4147-A177-3AD203B41FA5}">
                      <a16:colId xmlns:a16="http://schemas.microsoft.com/office/drawing/2014/main" val="3905724917"/>
                    </a:ext>
                  </a:extLst>
                </a:gridCol>
              </a:tblGrid>
              <a:tr h="537987"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خُـبْــزٌ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أُخْــتي 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خَـوْخٌ 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مُــخٌ 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خـاتَـمٌ 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616689"/>
                  </a:ext>
                </a:extLst>
              </a:tr>
            </a:tbl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4C9318D9-EF44-40D1-A8C2-8058E859F7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6" y="6416311"/>
            <a:ext cx="939312" cy="940757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C5ECC0-220E-4E97-9C80-1043F638D873}"/>
              </a:ext>
            </a:extLst>
          </p:cNvPr>
          <p:cNvCxnSpPr>
            <a:cxnSpLocks/>
          </p:cNvCxnSpPr>
          <p:nvPr/>
        </p:nvCxnSpPr>
        <p:spPr>
          <a:xfrm>
            <a:off x="3099600" y="6416311"/>
            <a:ext cx="590273" cy="238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F01CFB3-D0D2-4B2E-937E-DC1C7704172E}"/>
              </a:ext>
            </a:extLst>
          </p:cNvPr>
          <p:cNvSpPr/>
          <p:nvPr/>
        </p:nvSpPr>
        <p:spPr>
          <a:xfrm>
            <a:off x="4609916" y="7607736"/>
            <a:ext cx="1643756" cy="668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</a:t>
            </a:r>
            <a:r>
              <a:rPr lang="en-GB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GB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42DDAB-38A8-4D2A-9257-B14588DB629B}"/>
              </a:ext>
            </a:extLst>
          </p:cNvPr>
          <p:cNvSpPr/>
          <p:nvPr/>
        </p:nvSpPr>
        <p:spPr>
          <a:xfrm>
            <a:off x="1533820" y="7600765"/>
            <a:ext cx="3023520" cy="668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</a:t>
            </a:r>
            <a:r>
              <a:rPr lang="en-GB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GB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599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261917-9C0F-69EC-2CD6-287D71AFD9B9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7E33139C-7159-E24C-FC96-2E8B26227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4FA5BC-8CEE-F96D-94A9-05B6ED16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12" name="TextBox 701">
            <a:extLst>
              <a:ext uri="{FF2B5EF4-FFF2-40B4-BE49-F238E27FC236}">
                <a16:creationId xmlns:a16="http://schemas.microsoft.com/office/drawing/2014/main" id="{C4BC7054-21D1-884B-A5D1-9E9126558CE2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59DAF-FDAC-4788-8BA9-689550BA1533}"/>
              </a:ext>
            </a:extLst>
          </p:cNvPr>
          <p:cNvSpPr txBox="1"/>
          <p:nvPr/>
        </p:nvSpPr>
        <p:spPr>
          <a:xfrm>
            <a:off x="405755" y="1282308"/>
            <a:ext cx="602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خشون</a:t>
            </a:r>
            <a:r>
              <a:rPr lang="ar-AE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الخروف الخفي </a:t>
            </a:r>
          </a:p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C60EDF-F11A-44B6-B81F-559847C9E95F}"/>
              </a:ext>
            </a:extLst>
          </p:cNvPr>
          <p:cNvSpPr txBox="1"/>
          <p:nvPr/>
        </p:nvSpPr>
        <p:spPr>
          <a:xfrm>
            <a:off x="405755" y="8219618"/>
            <a:ext cx="6318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ar-AE" sz="20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اسمي : .................................................................................الصف الأول </a:t>
            </a:r>
            <a:endParaRPr lang="ar-AE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B6BDABD-B4DE-4E7B-B17B-79C4EFBC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56" y="7719807"/>
            <a:ext cx="1341434" cy="5715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ar-AE" sz="800" b="1" dirty="0">
              <a:latin typeface="Sakkal Majalla" pitchFamily="2" charset="-78"/>
              <a:ea typeface="Arial" pitchFamily="34" charset="0"/>
              <a:cs typeface="Sakkal Majalla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A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Arial" pitchFamily="34" charset="0"/>
                <a:cs typeface="Sakkal Majalla" pitchFamily="2" charset="-78"/>
              </a:rPr>
              <a:t>.........................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1DB972BE-25E1-485E-873D-E0D483C34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226" y="7719803"/>
            <a:ext cx="1341434" cy="5715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ar-AE" sz="800" b="1" dirty="0">
              <a:latin typeface="Sakkal Majalla" pitchFamily="2" charset="-78"/>
              <a:ea typeface="Arial" pitchFamily="34" charset="0"/>
              <a:cs typeface="Sakkal Majalla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A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Arial" pitchFamily="34" charset="0"/>
                <a:cs typeface="Sakkal Majalla" pitchFamily="2" charset="-78"/>
              </a:rPr>
              <a:t>.........................</a:t>
            </a:r>
          </a:p>
        </p:txBody>
      </p:sp>
      <p:sp>
        <p:nvSpPr>
          <p:cNvPr id="24" name="مربع نص 22">
            <a:extLst>
              <a:ext uri="{FF2B5EF4-FFF2-40B4-BE49-F238E27FC236}">
                <a16:creationId xmlns:a16="http://schemas.microsoft.com/office/drawing/2014/main" id="{6CCB96BA-3F86-458E-83B7-F034F471F599}"/>
              </a:ext>
            </a:extLst>
          </p:cNvPr>
          <p:cNvSpPr txBox="1"/>
          <p:nvPr/>
        </p:nvSpPr>
        <p:spPr>
          <a:xfrm>
            <a:off x="725900" y="1954860"/>
            <a:ext cx="61321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>
              <a:buFont typeface="Arial" pitchFamily="34" charset="0"/>
              <a:buChar char="•"/>
            </a:pPr>
            <a:r>
              <a:rPr lang="ar-AE" b="1" dirty="0">
                <a:latin typeface="Sakkal Majalla" pitchFamily="2" charset="-78"/>
                <a:cs typeface="Sakkal Majalla" pitchFamily="2" charset="-78"/>
              </a:rPr>
              <a:t>اختار  </a:t>
            </a:r>
            <a:r>
              <a:rPr lang="ar-AE" b="1" u="sng" dirty="0">
                <a:latin typeface="Sakkal Majalla" pitchFamily="2" charset="-78"/>
                <a:cs typeface="Sakkal Majalla" pitchFamily="2" charset="-78"/>
              </a:rPr>
              <a:t>صـوت الحرف </a:t>
            </a:r>
            <a:r>
              <a:rPr lang="ar-AE" b="1" dirty="0">
                <a:latin typeface="Sakkal Majalla" pitchFamily="2" charset="-78"/>
                <a:cs typeface="Sakkal Majalla" pitchFamily="2" charset="-78"/>
              </a:rPr>
              <a:t>الأول للصور التالية  : </a:t>
            </a: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C119E7-B989-4893-8CC7-93139D6E6B27}"/>
              </a:ext>
            </a:extLst>
          </p:cNvPr>
          <p:cNvSpPr/>
          <p:nvPr/>
        </p:nvSpPr>
        <p:spPr>
          <a:xfrm>
            <a:off x="4571129" y="3378916"/>
            <a:ext cx="1676400" cy="5130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خَ     </a:t>
            </a:r>
            <a:r>
              <a:rPr lang="ar-AE" sz="2400" b="1" dirty="0" err="1">
                <a:solidFill>
                  <a:schemeClr val="tx1"/>
                </a:solidFill>
              </a:rPr>
              <a:t>خُ</a:t>
            </a:r>
            <a:r>
              <a:rPr lang="ar-AE" sz="2400" b="1" dirty="0">
                <a:solidFill>
                  <a:schemeClr val="tx1"/>
                </a:solidFill>
              </a:rPr>
              <a:t>    </a:t>
            </a:r>
            <a:r>
              <a:rPr lang="ar-AE" sz="2400" b="1" dirty="0" err="1">
                <a:solidFill>
                  <a:schemeClr val="tx1"/>
                </a:solidFill>
              </a:rPr>
              <a:t>خِ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CB9515F-706C-47BC-AA85-EC766EA50889}"/>
              </a:ext>
            </a:extLst>
          </p:cNvPr>
          <p:cNvSpPr/>
          <p:nvPr/>
        </p:nvSpPr>
        <p:spPr>
          <a:xfrm>
            <a:off x="2513728" y="3384140"/>
            <a:ext cx="1676400" cy="5130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خَ     </a:t>
            </a:r>
            <a:r>
              <a:rPr lang="ar-AE" sz="2400" b="1" dirty="0" err="1">
                <a:solidFill>
                  <a:schemeClr val="tx1"/>
                </a:solidFill>
              </a:rPr>
              <a:t>خُ</a:t>
            </a:r>
            <a:r>
              <a:rPr lang="ar-AE" sz="2400" b="1" dirty="0">
                <a:solidFill>
                  <a:schemeClr val="tx1"/>
                </a:solidFill>
              </a:rPr>
              <a:t>    </a:t>
            </a:r>
            <a:r>
              <a:rPr lang="ar-AE" sz="2400" b="1" dirty="0" err="1">
                <a:solidFill>
                  <a:schemeClr val="tx1"/>
                </a:solidFill>
              </a:rPr>
              <a:t>خِ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B6185D8-FB53-461D-A449-ED92DE06007D}"/>
              </a:ext>
            </a:extLst>
          </p:cNvPr>
          <p:cNvSpPr/>
          <p:nvPr/>
        </p:nvSpPr>
        <p:spPr>
          <a:xfrm>
            <a:off x="499400" y="3378915"/>
            <a:ext cx="1676400" cy="5130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خَ     </a:t>
            </a:r>
            <a:r>
              <a:rPr lang="ar-AE" sz="2400" b="1" dirty="0" err="1">
                <a:solidFill>
                  <a:schemeClr val="tx1"/>
                </a:solidFill>
              </a:rPr>
              <a:t>خُ</a:t>
            </a:r>
            <a:r>
              <a:rPr lang="ar-AE" sz="2400" b="1" dirty="0">
                <a:solidFill>
                  <a:schemeClr val="tx1"/>
                </a:solidFill>
              </a:rPr>
              <a:t>    </a:t>
            </a:r>
            <a:r>
              <a:rPr lang="ar-AE" sz="2400" b="1" dirty="0" err="1">
                <a:solidFill>
                  <a:schemeClr val="tx1"/>
                </a:solidFill>
              </a:rPr>
              <a:t>خِ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1" name="مربع نص 22">
            <a:extLst>
              <a:ext uri="{FF2B5EF4-FFF2-40B4-BE49-F238E27FC236}">
                <a16:creationId xmlns:a16="http://schemas.microsoft.com/office/drawing/2014/main" id="{3F316B1F-E86D-4E16-8868-3DC566F459C4}"/>
              </a:ext>
            </a:extLst>
          </p:cNvPr>
          <p:cNvSpPr txBox="1"/>
          <p:nvPr/>
        </p:nvSpPr>
        <p:spPr>
          <a:xfrm>
            <a:off x="904946" y="4209407"/>
            <a:ext cx="6132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>
              <a:buFont typeface="Arial" pitchFamily="34" charset="0"/>
              <a:buChar char="•"/>
            </a:pPr>
            <a:r>
              <a:rPr lang="ar-AE" b="1" dirty="0">
                <a:latin typeface="Sakkal Majalla" pitchFamily="2" charset="-78"/>
                <a:cs typeface="Sakkal Majalla" pitchFamily="2" charset="-78"/>
              </a:rPr>
              <a:t>أكتب الصوت الأول للصورة :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FB97620-3806-4B5B-B3CF-31F766430722}"/>
              </a:ext>
            </a:extLst>
          </p:cNvPr>
          <p:cNvSpPr/>
          <p:nvPr/>
        </p:nvSpPr>
        <p:spPr>
          <a:xfrm>
            <a:off x="4763241" y="5354697"/>
            <a:ext cx="149505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GB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0D5167F-1FAA-4E27-9103-0710D1618CF0}"/>
              </a:ext>
            </a:extLst>
          </p:cNvPr>
          <p:cNvSpPr/>
          <p:nvPr/>
        </p:nvSpPr>
        <p:spPr>
          <a:xfrm>
            <a:off x="2561768" y="5380304"/>
            <a:ext cx="149505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GB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0651C6A-E9D5-4C05-A990-513A38184D93}"/>
              </a:ext>
            </a:extLst>
          </p:cNvPr>
          <p:cNvSpPr/>
          <p:nvPr/>
        </p:nvSpPr>
        <p:spPr>
          <a:xfrm>
            <a:off x="508774" y="5354696"/>
            <a:ext cx="149505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GB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ربع نص 22">
            <a:extLst>
              <a:ext uri="{FF2B5EF4-FFF2-40B4-BE49-F238E27FC236}">
                <a16:creationId xmlns:a16="http://schemas.microsoft.com/office/drawing/2014/main" id="{E17BFA7B-F570-442B-950A-3183784D3CED}"/>
              </a:ext>
            </a:extLst>
          </p:cNvPr>
          <p:cNvSpPr txBox="1"/>
          <p:nvPr/>
        </p:nvSpPr>
        <p:spPr>
          <a:xfrm>
            <a:off x="611599" y="6415834"/>
            <a:ext cx="6132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>
              <a:buFont typeface="Arial" pitchFamily="34" charset="0"/>
              <a:buChar char="•"/>
            </a:pPr>
            <a:r>
              <a:rPr lang="ar-AE" b="1" dirty="0">
                <a:latin typeface="Sakkal Majalla" pitchFamily="2" charset="-78"/>
                <a:cs typeface="Sakkal Majalla" pitchFamily="2" charset="-78"/>
              </a:rPr>
              <a:t>أكتب الصوت الطويل للصورة :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869FD09-9CF3-4020-B4F3-1706A42F1A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19" y="6691575"/>
            <a:ext cx="955060" cy="10167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B449E66-70C5-456A-A661-59F5DD0C84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41" y="6713866"/>
            <a:ext cx="955060" cy="10167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BCCACEC-4124-4D45-8761-F0BF71A7D3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65" y="6713866"/>
            <a:ext cx="955060" cy="1016745"/>
          </a:xfrm>
          <a:prstGeom prst="rect">
            <a:avLst/>
          </a:prstGeom>
        </p:spPr>
      </p:pic>
      <p:pic>
        <p:nvPicPr>
          <p:cNvPr id="43" name="Picture 4" descr="j0215159">
            <a:extLst>
              <a:ext uri="{FF2B5EF4-FFF2-40B4-BE49-F238E27FC236}">
                <a16:creationId xmlns:a16="http://schemas.microsoft.com/office/drawing/2014/main" id="{E3D5940A-1AD1-44AC-8F6F-83E60BA9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425" y="2678628"/>
            <a:ext cx="930844" cy="63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خبز كرتون Png">
            <a:extLst>
              <a:ext uri="{FF2B5EF4-FFF2-40B4-BE49-F238E27FC236}">
                <a16:creationId xmlns:a16="http://schemas.microsoft.com/office/drawing/2014/main" id="{908E0A3E-29C0-497D-BB35-D336F35C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20" y="2374201"/>
            <a:ext cx="1564217" cy="8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القدرة على التكيف أحرق رمى دميه خروف العيد كارتون -  isa-coiffureadomicile.com">
            <a:extLst>
              <a:ext uri="{FF2B5EF4-FFF2-40B4-BE49-F238E27FC236}">
                <a16:creationId xmlns:a16="http://schemas.microsoft.com/office/drawing/2014/main" id="{C4F775C8-57B8-4E26-8AD5-7FDB454F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44" y="2346124"/>
            <a:ext cx="935567" cy="10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كريسماس خاتم الماس مجانا ، تحميل مجاني قصاصة فنية ، قصاصة فنية مجانية -  آخر">
            <a:extLst>
              <a:ext uri="{FF2B5EF4-FFF2-40B4-BE49-F238E27FC236}">
                <a16:creationId xmlns:a16="http://schemas.microsoft.com/office/drawing/2014/main" id="{A393402E-2B78-429B-B744-2D762E68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01" y="6532213"/>
            <a:ext cx="694568" cy="11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خشب كرتون Png">
            <a:extLst>
              <a:ext uri="{FF2B5EF4-FFF2-40B4-BE49-F238E27FC236}">
                <a16:creationId xmlns:a16="http://schemas.microsoft.com/office/drawing/2014/main" id="{6F9C12DD-D671-4F49-B4F3-B4D982BD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16" y="4626539"/>
            <a:ext cx="1089303" cy="66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ايقونه خزانة اسلوب الكرتون, Clipart., أيقونات النمط, أيقونات كرتونية PNG  والمتجهات للتحميل مجانا">
            <a:extLst>
              <a:ext uri="{FF2B5EF4-FFF2-40B4-BE49-F238E27FC236}">
                <a16:creationId xmlns:a16="http://schemas.microsoft.com/office/drawing/2014/main" id="{806547D7-EFB1-41A1-A4F0-17C543F9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96" y="4122198"/>
            <a:ext cx="1235256" cy="12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مشبك حر الكرتون إبرة مقص اللون, الخياطة, خيوط, التطريز PNG والمتجهات  للتحميل مجانا">
            <a:extLst>
              <a:ext uri="{FF2B5EF4-FFF2-40B4-BE49-F238E27FC236}">
                <a16:creationId xmlns:a16="http://schemas.microsoft.com/office/drawing/2014/main" id="{579D5BE3-739C-4EE6-933F-893424888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4" y="4092423"/>
            <a:ext cx="1180563" cy="11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1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22AF1A-52CC-36B1-6459-A1A9B9924325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1FC7E74F-518B-C1E5-1BC5-714E5345B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2C00F7-3B24-7A46-920F-985C235C2E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13" name="TextBox 701">
            <a:extLst>
              <a:ext uri="{FF2B5EF4-FFF2-40B4-BE49-F238E27FC236}">
                <a16:creationId xmlns:a16="http://schemas.microsoft.com/office/drawing/2014/main" id="{FC9F86C3-1206-BC39-6005-189430A5E5F9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59DAF-FDAC-4788-8BA9-689550BA1533}"/>
              </a:ext>
            </a:extLst>
          </p:cNvPr>
          <p:cNvSpPr txBox="1"/>
          <p:nvPr/>
        </p:nvSpPr>
        <p:spPr>
          <a:xfrm>
            <a:off x="405755" y="1282308"/>
            <a:ext cx="602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خشون</a:t>
            </a:r>
            <a:r>
              <a:rPr lang="ar-AE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الخروف الخفي </a:t>
            </a:r>
          </a:p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C60EDF-F11A-44B6-B81F-559847C9E95F}"/>
              </a:ext>
            </a:extLst>
          </p:cNvPr>
          <p:cNvSpPr txBox="1"/>
          <p:nvPr/>
        </p:nvSpPr>
        <p:spPr>
          <a:xfrm>
            <a:off x="405755" y="8219618"/>
            <a:ext cx="6318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ar-AE" sz="20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اسمي : .................................................................................الصف الأول </a:t>
            </a:r>
            <a:endParaRPr lang="ar-AE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2">
            <a:extLst>
              <a:ext uri="{FF2B5EF4-FFF2-40B4-BE49-F238E27FC236}">
                <a16:creationId xmlns:a16="http://schemas.microsoft.com/office/drawing/2014/main" id="{6CCB96BA-3F86-458E-83B7-F034F471F599}"/>
              </a:ext>
            </a:extLst>
          </p:cNvPr>
          <p:cNvSpPr txBox="1"/>
          <p:nvPr/>
        </p:nvSpPr>
        <p:spPr>
          <a:xfrm>
            <a:off x="725900" y="1971565"/>
            <a:ext cx="61321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>
              <a:buFont typeface="Arial" pitchFamily="34" charset="0"/>
              <a:buChar char="•"/>
            </a:pPr>
            <a:r>
              <a:rPr lang="ar-AE" b="1" dirty="0">
                <a:latin typeface="Sakkal Majalla" pitchFamily="2" charset="-78"/>
                <a:cs typeface="Sakkal Majalla" pitchFamily="2" charset="-78"/>
              </a:rPr>
              <a:t>اختر الموقع المناسب لحرف خ واكتبه: </a:t>
            </a: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C119E7-B989-4893-8CC7-93139D6E6B27}"/>
              </a:ext>
            </a:extLst>
          </p:cNvPr>
          <p:cNvSpPr/>
          <p:nvPr/>
        </p:nvSpPr>
        <p:spPr>
          <a:xfrm>
            <a:off x="446627" y="2634089"/>
            <a:ext cx="3312378" cy="8123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خــــ    ـــــ</a:t>
            </a:r>
            <a:r>
              <a:rPr lang="ar-AE" sz="2400" b="1" dirty="0" err="1">
                <a:solidFill>
                  <a:schemeClr val="tx1"/>
                </a:solidFill>
              </a:rPr>
              <a:t>خــــ</a:t>
            </a:r>
            <a:r>
              <a:rPr lang="ar-AE" sz="2400" b="1" dirty="0">
                <a:solidFill>
                  <a:schemeClr val="tx1"/>
                </a:solidFill>
              </a:rPr>
              <a:t>     ــ</a:t>
            </a:r>
            <a:r>
              <a:rPr lang="ar-AE" sz="2400" b="1" dirty="0" err="1">
                <a:solidFill>
                  <a:schemeClr val="tx1"/>
                </a:solidFill>
              </a:rPr>
              <a:t>خ</a:t>
            </a:r>
            <a:r>
              <a:rPr lang="ar-AE" sz="2400" b="1" dirty="0">
                <a:solidFill>
                  <a:schemeClr val="tx1"/>
                </a:solidFill>
              </a:rPr>
              <a:t>     </a:t>
            </a:r>
            <a:r>
              <a:rPr lang="ar-AE" sz="2400" b="1" dirty="0" err="1">
                <a:solidFill>
                  <a:schemeClr val="tx1"/>
                </a:solidFill>
              </a:rPr>
              <a:t>خ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FB97620-3806-4B5B-B3CF-31F766430722}"/>
              </a:ext>
            </a:extLst>
          </p:cNvPr>
          <p:cNvSpPr/>
          <p:nvPr/>
        </p:nvSpPr>
        <p:spPr>
          <a:xfrm>
            <a:off x="4015713" y="2641756"/>
            <a:ext cx="149505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نَـــــــ.........ـــــــ</a:t>
            </a:r>
            <a:r>
              <a:rPr lang="ar-AE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لَــةٌ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ربع نص 22">
            <a:extLst>
              <a:ext uri="{FF2B5EF4-FFF2-40B4-BE49-F238E27FC236}">
                <a16:creationId xmlns:a16="http://schemas.microsoft.com/office/drawing/2014/main" id="{E17BFA7B-F570-442B-950A-3183784D3CED}"/>
              </a:ext>
            </a:extLst>
          </p:cNvPr>
          <p:cNvSpPr txBox="1"/>
          <p:nvPr/>
        </p:nvSpPr>
        <p:spPr>
          <a:xfrm>
            <a:off x="531903" y="7174424"/>
            <a:ext cx="6132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>
              <a:buFont typeface="Arial" pitchFamily="34" charset="0"/>
              <a:buChar char="•"/>
            </a:pPr>
            <a:r>
              <a:rPr lang="ar-AE" b="1" dirty="0">
                <a:latin typeface="Sakkal Majalla" pitchFamily="2" charset="-78"/>
                <a:cs typeface="Sakkal Majalla" pitchFamily="2" charset="-78"/>
              </a:rPr>
              <a:t>أكتب اسم الصورة  :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B449E66-70C5-456A-A661-59F5DD0C84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27" y="2392458"/>
            <a:ext cx="955060" cy="1016745"/>
          </a:xfrm>
          <a:prstGeom prst="rect">
            <a:avLst/>
          </a:prstGeom>
        </p:spPr>
      </p:pic>
      <p:pic>
        <p:nvPicPr>
          <p:cNvPr id="45" name="Picture 2" descr="القدرة على التكيف أحرق رمى دميه خروف العيد كارتون -  isa-coiffureadomicile.com">
            <a:extLst>
              <a:ext uri="{FF2B5EF4-FFF2-40B4-BE49-F238E27FC236}">
                <a16:creationId xmlns:a16="http://schemas.microsoft.com/office/drawing/2014/main" id="{C4F775C8-57B8-4E26-8AD5-7FDB454F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09" y="3639762"/>
            <a:ext cx="935567" cy="10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643934E-4049-46F9-8CFF-FF6FA9060803}"/>
              </a:ext>
            </a:extLst>
          </p:cNvPr>
          <p:cNvSpPr/>
          <p:nvPr/>
        </p:nvSpPr>
        <p:spPr>
          <a:xfrm>
            <a:off x="3974841" y="3790253"/>
            <a:ext cx="149505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.......ــــــــــروفٌ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A06423E-76F5-4D62-B84B-9AAAC71E298C}"/>
              </a:ext>
            </a:extLst>
          </p:cNvPr>
          <p:cNvSpPr/>
          <p:nvPr/>
        </p:nvSpPr>
        <p:spPr>
          <a:xfrm>
            <a:off x="405755" y="3779734"/>
            <a:ext cx="3312378" cy="8123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خــــ    ـــــ</a:t>
            </a:r>
            <a:r>
              <a:rPr lang="ar-AE" sz="2400" b="1" dirty="0" err="1">
                <a:solidFill>
                  <a:schemeClr val="tx1"/>
                </a:solidFill>
              </a:rPr>
              <a:t>خــــ</a:t>
            </a:r>
            <a:r>
              <a:rPr lang="ar-AE" sz="2400" b="1" dirty="0">
                <a:solidFill>
                  <a:schemeClr val="tx1"/>
                </a:solidFill>
              </a:rPr>
              <a:t>     ــ</a:t>
            </a:r>
            <a:r>
              <a:rPr lang="ar-AE" sz="2400" b="1" dirty="0" err="1">
                <a:solidFill>
                  <a:schemeClr val="tx1"/>
                </a:solidFill>
              </a:rPr>
              <a:t>خ</a:t>
            </a:r>
            <a:r>
              <a:rPr lang="ar-AE" sz="2400" b="1" dirty="0">
                <a:solidFill>
                  <a:schemeClr val="tx1"/>
                </a:solidFill>
              </a:rPr>
              <a:t>     </a:t>
            </a:r>
            <a:r>
              <a:rPr lang="ar-AE" sz="2400" b="1" dirty="0" err="1">
                <a:solidFill>
                  <a:schemeClr val="tx1"/>
                </a:solidFill>
              </a:rPr>
              <a:t>خ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A3E472-E5B8-4D88-BF1F-13499C3736B1}"/>
              </a:ext>
            </a:extLst>
          </p:cNvPr>
          <p:cNvSpPr/>
          <p:nvPr/>
        </p:nvSpPr>
        <p:spPr>
          <a:xfrm>
            <a:off x="3990663" y="4951731"/>
            <a:ext cx="149505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</a:t>
            </a:r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B0AA44C-0228-4410-B67E-01E8D8F5C946}"/>
              </a:ext>
            </a:extLst>
          </p:cNvPr>
          <p:cNvSpPr/>
          <p:nvPr/>
        </p:nvSpPr>
        <p:spPr>
          <a:xfrm>
            <a:off x="421577" y="4941212"/>
            <a:ext cx="3312378" cy="8123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خــــ    ـــــ</a:t>
            </a:r>
            <a:r>
              <a:rPr lang="ar-AE" sz="2400" b="1" dirty="0" err="1">
                <a:solidFill>
                  <a:schemeClr val="tx1"/>
                </a:solidFill>
              </a:rPr>
              <a:t>خــــ</a:t>
            </a:r>
            <a:r>
              <a:rPr lang="ar-AE" sz="2400" b="1" dirty="0">
                <a:solidFill>
                  <a:schemeClr val="tx1"/>
                </a:solidFill>
              </a:rPr>
              <a:t>     ــ</a:t>
            </a:r>
            <a:r>
              <a:rPr lang="ar-AE" sz="2400" b="1" dirty="0" err="1">
                <a:solidFill>
                  <a:schemeClr val="tx1"/>
                </a:solidFill>
              </a:rPr>
              <a:t>خ</a:t>
            </a:r>
            <a:r>
              <a:rPr lang="ar-AE" sz="2400" b="1" dirty="0">
                <a:solidFill>
                  <a:schemeClr val="tx1"/>
                </a:solidFill>
              </a:rPr>
              <a:t>     </a:t>
            </a:r>
            <a:r>
              <a:rPr lang="ar-AE" sz="2400" b="1" dirty="0" err="1">
                <a:solidFill>
                  <a:schemeClr val="tx1"/>
                </a:solidFill>
              </a:rPr>
              <a:t>خ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4" name="Picture 4" descr="Cartoon-Hütte Auf Einem Weißen Hintergrund Lizenzfrei Nutzbare  Vektorgrafiken, Clip Arts, Illustrationen. Image 65486752.">
            <a:extLst>
              <a:ext uri="{FF2B5EF4-FFF2-40B4-BE49-F238E27FC236}">
                <a16:creationId xmlns:a16="http://schemas.microsoft.com/office/drawing/2014/main" id="{66D08147-F76E-478F-8494-7B749D12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92" y="4879520"/>
            <a:ext cx="1050031" cy="84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C07A969-AE95-492A-A43C-A2D77C09FAD9}"/>
              </a:ext>
            </a:extLst>
          </p:cNvPr>
          <p:cNvSpPr/>
          <p:nvPr/>
        </p:nvSpPr>
        <p:spPr>
          <a:xfrm>
            <a:off x="3974841" y="6127078"/>
            <a:ext cx="1495054" cy="745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بِــطيــــــــــــ..........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FF7B8F-203B-4263-8619-C1A4DFF35786}"/>
              </a:ext>
            </a:extLst>
          </p:cNvPr>
          <p:cNvSpPr/>
          <p:nvPr/>
        </p:nvSpPr>
        <p:spPr>
          <a:xfrm>
            <a:off x="405755" y="6116558"/>
            <a:ext cx="3312378" cy="8123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خــــ    ـــــ</a:t>
            </a:r>
            <a:r>
              <a:rPr lang="ar-AE" sz="2400" b="1" dirty="0" err="1">
                <a:solidFill>
                  <a:schemeClr val="tx1"/>
                </a:solidFill>
              </a:rPr>
              <a:t>خــــ</a:t>
            </a:r>
            <a:r>
              <a:rPr lang="ar-AE" sz="2400" b="1" dirty="0">
                <a:solidFill>
                  <a:schemeClr val="tx1"/>
                </a:solidFill>
              </a:rPr>
              <a:t>     ــ</a:t>
            </a:r>
            <a:r>
              <a:rPr lang="ar-AE" sz="2400" b="1" dirty="0" err="1">
                <a:solidFill>
                  <a:schemeClr val="tx1"/>
                </a:solidFill>
              </a:rPr>
              <a:t>خ</a:t>
            </a:r>
            <a:r>
              <a:rPr lang="ar-AE" sz="2400" b="1" dirty="0">
                <a:solidFill>
                  <a:schemeClr val="tx1"/>
                </a:solidFill>
              </a:rPr>
              <a:t>     </a:t>
            </a:r>
            <a:r>
              <a:rPr lang="ar-AE" sz="2400" b="1" dirty="0" err="1">
                <a:solidFill>
                  <a:schemeClr val="tx1"/>
                </a:solidFill>
              </a:rPr>
              <a:t>خ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بطيخ كرتون">
            <a:extLst>
              <a:ext uri="{FF2B5EF4-FFF2-40B4-BE49-F238E27FC236}">
                <a16:creationId xmlns:a16="http://schemas.microsoft.com/office/drawing/2014/main" id="{64FB39B8-74E9-43A2-B8F2-0F307405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21" y="6018421"/>
            <a:ext cx="1004319" cy="8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الصفراء الخوخ فاكهة الخوخ فاكهة الصيف, الخوخ فنية, الخوخ, كرتون خوخ PNG  والمتجهات للتحميل مجانا">
            <a:extLst>
              <a:ext uri="{FF2B5EF4-FFF2-40B4-BE49-F238E27FC236}">
                <a16:creationId xmlns:a16="http://schemas.microsoft.com/office/drawing/2014/main" id="{C3BC9B62-56C8-4E98-8ED0-9A5DD53F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44" y="7321624"/>
            <a:ext cx="1099008" cy="11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DC5C650-14DB-43E2-8346-EFEF4F083DFD}"/>
              </a:ext>
            </a:extLst>
          </p:cNvPr>
          <p:cNvSpPr/>
          <p:nvPr/>
        </p:nvSpPr>
        <p:spPr>
          <a:xfrm>
            <a:off x="3455154" y="7604804"/>
            <a:ext cx="2643987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00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DEC8A6-3851-6DB1-27FB-0CDDE39A4E2C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C59BE38C-CFAF-3943-79BC-5D9853BC9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A88FBE-8933-8859-B149-EA21951482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12" name="TextBox 701">
            <a:extLst>
              <a:ext uri="{FF2B5EF4-FFF2-40B4-BE49-F238E27FC236}">
                <a16:creationId xmlns:a16="http://schemas.microsoft.com/office/drawing/2014/main" id="{ED46F116-1BD6-88E3-E3AE-245B9DD5662B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59DAF-FDAC-4788-8BA9-689550BA1533}"/>
              </a:ext>
            </a:extLst>
          </p:cNvPr>
          <p:cNvSpPr txBox="1"/>
          <p:nvPr/>
        </p:nvSpPr>
        <p:spPr>
          <a:xfrm>
            <a:off x="405755" y="1282308"/>
            <a:ext cx="602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u="sng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خشون</a:t>
            </a:r>
            <a:r>
              <a:rPr lang="ar-AE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الخروف الخفي </a:t>
            </a:r>
          </a:p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C60EDF-F11A-44B6-B81F-559847C9E95F}"/>
              </a:ext>
            </a:extLst>
          </p:cNvPr>
          <p:cNvSpPr txBox="1"/>
          <p:nvPr/>
        </p:nvSpPr>
        <p:spPr>
          <a:xfrm>
            <a:off x="405755" y="8219618"/>
            <a:ext cx="6318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ar-AE" sz="20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اسمي : .................................................................................الصف الأول </a:t>
            </a:r>
            <a:endParaRPr lang="ar-AE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2">
            <a:extLst>
              <a:ext uri="{FF2B5EF4-FFF2-40B4-BE49-F238E27FC236}">
                <a16:creationId xmlns:a16="http://schemas.microsoft.com/office/drawing/2014/main" id="{6CCB96BA-3F86-458E-83B7-F034F471F599}"/>
              </a:ext>
            </a:extLst>
          </p:cNvPr>
          <p:cNvSpPr txBox="1"/>
          <p:nvPr/>
        </p:nvSpPr>
        <p:spPr>
          <a:xfrm>
            <a:off x="725900" y="1971565"/>
            <a:ext cx="61321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>
              <a:buFont typeface="Arial" pitchFamily="34" charset="0"/>
              <a:buChar char="•"/>
            </a:pPr>
            <a:r>
              <a:rPr lang="ar-AE" b="1" dirty="0">
                <a:latin typeface="Sakkal Majalla" pitchFamily="2" charset="-78"/>
                <a:cs typeface="Sakkal Majalla" pitchFamily="2" charset="-78"/>
              </a:rPr>
              <a:t>ركب كلمات من الحرف والمقاطع التالية : </a:t>
            </a: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" name="مربع نص 22">
            <a:extLst>
              <a:ext uri="{FF2B5EF4-FFF2-40B4-BE49-F238E27FC236}">
                <a16:creationId xmlns:a16="http://schemas.microsoft.com/office/drawing/2014/main" id="{E17BFA7B-F570-442B-950A-3183784D3CED}"/>
              </a:ext>
            </a:extLst>
          </p:cNvPr>
          <p:cNvSpPr txBox="1"/>
          <p:nvPr/>
        </p:nvSpPr>
        <p:spPr>
          <a:xfrm>
            <a:off x="498767" y="6702385"/>
            <a:ext cx="6132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>
              <a:buFont typeface="Arial" pitchFamily="34" charset="0"/>
              <a:buChar char="•"/>
            </a:pPr>
            <a:r>
              <a:rPr lang="ar-AE" b="1" dirty="0">
                <a:latin typeface="Sakkal Majalla" pitchFamily="2" charset="-78"/>
                <a:cs typeface="Sakkal Majalla" pitchFamily="2" charset="-78"/>
              </a:rPr>
              <a:t>أكتب اسم الصورة  : 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FF7B8F-203B-4263-8619-C1A4DFF35786}"/>
              </a:ext>
            </a:extLst>
          </p:cNvPr>
          <p:cNvSpPr/>
          <p:nvPr/>
        </p:nvSpPr>
        <p:spPr>
          <a:xfrm>
            <a:off x="804334" y="2386227"/>
            <a:ext cx="5294808" cy="18936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 err="1">
                <a:solidFill>
                  <a:schemeClr val="tx1"/>
                </a:solidFill>
              </a:rPr>
              <a:t>خا</a:t>
            </a:r>
            <a:r>
              <a:rPr lang="ar-AE" sz="2400" b="1" dirty="0">
                <a:solidFill>
                  <a:schemeClr val="tx1"/>
                </a:solidFill>
              </a:rPr>
              <a:t>         أَ         بو      تا     خ  </a:t>
            </a:r>
          </a:p>
          <a:p>
            <a:pPr algn="ctr"/>
            <a:endParaRPr lang="ar-AE" sz="2400" b="1" dirty="0">
              <a:solidFill>
                <a:schemeClr val="tx1"/>
              </a:solidFill>
            </a:endParaRPr>
          </a:p>
          <a:p>
            <a:pPr algn="ctr"/>
            <a:r>
              <a:rPr lang="ar-AE" sz="2400" b="1" dirty="0" err="1">
                <a:solidFill>
                  <a:schemeClr val="tx1"/>
                </a:solidFill>
              </a:rPr>
              <a:t>خي</a:t>
            </a:r>
            <a:r>
              <a:rPr lang="ar-AE" sz="2400" b="1" dirty="0">
                <a:solidFill>
                  <a:schemeClr val="tx1"/>
                </a:solidFill>
              </a:rPr>
              <a:t>     إِ      </a:t>
            </a:r>
            <a:r>
              <a:rPr lang="ar-AE" sz="2400" b="1" dirty="0" err="1">
                <a:solidFill>
                  <a:schemeClr val="tx1"/>
                </a:solidFill>
              </a:rPr>
              <a:t>جا</a:t>
            </a:r>
            <a:r>
              <a:rPr lang="ar-AE" sz="2400" b="1" dirty="0">
                <a:solidFill>
                  <a:schemeClr val="tx1"/>
                </a:solidFill>
              </a:rPr>
              <a:t>        تَ        </a:t>
            </a:r>
            <a:r>
              <a:rPr lang="ar-AE" sz="2400" b="1" dirty="0" err="1">
                <a:solidFill>
                  <a:schemeClr val="tx1"/>
                </a:solidFill>
              </a:rPr>
              <a:t>ثا</a:t>
            </a:r>
            <a:r>
              <a:rPr lang="ar-AE" sz="2400" b="1" dirty="0">
                <a:solidFill>
                  <a:schemeClr val="tx1"/>
                </a:solidFill>
              </a:rPr>
              <a:t>       جُ </a:t>
            </a:r>
          </a:p>
          <a:p>
            <a:pPr algn="ctr"/>
            <a:endParaRPr lang="ar-AE" sz="2400" b="1" dirty="0">
              <a:solidFill>
                <a:schemeClr val="tx1"/>
              </a:solidFill>
            </a:endParaRPr>
          </a:p>
          <a:p>
            <a:pPr algn="ctr"/>
            <a:r>
              <a:rPr lang="ar-AE" sz="2400" b="1" dirty="0">
                <a:solidFill>
                  <a:schemeClr val="tx1"/>
                </a:solidFill>
              </a:rPr>
              <a:t>جو       </a:t>
            </a:r>
            <a:r>
              <a:rPr lang="ar-AE" sz="2400" b="1" dirty="0" err="1">
                <a:solidFill>
                  <a:schemeClr val="tx1"/>
                </a:solidFill>
              </a:rPr>
              <a:t>با</a:t>
            </a:r>
            <a:r>
              <a:rPr lang="ar-AE" sz="2400" b="1" dirty="0">
                <a:solidFill>
                  <a:schemeClr val="tx1"/>
                </a:solidFill>
              </a:rPr>
              <a:t>       حُ       بُ    بي     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DC5C650-14DB-43E2-8346-EFEF4F083DFD}"/>
              </a:ext>
            </a:extLst>
          </p:cNvPr>
          <p:cNvSpPr/>
          <p:nvPr/>
        </p:nvSpPr>
        <p:spPr>
          <a:xfrm>
            <a:off x="1725669" y="7172435"/>
            <a:ext cx="2643987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6745F0E-9BD3-4A5D-9A25-EFA3CFC6DE61}"/>
              </a:ext>
            </a:extLst>
          </p:cNvPr>
          <p:cNvSpPr/>
          <p:nvPr/>
        </p:nvSpPr>
        <p:spPr>
          <a:xfrm>
            <a:off x="4587818" y="4454476"/>
            <a:ext cx="201010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40F323-A574-4BD4-98FE-FACD7ED8E92F}"/>
              </a:ext>
            </a:extLst>
          </p:cNvPr>
          <p:cNvSpPr/>
          <p:nvPr/>
        </p:nvSpPr>
        <p:spPr>
          <a:xfrm>
            <a:off x="2459180" y="4454476"/>
            <a:ext cx="201010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01D260D-3294-482E-A530-D52ABBAF4B19}"/>
              </a:ext>
            </a:extLst>
          </p:cNvPr>
          <p:cNvSpPr/>
          <p:nvPr/>
        </p:nvSpPr>
        <p:spPr>
          <a:xfrm>
            <a:off x="307532" y="4454476"/>
            <a:ext cx="201010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9B9F23-85E6-478C-9495-60FB6D376AA9}"/>
              </a:ext>
            </a:extLst>
          </p:cNvPr>
          <p:cNvSpPr/>
          <p:nvPr/>
        </p:nvSpPr>
        <p:spPr>
          <a:xfrm>
            <a:off x="3712805" y="5644253"/>
            <a:ext cx="201010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2CEF6A4-93EA-46E5-A8E3-05BE96EB28AD}"/>
              </a:ext>
            </a:extLst>
          </p:cNvPr>
          <p:cNvSpPr/>
          <p:nvPr/>
        </p:nvSpPr>
        <p:spPr>
          <a:xfrm>
            <a:off x="1561157" y="5644253"/>
            <a:ext cx="2010104" cy="791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</a:t>
            </a:r>
            <a:endParaRPr lang="en-GB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1" name="Picture 30" descr="A close up of a cats face&#10;&#10;Description automatically generated">
            <a:extLst>
              <a:ext uri="{FF2B5EF4-FFF2-40B4-BE49-F238E27FC236}">
                <a16:creationId xmlns:a16="http://schemas.microsoft.com/office/drawing/2014/main" id="{EDDEA7CE-F8FA-4F3D-8754-7E83052351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4" t="44083" b="12276"/>
          <a:stretch/>
        </p:blipFill>
        <p:spPr>
          <a:xfrm>
            <a:off x="4812898" y="7210922"/>
            <a:ext cx="1391274" cy="7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4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388</Words>
  <Application>Microsoft Office PowerPoint</Application>
  <PresentationFormat>On-screen Show (4:3)</PresentationFormat>
  <Paragraphs>289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Arabic</vt:lpstr>
      <vt:lpstr>Akhbar MT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Khalifa</cp:lastModifiedBy>
  <cp:revision>48</cp:revision>
  <cp:lastPrinted>2021-10-18T03:10:39Z</cp:lastPrinted>
  <dcterms:created xsi:type="dcterms:W3CDTF">2021-05-15T04:32:22Z</dcterms:created>
  <dcterms:modified xsi:type="dcterms:W3CDTF">2025-09-14T03:58:48Z</dcterms:modified>
</cp:coreProperties>
</file>