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9" r:id="rId3"/>
    <p:sldId id="257" r:id="rId4"/>
  </p:sldIdLst>
  <p:sldSz cx="6858000" cy="9144000" type="screen4x3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95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72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423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816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016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42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921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98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722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904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50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22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152CD-55B1-4CC1-BF47-B950AB182444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820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eg"/><Relationship Id="rId7" Type="http://schemas.openxmlformats.org/officeDocument/2006/relationships/image" Target="../media/image1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10" Type="http://schemas.openxmlformats.org/officeDocument/2006/relationships/image" Target="../media/image13.emf"/><Relationship Id="rId4" Type="http://schemas.openxmlformats.org/officeDocument/2006/relationships/image" Target="../media/image7.jp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EAFCC40-D852-41F8-B0ED-F475BE5A946A}"/>
              </a:ext>
            </a:extLst>
          </p:cNvPr>
          <p:cNvSpPr txBox="1"/>
          <p:nvPr/>
        </p:nvSpPr>
        <p:spPr>
          <a:xfrm>
            <a:off x="933851" y="2008141"/>
            <a:ext cx="570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/>
              <a:t>1...........................................................................</a:t>
            </a:r>
            <a:endParaRPr lang="en-US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93A839-1ED4-42AA-BC58-050200BA34CD}"/>
              </a:ext>
            </a:extLst>
          </p:cNvPr>
          <p:cNvSpPr txBox="1"/>
          <p:nvPr/>
        </p:nvSpPr>
        <p:spPr>
          <a:xfrm>
            <a:off x="692964" y="2592475"/>
            <a:ext cx="5882831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السؤال الأول \ أساسيات القراءة                                4 درجات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322923-0482-4A13-82A3-FC4AA65E8E20}"/>
              </a:ext>
            </a:extLst>
          </p:cNvPr>
          <p:cNvSpPr txBox="1"/>
          <p:nvPr/>
        </p:nvSpPr>
        <p:spPr>
          <a:xfrm>
            <a:off x="907170" y="3094238"/>
            <a:ext cx="5701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400" b="1" dirty="0"/>
              <a:t>2- الصوت القصير لحرف غ في اسم الصورة </a:t>
            </a:r>
            <a:endParaRPr lang="en-US" sz="2400" b="1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906A05E-9CF3-4FCF-8856-1414E7C0BDA7}"/>
              </a:ext>
            </a:extLst>
          </p:cNvPr>
          <p:cNvSpPr/>
          <p:nvPr/>
        </p:nvSpPr>
        <p:spPr>
          <a:xfrm>
            <a:off x="249277" y="274787"/>
            <a:ext cx="6348855" cy="855510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652B7BFA-3AA8-47E2-987E-01B235084C3E}"/>
              </a:ext>
            </a:extLst>
          </p:cNvPr>
          <p:cNvSpPr txBox="1"/>
          <p:nvPr/>
        </p:nvSpPr>
        <p:spPr>
          <a:xfrm>
            <a:off x="641315" y="1520562"/>
            <a:ext cx="591304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sz="2400" b="1" u="sng" dirty="0"/>
              <a:t>أكتب اسمك و اسم الأب                    (درجة)</a:t>
            </a:r>
          </a:p>
        </p:txBody>
      </p:sp>
      <p:pic>
        <p:nvPicPr>
          <p:cNvPr id="33" name="Picture 16">
            <a:extLst>
              <a:ext uri="{FF2B5EF4-FFF2-40B4-BE49-F238E27FC236}">
                <a16:creationId xmlns:a16="http://schemas.microsoft.com/office/drawing/2014/main" id="{51E27260-BCC6-4F9B-8C96-A575AAED4B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4" t="3142" r="80326" b="77985"/>
          <a:stretch/>
        </p:blipFill>
        <p:spPr>
          <a:xfrm>
            <a:off x="523645" y="370401"/>
            <a:ext cx="1661401" cy="698474"/>
          </a:xfrm>
          <a:prstGeom prst="rect">
            <a:avLst/>
          </a:prstGeom>
        </p:spPr>
      </p:pic>
      <p:sp>
        <p:nvSpPr>
          <p:cNvPr id="34" name="مربع نص 33">
            <a:extLst>
              <a:ext uri="{FF2B5EF4-FFF2-40B4-BE49-F238E27FC236}">
                <a16:creationId xmlns:a16="http://schemas.microsoft.com/office/drawing/2014/main" id="{24B51288-F71F-4E85-B251-B886100A9572}"/>
              </a:ext>
            </a:extLst>
          </p:cNvPr>
          <p:cNvSpPr txBox="1"/>
          <p:nvPr/>
        </p:nvSpPr>
        <p:spPr>
          <a:xfrm>
            <a:off x="2231659" y="381313"/>
            <a:ext cx="4322696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AE" sz="1600" b="1" dirty="0"/>
              <a:t> اختبار مادة اللغة العربية</a:t>
            </a:r>
          </a:p>
          <a:p>
            <a:pPr algn="r"/>
            <a:r>
              <a:rPr lang="ar-AE" sz="1600" b="1" dirty="0"/>
              <a:t>الصف الأول الأساسي </a:t>
            </a:r>
          </a:p>
          <a:p>
            <a:pPr algn="r"/>
            <a:r>
              <a:rPr lang="ar-AE" sz="1600" b="1" dirty="0"/>
              <a:t>الفصل الدراسي الثاني  التقويم الثاني</a:t>
            </a:r>
          </a:p>
        </p:txBody>
      </p:sp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B1580637-48AD-4A22-8D46-99DB67AC94CD}"/>
              </a:ext>
            </a:extLst>
          </p:cNvPr>
          <p:cNvSpPr/>
          <p:nvPr/>
        </p:nvSpPr>
        <p:spPr>
          <a:xfrm>
            <a:off x="319723" y="1267633"/>
            <a:ext cx="1173950" cy="116888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2750A07C-536B-4D71-A63C-C9371BDBCB23}"/>
              </a:ext>
            </a:extLst>
          </p:cNvPr>
          <p:cNvCxnSpPr>
            <a:endCxn id="2" idx="2"/>
          </p:cNvCxnSpPr>
          <p:nvPr/>
        </p:nvCxnSpPr>
        <p:spPr>
          <a:xfrm flipH="1" flipV="1">
            <a:off x="319723" y="1852077"/>
            <a:ext cx="1156825" cy="70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415ABF4D-E728-4A8A-8E15-604A6DB4CCFF}"/>
              </a:ext>
            </a:extLst>
          </p:cNvPr>
          <p:cNvSpPr txBox="1"/>
          <p:nvPr/>
        </p:nvSpPr>
        <p:spPr>
          <a:xfrm>
            <a:off x="610100" y="1909246"/>
            <a:ext cx="643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dirty="0"/>
              <a:t>10</a:t>
            </a:r>
            <a:endParaRPr lang="en-US" dirty="0"/>
          </a:p>
        </p:txBody>
      </p:sp>
      <p:sp>
        <p:nvSpPr>
          <p:cNvPr id="3" name="شكل بيضاوي 2">
            <a:extLst>
              <a:ext uri="{FF2B5EF4-FFF2-40B4-BE49-F238E27FC236}">
                <a16:creationId xmlns:a16="http://schemas.microsoft.com/office/drawing/2014/main" id="{49BF47F6-8E5D-4317-B261-243DE7904233}"/>
              </a:ext>
            </a:extLst>
          </p:cNvPr>
          <p:cNvSpPr/>
          <p:nvPr/>
        </p:nvSpPr>
        <p:spPr>
          <a:xfrm>
            <a:off x="6127141" y="3594575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شكل بيضاوي 37">
            <a:extLst>
              <a:ext uri="{FF2B5EF4-FFF2-40B4-BE49-F238E27FC236}">
                <a16:creationId xmlns:a16="http://schemas.microsoft.com/office/drawing/2014/main" id="{CA89C3C5-8F58-40A8-949E-84E3BF5E1231}"/>
              </a:ext>
            </a:extLst>
          </p:cNvPr>
          <p:cNvSpPr/>
          <p:nvPr/>
        </p:nvSpPr>
        <p:spPr>
          <a:xfrm>
            <a:off x="6137733" y="4100652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شكل بيضاوي 38">
            <a:extLst>
              <a:ext uri="{FF2B5EF4-FFF2-40B4-BE49-F238E27FC236}">
                <a16:creationId xmlns:a16="http://schemas.microsoft.com/office/drawing/2014/main" id="{EBB1A715-D429-4B33-979E-3AD064AA3A75}"/>
              </a:ext>
            </a:extLst>
          </p:cNvPr>
          <p:cNvSpPr/>
          <p:nvPr/>
        </p:nvSpPr>
        <p:spPr>
          <a:xfrm>
            <a:off x="6114534" y="4645227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F53CF6FA-8A30-41B1-AD4A-BFA0F55C3E26}"/>
              </a:ext>
            </a:extLst>
          </p:cNvPr>
          <p:cNvSpPr txBox="1"/>
          <p:nvPr/>
        </p:nvSpPr>
        <p:spPr>
          <a:xfrm>
            <a:off x="5239631" y="3454007"/>
            <a:ext cx="1248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غَراب</a:t>
            </a:r>
            <a:endParaRPr lang="en-US" sz="3200" b="1" dirty="0"/>
          </a:p>
        </p:txBody>
      </p:sp>
      <p:sp>
        <p:nvSpPr>
          <p:cNvPr id="45" name="TextBox 11">
            <a:extLst>
              <a:ext uri="{FF2B5EF4-FFF2-40B4-BE49-F238E27FC236}">
                <a16:creationId xmlns:a16="http://schemas.microsoft.com/office/drawing/2014/main" id="{E32F3F5E-AA09-42A0-B80B-3E8D7F66B455}"/>
              </a:ext>
            </a:extLst>
          </p:cNvPr>
          <p:cNvSpPr txBox="1"/>
          <p:nvPr/>
        </p:nvSpPr>
        <p:spPr>
          <a:xfrm>
            <a:off x="896579" y="5005546"/>
            <a:ext cx="5701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b="1" dirty="0"/>
              <a:t>3</a:t>
            </a:r>
            <a:r>
              <a:rPr lang="ar-AE" sz="2400" b="1" dirty="0"/>
              <a:t>- الصوت الطويل في اسم الصورة </a:t>
            </a:r>
            <a:endParaRPr lang="en-US" sz="2400" b="1" dirty="0"/>
          </a:p>
        </p:txBody>
      </p:sp>
      <p:sp>
        <p:nvSpPr>
          <p:cNvPr id="46" name="شكل بيضاوي 45">
            <a:extLst>
              <a:ext uri="{FF2B5EF4-FFF2-40B4-BE49-F238E27FC236}">
                <a16:creationId xmlns:a16="http://schemas.microsoft.com/office/drawing/2014/main" id="{EB441A4D-5EF9-4A84-AA15-56743DA6D6E9}"/>
              </a:ext>
            </a:extLst>
          </p:cNvPr>
          <p:cNvSpPr/>
          <p:nvPr/>
        </p:nvSpPr>
        <p:spPr>
          <a:xfrm>
            <a:off x="6221030" y="5629321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شكل بيضاوي 46">
            <a:extLst>
              <a:ext uri="{FF2B5EF4-FFF2-40B4-BE49-F238E27FC236}">
                <a16:creationId xmlns:a16="http://schemas.microsoft.com/office/drawing/2014/main" id="{83B90FAA-F28A-45BC-B8CA-C8D47ABF1378}"/>
              </a:ext>
            </a:extLst>
          </p:cNvPr>
          <p:cNvSpPr/>
          <p:nvPr/>
        </p:nvSpPr>
        <p:spPr>
          <a:xfrm>
            <a:off x="6239106" y="6521175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A6A6C0D2-E242-4F02-8FA7-333D308591A0}"/>
              </a:ext>
            </a:extLst>
          </p:cNvPr>
          <p:cNvSpPr txBox="1"/>
          <p:nvPr/>
        </p:nvSpPr>
        <p:spPr>
          <a:xfrm>
            <a:off x="5575609" y="5443268"/>
            <a:ext cx="647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 err="1"/>
              <a:t>فـا</a:t>
            </a:r>
            <a:endParaRPr lang="en-US" sz="3200" b="1" dirty="0"/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C5A2A7A4-0D6C-4B2E-8BE9-AE8F60367B59}"/>
              </a:ext>
            </a:extLst>
          </p:cNvPr>
          <p:cNvSpPr txBox="1"/>
          <p:nvPr/>
        </p:nvSpPr>
        <p:spPr>
          <a:xfrm>
            <a:off x="5590809" y="6394366"/>
            <a:ext cx="742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فـيـ</a:t>
            </a:r>
            <a:endParaRPr lang="en-US" sz="3200" b="1" dirty="0"/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D39164E6-F2E7-456B-BB98-F03C427D14D3}"/>
              </a:ext>
            </a:extLst>
          </p:cNvPr>
          <p:cNvSpPr txBox="1"/>
          <p:nvPr/>
        </p:nvSpPr>
        <p:spPr>
          <a:xfrm>
            <a:off x="5567123" y="5912275"/>
            <a:ext cx="805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فـو</a:t>
            </a:r>
            <a:endParaRPr lang="en-US" sz="3200" b="1" dirty="0"/>
          </a:p>
        </p:txBody>
      </p:sp>
      <p:sp>
        <p:nvSpPr>
          <p:cNvPr id="51" name="شكل بيضاوي 50">
            <a:extLst>
              <a:ext uri="{FF2B5EF4-FFF2-40B4-BE49-F238E27FC236}">
                <a16:creationId xmlns:a16="http://schemas.microsoft.com/office/drawing/2014/main" id="{E0735D92-5B0F-4832-ABB3-5263C264C48D}"/>
              </a:ext>
            </a:extLst>
          </p:cNvPr>
          <p:cNvSpPr/>
          <p:nvPr/>
        </p:nvSpPr>
        <p:spPr>
          <a:xfrm>
            <a:off x="6239105" y="6137755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17">
            <a:extLst>
              <a:ext uri="{FF2B5EF4-FFF2-40B4-BE49-F238E27FC236}">
                <a16:creationId xmlns:a16="http://schemas.microsoft.com/office/drawing/2014/main" id="{97D8B148-816F-496E-A62F-97CE8153D975}"/>
              </a:ext>
            </a:extLst>
          </p:cNvPr>
          <p:cNvSpPr txBox="1"/>
          <p:nvPr/>
        </p:nvSpPr>
        <p:spPr>
          <a:xfrm>
            <a:off x="907170" y="7069472"/>
            <a:ext cx="5701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/>
              <a:t>4- الصوت الذي ينتهي به اسم الصورة </a:t>
            </a:r>
            <a:endParaRPr lang="en-US" sz="2400" b="1" dirty="0"/>
          </a:p>
        </p:txBody>
      </p:sp>
      <p:sp>
        <p:nvSpPr>
          <p:cNvPr id="55" name="شكل بيضاوي 54">
            <a:extLst>
              <a:ext uri="{FF2B5EF4-FFF2-40B4-BE49-F238E27FC236}">
                <a16:creationId xmlns:a16="http://schemas.microsoft.com/office/drawing/2014/main" id="{C8FC5777-2051-452B-9B0D-34B68907960B}"/>
              </a:ext>
            </a:extLst>
          </p:cNvPr>
          <p:cNvSpPr/>
          <p:nvPr/>
        </p:nvSpPr>
        <p:spPr>
          <a:xfrm>
            <a:off x="6197833" y="8383564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62348263-9041-499C-87F5-90D2CF5EE863}"/>
              </a:ext>
            </a:extLst>
          </p:cNvPr>
          <p:cNvSpPr txBox="1"/>
          <p:nvPr/>
        </p:nvSpPr>
        <p:spPr>
          <a:xfrm>
            <a:off x="5534336" y="7305657"/>
            <a:ext cx="647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ف</a:t>
            </a:r>
            <a:endParaRPr lang="en-US" sz="3200" b="1" dirty="0"/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4BD1BD67-5115-47BA-A8A7-6E942BFC8786}"/>
              </a:ext>
            </a:extLst>
          </p:cNvPr>
          <p:cNvSpPr txBox="1"/>
          <p:nvPr/>
        </p:nvSpPr>
        <p:spPr>
          <a:xfrm>
            <a:off x="5616866" y="8217468"/>
            <a:ext cx="742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و</a:t>
            </a:r>
            <a:endParaRPr lang="en-US" sz="3200" b="1" dirty="0"/>
          </a:p>
        </p:txBody>
      </p:sp>
      <p:sp>
        <p:nvSpPr>
          <p:cNvPr id="58" name="مربع نص 57">
            <a:extLst>
              <a:ext uri="{FF2B5EF4-FFF2-40B4-BE49-F238E27FC236}">
                <a16:creationId xmlns:a16="http://schemas.microsoft.com/office/drawing/2014/main" id="{DFB7ACA2-B28C-4747-86C4-F08B40375AA4}"/>
              </a:ext>
            </a:extLst>
          </p:cNvPr>
          <p:cNvSpPr txBox="1"/>
          <p:nvPr/>
        </p:nvSpPr>
        <p:spPr>
          <a:xfrm>
            <a:off x="5527380" y="7775386"/>
            <a:ext cx="805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ق</a:t>
            </a:r>
            <a:endParaRPr lang="en-US" sz="3200" b="1" dirty="0"/>
          </a:p>
        </p:txBody>
      </p:sp>
      <p:sp>
        <p:nvSpPr>
          <p:cNvPr id="59" name="شكل بيضاوي 58">
            <a:extLst>
              <a:ext uri="{FF2B5EF4-FFF2-40B4-BE49-F238E27FC236}">
                <a16:creationId xmlns:a16="http://schemas.microsoft.com/office/drawing/2014/main" id="{38655161-BE4B-4750-A8DC-C1B3FC3E56DC}"/>
              </a:ext>
            </a:extLst>
          </p:cNvPr>
          <p:cNvSpPr/>
          <p:nvPr/>
        </p:nvSpPr>
        <p:spPr>
          <a:xfrm>
            <a:off x="6197832" y="8000144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شكل بيضاوي 59">
            <a:extLst>
              <a:ext uri="{FF2B5EF4-FFF2-40B4-BE49-F238E27FC236}">
                <a16:creationId xmlns:a16="http://schemas.microsoft.com/office/drawing/2014/main" id="{D18106AD-4315-485C-9FA5-67FBB979F65B}"/>
              </a:ext>
            </a:extLst>
          </p:cNvPr>
          <p:cNvSpPr/>
          <p:nvPr/>
        </p:nvSpPr>
        <p:spPr>
          <a:xfrm>
            <a:off x="6181559" y="7505703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20A05C68-DD11-4E19-BC09-5F8B38893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740" y="3602028"/>
            <a:ext cx="1602517" cy="992818"/>
          </a:xfrm>
          <a:prstGeom prst="rect">
            <a:avLst/>
          </a:prstGeom>
        </p:spPr>
      </p:pic>
      <p:sp>
        <p:nvSpPr>
          <p:cNvPr id="37" name="مربع نص 36">
            <a:extLst>
              <a:ext uri="{FF2B5EF4-FFF2-40B4-BE49-F238E27FC236}">
                <a16:creationId xmlns:a16="http://schemas.microsoft.com/office/drawing/2014/main" id="{148B0B54-4F94-41A8-98A5-D4864BBEF4BA}"/>
              </a:ext>
            </a:extLst>
          </p:cNvPr>
          <p:cNvSpPr txBox="1"/>
          <p:nvPr/>
        </p:nvSpPr>
        <p:spPr>
          <a:xfrm>
            <a:off x="5203908" y="3969706"/>
            <a:ext cx="933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غُراب</a:t>
            </a:r>
            <a:endParaRPr lang="en-US" sz="3200" b="1" dirty="0"/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6B769464-B461-4DE6-9F07-E01599EE0E6F}"/>
              </a:ext>
            </a:extLst>
          </p:cNvPr>
          <p:cNvSpPr txBox="1"/>
          <p:nvPr/>
        </p:nvSpPr>
        <p:spPr>
          <a:xfrm>
            <a:off x="5206375" y="4490002"/>
            <a:ext cx="991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غِراب</a:t>
            </a:r>
            <a:endParaRPr lang="en-US" sz="3200" b="1" dirty="0"/>
          </a:p>
        </p:txBody>
      </p:sp>
      <p:pic>
        <p:nvPicPr>
          <p:cNvPr id="10" name="صورة 9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BA507C1B-89DD-4A69-9C8B-CCEF4AA346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126" y="5467211"/>
            <a:ext cx="1761578" cy="1329676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81456F6A-BBF9-491F-BA14-E7871FBBDA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797" y="7574266"/>
            <a:ext cx="1099000" cy="104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69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8906A05E-9CF3-4FCF-8856-1414E7C0BDA7}"/>
              </a:ext>
            </a:extLst>
          </p:cNvPr>
          <p:cNvSpPr/>
          <p:nvPr/>
        </p:nvSpPr>
        <p:spPr>
          <a:xfrm>
            <a:off x="249277" y="274787"/>
            <a:ext cx="6348855" cy="855510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شكل بيضاوي 2">
            <a:extLst>
              <a:ext uri="{FF2B5EF4-FFF2-40B4-BE49-F238E27FC236}">
                <a16:creationId xmlns:a16="http://schemas.microsoft.com/office/drawing/2014/main" id="{49BF47F6-8E5D-4317-B261-243DE7904233}"/>
              </a:ext>
            </a:extLst>
          </p:cNvPr>
          <p:cNvSpPr/>
          <p:nvPr/>
        </p:nvSpPr>
        <p:spPr>
          <a:xfrm>
            <a:off x="6126350" y="1637925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شكل بيضاوي 37">
            <a:extLst>
              <a:ext uri="{FF2B5EF4-FFF2-40B4-BE49-F238E27FC236}">
                <a16:creationId xmlns:a16="http://schemas.microsoft.com/office/drawing/2014/main" id="{CA89C3C5-8F58-40A8-949E-84E3BF5E1231}"/>
              </a:ext>
            </a:extLst>
          </p:cNvPr>
          <p:cNvSpPr/>
          <p:nvPr/>
        </p:nvSpPr>
        <p:spPr>
          <a:xfrm>
            <a:off x="6126350" y="985262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23">
            <a:extLst>
              <a:ext uri="{FF2B5EF4-FFF2-40B4-BE49-F238E27FC236}">
                <a16:creationId xmlns:a16="http://schemas.microsoft.com/office/drawing/2014/main" id="{9F8BD905-4206-4C75-A69A-4D95BCC091BA}"/>
              </a:ext>
            </a:extLst>
          </p:cNvPr>
          <p:cNvSpPr txBox="1"/>
          <p:nvPr/>
        </p:nvSpPr>
        <p:spPr>
          <a:xfrm>
            <a:off x="259869" y="438008"/>
            <a:ext cx="6259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/>
              <a:t>5- ما الصورة التي تماثل في إيقاعها الصوت كلمة " دود "</a:t>
            </a:r>
            <a:endParaRPr lang="en-US" sz="2400" b="1" dirty="0"/>
          </a:p>
        </p:txBody>
      </p:sp>
      <p:sp>
        <p:nvSpPr>
          <p:cNvPr id="37" name="شكل بيضاوي 36">
            <a:extLst>
              <a:ext uri="{FF2B5EF4-FFF2-40B4-BE49-F238E27FC236}">
                <a16:creationId xmlns:a16="http://schemas.microsoft.com/office/drawing/2014/main" id="{93A5E4EC-634D-4CB5-864F-F5C6D0366551}"/>
              </a:ext>
            </a:extLst>
          </p:cNvPr>
          <p:cNvSpPr/>
          <p:nvPr/>
        </p:nvSpPr>
        <p:spPr>
          <a:xfrm>
            <a:off x="6130007" y="2291379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24">
            <a:extLst>
              <a:ext uri="{FF2B5EF4-FFF2-40B4-BE49-F238E27FC236}">
                <a16:creationId xmlns:a16="http://schemas.microsoft.com/office/drawing/2014/main" id="{4F20BEC8-C351-4C36-9848-97FD058406D6}"/>
              </a:ext>
            </a:extLst>
          </p:cNvPr>
          <p:cNvSpPr txBox="1"/>
          <p:nvPr/>
        </p:nvSpPr>
        <p:spPr>
          <a:xfrm>
            <a:off x="398883" y="2885761"/>
            <a:ext cx="6120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/>
              <a:t>6- ما الصوت المشترك في اسم الصورتين </a:t>
            </a:r>
            <a:endParaRPr lang="en-US" sz="2400" b="1" dirty="0"/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9C29155C-5714-4BCC-AE00-36DE531C7837}"/>
              </a:ext>
            </a:extLst>
          </p:cNvPr>
          <p:cNvSpPr txBox="1"/>
          <p:nvPr/>
        </p:nvSpPr>
        <p:spPr>
          <a:xfrm>
            <a:off x="5392940" y="3173003"/>
            <a:ext cx="647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فَ</a:t>
            </a:r>
            <a:endParaRPr lang="en-US" sz="3200" b="1" dirty="0"/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E55F4975-664B-4CA0-90B8-04BB97838B54}"/>
              </a:ext>
            </a:extLst>
          </p:cNvPr>
          <p:cNvSpPr txBox="1"/>
          <p:nvPr/>
        </p:nvSpPr>
        <p:spPr>
          <a:xfrm>
            <a:off x="5385984" y="4108454"/>
            <a:ext cx="742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فِ</a:t>
            </a:r>
            <a:endParaRPr lang="en-US" sz="3200" b="1" dirty="0"/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54CF44DE-49BB-47A2-9CA2-223ED3043F5A}"/>
              </a:ext>
            </a:extLst>
          </p:cNvPr>
          <p:cNvSpPr txBox="1"/>
          <p:nvPr/>
        </p:nvSpPr>
        <p:spPr>
          <a:xfrm>
            <a:off x="5385984" y="3642732"/>
            <a:ext cx="805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فُ</a:t>
            </a:r>
            <a:endParaRPr lang="en-US" sz="3200" b="1" dirty="0"/>
          </a:p>
        </p:txBody>
      </p:sp>
      <p:sp>
        <p:nvSpPr>
          <p:cNvPr id="63" name="شكل بيضاوي 62">
            <a:extLst>
              <a:ext uri="{FF2B5EF4-FFF2-40B4-BE49-F238E27FC236}">
                <a16:creationId xmlns:a16="http://schemas.microsoft.com/office/drawing/2014/main" id="{FB581E03-E2FC-4796-A1F0-A31161658BF2}"/>
              </a:ext>
            </a:extLst>
          </p:cNvPr>
          <p:cNvSpPr/>
          <p:nvPr/>
        </p:nvSpPr>
        <p:spPr>
          <a:xfrm>
            <a:off x="6040163" y="3373049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شكل بيضاوي 63">
            <a:extLst>
              <a:ext uri="{FF2B5EF4-FFF2-40B4-BE49-F238E27FC236}">
                <a16:creationId xmlns:a16="http://schemas.microsoft.com/office/drawing/2014/main" id="{AC171981-77C4-40A7-B42F-7DBBBDEAFA66}"/>
              </a:ext>
            </a:extLst>
          </p:cNvPr>
          <p:cNvSpPr/>
          <p:nvPr/>
        </p:nvSpPr>
        <p:spPr>
          <a:xfrm>
            <a:off x="6046709" y="3874926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شكل بيضاوي 64">
            <a:extLst>
              <a:ext uri="{FF2B5EF4-FFF2-40B4-BE49-F238E27FC236}">
                <a16:creationId xmlns:a16="http://schemas.microsoft.com/office/drawing/2014/main" id="{C3DD5DCF-B68A-498C-AA15-A3346772B482}"/>
              </a:ext>
            </a:extLst>
          </p:cNvPr>
          <p:cNvSpPr/>
          <p:nvPr/>
        </p:nvSpPr>
        <p:spPr>
          <a:xfrm>
            <a:off x="6050366" y="4321600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5">
            <a:extLst>
              <a:ext uri="{FF2B5EF4-FFF2-40B4-BE49-F238E27FC236}">
                <a16:creationId xmlns:a16="http://schemas.microsoft.com/office/drawing/2014/main" id="{A12BF20C-909B-49DB-9C9B-CE04B5EF775F}"/>
              </a:ext>
            </a:extLst>
          </p:cNvPr>
          <p:cNvSpPr txBox="1"/>
          <p:nvPr/>
        </p:nvSpPr>
        <p:spPr>
          <a:xfrm>
            <a:off x="614482" y="4765593"/>
            <a:ext cx="5882831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السؤال الثاني  \ الكتابة                                          5 درجات</a:t>
            </a:r>
            <a:endParaRPr lang="en-US" sz="2000" b="1" dirty="0"/>
          </a:p>
        </p:txBody>
      </p:sp>
      <p:sp>
        <p:nvSpPr>
          <p:cNvPr id="67" name="TextBox 6">
            <a:extLst>
              <a:ext uri="{FF2B5EF4-FFF2-40B4-BE49-F238E27FC236}">
                <a16:creationId xmlns:a16="http://schemas.microsoft.com/office/drawing/2014/main" id="{D3471A21-F1FE-4EBE-9F71-BCC6F99BE0ED}"/>
              </a:ext>
            </a:extLst>
          </p:cNvPr>
          <p:cNvSpPr txBox="1"/>
          <p:nvPr/>
        </p:nvSpPr>
        <p:spPr>
          <a:xfrm>
            <a:off x="261467" y="5147161"/>
            <a:ext cx="6120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400" b="1" dirty="0"/>
              <a:t>1- أكمل كتابة اسم  الصورة بالحرف أو المقطع المـناسب </a:t>
            </a:r>
            <a:endParaRPr lang="en-US" sz="2400" b="1" dirty="0"/>
          </a:p>
        </p:txBody>
      </p:sp>
      <p:sp>
        <p:nvSpPr>
          <p:cNvPr id="73" name="TextBox 33">
            <a:extLst>
              <a:ext uri="{FF2B5EF4-FFF2-40B4-BE49-F238E27FC236}">
                <a16:creationId xmlns:a16="http://schemas.microsoft.com/office/drawing/2014/main" id="{C0E20030-A67C-43D7-983D-338220641743}"/>
              </a:ext>
            </a:extLst>
          </p:cNvPr>
          <p:cNvSpPr txBox="1"/>
          <p:nvPr/>
        </p:nvSpPr>
        <p:spPr>
          <a:xfrm>
            <a:off x="523578" y="7968280"/>
            <a:ext cx="1704792" cy="70788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000" dirty="0">
                <a:cs typeface="B Yekan" panose="00000400000000000000" pitchFamily="2" charset="-78"/>
              </a:rPr>
              <a:t>صَـ....ـرُ</a:t>
            </a:r>
            <a:endParaRPr lang="en-US" sz="4000" dirty="0">
              <a:cs typeface="B Yekan" panose="00000400000000000000" pitchFamily="2" charset="-78"/>
            </a:endParaRPr>
          </a:p>
        </p:txBody>
      </p:sp>
      <p:sp>
        <p:nvSpPr>
          <p:cNvPr id="79" name="TextBox 33">
            <a:extLst>
              <a:ext uri="{FF2B5EF4-FFF2-40B4-BE49-F238E27FC236}">
                <a16:creationId xmlns:a16="http://schemas.microsoft.com/office/drawing/2014/main" id="{0C0CA72D-62C6-418F-9ECF-8F092E93A6FC}"/>
              </a:ext>
            </a:extLst>
          </p:cNvPr>
          <p:cNvSpPr txBox="1"/>
          <p:nvPr/>
        </p:nvSpPr>
        <p:spPr>
          <a:xfrm>
            <a:off x="398883" y="5898582"/>
            <a:ext cx="1704792" cy="70788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000" dirty="0">
                <a:cs typeface="B Yekan" panose="00000400000000000000" pitchFamily="2" charset="-78"/>
              </a:rPr>
              <a:t>....صيـرُ</a:t>
            </a:r>
            <a:endParaRPr lang="en-US" sz="4000" dirty="0">
              <a:cs typeface="B Yekan" panose="00000400000000000000" pitchFamily="2" charset="-78"/>
            </a:endParaRPr>
          </a:p>
        </p:txBody>
      </p:sp>
      <p:sp>
        <p:nvSpPr>
          <p:cNvPr id="80" name="TextBox 33">
            <a:extLst>
              <a:ext uri="{FF2B5EF4-FFF2-40B4-BE49-F238E27FC236}">
                <a16:creationId xmlns:a16="http://schemas.microsoft.com/office/drawing/2014/main" id="{CE0D13F5-9094-4F91-B44F-F9AC48E91745}"/>
              </a:ext>
            </a:extLst>
          </p:cNvPr>
          <p:cNvSpPr txBox="1"/>
          <p:nvPr/>
        </p:nvSpPr>
        <p:spPr>
          <a:xfrm>
            <a:off x="3491603" y="7594914"/>
            <a:ext cx="1704792" cy="70788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000" dirty="0">
                <a:cs typeface="B Yekan" panose="00000400000000000000" pitchFamily="2" charset="-78"/>
              </a:rPr>
              <a:t>....لٌ</a:t>
            </a:r>
            <a:endParaRPr lang="en-US" sz="4000" dirty="0">
              <a:cs typeface="B Yekan" panose="00000400000000000000" pitchFamily="2" charset="-78"/>
            </a:endParaRPr>
          </a:p>
        </p:txBody>
      </p:sp>
      <p:sp>
        <p:nvSpPr>
          <p:cNvPr id="82" name="TextBox 33">
            <a:extLst>
              <a:ext uri="{FF2B5EF4-FFF2-40B4-BE49-F238E27FC236}">
                <a16:creationId xmlns:a16="http://schemas.microsoft.com/office/drawing/2014/main" id="{D9FB52C4-7F7C-4346-AC64-F49F67A4D983}"/>
              </a:ext>
            </a:extLst>
          </p:cNvPr>
          <p:cNvSpPr txBox="1"/>
          <p:nvPr/>
        </p:nvSpPr>
        <p:spPr>
          <a:xfrm>
            <a:off x="3720651" y="6009262"/>
            <a:ext cx="1704792" cy="70788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000" dirty="0">
                <a:cs typeface="B Yekan" panose="00000400000000000000" pitchFamily="2" charset="-78"/>
              </a:rPr>
              <a:t>بٌرْتُـ...ل</a:t>
            </a:r>
            <a:endParaRPr lang="en-US" sz="4000" dirty="0">
              <a:cs typeface="B Yekan" panose="00000400000000000000" pitchFamily="2" charset="-78"/>
            </a:endParaRPr>
          </a:p>
        </p:txBody>
      </p:sp>
      <p:pic>
        <p:nvPicPr>
          <p:cNvPr id="1026" name="Picture 2" descr="paint brush with brown dye Icons PNG - Free PNG and Icons Downloads">
            <a:extLst>
              <a:ext uri="{FF2B5EF4-FFF2-40B4-BE49-F238E27FC236}">
                <a16:creationId xmlns:a16="http://schemas.microsoft.com/office/drawing/2014/main" id="{1ED66243-4AC0-4136-890A-B6BD72134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661" y="3480046"/>
            <a:ext cx="705843" cy="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تحميل الكريسماس الفلفل الحار مجانا قصاصة فنية مجانا قصاصة فنية - آخر">
            <a:extLst>
              <a:ext uri="{FF2B5EF4-FFF2-40B4-BE49-F238E27FC236}">
                <a16:creationId xmlns:a16="http://schemas.microsoft.com/office/drawing/2014/main" id="{449137F0-AF85-4912-A486-67934EACF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37" y="3675159"/>
            <a:ext cx="1276174" cy="573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 descr="صورة تحتوي على ليمون, برتقالي, فاكهة&#10;&#10;تم إنشاء الوصف تلقائياً">
            <a:extLst>
              <a:ext uri="{FF2B5EF4-FFF2-40B4-BE49-F238E27FC236}">
                <a16:creationId xmlns:a16="http://schemas.microsoft.com/office/drawing/2014/main" id="{9811AC27-FE21-4AF4-9574-E02126EFE9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443" y="5755349"/>
            <a:ext cx="1172689" cy="93345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815C7CFB-5FD6-4609-998D-208689415F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59" y="5682609"/>
            <a:ext cx="1048433" cy="1048433"/>
          </a:xfrm>
          <a:prstGeom prst="rect">
            <a:avLst/>
          </a:prstGeom>
        </p:spPr>
      </p:pic>
      <p:pic>
        <p:nvPicPr>
          <p:cNvPr id="9" name="صورة 8" descr="صورة تحتوي على طعام, كوب, خضراوات&#10;&#10;تم إنشاء الوصف تلقائياً">
            <a:extLst>
              <a:ext uri="{FF2B5EF4-FFF2-40B4-BE49-F238E27FC236}">
                <a16:creationId xmlns:a16="http://schemas.microsoft.com/office/drawing/2014/main" id="{AA041329-7785-4BA3-A1B4-2217094DE9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804" y="7408561"/>
            <a:ext cx="1318716" cy="1318716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C479E1F7-C476-445B-BA1B-280D4F0D2B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83" y="6907239"/>
            <a:ext cx="1246843" cy="1048433"/>
          </a:xfrm>
          <a:prstGeom prst="rect">
            <a:avLst/>
          </a:prstGeom>
        </p:spPr>
      </p:pic>
      <p:pic>
        <p:nvPicPr>
          <p:cNvPr id="18" name="صورة 17" descr="صورة تحتوي على قصاصة فنية&#10;&#10;تم إنشاء الوصف تلقائياً">
            <a:extLst>
              <a:ext uri="{FF2B5EF4-FFF2-40B4-BE49-F238E27FC236}">
                <a16:creationId xmlns:a16="http://schemas.microsoft.com/office/drawing/2014/main" id="{683615CC-979E-4E30-A063-9320CB677C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804" y="806400"/>
            <a:ext cx="849231" cy="673274"/>
          </a:xfrm>
          <a:prstGeom prst="rect">
            <a:avLst/>
          </a:prstGeom>
        </p:spPr>
      </p:pic>
      <p:pic>
        <p:nvPicPr>
          <p:cNvPr id="20" name="صورة 19" descr="صورة تحتوي على قصاصة فنية&#10;&#10;تم إنشاء الوصف تلقائياً">
            <a:extLst>
              <a:ext uri="{FF2B5EF4-FFF2-40B4-BE49-F238E27FC236}">
                <a16:creationId xmlns:a16="http://schemas.microsoft.com/office/drawing/2014/main" id="{01C4C143-5720-4DDC-A741-63BC5A3BEF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609" y="1505297"/>
            <a:ext cx="849232" cy="743078"/>
          </a:xfrm>
          <a:prstGeom prst="rect">
            <a:avLst/>
          </a:prstGeom>
        </p:spPr>
      </p:pic>
      <p:pic>
        <p:nvPicPr>
          <p:cNvPr id="46" name="Picture 2">
            <a:extLst>
              <a:ext uri="{FF2B5EF4-FFF2-40B4-BE49-F238E27FC236}">
                <a16:creationId xmlns:a16="http://schemas.microsoft.com/office/drawing/2014/main" id="{A11B20B4-8676-48A0-9810-96AEAA78BD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04267" y="2210458"/>
            <a:ext cx="1506768" cy="46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058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F03553B-9D19-4361-99E8-6E12D3B97135}"/>
              </a:ext>
            </a:extLst>
          </p:cNvPr>
          <p:cNvSpPr txBox="1"/>
          <p:nvPr/>
        </p:nvSpPr>
        <p:spPr>
          <a:xfrm>
            <a:off x="3533422" y="463882"/>
            <a:ext cx="3028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2- اكتب اسم الصورة </a:t>
            </a:r>
            <a:endParaRPr lang="en-US" sz="28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24DCB0C-358F-4A5D-AEE5-2842C9713C06}"/>
              </a:ext>
            </a:extLst>
          </p:cNvPr>
          <p:cNvSpPr txBox="1"/>
          <p:nvPr/>
        </p:nvSpPr>
        <p:spPr>
          <a:xfrm>
            <a:off x="5058148" y="1156819"/>
            <a:ext cx="1111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فَـراشة</a:t>
            </a:r>
            <a:endParaRPr lang="en-US" sz="28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C9A1053-3BE8-4167-A566-34BAA0A1BF2C}"/>
              </a:ext>
            </a:extLst>
          </p:cNvPr>
          <p:cNvSpPr txBox="1"/>
          <p:nvPr/>
        </p:nvSpPr>
        <p:spPr>
          <a:xfrm>
            <a:off x="2558116" y="5854040"/>
            <a:ext cx="2033751" cy="400110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/>
              <a:t>انتهت الأسئلة </a:t>
            </a:r>
            <a:endParaRPr lang="en-US" sz="2000" b="1" dirty="0"/>
          </a:p>
        </p:txBody>
      </p:sp>
      <p:graphicFrame>
        <p:nvGraphicFramePr>
          <p:cNvPr id="3" name="Table 10">
            <a:extLst>
              <a:ext uri="{FF2B5EF4-FFF2-40B4-BE49-F238E27FC236}">
                <a16:creationId xmlns:a16="http://schemas.microsoft.com/office/drawing/2014/main" id="{6B38675C-AABB-4DA6-A49C-C1BFA8AAA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510076"/>
              </p:ext>
            </p:extLst>
          </p:nvPr>
        </p:nvGraphicFramePr>
        <p:xfrm>
          <a:off x="686600" y="6632979"/>
          <a:ext cx="5738640" cy="143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3864">
                  <a:extLst>
                    <a:ext uri="{9D8B030D-6E8A-4147-A177-3AD203B41FA5}">
                      <a16:colId xmlns:a16="http://schemas.microsoft.com/office/drawing/2014/main" val="2310491034"/>
                    </a:ext>
                  </a:extLst>
                </a:gridCol>
                <a:gridCol w="573864">
                  <a:extLst>
                    <a:ext uri="{9D8B030D-6E8A-4147-A177-3AD203B41FA5}">
                      <a16:colId xmlns:a16="http://schemas.microsoft.com/office/drawing/2014/main" val="169530655"/>
                    </a:ext>
                  </a:extLst>
                </a:gridCol>
                <a:gridCol w="573864">
                  <a:extLst>
                    <a:ext uri="{9D8B030D-6E8A-4147-A177-3AD203B41FA5}">
                      <a16:colId xmlns:a16="http://schemas.microsoft.com/office/drawing/2014/main" val="195690603"/>
                    </a:ext>
                  </a:extLst>
                </a:gridCol>
                <a:gridCol w="573864">
                  <a:extLst>
                    <a:ext uri="{9D8B030D-6E8A-4147-A177-3AD203B41FA5}">
                      <a16:colId xmlns:a16="http://schemas.microsoft.com/office/drawing/2014/main" val="388849360"/>
                    </a:ext>
                  </a:extLst>
                </a:gridCol>
                <a:gridCol w="573864">
                  <a:extLst>
                    <a:ext uri="{9D8B030D-6E8A-4147-A177-3AD203B41FA5}">
                      <a16:colId xmlns:a16="http://schemas.microsoft.com/office/drawing/2014/main" val="779658966"/>
                    </a:ext>
                  </a:extLst>
                </a:gridCol>
                <a:gridCol w="573864">
                  <a:extLst>
                    <a:ext uri="{9D8B030D-6E8A-4147-A177-3AD203B41FA5}">
                      <a16:colId xmlns:a16="http://schemas.microsoft.com/office/drawing/2014/main" val="3738467144"/>
                    </a:ext>
                  </a:extLst>
                </a:gridCol>
                <a:gridCol w="573864">
                  <a:extLst>
                    <a:ext uri="{9D8B030D-6E8A-4147-A177-3AD203B41FA5}">
                      <a16:colId xmlns:a16="http://schemas.microsoft.com/office/drawing/2014/main" val="2071542656"/>
                    </a:ext>
                  </a:extLst>
                </a:gridCol>
                <a:gridCol w="573864">
                  <a:extLst>
                    <a:ext uri="{9D8B030D-6E8A-4147-A177-3AD203B41FA5}">
                      <a16:colId xmlns:a16="http://schemas.microsoft.com/office/drawing/2014/main" val="266503762"/>
                    </a:ext>
                  </a:extLst>
                </a:gridCol>
                <a:gridCol w="573864">
                  <a:extLst>
                    <a:ext uri="{9D8B030D-6E8A-4147-A177-3AD203B41FA5}">
                      <a16:colId xmlns:a16="http://schemas.microsoft.com/office/drawing/2014/main" val="727663583"/>
                    </a:ext>
                  </a:extLst>
                </a:gridCol>
                <a:gridCol w="573864">
                  <a:extLst>
                    <a:ext uri="{9D8B030D-6E8A-4147-A177-3AD203B41FA5}">
                      <a16:colId xmlns:a16="http://schemas.microsoft.com/office/drawing/2014/main" val="3595282202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endParaRPr lang="ar-AE" sz="1000" b="1" dirty="0"/>
                    </a:p>
                    <a:p>
                      <a:pPr algn="ctr"/>
                      <a:endParaRPr lang="ar-AE" sz="1000" b="1" dirty="0"/>
                    </a:p>
                    <a:p>
                      <a:pPr algn="ctr"/>
                      <a:r>
                        <a:rPr lang="ar-AE" sz="1000" b="1" dirty="0"/>
                        <a:t>م</a:t>
                      </a:r>
                      <a:endParaRPr lang="en-US" sz="10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ar-AE" sz="1000" b="1" dirty="0"/>
                        <a:t>الكتابة </a:t>
                      </a:r>
                      <a:endParaRPr lang="en-US" sz="1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ar-AE" sz="1000" dirty="0"/>
                        <a:t>الكتابة </a:t>
                      </a:r>
                      <a:endParaRPr lang="en-US" sz="10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ar-AE" sz="1000" b="1" dirty="0"/>
                        <a:t>أساسيات القراءة </a:t>
                      </a:r>
                      <a:endParaRPr lang="en-US" sz="1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ar-AE" sz="1000" dirty="0"/>
                        <a:t>أساسيات القراءة 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000" b="1" dirty="0"/>
                        <a:t>كتابة الاسم </a:t>
                      </a:r>
                      <a:endParaRPr lang="en-US" sz="10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ar-AE" sz="800" b="1" dirty="0"/>
                    </a:p>
                    <a:p>
                      <a:pPr algn="ctr"/>
                      <a:endParaRPr lang="ar-AE" sz="800" b="1" dirty="0"/>
                    </a:p>
                    <a:p>
                      <a:pPr algn="ctr"/>
                      <a:r>
                        <a:rPr lang="ar-AE" sz="800" b="1" dirty="0"/>
                        <a:t>السؤال</a:t>
                      </a:r>
                      <a:endParaRPr lang="en-US" sz="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33161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146190"/>
                  </a:ext>
                </a:extLst>
              </a:tr>
              <a:tr h="154326"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2\1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2\1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100" b="1" dirty="0"/>
                        <a:t>الدرجة</a:t>
                      </a:r>
                      <a:endParaRPr lang="en-US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170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409311"/>
                  </a:ext>
                </a:extLst>
              </a:tr>
            </a:tbl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D8E49CA7-D934-491B-AF43-218BAAA8A2D5}"/>
              </a:ext>
            </a:extLst>
          </p:cNvPr>
          <p:cNvSpPr/>
          <p:nvPr/>
        </p:nvSpPr>
        <p:spPr>
          <a:xfrm>
            <a:off x="229400" y="294448"/>
            <a:ext cx="6348855" cy="855510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صورة 3" descr="صورة تحتوي على قصاصة فنية&#10;&#10;تم إنشاء الوصف تلقائياً">
            <a:extLst>
              <a:ext uri="{FF2B5EF4-FFF2-40B4-BE49-F238E27FC236}">
                <a16:creationId xmlns:a16="http://schemas.microsoft.com/office/drawing/2014/main" id="{1FEB2535-0D73-4683-B2A7-DDCEDE996D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873" y="1912608"/>
            <a:ext cx="1638088" cy="1186920"/>
          </a:xfrm>
          <a:prstGeom prst="rect">
            <a:avLst/>
          </a:prstGeom>
        </p:spPr>
      </p:pic>
      <p:pic>
        <p:nvPicPr>
          <p:cNvPr id="6" name="صورة 5" descr="صورة تحتوي على خضراوات&#10;&#10;تم إنشاء الوصف تلقائياً">
            <a:extLst>
              <a:ext uri="{FF2B5EF4-FFF2-40B4-BE49-F238E27FC236}">
                <a16:creationId xmlns:a16="http://schemas.microsoft.com/office/drawing/2014/main" id="{85F0AED4-BC5C-47E5-895B-A5769A89D3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808" y="1962472"/>
            <a:ext cx="1139563" cy="995218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0BABA078-F5D7-421D-9982-58FEEAB8C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00" y="1817418"/>
            <a:ext cx="1526023" cy="1377300"/>
          </a:xfrm>
          <a:prstGeom prst="rect">
            <a:avLst/>
          </a:prstGeom>
        </p:spPr>
      </p:pic>
      <p:sp>
        <p:nvSpPr>
          <p:cNvPr id="20" name="TextBox 37">
            <a:extLst>
              <a:ext uri="{FF2B5EF4-FFF2-40B4-BE49-F238E27FC236}">
                <a16:creationId xmlns:a16="http://schemas.microsoft.com/office/drawing/2014/main" id="{FDEE6EC2-EEC2-4C2C-A791-3049F734A113}"/>
              </a:ext>
            </a:extLst>
          </p:cNvPr>
          <p:cNvSpPr txBox="1"/>
          <p:nvPr/>
        </p:nvSpPr>
        <p:spPr>
          <a:xfrm>
            <a:off x="2958873" y="1149784"/>
            <a:ext cx="1111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غابَـةٌ</a:t>
            </a:r>
            <a:endParaRPr lang="en-US" sz="2800" b="1" dirty="0"/>
          </a:p>
        </p:txBody>
      </p:sp>
      <p:sp>
        <p:nvSpPr>
          <p:cNvPr id="21" name="TextBox 37">
            <a:extLst>
              <a:ext uri="{FF2B5EF4-FFF2-40B4-BE49-F238E27FC236}">
                <a16:creationId xmlns:a16="http://schemas.microsoft.com/office/drawing/2014/main" id="{CFC1B980-E4F2-4DB7-AF8E-1969CA28C682}"/>
              </a:ext>
            </a:extLst>
          </p:cNvPr>
          <p:cNvSpPr txBox="1"/>
          <p:nvPr/>
        </p:nvSpPr>
        <p:spPr>
          <a:xfrm>
            <a:off x="859598" y="1179995"/>
            <a:ext cx="1111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قِرْش</a:t>
            </a:r>
            <a:endParaRPr lang="en-US" sz="2800" b="1" dirty="0"/>
          </a:p>
        </p:txBody>
      </p:sp>
      <p:sp>
        <p:nvSpPr>
          <p:cNvPr id="22" name="TextBox 33">
            <a:extLst>
              <a:ext uri="{FF2B5EF4-FFF2-40B4-BE49-F238E27FC236}">
                <a16:creationId xmlns:a16="http://schemas.microsoft.com/office/drawing/2014/main" id="{A687A70E-36E9-42C1-BD68-59841F7CC523}"/>
              </a:ext>
            </a:extLst>
          </p:cNvPr>
          <p:cNvSpPr txBox="1"/>
          <p:nvPr/>
        </p:nvSpPr>
        <p:spPr>
          <a:xfrm>
            <a:off x="4857448" y="3225174"/>
            <a:ext cx="1704792" cy="70788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000" dirty="0">
                <a:cs typeface="B Yekan" panose="00000400000000000000" pitchFamily="2" charset="-78"/>
              </a:rPr>
              <a:t>..........</a:t>
            </a:r>
            <a:endParaRPr lang="en-US" sz="4000" dirty="0">
              <a:cs typeface="B Yekan" panose="00000400000000000000" pitchFamily="2" charset="-78"/>
            </a:endParaRPr>
          </a:p>
        </p:txBody>
      </p:sp>
      <p:sp>
        <p:nvSpPr>
          <p:cNvPr id="23" name="TextBox 33">
            <a:extLst>
              <a:ext uri="{FF2B5EF4-FFF2-40B4-BE49-F238E27FC236}">
                <a16:creationId xmlns:a16="http://schemas.microsoft.com/office/drawing/2014/main" id="{F801D33A-A89A-44FA-94B0-A152FF26568D}"/>
              </a:ext>
            </a:extLst>
          </p:cNvPr>
          <p:cNvSpPr txBox="1"/>
          <p:nvPr/>
        </p:nvSpPr>
        <p:spPr>
          <a:xfrm>
            <a:off x="2958873" y="3267029"/>
            <a:ext cx="1704792" cy="70788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000" dirty="0">
                <a:cs typeface="B Yekan" panose="00000400000000000000" pitchFamily="2" charset="-78"/>
              </a:rPr>
              <a:t>..........</a:t>
            </a:r>
            <a:endParaRPr lang="en-US" sz="4000" dirty="0">
              <a:cs typeface="B Yekan" panose="00000400000000000000" pitchFamily="2" charset="-78"/>
            </a:endParaRPr>
          </a:p>
        </p:txBody>
      </p:sp>
      <p:sp>
        <p:nvSpPr>
          <p:cNvPr id="24" name="TextBox 33">
            <a:extLst>
              <a:ext uri="{FF2B5EF4-FFF2-40B4-BE49-F238E27FC236}">
                <a16:creationId xmlns:a16="http://schemas.microsoft.com/office/drawing/2014/main" id="{36F491FA-81E7-4E31-9A04-F6E8220DB23E}"/>
              </a:ext>
            </a:extLst>
          </p:cNvPr>
          <p:cNvSpPr txBox="1"/>
          <p:nvPr/>
        </p:nvSpPr>
        <p:spPr>
          <a:xfrm>
            <a:off x="507831" y="3225509"/>
            <a:ext cx="1704792" cy="70788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000" dirty="0">
                <a:cs typeface="B Yekan" panose="00000400000000000000" pitchFamily="2" charset="-78"/>
              </a:rPr>
              <a:t>..........</a:t>
            </a:r>
            <a:endParaRPr lang="en-US" sz="4000" dirty="0"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73938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</TotalTime>
  <Words>146</Words>
  <Application>Microsoft Office PowerPoint</Application>
  <PresentationFormat>عرض على الشاشة (4:3)</PresentationFormat>
  <Paragraphs>65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Fatema Abdulla Mohammed Rabbaa Alshehhi</dc:creator>
  <cp:lastModifiedBy>فاطمة عبد الله الشحي</cp:lastModifiedBy>
  <cp:revision>14</cp:revision>
  <cp:lastPrinted>2023-01-30T01:47:25Z</cp:lastPrinted>
  <dcterms:created xsi:type="dcterms:W3CDTF">2022-01-26T10:24:43Z</dcterms:created>
  <dcterms:modified xsi:type="dcterms:W3CDTF">2023-02-14T13:11:57Z</dcterms:modified>
</cp:coreProperties>
</file>