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60" r:id="rId3"/>
    <p:sldId id="259" r:id="rId4"/>
  </p:sldIdLst>
  <p:sldSz cx="6858000" cy="9144000" type="screen4x3"/>
  <p:notesSz cx="6858000" cy="9144000"/>
  <p:defaultTextStyle>
    <a:defPPr>
      <a:defRPr lang="ar-AE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بلا نمط، شبكة جدول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>
      <p:cViewPr varScale="1">
        <p:scale>
          <a:sx n="82" d="100"/>
          <a:sy n="82" d="100"/>
        </p:scale>
        <p:origin x="3042" y="84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ar-SA"/>
              <a:t>انقر لتحرير نمط العنوان الرئيسي</a:t>
            </a:r>
            <a:endParaRPr lang="ar-AE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/>
              <a:t>انقر لتحرير نمط العنوان الثانوي الرئيسي</a:t>
            </a:r>
            <a:endParaRPr lang="ar-AE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B80B2-37C4-49AE-BF55-9C63ABE24CE2}" type="datetimeFigureOut">
              <a:rPr lang="ar-AE" smtClean="0"/>
              <a:t>28/02/1444</a:t>
            </a:fld>
            <a:endParaRPr lang="ar-AE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EF72A-9248-4E77-B412-F21559FCDDBB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3536357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ar-AE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AE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B80B2-37C4-49AE-BF55-9C63ABE24CE2}" type="datetimeFigureOut">
              <a:rPr lang="ar-AE" smtClean="0"/>
              <a:t>28/02/1444</a:t>
            </a:fld>
            <a:endParaRPr lang="ar-AE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EF72A-9248-4E77-B412-F21559FCDDBB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25459273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/>
              <a:t>انقر لتحرير نمط العنوان الرئيسي</a:t>
            </a:r>
            <a:endParaRPr lang="ar-AE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B80B2-37C4-49AE-BF55-9C63ABE24CE2}" type="datetimeFigureOut">
              <a:rPr lang="ar-AE" smtClean="0"/>
              <a:t>28/02/1444</a:t>
            </a:fld>
            <a:endParaRPr lang="ar-AE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EF72A-9248-4E77-B412-F21559FCDDBB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25030089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ar-AE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AE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AE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B80B2-37C4-49AE-BF55-9C63ABE24CE2}" type="datetimeFigureOut">
              <a:rPr lang="ar-AE" smtClean="0"/>
              <a:t>28/02/1444</a:t>
            </a:fld>
            <a:endParaRPr lang="ar-AE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EF72A-9248-4E77-B412-F21559FCDDBB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42222330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ar-SA"/>
              <a:t>انقر لتحرير نمط العنوان الرئيسي</a:t>
            </a:r>
            <a:endParaRPr lang="ar-AE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AE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AE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B80B2-37C4-49AE-BF55-9C63ABE24CE2}" type="datetimeFigureOut">
              <a:rPr lang="ar-AE" smtClean="0"/>
              <a:t>28/02/1444</a:t>
            </a:fld>
            <a:endParaRPr lang="ar-AE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EF72A-9248-4E77-B412-F21559FCDDBB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15657283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ar-AE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B80B2-37C4-49AE-BF55-9C63ABE24CE2}" type="datetimeFigureOut">
              <a:rPr lang="ar-AE" smtClean="0"/>
              <a:t>28/02/1444</a:t>
            </a:fld>
            <a:endParaRPr lang="ar-AE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EF72A-9248-4E77-B412-F21559FCDDBB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22554370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B80B2-37C4-49AE-BF55-9C63ABE24CE2}" type="datetimeFigureOut">
              <a:rPr lang="ar-AE" smtClean="0"/>
              <a:t>28/02/1444</a:t>
            </a:fld>
            <a:endParaRPr lang="ar-AE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EF72A-9248-4E77-B412-F21559FCDDBB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14022191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/>
              <a:t>انقر لتحرير نمط العنوان الرئيسي</a:t>
            </a:r>
            <a:endParaRPr lang="ar-AE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AE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B80B2-37C4-49AE-BF55-9C63ABE24CE2}" type="datetimeFigureOut">
              <a:rPr lang="ar-AE" smtClean="0"/>
              <a:t>28/02/1444</a:t>
            </a:fld>
            <a:endParaRPr lang="ar-AE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EF72A-9248-4E77-B412-F21559FCDDBB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35498924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/>
              <a:t>انقر لتحرير نمط العنوان الرئيسي</a:t>
            </a:r>
            <a:endParaRPr lang="ar-AE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AE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B80B2-37C4-49AE-BF55-9C63ABE24CE2}" type="datetimeFigureOut">
              <a:rPr lang="ar-AE" smtClean="0"/>
              <a:t>28/02/1444</a:t>
            </a:fld>
            <a:endParaRPr lang="ar-AE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EF72A-9248-4E77-B412-F21559FCDDBB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38980517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ar-AE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AE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B80B2-37C4-49AE-BF55-9C63ABE24CE2}" type="datetimeFigureOut">
              <a:rPr lang="ar-AE" smtClean="0"/>
              <a:t>28/02/1444</a:t>
            </a:fld>
            <a:endParaRPr lang="ar-AE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EF72A-9248-4E77-B412-F21559FCDDBB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40689314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ar-SA"/>
              <a:t>انقر لتحرير نمط العنوان الرئيسي</a:t>
            </a:r>
            <a:endParaRPr lang="ar-AE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AE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B80B2-37C4-49AE-BF55-9C63ABE24CE2}" type="datetimeFigureOut">
              <a:rPr lang="ar-AE" smtClean="0"/>
              <a:t>28/02/1444</a:t>
            </a:fld>
            <a:endParaRPr lang="ar-AE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EF72A-9248-4E77-B412-F21559FCDDBB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18041996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/>
              <a:t>انقر لتحرير نمط العنوان الرئيسي</a:t>
            </a:r>
            <a:endParaRPr lang="ar-AE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AE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5B80B2-37C4-49AE-BF55-9C63ABE24CE2}" type="datetimeFigureOut">
              <a:rPr lang="ar-AE" smtClean="0"/>
              <a:t>28/02/1444</a:t>
            </a:fld>
            <a:endParaRPr lang="ar-AE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AE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EEF72A-9248-4E77-B412-F21559FCDDBB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7074958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AE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jpeg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514350" y="3735775"/>
            <a:ext cx="5829300" cy="1960033"/>
          </a:xfrm>
        </p:spPr>
        <p:txBody>
          <a:bodyPr/>
          <a:lstStyle/>
          <a:p>
            <a:endParaRPr lang="ar-AE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028700" y="6076807"/>
            <a:ext cx="4800600" cy="2336800"/>
          </a:xfrm>
        </p:spPr>
        <p:txBody>
          <a:bodyPr/>
          <a:lstStyle/>
          <a:p>
            <a:endParaRPr lang="ar-AE"/>
          </a:p>
        </p:txBody>
      </p:sp>
      <p:sp>
        <p:nvSpPr>
          <p:cNvPr id="4" name="مستطيل 3"/>
          <p:cNvSpPr/>
          <p:nvPr/>
        </p:nvSpPr>
        <p:spPr>
          <a:xfrm>
            <a:off x="278997" y="363491"/>
            <a:ext cx="6264696" cy="835292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AE" dirty="0"/>
          </a:p>
        </p:txBody>
      </p:sp>
      <p:sp>
        <p:nvSpPr>
          <p:cNvPr id="10" name="مربع نص 9"/>
          <p:cNvSpPr txBox="1"/>
          <p:nvPr/>
        </p:nvSpPr>
        <p:spPr>
          <a:xfrm>
            <a:off x="422778" y="1644345"/>
            <a:ext cx="5913040" cy="46166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1">
            <a:spAutoFit/>
          </a:bodyPr>
          <a:lstStyle/>
          <a:p>
            <a:r>
              <a:rPr lang="ar-AE" sz="2400" b="1" u="sng" dirty="0"/>
              <a:t>أكتب اسمك و اسم الأب                            (درجة)</a:t>
            </a:r>
          </a:p>
        </p:txBody>
      </p:sp>
      <p:sp>
        <p:nvSpPr>
          <p:cNvPr id="26" name="مربع نص 9">
            <a:extLst>
              <a:ext uri="{FF2B5EF4-FFF2-40B4-BE49-F238E27FC236}">
                <a16:creationId xmlns:a16="http://schemas.microsoft.com/office/drawing/2014/main" id="{647DE416-18BF-4FC1-8F82-7D7F0277E4E0}"/>
              </a:ext>
            </a:extLst>
          </p:cNvPr>
          <p:cNvSpPr txBox="1"/>
          <p:nvPr/>
        </p:nvSpPr>
        <p:spPr>
          <a:xfrm>
            <a:off x="1167222" y="3356234"/>
            <a:ext cx="524252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AE" sz="2400" dirty="0"/>
              <a:t>2- الصوت القصير  الذي يبدأ به اسم الصورة</a:t>
            </a:r>
          </a:p>
        </p:txBody>
      </p:sp>
      <p:sp>
        <p:nvSpPr>
          <p:cNvPr id="27" name="مربع نص 9">
            <a:extLst>
              <a:ext uri="{FF2B5EF4-FFF2-40B4-BE49-F238E27FC236}">
                <a16:creationId xmlns:a16="http://schemas.microsoft.com/office/drawing/2014/main" id="{564DD51C-9471-4BAC-B219-B4697AC9FFD9}"/>
              </a:ext>
            </a:extLst>
          </p:cNvPr>
          <p:cNvSpPr txBox="1"/>
          <p:nvPr/>
        </p:nvSpPr>
        <p:spPr>
          <a:xfrm>
            <a:off x="1594055" y="3790948"/>
            <a:ext cx="4507073" cy="175432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AE" sz="3600" dirty="0">
                <a:cs typeface="+mj-cs"/>
              </a:rPr>
              <a:t> بَ</a:t>
            </a:r>
          </a:p>
          <a:p>
            <a:r>
              <a:rPr lang="ar-AE" sz="3600" dirty="0">
                <a:cs typeface="+mj-cs"/>
              </a:rPr>
              <a:t> بُ</a:t>
            </a:r>
          </a:p>
          <a:p>
            <a:r>
              <a:rPr lang="ar-AE" sz="3600" dirty="0">
                <a:cs typeface="+mj-cs"/>
              </a:rPr>
              <a:t> بِ</a:t>
            </a:r>
          </a:p>
        </p:txBody>
      </p:sp>
      <p:pic>
        <p:nvPicPr>
          <p:cNvPr id="22" name="Picture 16">
            <a:extLst>
              <a:ext uri="{FF2B5EF4-FFF2-40B4-BE49-F238E27FC236}">
                <a16:creationId xmlns:a16="http://schemas.microsoft.com/office/drawing/2014/main" id="{04913497-2C62-4C3C-B341-EDEEF86E459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44" t="3142" r="80326" b="77985"/>
          <a:stretch/>
        </p:blipFill>
        <p:spPr>
          <a:xfrm>
            <a:off x="396680" y="485248"/>
            <a:ext cx="1661401" cy="698474"/>
          </a:xfrm>
          <a:prstGeom prst="rect">
            <a:avLst/>
          </a:prstGeom>
        </p:spPr>
      </p:pic>
      <p:sp>
        <p:nvSpPr>
          <p:cNvPr id="31" name="مربع نص 30">
            <a:extLst>
              <a:ext uri="{FF2B5EF4-FFF2-40B4-BE49-F238E27FC236}">
                <a16:creationId xmlns:a16="http://schemas.microsoft.com/office/drawing/2014/main" id="{9DA16E8A-C607-4012-9274-7E76BE42EEF7}"/>
              </a:ext>
            </a:extLst>
          </p:cNvPr>
          <p:cNvSpPr txBox="1"/>
          <p:nvPr/>
        </p:nvSpPr>
        <p:spPr>
          <a:xfrm>
            <a:off x="2104694" y="496160"/>
            <a:ext cx="4322696" cy="86177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AE" sz="1600" b="1" dirty="0"/>
              <a:t>نموذج اختبار مادة اللغة العربية</a:t>
            </a:r>
          </a:p>
          <a:p>
            <a:r>
              <a:rPr lang="ar-AE" sz="1600" b="1" dirty="0"/>
              <a:t>الصف الأول الأساسي </a:t>
            </a:r>
          </a:p>
          <a:p>
            <a:r>
              <a:rPr lang="ar-AE" sz="1600" b="1" dirty="0"/>
              <a:t>الفصل الدراسي الأول  التقويم الأول </a:t>
            </a:r>
          </a:p>
        </p:txBody>
      </p:sp>
      <p:sp>
        <p:nvSpPr>
          <p:cNvPr id="34" name="مربع نص 33">
            <a:extLst>
              <a:ext uri="{FF2B5EF4-FFF2-40B4-BE49-F238E27FC236}">
                <a16:creationId xmlns:a16="http://schemas.microsoft.com/office/drawing/2014/main" id="{38526C0D-469F-4706-A1C3-7358C1FCC638}"/>
              </a:ext>
            </a:extLst>
          </p:cNvPr>
          <p:cNvSpPr txBox="1"/>
          <p:nvPr/>
        </p:nvSpPr>
        <p:spPr>
          <a:xfrm>
            <a:off x="472480" y="2301124"/>
            <a:ext cx="5913040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1">
            <a:spAutoFit/>
          </a:bodyPr>
          <a:lstStyle/>
          <a:p>
            <a:r>
              <a:rPr lang="ar-AE" sz="2400" dirty="0"/>
              <a:t>1</a:t>
            </a:r>
            <a:r>
              <a:rPr lang="ar-AE" sz="2400" b="1" dirty="0"/>
              <a:t>..................................................................</a:t>
            </a:r>
          </a:p>
        </p:txBody>
      </p:sp>
      <p:sp>
        <p:nvSpPr>
          <p:cNvPr id="35" name="مربع نص 34">
            <a:extLst>
              <a:ext uri="{FF2B5EF4-FFF2-40B4-BE49-F238E27FC236}">
                <a16:creationId xmlns:a16="http://schemas.microsoft.com/office/drawing/2014/main" id="{99822333-5522-42F6-B7DD-F29722982227}"/>
              </a:ext>
            </a:extLst>
          </p:cNvPr>
          <p:cNvSpPr txBox="1"/>
          <p:nvPr/>
        </p:nvSpPr>
        <p:spPr>
          <a:xfrm>
            <a:off x="430610" y="2840774"/>
            <a:ext cx="5913040" cy="46166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1">
            <a:spAutoFit/>
          </a:bodyPr>
          <a:lstStyle/>
          <a:p>
            <a:r>
              <a:rPr lang="ar-AE" sz="2400" b="1" u="sng" dirty="0"/>
              <a:t>السؤال الأول أساسيات القراءة                 ( 5 درجات)</a:t>
            </a:r>
          </a:p>
        </p:txBody>
      </p:sp>
      <p:sp>
        <p:nvSpPr>
          <p:cNvPr id="38" name="مربع نص 9">
            <a:extLst>
              <a:ext uri="{FF2B5EF4-FFF2-40B4-BE49-F238E27FC236}">
                <a16:creationId xmlns:a16="http://schemas.microsoft.com/office/drawing/2014/main" id="{9A5993CB-BDDA-4DE9-B2A9-BCFD96A285EA}"/>
              </a:ext>
            </a:extLst>
          </p:cNvPr>
          <p:cNvSpPr txBox="1"/>
          <p:nvPr/>
        </p:nvSpPr>
        <p:spPr>
          <a:xfrm>
            <a:off x="1604816" y="5774705"/>
            <a:ext cx="4862935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AE" sz="2400" dirty="0"/>
              <a:t>3- الصوت الطويل  الذي يبدأ به اسم الصورة </a:t>
            </a:r>
          </a:p>
        </p:txBody>
      </p:sp>
      <p:sp>
        <p:nvSpPr>
          <p:cNvPr id="40" name="مربع نص 9">
            <a:extLst>
              <a:ext uri="{FF2B5EF4-FFF2-40B4-BE49-F238E27FC236}">
                <a16:creationId xmlns:a16="http://schemas.microsoft.com/office/drawing/2014/main" id="{35548CF0-B354-464B-ABCC-16570CC02155}"/>
              </a:ext>
            </a:extLst>
          </p:cNvPr>
          <p:cNvSpPr txBox="1"/>
          <p:nvPr/>
        </p:nvSpPr>
        <p:spPr>
          <a:xfrm>
            <a:off x="1516391" y="6228136"/>
            <a:ext cx="4507073" cy="175432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AE" sz="3600" dirty="0">
                <a:cs typeface="+mj-cs"/>
              </a:rPr>
              <a:t> </a:t>
            </a:r>
            <a:r>
              <a:rPr lang="ar-AE" sz="3600" dirty="0" err="1">
                <a:cs typeface="+mj-cs"/>
              </a:rPr>
              <a:t>ثـا</a:t>
            </a:r>
            <a:r>
              <a:rPr lang="ar-AE" sz="3600" dirty="0">
                <a:cs typeface="+mj-cs"/>
              </a:rPr>
              <a:t>       </a:t>
            </a:r>
          </a:p>
          <a:p>
            <a:r>
              <a:rPr lang="ar-AE" sz="3600" dirty="0">
                <a:cs typeface="+mj-cs"/>
              </a:rPr>
              <a:t> ثـو           </a:t>
            </a:r>
          </a:p>
          <a:p>
            <a:r>
              <a:rPr lang="ar-AE" sz="3600" dirty="0">
                <a:cs typeface="+mj-cs"/>
              </a:rPr>
              <a:t> </a:t>
            </a:r>
            <a:r>
              <a:rPr lang="ar-AE" sz="3600" dirty="0" err="1">
                <a:cs typeface="+mj-cs"/>
              </a:rPr>
              <a:t>ثـي</a:t>
            </a:r>
            <a:endParaRPr lang="ar-AE" sz="3600" dirty="0">
              <a:cs typeface="+mj-cs"/>
            </a:endParaRPr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00B6EF5C-F1E3-4D36-A242-CC1EB279F27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8509" t="43753" r="62971" b="42474"/>
          <a:stretch/>
        </p:blipFill>
        <p:spPr>
          <a:xfrm>
            <a:off x="514350" y="3700025"/>
            <a:ext cx="2122562" cy="1600053"/>
          </a:xfrm>
          <a:prstGeom prst="rect">
            <a:avLst/>
          </a:prstGeom>
        </p:spPr>
      </p:pic>
      <p:pic>
        <p:nvPicPr>
          <p:cNvPr id="6" name="صورة 5">
            <a:extLst>
              <a:ext uri="{FF2B5EF4-FFF2-40B4-BE49-F238E27FC236}">
                <a16:creationId xmlns:a16="http://schemas.microsoft.com/office/drawing/2014/main" id="{60F6CBC5-D62F-4415-B125-589D16B162A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0893" t="59384" r="66800" b="32044"/>
          <a:stretch/>
        </p:blipFill>
        <p:spPr>
          <a:xfrm>
            <a:off x="780619" y="6633935"/>
            <a:ext cx="3255664" cy="1315318"/>
          </a:xfrm>
          <a:prstGeom prst="rect">
            <a:avLst/>
          </a:prstGeom>
        </p:spPr>
      </p:pic>
      <p:sp>
        <p:nvSpPr>
          <p:cNvPr id="9" name="شكل بيضاوي 8">
            <a:extLst>
              <a:ext uri="{FF2B5EF4-FFF2-40B4-BE49-F238E27FC236}">
                <a16:creationId xmlns:a16="http://schemas.microsoft.com/office/drawing/2014/main" id="{55057773-64D3-4F4C-8029-559C725DDF6B}"/>
              </a:ext>
            </a:extLst>
          </p:cNvPr>
          <p:cNvSpPr/>
          <p:nvPr/>
        </p:nvSpPr>
        <p:spPr>
          <a:xfrm>
            <a:off x="698674" y="2032060"/>
            <a:ext cx="1080120" cy="906982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ar-AE" dirty="0"/>
          </a:p>
          <a:p>
            <a:pPr algn="ctr"/>
            <a:r>
              <a:rPr lang="ar-AE" dirty="0"/>
              <a:t>10</a:t>
            </a:r>
            <a:endParaRPr lang="en-US" dirty="0"/>
          </a:p>
        </p:txBody>
      </p:sp>
      <p:cxnSp>
        <p:nvCxnSpPr>
          <p:cNvPr id="13" name="رابط مستقيم 12">
            <a:extLst>
              <a:ext uri="{FF2B5EF4-FFF2-40B4-BE49-F238E27FC236}">
                <a16:creationId xmlns:a16="http://schemas.microsoft.com/office/drawing/2014/main" id="{F843EA1F-4CF8-4D6F-BDFC-BE9E892DA59B}"/>
              </a:ext>
            </a:extLst>
          </p:cNvPr>
          <p:cNvCxnSpPr>
            <a:cxnSpLocks/>
          </p:cNvCxnSpPr>
          <p:nvPr/>
        </p:nvCxnSpPr>
        <p:spPr>
          <a:xfrm flipH="1">
            <a:off x="698674" y="2453938"/>
            <a:ext cx="1113248" cy="817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شكل بيضاوي 7">
            <a:extLst>
              <a:ext uri="{FF2B5EF4-FFF2-40B4-BE49-F238E27FC236}">
                <a16:creationId xmlns:a16="http://schemas.microsoft.com/office/drawing/2014/main" id="{84C56F0B-E42A-4DD2-B9A7-B3A6DD23EEAD}"/>
              </a:ext>
            </a:extLst>
          </p:cNvPr>
          <p:cNvSpPr/>
          <p:nvPr/>
        </p:nvSpPr>
        <p:spPr>
          <a:xfrm>
            <a:off x="6063914" y="6494027"/>
            <a:ext cx="242522" cy="216024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شكل بيضاوي 27">
            <a:extLst>
              <a:ext uri="{FF2B5EF4-FFF2-40B4-BE49-F238E27FC236}">
                <a16:creationId xmlns:a16="http://schemas.microsoft.com/office/drawing/2014/main" id="{F124FDC0-F402-4949-AE02-C60EEFD7BD6E}"/>
              </a:ext>
            </a:extLst>
          </p:cNvPr>
          <p:cNvSpPr/>
          <p:nvPr/>
        </p:nvSpPr>
        <p:spPr>
          <a:xfrm>
            <a:off x="6065477" y="7060749"/>
            <a:ext cx="242522" cy="216024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شكل بيضاوي 28">
            <a:extLst>
              <a:ext uri="{FF2B5EF4-FFF2-40B4-BE49-F238E27FC236}">
                <a16:creationId xmlns:a16="http://schemas.microsoft.com/office/drawing/2014/main" id="{82F818D2-7004-41ED-8A87-CD51E0486C31}"/>
              </a:ext>
            </a:extLst>
          </p:cNvPr>
          <p:cNvSpPr/>
          <p:nvPr/>
        </p:nvSpPr>
        <p:spPr>
          <a:xfrm>
            <a:off x="6091975" y="7636813"/>
            <a:ext cx="242522" cy="216024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شكل بيضاوي 31">
            <a:extLst>
              <a:ext uri="{FF2B5EF4-FFF2-40B4-BE49-F238E27FC236}">
                <a16:creationId xmlns:a16="http://schemas.microsoft.com/office/drawing/2014/main" id="{2477834F-B052-4CF4-85F0-96FAA444EF21}"/>
              </a:ext>
            </a:extLst>
          </p:cNvPr>
          <p:cNvSpPr/>
          <p:nvPr/>
        </p:nvSpPr>
        <p:spPr>
          <a:xfrm>
            <a:off x="6104679" y="4013177"/>
            <a:ext cx="242522" cy="216024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شكل بيضاوي 32">
            <a:extLst>
              <a:ext uri="{FF2B5EF4-FFF2-40B4-BE49-F238E27FC236}">
                <a16:creationId xmlns:a16="http://schemas.microsoft.com/office/drawing/2014/main" id="{100A3740-B054-478B-B7E7-70CD04360297}"/>
              </a:ext>
            </a:extLst>
          </p:cNvPr>
          <p:cNvSpPr/>
          <p:nvPr/>
        </p:nvSpPr>
        <p:spPr>
          <a:xfrm>
            <a:off x="6106242" y="4579899"/>
            <a:ext cx="242522" cy="216024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شكل بيضاوي 35">
            <a:extLst>
              <a:ext uri="{FF2B5EF4-FFF2-40B4-BE49-F238E27FC236}">
                <a16:creationId xmlns:a16="http://schemas.microsoft.com/office/drawing/2014/main" id="{79DA5A72-FEF2-4698-A03A-6FD52EF03A05}"/>
              </a:ext>
            </a:extLst>
          </p:cNvPr>
          <p:cNvSpPr/>
          <p:nvPr/>
        </p:nvSpPr>
        <p:spPr>
          <a:xfrm>
            <a:off x="6132740" y="5155963"/>
            <a:ext cx="242522" cy="216024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56599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514350" y="3735775"/>
            <a:ext cx="5829300" cy="1960033"/>
          </a:xfrm>
        </p:spPr>
        <p:txBody>
          <a:bodyPr/>
          <a:lstStyle/>
          <a:p>
            <a:endParaRPr lang="ar-AE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028700" y="6076807"/>
            <a:ext cx="4800600" cy="2336800"/>
          </a:xfrm>
        </p:spPr>
        <p:txBody>
          <a:bodyPr/>
          <a:lstStyle/>
          <a:p>
            <a:endParaRPr lang="ar-AE"/>
          </a:p>
        </p:txBody>
      </p:sp>
      <p:sp>
        <p:nvSpPr>
          <p:cNvPr id="4" name="مستطيل 3"/>
          <p:cNvSpPr/>
          <p:nvPr/>
        </p:nvSpPr>
        <p:spPr>
          <a:xfrm>
            <a:off x="278997" y="363491"/>
            <a:ext cx="6264696" cy="835292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AE" dirty="0"/>
          </a:p>
        </p:txBody>
      </p:sp>
      <p:sp>
        <p:nvSpPr>
          <p:cNvPr id="11" name="مربع نص 10"/>
          <p:cNvSpPr txBox="1"/>
          <p:nvPr/>
        </p:nvSpPr>
        <p:spPr>
          <a:xfrm>
            <a:off x="430610" y="499560"/>
            <a:ext cx="591304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AE" sz="2400" dirty="0"/>
              <a:t>4- ما الصوت الذي ينتهي به اسم الصورة :- </a:t>
            </a:r>
          </a:p>
        </p:txBody>
      </p:sp>
      <p:sp>
        <p:nvSpPr>
          <p:cNvPr id="30" name="مربع نص 10">
            <a:extLst>
              <a:ext uri="{FF2B5EF4-FFF2-40B4-BE49-F238E27FC236}">
                <a16:creationId xmlns:a16="http://schemas.microsoft.com/office/drawing/2014/main" id="{ED850893-27D0-4EC6-93FE-CD1B99B8377E}"/>
              </a:ext>
            </a:extLst>
          </p:cNvPr>
          <p:cNvSpPr txBox="1"/>
          <p:nvPr/>
        </p:nvSpPr>
        <p:spPr>
          <a:xfrm>
            <a:off x="209742" y="2457600"/>
            <a:ext cx="6133908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AE" sz="2400" dirty="0"/>
              <a:t>5- </a:t>
            </a:r>
            <a:r>
              <a:rPr lang="ar-AE" sz="2000" dirty="0"/>
              <a:t>ما الصورة التي تماثل في إيقاعها الصوتي كلمة  "حـوتْ "</a:t>
            </a:r>
            <a:endParaRPr lang="ar-AE" sz="2400" dirty="0"/>
          </a:p>
        </p:txBody>
      </p:sp>
      <p:sp>
        <p:nvSpPr>
          <p:cNvPr id="41" name="مربع نص 9">
            <a:extLst>
              <a:ext uri="{FF2B5EF4-FFF2-40B4-BE49-F238E27FC236}">
                <a16:creationId xmlns:a16="http://schemas.microsoft.com/office/drawing/2014/main" id="{74BC1B26-AAFC-4D98-AFD0-3D9D829843B4}"/>
              </a:ext>
            </a:extLst>
          </p:cNvPr>
          <p:cNvSpPr txBox="1"/>
          <p:nvPr/>
        </p:nvSpPr>
        <p:spPr>
          <a:xfrm>
            <a:off x="1376275" y="734037"/>
            <a:ext cx="4507073" cy="175432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AE" sz="3600" dirty="0">
                <a:cs typeface="+mj-cs"/>
              </a:rPr>
              <a:t> ب </a:t>
            </a:r>
          </a:p>
          <a:p>
            <a:r>
              <a:rPr lang="ar-AE" sz="3600" dirty="0">
                <a:cs typeface="+mj-cs"/>
              </a:rPr>
              <a:t> ت           </a:t>
            </a:r>
          </a:p>
          <a:p>
            <a:r>
              <a:rPr lang="ar-AE" sz="3600" dirty="0">
                <a:cs typeface="+mj-cs"/>
              </a:rPr>
              <a:t> ث</a:t>
            </a:r>
          </a:p>
        </p:txBody>
      </p:sp>
      <p:pic>
        <p:nvPicPr>
          <p:cNvPr id="42" name="Picture 4" descr="توت احمر كرتون 12 علبة - متجر سما للخضار و الفاكهة">
            <a:extLst>
              <a:ext uri="{FF2B5EF4-FFF2-40B4-BE49-F238E27FC236}">
                <a16:creationId xmlns:a16="http://schemas.microsoft.com/office/drawing/2014/main" id="{6EE3457F-64B9-4073-BA1E-ABEB6965E7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9702" y="2980415"/>
            <a:ext cx="997737" cy="813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منزل رسم كرتوني – لبس رسمي">
            <a:extLst>
              <a:ext uri="{FF2B5EF4-FFF2-40B4-BE49-F238E27FC236}">
                <a16:creationId xmlns:a16="http://schemas.microsoft.com/office/drawing/2014/main" id="{8CF78D39-5854-40AA-8667-7F6C16BC3C4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75" t="16272" r="16401" b="14813"/>
          <a:stretch/>
        </p:blipFill>
        <p:spPr bwMode="auto">
          <a:xfrm>
            <a:off x="882507" y="2949173"/>
            <a:ext cx="1005234" cy="827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Free Girl Cartoon Cliparts, Download Free Girl Cartoon Cliparts png images,  Free ClipArts on Clipart Library">
            <a:extLst>
              <a:ext uri="{FF2B5EF4-FFF2-40B4-BE49-F238E27FC236}">
                <a16:creationId xmlns:a16="http://schemas.microsoft.com/office/drawing/2014/main" id="{D63D1739-FBAF-4723-A53A-3C484E98DE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4569" y="3038471"/>
            <a:ext cx="919163" cy="963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صورة 6">
            <a:extLst>
              <a:ext uri="{FF2B5EF4-FFF2-40B4-BE49-F238E27FC236}">
                <a16:creationId xmlns:a16="http://schemas.microsoft.com/office/drawing/2014/main" id="{4B37F03D-45DC-4AA6-A080-1358226EE46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55045" t="45835" r="37400" b="35513"/>
          <a:stretch/>
        </p:blipFill>
        <p:spPr>
          <a:xfrm>
            <a:off x="950302" y="860592"/>
            <a:ext cx="1567676" cy="1404807"/>
          </a:xfrm>
          <a:prstGeom prst="rect">
            <a:avLst/>
          </a:prstGeom>
        </p:spPr>
      </p:pic>
      <p:sp>
        <p:nvSpPr>
          <p:cNvPr id="25" name="شكل بيضاوي 24">
            <a:extLst>
              <a:ext uri="{FF2B5EF4-FFF2-40B4-BE49-F238E27FC236}">
                <a16:creationId xmlns:a16="http://schemas.microsoft.com/office/drawing/2014/main" id="{7B077D51-B279-4708-9F74-8B5D766E61CC}"/>
              </a:ext>
            </a:extLst>
          </p:cNvPr>
          <p:cNvSpPr/>
          <p:nvPr/>
        </p:nvSpPr>
        <p:spPr>
          <a:xfrm>
            <a:off x="5883348" y="961225"/>
            <a:ext cx="242522" cy="216024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شكل بيضاوي 27">
            <a:extLst>
              <a:ext uri="{FF2B5EF4-FFF2-40B4-BE49-F238E27FC236}">
                <a16:creationId xmlns:a16="http://schemas.microsoft.com/office/drawing/2014/main" id="{0134F9E0-BFD4-47CD-8479-54551E541958}"/>
              </a:ext>
            </a:extLst>
          </p:cNvPr>
          <p:cNvSpPr/>
          <p:nvPr/>
        </p:nvSpPr>
        <p:spPr>
          <a:xfrm>
            <a:off x="5884911" y="1527947"/>
            <a:ext cx="242522" cy="216024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شكل بيضاوي 28">
            <a:extLst>
              <a:ext uri="{FF2B5EF4-FFF2-40B4-BE49-F238E27FC236}">
                <a16:creationId xmlns:a16="http://schemas.microsoft.com/office/drawing/2014/main" id="{109C68F0-66EF-4B1A-84D1-7A3B2C498227}"/>
              </a:ext>
            </a:extLst>
          </p:cNvPr>
          <p:cNvSpPr/>
          <p:nvPr/>
        </p:nvSpPr>
        <p:spPr>
          <a:xfrm>
            <a:off x="5911409" y="2104011"/>
            <a:ext cx="242522" cy="216024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شكل بيضاوي 31">
            <a:extLst>
              <a:ext uri="{FF2B5EF4-FFF2-40B4-BE49-F238E27FC236}">
                <a16:creationId xmlns:a16="http://schemas.microsoft.com/office/drawing/2014/main" id="{13B61821-FD73-4D0D-8E78-6569E7B526EF}"/>
              </a:ext>
            </a:extLst>
          </p:cNvPr>
          <p:cNvSpPr/>
          <p:nvPr/>
        </p:nvSpPr>
        <p:spPr>
          <a:xfrm>
            <a:off x="5991229" y="3412143"/>
            <a:ext cx="242522" cy="216024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شكل بيضاوي 32">
            <a:extLst>
              <a:ext uri="{FF2B5EF4-FFF2-40B4-BE49-F238E27FC236}">
                <a16:creationId xmlns:a16="http://schemas.microsoft.com/office/drawing/2014/main" id="{E5922FB7-D7C1-49E3-A2B9-BF45FEB04DC6}"/>
              </a:ext>
            </a:extLst>
          </p:cNvPr>
          <p:cNvSpPr/>
          <p:nvPr/>
        </p:nvSpPr>
        <p:spPr>
          <a:xfrm>
            <a:off x="3940314" y="3412143"/>
            <a:ext cx="242522" cy="216024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شكل بيضاوي 35">
            <a:extLst>
              <a:ext uri="{FF2B5EF4-FFF2-40B4-BE49-F238E27FC236}">
                <a16:creationId xmlns:a16="http://schemas.microsoft.com/office/drawing/2014/main" id="{FDF83710-549D-4A74-B7BE-67583918FDAF}"/>
              </a:ext>
            </a:extLst>
          </p:cNvPr>
          <p:cNvSpPr/>
          <p:nvPr/>
        </p:nvSpPr>
        <p:spPr>
          <a:xfrm>
            <a:off x="2213000" y="3394812"/>
            <a:ext cx="242522" cy="216024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شكل بيضاوي 36">
            <a:extLst>
              <a:ext uri="{FF2B5EF4-FFF2-40B4-BE49-F238E27FC236}">
                <a16:creationId xmlns:a16="http://schemas.microsoft.com/office/drawing/2014/main" id="{9D856429-5C06-4BB6-B93D-0460F62718BD}"/>
              </a:ext>
            </a:extLst>
          </p:cNvPr>
          <p:cNvSpPr/>
          <p:nvPr/>
        </p:nvSpPr>
        <p:spPr>
          <a:xfrm>
            <a:off x="5911409" y="4572000"/>
            <a:ext cx="242522" cy="216024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شكل بيضاوي 38">
            <a:extLst>
              <a:ext uri="{FF2B5EF4-FFF2-40B4-BE49-F238E27FC236}">
                <a16:creationId xmlns:a16="http://schemas.microsoft.com/office/drawing/2014/main" id="{B19B0AF9-7928-4804-ADB8-98860350653E}"/>
              </a:ext>
            </a:extLst>
          </p:cNvPr>
          <p:cNvSpPr/>
          <p:nvPr/>
        </p:nvSpPr>
        <p:spPr>
          <a:xfrm>
            <a:off x="5912972" y="5138722"/>
            <a:ext cx="242522" cy="216024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شكل بيضاوي 42">
            <a:extLst>
              <a:ext uri="{FF2B5EF4-FFF2-40B4-BE49-F238E27FC236}">
                <a16:creationId xmlns:a16="http://schemas.microsoft.com/office/drawing/2014/main" id="{B3F1955A-689F-442D-B703-A3BC2C1BCD48}"/>
              </a:ext>
            </a:extLst>
          </p:cNvPr>
          <p:cNvSpPr/>
          <p:nvPr/>
        </p:nvSpPr>
        <p:spPr>
          <a:xfrm>
            <a:off x="5939470" y="5714786"/>
            <a:ext cx="242522" cy="216024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مربع نص 9">
            <a:extLst>
              <a:ext uri="{FF2B5EF4-FFF2-40B4-BE49-F238E27FC236}">
                <a16:creationId xmlns:a16="http://schemas.microsoft.com/office/drawing/2014/main" id="{7EC3E892-4A4C-4EA3-B2E2-A3C6BABE365D}"/>
              </a:ext>
            </a:extLst>
          </p:cNvPr>
          <p:cNvSpPr txBox="1"/>
          <p:nvPr/>
        </p:nvSpPr>
        <p:spPr>
          <a:xfrm>
            <a:off x="1171552" y="3974582"/>
            <a:ext cx="524252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AE" sz="2400" dirty="0"/>
              <a:t>6- ما الصوت المشترك في اسم الصورتين :</a:t>
            </a:r>
          </a:p>
        </p:txBody>
      </p:sp>
      <p:pic>
        <p:nvPicPr>
          <p:cNvPr id="45" name="صورة 44">
            <a:extLst>
              <a:ext uri="{FF2B5EF4-FFF2-40B4-BE49-F238E27FC236}">
                <a16:creationId xmlns:a16="http://schemas.microsoft.com/office/drawing/2014/main" id="{B1F54AA1-336C-42BF-9445-BA539BA451D5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3750" t="39424" r="59532" b="44266"/>
          <a:stretch/>
        </p:blipFill>
        <p:spPr>
          <a:xfrm>
            <a:off x="357650" y="4392034"/>
            <a:ext cx="3704208" cy="1789078"/>
          </a:xfrm>
          <a:prstGeom prst="rect">
            <a:avLst/>
          </a:prstGeom>
        </p:spPr>
      </p:pic>
      <p:sp>
        <p:nvSpPr>
          <p:cNvPr id="46" name="مربع نص 9">
            <a:extLst>
              <a:ext uri="{FF2B5EF4-FFF2-40B4-BE49-F238E27FC236}">
                <a16:creationId xmlns:a16="http://schemas.microsoft.com/office/drawing/2014/main" id="{DC46EDC1-33A4-450C-8AFD-7EF04D8D88D6}"/>
              </a:ext>
            </a:extLst>
          </p:cNvPr>
          <p:cNvSpPr txBox="1"/>
          <p:nvPr/>
        </p:nvSpPr>
        <p:spPr>
          <a:xfrm>
            <a:off x="3812701" y="4414769"/>
            <a:ext cx="1990968" cy="107721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AE" sz="3200" b="1" dirty="0">
                <a:cs typeface="+mj-cs"/>
              </a:rPr>
              <a:t>تَ            </a:t>
            </a:r>
          </a:p>
          <a:p>
            <a:r>
              <a:rPr lang="ar-AE" sz="3200" b="1" dirty="0">
                <a:cs typeface="+mj-cs"/>
              </a:rPr>
              <a:t>تُ</a:t>
            </a:r>
          </a:p>
        </p:txBody>
      </p:sp>
      <p:sp>
        <p:nvSpPr>
          <p:cNvPr id="47" name="مربع نص 9">
            <a:extLst>
              <a:ext uri="{FF2B5EF4-FFF2-40B4-BE49-F238E27FC236}">
                <a16:creationId xmlns:a16="http://schemas.microsoft.com/office/drawing/2014/main" id="{299D806D-B4A2-4C72-B321-EB1937E7AB91}"/>
              </a:ext>
            </a:extLst>
          </p:cNvPr>
          <p:cNvSpPr txBox="1"/>
          <p:nvPr/>
        </p:nvSpPr>
        <p:spPr>
          <a:xfrm>
            <a:off x="5008228" y="5511028"/>
            <a:ext cx="819462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AE" sz="3200" b="1" dirty="0">
                <a:cs typeface="+mj-cs"/>
              </a:rPr>
              <a:t>تِ</a:t>
            </a:r>
          </a:p>
        </p:txBody>
      </p:sp>
      <p:sp>
        <p:nvSpPr>
          <p:cNvPr id="62" name="مربع نص 61">
            <a:extLst>
              <a:ext uri="{FF2B5EF4-FFF2-40B4-BE49-F238E27FC236}">
                <a16:creationId xmlns:a16="http://schemas.microsoft.com/office/drawing/2014/main" id="{24FADD8C-827B-4D7E-B4EF-87D0845D84DB}"/>
              </a:ext>
            </a:extLst>
          </p:cNvPr>
          <p:cNvSpPr txBox="1"/>
          <p:nvPr/>
        </p:nvSpPr>
        <p:spPr>
          <a:xfrm>
            <a:off x="369811" y="7306691"/>
            <a:ext cx="591304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AE" sz="3600" dirty="0" err="1"/>
              <a:t>با</a:t>
            </a:r>
            <a:r>
              <a:rPr lang="ar-AE" sz="3600" dirty="0"/>
              <a:t> + ب  ..........</a:t>
            </a:r>
          </a:p>
        </p:txBody>
      </p:sp>
      <p:sp>
        <p:nvSpPr>
          <p:cNvPr id="63" name="مربع نص 9">
            <a:extLst>
              <a:ext uri="{FF2B5EF4-FFF2-40B4-BE49-F238E27FC236}">
                <a16:creationId xmlns:a16="http://schemas.microsoft.com/office/drawing/2014/main" id="{823A47E3-D141-4908-B919-F58072CE1C83}"/>
              </a:ext>
            </a:extLst>
          </p:cNvPr>
          <p:cNvSpPr txBox="1"/>
          <p:nvPr/>
        </p:nvSpPr>
        <p:spPr>
          <a:xfrm>
            <a:off x="1076212" y="6778128"/>
            <a:ext cx="524252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AE" sz="2800" dirty="0"/>
              <a:t>7- كون من الحروف كلمات </a:t>
            </a:r>
          </a:p>
        </p:txBody>
      </p:sp>
      <p:sp>
        <p:nvSpPr>
          <p:cNvPr id="64" name="مربع نص 63">
            <a:extLst>
              <a:ext uri="{FF2B5EF4-FFF2-40B4-BE49-F238E27FC236}">
                <a16:creationId xmlns:a16="http://schemas.microsoft.com/office/drawing/2014/main" id="{4575E271-AC1C-42CF-A1A0-CFFE34DDE45F}"/>
              </a:ext>
            </a:extLst>
          </p:cNvPr>
          <p:cNvSpPr txBox="1"/>
          <p:nvPr/>
        </p:nvSpPr>
        <p:spPr>
          <a:xfrm>
            <a:off x="478122" y="7998109"/>
            <a:ext cx="591304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AE" sz="3600" dirty="0"/>
              <a:t>أَ + بٌ  .....................</a:t>
            </a:r>
          </a:p>
        </p:txBody>
      </p:sp>
      <p:sp>
        <p:nvSpPr>
          <p:cNvPr id="65" name="مربع نص 64">
            <a:extLst>
              <a:ext uri="{FF2B5EF4-FFF2-40B4-BE49-F238E27FC236}">
                <a16:creationId xmlns:a16="http://schemas.microsoft.com/office/drawing/2014/main" id="{6413B8C5-F31C-4DC7-9BD7-2C14F539A7C5}"/>
              </a:ext>
            </a:extLst>
          </p:cNvPr>
          <p:cNvSpPr txBox="1"/>
          <p:nvPr/>
        </p:nvSpPr>
        <p:spPr>
          <a:xfrm>
            <a:off x="550227" y="6244101"/>
            <a:ext cx="5913040" cy="46166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1">
            <a:spAutoFit/>
          </a:bodyPr>
          <a:lstStyle/>
          <a:p>
            <a:r>
              <a:rPr lang="ar-AE" sz="2400" b="1" u="sng" dirty="0"/>
              <a:t>السؤال الثاني  الكتابة                           ( درجتان )</a:t>
            </a:r>
          </a:p>
        </p:txBody>
      </p:sp>
    </p:spTree>
    <p:extLst>
      <p:ext uri="{BB962C8B-B14F-4D97-AF65-F5344CB8AC3E}">
        <p14:creationId xmlns:p14="http://schemas.microsoft.com/office/powerpoint/2010/main" val="9221955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514350" y="3127992"/>
            <a:ext cx="5829300" cy="1960033"/>
          </a:xfrm>
        </p:spPr>
        <p:txBody>
          <a:bodyPr/>
          <a:lstStyle/>
          <a:p>
            <a:endParaRPr lang="ar-AE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028700" y="5469024"/>
            <a:ext cx="4800600" cy="2336800"/>
          </a:xfrm>
        </p:spPr>
        <p:txBody>
          <a:bodyPr/>
          <a:lstStyle/>
          <a:p>
            <a:endParaRPr lang="ar-AE"/>
          </a:p>
        </p:txBody>
      </p:sp>
      <p:sp>
        <p:nvSpPr>
          <p:cNvPr id="4" name="مستطيل 3"/>
          <p:cNvSpPr/>
          <p:nvPr/>
        </p:nvSpPr>
        <p:spPr>
          <a:xfrm>
            <a:off x="296652" y="275395"/>
            <a:ext cx="6264696" cy="835292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AE" dirty="0"/>
          </a:p>
        </p:txBody>
      </p:sp>
      <p:sp>
        <p:nvSpPr>
          <p:cNvPr id="44" name="مربع نص 43">
            <a:extLst>
              <a:ext uri="{FF2B5EF4-FFF2-40B4-BE49-F238E27FC236}">
                <a16:creationId xmlns:a16="http://schemas.microsoft.com/office/drawing/2014/main" id="{1D293EDF-8E25-49DA-86B8-2358FD262361}"/>
              </a:ext>
            </a:extLst>
          </p:cNvPr>
          <p:cNvSpPr txBox="1"/>
          <p:nvPr/>
        </p:nvSpPr>
        <p:spPr>
          <a:xfrm>
            <a:off x="338520" y="463759"/>
            <a:ext cx="591304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AE" sz="2400" dirty="0"/>
              <a:t>8- أكمل الصورة بالحرف أو المقطع المـناسب :- </a:t>
            </a:r>
          </a:p>
        </p:txBody>
      </p:sp>
      <p:sp>
        <p:nvSpPr>
          <p:cNvPr id="45" name="مربع نص 9">
            <a:extLst>
              <a:ext uri="{FF2B5EF4-FFF2-40B4-BE49-F238E27FC236}">
                <a16:creationId xmlns:a16="http://schemas.microsoft.com/office/drawing/2014/main" id="{0A67E08D-DDAF-408E-A728-7239C3519F51}"/>
              </a:ext>
            </a:extLst>
          </p:cNvPr>
          <p:cNvSpPr txBox="1"/>
          <p:nvPr/>
        </p:nvSpPr>
        <p:spPr>
          <a:xfrm>
            <a:off x="3447698" y="1191266"/>
            <a:ext cx="1271500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AE" sz="3200" b="1" dirty="0">
                <a:cs typeface="+mj-cs"/>
              </a:rPr>
              <a:t>ت</a:t>
            </a:r>
          </a:p>
        </p:txBody>
      </p:sp>
      <p:sp>
        <p:nvSpPr>
          <p:cNvPr id="46" name="مربع نص 9">
            <a:extLst>
              <a:ext uri="{FF2B5EF4-FFF2-40B4-BE49-F238E27FC236}">
                <a16:creationId xmlns:a16="http://schemas.microsoft.com/office/drawing/2014/main" id="{D0E06656-C9E3-4D41-935A-FE10CFB9E2B0}"/>
              </a:ext>
            </a:extLst>
          </p:cNvPr>
          <p:cNvSpPr txBox="1"/>
          <p:nvPr/>
        </p:nvSpPr>
        <p:spPr>
          <a:xfrm>
            <a:off x="4913265" y="1177250"/>
            <a:ext cx="1271500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AE" sz="3200" b="1" dirty="0">
                <a:cs typeface="+mj-cs"/>
              </a:rPr>
              <a:t>تـيــ</a:t>
            </a:r>
          </a:p>
        </p:txBody>
      </p:sp>
      <p:sp>
        <p:nvSpPr>
          <p:cNvPr id="48" name="مربع نص 9">
            <a:extLst>
              <a:ext uri="{FF2B5EF4-FFF2-40B4-BE49-F238E27FC236}">
                <a16:creationId xmlns:a16="http://schemas.microsoft.com/office/drawing/2014/main" id="{3E0EB6CC-CC88-401C-B70E-6D1E754B702D}"/>
              </a:ext>
            </a:extLst>
          </p:cNvPr>
          <p:cNvSpPr txBox="1"/>
          <p:nvPr/>
        </p:nvSpPr>
        <p:spPr>
          <a:xfrm>
            <a:off x="2149175" y="1082159"/>
            <a:ext cx="1271500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AE" sz="3200" b="1" dirty="0">
                <a:cs typeface="+mj-cs"/>
              </a:rPr>
              <a:t>بـي</a:t>
            </a:r>
          </a:p>
        </p:txBody>
      </p:sp>
      <p:sp>
        <p:nvSpPr>
          <p:cNvPr id="49" name="مستطيل 48">
            <a:extLst>
              <a:ext uri="{FF2B5EF4-FFF2-40B4-BE49-F238E27FC236}">
                <a16:creationId xmlns:a16="http://schemas.microsoft.com/office/drawing/2014/main" id="{B5226323-4EFE-436C-A2A0-5EA907F61FFA}"/>
              </a:ext>
            </a:extLst>
          </p:cNvPr>
          <p:cNvSpPr/>
          <p:nvPr/>
        </p:nvSpPr>
        <p:spPr>
          <a:xfrm>
            <a:off x="4653136" y="1779121"/>
            <a:ext cx="1647768" cy="126871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pic>
        <p:nvPicPr>
          <p:cNvPr id="50" name="Picture 21">
            <a:extLst>
              <a:ext uri="{FF2B5EF4-FFF2-40B4-BE49-F238E27FC236}">
                <a16:creationId xmlns:a16="http://schemas.microsoft.com/office/drawing/2014/main" id="{75262ED9-106B-4238-A970-964C6A6F076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463" r="28848"/>
          <a:stretch/>
        </p:blipFill>
        <p:spPr>
          <a:xfrm>
            <a:off x="4913265" y="1878173"/>
            <a:ext cx="1250947" cy="1107876"/>
          </a:xfrm>
          <a:prstGeom prst="rect">
            <a:avLst/>
          </a:prstGeom>
        </p:spPr>
      </p:pic>
      <p:sp>
        <p:nvSpPr>
          <p:cNvPr id="53" name="مستطيل 52">
            <a:extLst>
              <a:ext uri="{FF2B5EF4-FFF2-40B4-BE49-F238E27FC236}">
                <a16:creationId xmlns:a16="http://schemas.microsoft.com/office/drawing/2014/main" id="{7CCE4C8C-F856-42A4-AC89-669BE7BA1FC3}"/>
              </a:ext>
            </a:extLst>
          </p:cNvPr>
          <p:cNvSpPr/>
          <p:nvPr/>
        </p:nvSpPr>
        <p:spPr>
          <a:xfrm>
            <a:off x="1446244" y="4087691"/>
            <a:ext cx="1690514" cy="115737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pic>
        <p:nvPicPr>
          <p:cNvPr id="54" name="Picture 29">
            <a:extLst>
              <a:ext uri="{FF2B5EF4-FFF2-40B4-BE49-F238E27FC236}">
                <a16:creationId xmlns:a16="http://schemas.microsoft.com/office/drawing/2014/main" id="{57F63C1F-A344-4772-8326-128D6AFCE9A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505"/>
          <a:stretch/>
        </p:blipFill>
        <p:spPr>
          <a:xfrm>
            <a:off x="2241679" y="4240907"/>
            <a:ext cx="823876" cy="662185"/>
          </a:xfrm>
          <a:prstGeom prst="rect">
            <a:avLst/>
          </a:prstGeom>
        </p:spPr>
      </p:pic>
      <p:sp>
        <p:nvSpPr>
          <p:cNvPr id="55" name="مستطيل 54">
            <a:extLst>
              <a:ext uri="{FF2B5EF4-FFF2-40B4-BE49-F238E27FC236}">
                <a16:creationId xmlns:a16="http://schemas.microsoft.com/office/drawing/2014/main" id="{476A9128-9DEF-4FA5-8116-B2F0DBCF2052}"/>
              </a:ext>
            </a:extLst>
          </p:cNvPr>
          <p:cNvSpPr/>
          <p:nvPr/>
        </p:nvSpPr>
        <p:spPr>
          <a:xfrm>
            <a:off x="4717926" y="3241923"/>
            <a:ext cx="1586724" cy="52122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3600" dirty="0"/>
              <a:t>أَ</a:t>
            </a:r>
            <a:r>
              <a:rPr lang="ar-AE" sz="2000" dirty="0"/>
              <a:t>................</a:t>
            </a:r>
            <a:endParaRPr lang="en-US" sz="2800" dirty="0"/>
          </a:p>
        </p:txBody>
      </p:sp>
      <p:sp>
        <p:nvSpPr>
          <p:cNvPr id="56" name="مستطيل 55">
            <a:extLst>
              <a:ext uri="{FF2B5EF4-FFF2-40B4-BE49-F238E27FC236}">
                <a16:creationId xmlns:a16="http://schemas.microsoft.com/office/drawing/2014/main" id="{A1CC54F9-AD58-43AF-99A6-5C3D059D25AD}"/>
              </a:ext>
            </a:extLst>
          </p:cNvPr>
          <p:cNvSpPr/>
          <p:nvPr/>
        </p:nvSpPr>
        <p:spPr>
          <a:xfrm>
            <a:off x="1700275" y="3160965"/>
            <a:ext cx="1271500" cy="52122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2000" dirty="0"/>
              <a:t>.......</a:t>
            </a:r>
            <a:r>
              <a:rPr lang="ar-AE" sz="3600" dirty="0"/>
              <a:t>ب</a:t>
            </a:r>
            <a:endParaRPr lang="en-US" sz="2800" dirty="0"/>
          </a:p>
        </p:txBody>
      </p:sp>
      <p:sp>
        <p:nvSpPr>
          <p:cNvPr id="57" name="مستطيل 56">
            <a:extLst>
              <a:ext uri="{FF2B5EF4-FFF2-40B4-BE49-F238E27FC236}">
                <a16:creationId xmlns:a16="http://schemas.microsoft.com/office/drawing/2014/main" id="{DAE2FB67-AE84-4DAC-9720-DA1BBC2028D5}"/>
              </a:ext>
            </a:extLst>
          </p:cNvPr>
          <p:cNvSpPr/>
          <p:nvPr/>
        </p:nvSpPr>
        <p:spPr>
          <a:xfrm>
            <a:off x="4923824" y="5425267"/>
            <a:ext cx="1271500" cy="52122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2000" dirty="0"/>
              <a:t>.......</a:t>
            </a:r>
            <a:r>
              <a:rPr lang="ar-AE" sz="3600" dirty="0"/>
              <a:t>ـنٌ</a:t>
            </a:r>
            <a:endParaRPr lang="en-US" sz="2800" dirty="0"/>
          </a:p>
        </p:txBody>
      </p:sp>
      <p:sp>
        <p:nvSpPr>
          <p:cNvPr id="58" name="مستطيل 57">
            <a:extLst>
              <a:ext uri="{FF2B5EF4-FFF2-40B4-BE49-F238E27FC236}">
                <a16:creationId xmlns:a16="http://schemas.microsoft.com/office/drawing/2014/main" id="{63A4FEA1-D218-4E9E-B6F8-4DDF347D722E}"/>
              </a:ext>
            </a:extLst>
          </p:cNvPr>
          <p:cNvSpPr/>
          <p:nvPr/>
        </p:nvSpPr>
        <p:spPr>
          <a:xfrm>
            <a:off x="1794055" y="5425267"/>
            <a:ext cx="1271500" cy="52122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3600" dirty="0"/>
              <a:t>حـو</a:t>
            </a:r>
            <a:r>
              <a:rPr lang="ar-AE" sz="2400" dirty="0"/>
              <a:t>.....</a:t>
            </a:r>
            <a:r>
              <a:rPr lang="ar-AE" sz="3600" dirty="0"/>
              <a:t> </a:t>
            </a:r>
            <a:endParaRPr lang="en-US" sz="4400" dirty="0"/>
          </a:p>
        </p:txBody>
      </p:sp>
      <p:sp>
        <p:nvSpPr>
          <p:cNvPr id="59" name="مربع نص 9">
            <a:extLst>
              <a:ext uri="{FF2B5EF4-FFF2-40B4-BE49-F238E27FC236}">
                <a16:creationId xmlns:a16="http://schemas.microsoft.com/office/drawing/2014/main" id="{EEC9E236-A35A-4A87-B48A-B5E07410F8D4}"/>
              </a:ext>
            </a:extLst>
          </p:cNvPr>
          <p:cNvSpPr txBox="1"/>
          <p:nvPr/>
        </p:nvSpPr>
        <p:spPr>
          <a:xfrm>
            <a:off x="493834" y="1075437"/>
            <a:ext cx="1271500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AE" sz="3200" b="1" dirty="0" err="1">
                <a:cs typeface="+mj-cs"/>
              </a:rPr>
              <a:t>بـا</a:t>
            </a:r>
            <a:endParaRPr lang="ar-AE" sz="3200" b="1" dirty="0">
              <a:cs typeface="+mj-cs"/>
            </a:endParaRPr>
          </a:p>
        </p:txBody>
      </p:sp>
      <p:sp>
        <p:nvSpPr>
          <p:cNvPr id="70" name="مستطيل 69">
            <a:extLst>
              <a:ext uri="{FF2B5EF4-FFF2-40B4-BE49-F238E27FC236}">
                <a16:creationId xmlns:a16="http://schemas.microsoft.com/office/drawing/2014/main" id="{D433AD7D-DDEB-460B-A846-60FACEC26651}"/>
              </a:ext>
            </a:extLst>
          </p:cNvPr>
          <p:cNvSpPr/>
          <p:nvPr/>
        </p:nvSpPr>
        <p:spPr>
          <a:xfrm>
            <a:off x="1467824" y="1717745"/>
            <a:ext cx="1736402" cy="125320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71" name="مستطيل 70">
            <a:extLst>
              <a:ext uri="{FF2B5EF4-FFF2-40B4-BE49-F238E27FC236}">
                <a16:creationId xmlns:a16="http://schemas.microsoft.com/office/drawing/2014/main" id="{D102002D-76BD-474A-B47C-920DAD299F0C}"/>
              </a:ext>
            </a:extLst>
          </p:cNvPr>
          <p:cNvSpPr/>
          <p:nvPr/>
        </p:nvSpPr>
        <p:spPr>
          <a:xfrm>
            <a:off x="4653136" y="4010640"/>
            <a:ext cx="1690514" cy="123442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000" dirty="0"/>
          </a:p>
        </p:txBody>
      </p:sp>
      <p:pic>
        <p:nvPicPr>
          <p:cNvPr id="51" name="Picture 14" descr="clipart images of door - Clip Art Library">
            <a:extLst>
              <a:ext uri="{FF2B5EF4-FFF2-40B4-BE49-F238E27FC236}">
                <a16:creationId xmlns:a16="http://schemas.microsoft.com/office/drawing/2014/main" id="{1F3C87FA-11CA-4167-BDC7-03EA7FC2BB7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11"/>
          <a:stretch/>
        </p:blipFill>
        <p:spPr bwMode="auto">
          <a:xfrm>
            <a:off x="1678611" y="1768511"/>
            <a:ext cx="1197531" cy="11689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" name="Picture 16" descr="Fig Fruit Clipart | i2Clipart - Royalty Free Public Domain Clipart">
            <a:extLst>
              <a:ext uri="{FF2B5EF4-FFF2-40B4-BE49-F238E27FC236}">
                <a16:creationId xmlns:a16="http://schemas.microsoft.com/office/drawing/2014/main" id="{53824D0D-B5B2-40B6-85A8-E0636DFCE1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1379" y="4051401"/>
            <a:ext cx="979818" cy="914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0" name="مستطيل 79">
            <a:extLst>
              <a:ext uri="{FF2B5EF4-FFF2-40B4-BE49-F238E27FC236}">
                <a16:creationId xmlns:a16="http://schemas.microsoft.com/office/drawing/2014/main" id="{6887494F-C58F-4DB4-A5AB-87EFDFBF36E3}"/>
              </a:ext>
            </a:extLst>
          </p:cNvPr>
          <p:cNvSpPr/>
          <p:nvPr/>
        </p:nvSpPr>
        <p:spPr>
          <a:xfrm>
            <a:off x="2277377" y="6423958"/>
            <a:ext cx="2736304" cy="504043"/>
          </a:xfrm>
          <a:prstGeom prst="rect">
            <a:avLst/>
          </a:prstGeom>
          <a:ln>
            <a:prstDash val="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dirty="0"/>
              <a:t>انتهت الأسئلة بالتوفيق </a:t>
            </a:r>
            <a:endParaRPr lang="en-US" dirty="0"/>
          </a:p>
        </p:txBody>
      </p:sp>
      <p:graphicFrame>
        <p:nvGraphicFramePr>
          <p:cNvPr id="81" name="Table 5">
            <a:extLst>
              <a:ext uri="{FF2B5EF4-FFF2-40B4-BE49-F238E27FC236}">
                <a16:creationId xmlns:a16="http://schemas.microsoft.com/office/drawing/2014/main" id="{C944DE26-8A6A-4E6E-92C7-89EC6D76239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2630807"/>
              </p:ext>
            </p:extLst>
          </p:nvPr>
        </p:nvGraphicFramePr>
        <p:xfrm>
          <a:off x="751677" y="7235184"/>
          <a:ext cx="5578947" cy="11125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79427">
                  <a:extLst>
                    <a:ext uri="{9D8B030D-6E8A-4147-A177-3AD203B41FA5}">
                      <a16:colId xmlns:a16="http://schemas.microsoft.com/office/drawing/2014/main" val="268547694"/>
                    </a:ext>
                  </a:extLst>
                </a:gridCol>
                <a:gridCol w="899904">
                  <a:extLst>
                    <a:ext uri="{9D8B030D-6E8A-4147-A177-3AD203B41FA5}">
                      <a16:colId xmlns:a16="http://schemas.microsoft.com/office/drawing/2014/main" val="1629344482"/>
                    </a:ext>
                  </a:extLst>
                </a:gridCol>
                <a:gridCol w="899904">
                  <a:extLst>
                    <a:ext uri="{9D8B030D-6E8A-4147-A177-3AD203B41FA5}">
                      <a16:colId xmlns:a16="http://schemas.microsoft.com/office/drawing/2014/main" val="817107385"/>
                    </a:ext>
                  </a:extLst>
                </a:gridCol>
                <a:gridCol w="899904">
                  <a:extLst>
                    <a:ext uri="{9D8B030D-6E8A-4147-A177-3AD203B41FA5}">
                      <a16:colId xmlns:a16="http://schemas.microsoft.com/office/drawing/2014/main" val="317090502"/>
                    </a:ext>
                  </a:extLst>
                </a:gridCol>
                <a:gridCol w="899904">
                  <a:extLst>
                    <a:ext uri="{9D8B030D-6E8A-4147-A177-3AD203B41FA5}">
                      <a16:colId xmlns:a16="http://schemas.microsoft.com/office/drawing/2014/main" val="3843987110"/>
                    </a:ext>
                  </a:extLst>
                </a:gridCol>
                <a:gridCol w="899904">
                  <a:extLst>
                    <a:ext uri="{9D8B030D-6E8A-4147-A177-3AD203B41FA5}">
                      <a16:colId xmlns:a16="http://schemas.microsoft.com/office/drawing/2014/main" val="11451426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AE" sz="1600" dirty="0"/>
                        <a:t>المجموع 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1600" dirty="0"/>
                        <a:t>3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1600" dirty="0"/>
                        <a:t>2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1600" dirty="0"/>
                        <a:t>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1600" dirty="0"/>
                        <a:t>كتابة الاسم 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1600" dirty="0"/>
                        <a:t>سؤال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70426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AE" sz="1600" dirty="0"/>
                        <a:t>10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1600" dirty="0"/>
                        <a:t>2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1600" dirty="0"/>
                        <a:t>2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1600" dirty="0"/>
                        <a:t>5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1600" dirty="0"/>
                        <a:t>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1200" dirty="0"/>
                        <a:t>الدرجة</a:t>
                      </a:r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00359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388372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21148691"/>
      </p:ext>
    </p:extLst>
  </p:cSld>
  <p:clrMapOvr>
    <a:masterClrMapping/>
  </p:clrMapOvr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341</TotalTime>
  <Words>153</Words>
  <Application>Microsoft Office PowerPoint</Application>
  <PresentationFormat>عرض على الشاشة (4:3)</PresentationFormat>
  <Paragraphs>51</Paragraphs>
  <Slides>3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3</vt:i4>
      </vt:variant>
    </vt:vector>
  </HeadingPairs>
  <TitlesOfParts>
    <vt:vector size="6" baseType="lpstr">
      <vt:lpstr>Arial</vt:lpstr>
      <vt:lpstr>Calibri</vt:lpstr>
      <vt:lpstr>نسق Office</vt:lpstr>
      <vt:lpstr>عرض تقديمي في PowerPoint</vt:lpstr>
      <vt:lpstr>عرض تقديمي في PowerPoint</vt:lpstr>
      <vt:lpstr>عرض تقديمي في PowerPoint</vt:lpstr>
    </vt:vector>
  </TitlesOfParts>
  <Company>Ahmed-Under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win</dc:creator>
  <cp:lastModifiedBy>فاطمة عبد الله الشحي</cp:lastModifiedBy>
  <cp:revision>36</cp:revision>
  <dcterms:created xsi:type="dcterms:W3CDTF">2017-10-07T14:21:32Z</dcterms:created>
  <dcterms:modified xsi:type="dcterms:W3CDTF">2022-09-24T11:24:16Z</dcterms:modified>
</cp:coreProperties>
</file>