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65" r:id="rId3"/>
    <p:sldId id="266" r:id="rId4"/>
  </p:sldIdLst>
  <p:sldSz cx="6858000" cy="9144000" type="screen4x3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82" d="100"/>
          <a:sy n="82" d="100"/>
        </p:scale>
        <p:origin x="2382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14/07/1443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3635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14/07/1443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45927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14/07/1443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03008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14/07/1443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22233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14/07/1443</a:t>
            </a:fld>
            <a:endParaRPr lang="ar-AE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65728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14/07/1443</a:t>
            </a:fld>
            <a:endParaRPr lang="ar-AE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55437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14/07/1443</a:t>
            </a:fld>
            <a:endParaRPr lang="ar-AE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02219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14/07/1443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49892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14/07/1443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98051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14/07/1443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68931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14/07/1443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80419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B80B2-37C4-49AE-BF55-9C63ABE24CE2}" type="datetimeFigureOut">
              <a:rPr lang="ar-AE" smtClean="0"/>
              <a:t>14/07/1443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07495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3735775"/>
            <a:ext cx="5829300" cy="1960033"/>
          </a:xfrm>
        </p:spPr>
        <p:txBody>
          <a:bodyPr/>
          <a:lstStyle/>
          <a:p>
            <a:endParaRPr lang="ar-AE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6076807"/>
            <a:ext cx="4800600" cy="2336800"/>
          </a:xfrm>
        </p:spPr>
        <p:txBody>
          <a:bodyPr/>
          <a:lstStyle/>
          <a:p>
            <a:endParaRPr lang="ar-AE"/>
          </a:p>
        </p:txBody>
      </p:sp>
      <p:sp>
        <p:nvSpPr>
          <p:cNvPr id="4" name="مستطيل 3"/>
          <p:cNvSpPr/>
          <p:nvPr/>
        </p:nvSpPr>
        <p:spPr>
          <a:xfrm>
            <a:off x="278997" y="363490"/>
            <a:ext cx="6264696" cy="852898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 dirty="0"/>
          </a:p>
        </p:txBody>
      </p:sp>
      <p:pic>
        <p:nvPicPr>
          <p:cNvPr id="22" name="Picture 16">
            <a:extLst>
              <a:ext uri="{FF2B5EF4-FFF2-40B4-BE49-F238E27FC236}">
                <a16:creationId xmlns:a16="http://schemas.microsoft.com/office/drawing/2014/main" id="{04913497-2C62-4C3C-B341-EDEEF86E45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4" t="3142" r="80326" b="77985"/>
          <a:stretch/>
        </p:blipFill>
        <p:spPr>
          <a:xfrm>
            <a:off x="396680" y="485248"/>
            <a:ext cx="1661401" cy="698474"/>
          </a:xfrm>
          <a:prstGeom prst="rect">
            <a:avLst/>
          </a:prstGeom>
        </p:spPr>
      </p:pic>
      <p:sp>
        <p:nvSpPr>
          <p:cNvPr id="31" name="مربع نص 30">
            <a:extLst>
              <a:ext uri="{FF2B5EF4-FFF2-40B4-BE49-F238E27FC236}">
                <a16:creationId xmlns:a16="http://schemas.microsoft.com/office/drawing/2014/main" id="{9DA16E8A-C607-4012-9274-7E76BE42EEF7}"/>
              </a:ext>
            </a:extLst>
          </p:cNvPr>
          <p:cNvSpPr txBox="1"/>
          <p:nvPr/>
        </p:nvSpPr>
        <p:spPr>
          <a:xfrm>
            <a:off x="2104694" y="496160"/>
            <a:ext cx="4322696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1600" b="1" dirty="0"/>
              <a:t>نموذج اختبار مادة الدراسات الاجتماعية </a:t>
            </a:r>
          </a:p>
          <a:p>
            <a:r>
              <a:rPr lang="ar-AE" sz="1600" b="1" dirty="0"/>
              <a:t>الصف الأول الأساسي </a:t>
            </a:r>
          </a:p>
          <a:p>
            <a:r>
              <a:rPr lang="ar-AE" sz="1600" b="1" dirty="0"/>
              <a:t>الفصل الدراسي الثاني   التقويم الثاني 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38526C0D-469F-4706-A1C3-7358C1FCC638}"/>
              </a:ext>
            </a:extLst>
          </p:cNvPr>
          <p:cNvSpPr txBox="1"/>
          <p:nvPr/>
        </p:nvSpPr>
        <p:spPr>
          <a:xfrm>
            <a:off x="472478" y="1352089"/>
            <a:ext cx="5913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ar-AE" dirty="0"/>
              <a:t>اسم الطالب :............................ الصف الأول ........</a:t>
            </a:r>
            <a:endParaRPr lang="ar-AE" b="1" dirty="0"/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99822333-5522-42F6-B7DD-F29722982227}"/>
              </a:ext>
            </a:extLst>
          </p:cNvPr>
          <p:cNvSpPr txBox="1"/>
          <p:nvPr/>
        </p:nvSpPr>
        <p:spPr>
          <a:xfrm>
            <a:off x="519762" y="1754919"/>
            <a:ext cx="591304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AE" b="1" u="sng" dirty="0"/>
              <a:t>السؤال الأول </a:t>
            </a: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7744F16A-2C7F-4A13-994D-FD2B5D5DA9BC}"/>
              </a:ext>
            </a:extLst>
          </p:cNvPr>
          <p:cNvSpPr/>
          <p:nvPr/>
        </p:nvSpPr>
        <p:spPr>
          <a:xfrm>
            <a:off x="408871" y="1239314"/>
            <a:ext cx="1219201" cy="10439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AE" dirty="0"/>
          </a:p>
          <a:p>
            <a:pPr algn="ctr"/>
            <a:r>
              <a:rPr lang="ar-AE" dirty="0"/>
              <a:t>10</a:t>
            </a:r>
            <a:endParaRPr lang="en-US" dirty="0"/>
          </a:p>
        </p:txBody>
      </p:sp>
      <p:cxnSp>
        <p:nvCxnSpPr>
          <p:cNvPr id="10" name="رابط مستقيم 9">
            <a:extLst>
              <a:ext uri="{FF2B5EF4-FFF2-40B4-BE49-F238E27FC236}">
                <a16:creationId xmlns:a16="http://schemas.microsoft.com/office/drawing/2014/main" id="{B1C1D8E9-4D6A-47B5-86B4-AEFC77DC3E60}"/>
              </a:ext>
            </a:extLst>
          </p:cNvPr>
          <p:cNvCxnSpPr>
            <a:cxnSpLocks/>
          </p:cNvCxnSpPr>
          <p:nvPr/>
        </p:nvCxnSpPr>
        <p:spPr>
          <a:xfrm flipH="1">
            <a:off x="472481" y="1730306"/>
            <a:ext cx="1091979" cy="111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مربع نص 7">
            <a:extLst>
              <a:ext uri="{FF2B5EF4-FFF2-40B4-BE49-F238E27FC236}">
                <a16:creationId xmlns:a16="http://schemas.microsoft.com/office/drawing/2014/main" id="{2CDC0413-C55A-4FC9-822C-8990C26CF6D7}"/>
              </a:ext>
            </a:extLst>
          </p:cNvPr>
          <p:cNvSpPr txBox="1"/>
          <p:nvPr/>
        </p:nvSpPr>
        <p:spPr>
          <a:xfrm>
            <a:off x="396680" y="2584747"/>
            <a:ext cx="6074725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ar-AE" sz="1800" b="0" i="0" u="none" strike="noStrike" baseline="0" dirty="0">
                <a:latin typeface="TraditionalArabic"/>
              </a:rPr>
              <a:t>عِلْمُ الْجُغْرافْيا هُوَ الْعِلْمُ الَّذي يَدْرُسُ الْأرْضَ، وَكُلَّ ما هُوَ مَوْجودٌ عَلَيْها. دِراسَةُ الْأرْضِ تَعْني دِراسَةَ الْيابِسَةِ و َالْماءِ وَالْحَيَواناتِ وَالنَّباتاتِ، وَالْمُناخِ وَاْلِإنْسانِ أَيْضًا </a:t>
            </a:r>
          </a:p>
          <a:p>
            <a:r>
              <a:rPr lang="ar-AE" sz="1800" b="0" i="0" u="none" strike="noStrike" baseline="0" dirty="0">
                <a:latin typeface="TraditionalArabic"/>
              </a:rPr>
              <a:t>يُقَسِّمُ عُلَماءُ الْجُغْرافْيا الْمَعالِمَ الَّتي نَراها عَلى كَوْكَبِ الْأرْضِ إِلى قِسْمَيْنِ: مَعالِمَ طَبيعِيَّةٍ، وَمَعالِمَ بَشَرِيَّةٍ.</a:t>
            </a:r>
            <a:endParaRPr lang="en-US" dirty="0">
              <a:cs typeface="Akhbar MT" pitchFamily="2" charset="-78"/>
            </a:endParaRPr>
          </a:p>
        </p:txBody>
      </p:sp>
      <p:sp>
        <p:nvSpPr>
          <p:cNvPr id="30" name="مربع نص 9">
            <a:extLst>
              <a:ext uri="{FF2B5EF4-FFF2-40B4-BE49-F238E27FC236}">
                <a16:creationId xmlns:a16="http://schemas.microsoft.com/office/drawing/2014/main" id="{0FF60AD3-4A7B-41A5-89E1-F850702B1FEB}"/>
              </a:ext>
            </a:extLst>
          </p:cNvPr>
          <p:cNvSpPr txBox="1"/>
          <p:nvPr/>
        </p:nvSpPr>
        <p:spPr>
          <a:xfrm>
            <a:off x="472478" y="2186531"/>
            <a:ext cx="60472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dirty="0"/>
              <a:t>1- أولا : استمع لقراءة النص ثم اختر الإجابة الصحيحة </a:t>
            </a:r>
            <a:endParaRPr lang="ar-AE" sz="1600" dirty="0"/>
          </a:p>
        </p:txBody>
      </p:sp>
      <p:sp>
        <p:nvSpPr>
          <p:cNvPr id="33" name="مربع نص 9">
            <a:extLst>
              <a:ext uri="{FF2B5EF4-FFF2-40B4-BE49-F238E27FC236}">
                <a16:creationId xmlns:a16="http://schemas.microsoft.com/office/drawing/2014/main" id="{53D9CCEE-1108-422C-9FE1-BF10C1368831}"/>
              </a:ext>
            </a:extLst>
          </p:cNvPr>
          <p:cNvSpPr txBox="1"/>
          <p:nvPr/>
        </p:nvSpPr>
        <p:spPr>
          <a:xfrm>
            <a:off x="1603098" y="4067944"/>
            <a:ext cx="503952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1600" dirty="0"/>
              <a:t>  1- </a:t>
            </a:r>
            <a:r>
              <a:rPr lang="ar-AE" sz="1600" b="1" dirty="0"/>
              <a:t>علم الجغرافيا يدرس :</a:t>
            </a:r>
          </a:p>
        </p:txBody>
      </p:sp>
      <p:sp>
        <p:nvSpPr>
          <p:cNvPr id="38" name="مربع نص 9">
            <a:extLst>
              <a:ext uri="{FF2B5EF4-FFF2-40B4-BE49-F238E27FC236}">
                <a16:creationId xmlns:a16="http://schemas.microsoft.com/office/drawing/2014/main" id="{4BE01CBB-8AFF-403C-BDD6-F432CCBD737E}"/>
              </a:ext>
            </a:extLst>
          </p:cNvPr>
          <p:cNvSpPr txBox="1"/>
          <p:nvPr/>
        </p:nvSpPr>
        <p:spPr>
          <a:xfrm>
            <a:off x="972855" y="4428491"/>
            <a:ext cx="503952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1600" dirty="0"/>
              <a:t>كل ما موجود في السماء </a:t>
            </a:r>
          </a:p>
        </p:txBody>
      </p:sp>
      <p:sp>
        <p:nvSpPr>
          <p:cNvPr id="40" name="مربع نص 9">
            <a:extLst>
              <a:ext uri="{FF2B5EF4-FFF2-40B4-BE49-F238E27FC236}">
                <a16:creationId xmlns:a16="http://schemas.microsoft.com/office/drawing/2014/main" id="{DBF164A4-9E2C-418D-8767-EB828AF52A7C}"/>
              </a:ext>
            </a:extLst>
          </p:cNvPr>
          <p:cNvSpPr txBox="1"/>
          <p:nvPr/>
        </p:nvSpPr>
        <p:spPr>
          <a:xfrm>
            <a:off x="965040" y="4849247"/>
            <a:ext cx="503952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1600" dirty="0"/>
              <a:t>كل ما موجود على الأرض</a:t>
            </a:r>
          </a:p>
        </p:txBody>
      </p:sp>
      <p:sp>
        <p:nvSpPr>
          <p:cNvPr id="41" name="مربع نص 9">
            <a:extLst>
              <a:ext uri="{FF2B5EF4-FFF2-40B4-BE49-F238E27FC236}">
                <a16:creationId xmlns:a16="http://schemas.microsoft.com/office/drawing/2014/main" id="{8D64C405-EEA6-469C-B53A-65D57D12B8F1}"/>
              </a:ext>
            </a:extLst>
          </p:cNvPr>
          <p:cNvSpPr txBox="1"/>
          <p:nvPr/>
        </p:nvSpPr>
        <p:spPr>
          <a:xfrm>
            <a:off x="2780928" y="5292449"/>
            <a:ext cx="3223632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1600" dirty="0"/>
              <a:t>كل ما هو موجود في السماء و على الأرض </a:t>
            </a:r>
          </a:p>
        </p:txBody>
      </p:sp>
      <p:sp>
        <p:nvSpPr>
          <p:cNvPr id="42" name="شكل بيضاوي 41">
            <a:extLst>
              <a:ext uri="{FF2B5EF4-FFF2-40B4-BE49-F238E27FC236}">
                <a16:creationId xmlns:a16="http://schemas.microsoft.com/office/drawing/2014/main" id="{625916A2-083A-496C-AE73-7570A6EF6F33}"/>
              </a:ext>
            </a:extLst>
          </p:cNvPr>
          <p:cNvSpPr/>
          <p:nvPr/>
        </p:nvSpPr>
        <p:spPr>
          <a:xfrm>
            <a:off x="6012896" y="4975169"/>
            <a:ext cx="119460" cy="140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شكل بيضاوي 42">
            <a:extLst>
              <a:ext uri="{FF2B5EF4-FFF2-40B4-BE49-F238E27FC236}">
                <a16:creationId xmlns:a16="http://schemas.microsoft.com/office/drawing/2014/main" id="{CD25ECF6-7D60-4D7B-B0C7-E827930F619B}"/>
              </a:ext>
            </a:extLst>
          </p:cNvPr>
          <p:cNvSpPr/>
          <p:nvPr/>
        </p:nvSpPr>
        <p:spPr>
          <a:xfrm>
            <a:off x="6012896" y="4575179"/>
            <a:ext cx="119460" cy="140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شكل بيضاوي 44">
            <a:extLst>
              <a:ext uri="{FF2B5EF4-FFF2-40B4-BE49-F238E27FC236}">
                <a16:creationId xmlns:a16="http://schemas.microsoft.com/office/drawing/2014/main" id="{1C4D88AC-89C7-4FCF-98A3-BEF47168BD12}"/>
              </a:ext>
            </a:extLst>
          </p:cNvPr>
          <p:cNvSpPr/>
          <p:nvPr/>
        </p:nvSpPr>
        <p:spPr>
          <a:xfrm>
            <a:off x="6022926" y="5408475"/>
            <a:ext cx="119460" cy="140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مربع نص 9">
            <a:extLst>
              <a:ext uri="{FF2B5EF4-FFF2-40B4-BE49-F238E27FC236}">
                <a16:creationId xmlns:a16="http://schemas.microsoft.com/office/drawing/2014/main" id="{6A10514E-6C09-417F-80F6-57F442DA4658}"/>
              </a:ext>
            </a:extLst>
          </p:cNvPr>
          <p:cNvSpPr txBox="1"/>
          <p:nvPr/>
        </p:nvSpPr>
        <p:spPr>
          <a:xfrm>
            <a:off x="1539482" y="5747926"/>
            <a:ext cx="503952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1600" dirty="0"/>
              <a:t>  2- </a:t>
            </a:r>
            <a:r>
              <a:rPr lang="ar-AE" sz="1600" b="1" dirty="0"/>
              <a:t>واحدة مما يلي لا تشمل دراسة الأرض </a:t>
            </a:r>
            <a:r>
              <a:rPr lang="ar-AE" sz="1600" dirty="0"/>
              <a:t>: </a:t>
            </a:r>
            <a:endParaRPr lang="ar-AE" sz="1600" b="1" dirty="0"/>
          </a:p>
        </p:txBody>
      </p:sp>
      <p:sp>
        <p:nvSpPr>
          <p:cNvPr id="49" name="مربع نص 9">
            <a:extLst>
              <a:ext uri="{FF2B5EF4-FFF2-40B4-BE49-F238E27FC236}">
                <a16:creationId xmlns:a16="http://schemas.microsoft.com/office/drawing/2014/main" id="{1EFD15E3-B574-4461-9B13-3BF4AEEA628B}"/>
              </a:ext>
            </a:extLst>
          </p:cNvPr>
          <p:cNvSpPr txBox="1"/>
          <p:nvPr/>
        </p:nvSpPr>
        <p:spPr>
          <a:xfrm>
            <a:off x="909239" y="6108473"/>
            <a:ext cx="503952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1600" dirty="0"/>
              <a:t>الحيوانات </a:t>
            </a:r>
          </a:p>
        </p:txBody>
      </p:sp>
      <p:sp>
        <p:nvSpPr>
          <p:cNvPr id="50" name="مربع نص 9">
            <a:extLst>
              <a:ext uri="{FF2B5EF4-FFF2-40B4-BE49-F238E27FC236}">
                <a16:creationId xmlns:a16="http://schemas.microsoft.com/office/drawing/2014/main" id="{75B79218-AC23-41D3-89A1-38AA1EDFD48F}"/>
              </a:ext>
            </a:extLst>
          </p:cNvPr>
          <p:cNvSpPr txBox="1"/>
          <p:nvPr/>
        </p:nvSpPr>
        <p:spPr>
          <a:xfrm>
            <a:off x="901424" y="6529229"/>
            <a:ext cx="503952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1600" dirty="0"/>
              <a:t>الـماء </a:t>
            </a:r>
          </a:p>
        </p:txBody>
      </p:sp>
      <p:sp>
        <p:nvSpPr>
          <p:cNvPr id="51" name="مربع نص 9">
            <a:extLst>
              <a:ext uri="{FF2B5EF4-FFF2-40B4-BE49-F238E27FC236}">
                <a16:creationId xmlns:a16="http://schemas.microsoft.com/office/drawing/2014/main" id="{2C95B3CA-E194-4E04-9D1B-418CE90E6581}"/>
              </a:ext>
            </a:extLst>
          </p:cNvPr>
          <p:cNvSpPr txBox="1"/>
          <p:nvPr/>
        </p:nvSpPr>
        <p:spPr>
          <a:xfrm>
            <a:off x="901423" y="6972431"/>
            <a:ext cx="503952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1600" dirty="0"/>
              <a:t>الـهـواء </a:t>
            </a:r>
          </a:p>
        </p:txBody>
      </p:sp>
      <p:sp>
        <p:nvSpPr>
          <p:cNvPr id="52" name="شكل بيضاوي 51">
            <a:extLst>
              <a:ext uri="{FF2B5EF4-FFF2-40B4-BE49-F238E27FC236}">
                <a16:creationId xmlns:a16="http://schemas.microsoft.com/office/drawing/2014/main" id="{D51105D0-B224-47EF-B01A-6601EA16F364}"/>
              </a:ext>
            </a:extLst>
          </p:cNvPr>
          <p:cNvSpPr/>
          <p:nvPr/>
        </p:nvSpPr>
        <p:spPr>
          <a:xfrm>
            <a:off x="5949280" y="6244032"/>
            <a:ext cx="119460" cy="140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شكل بيضاوي 52">
            <a:extLst>
              <a:ext uri="{FF2B5EF4-FFF2-40B4-BE49-F238E27FC236}">
                <a16:creationId xmlns:a16="http://schemas.microsoft.com/office/drawing/2014/main" id="{04DB9A74-C2AF-434A-9F50-592227F51A44}"/>
              </a:ext>
            </a:extLst>
          </p:cNvPr>
          <p:cNvSpPr/>
          <p:nvPr/>
        </p:nvSpPr>
        <p:spPr>
          <a:xfrm>
            <a:off x="5959310" y="7088457"/>
            <a:ext cx="119460" cy="140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شكل بيضاوي 53">
            <a:extLst>
              <a:ext uri="{FF2B5EF4-FFF2-40B4-BE49-F238E27FC236}">
                <a16:creationId xmlns:a16="http://schemas.microsoft.com/office/drawing/2014/main" id="{D3F8C28C-590A-48E8-BF91-9E3439209033}"/>
              </a:ext>
            </a:extLst>
          </p:cNvPr>
          <p:cNvSpPr/>
          <p:nvPr/>
        </p:nvSpPr>
        <p:spPr>
          <a:xfrm>
            <a:off x="5959310" y="6660232"/>
            <a:ext cx="119460" cy="140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مربع نص 9">
            <a:extLst>
              <a:ext uri="{FF2B5EF4-FFF2-40B4-BE49-F238E27FC236}">
                <a16:creationId xmlns:a16="http://schemas.microsoft.com/office/drawing/2014/main" id="{8C0350AE-4EC2-4C62-9151-B0AA465C2BF7}"/>
              </a:ext>
            </a:extLst>
          </p:cNvPr>
          <p:cNvSpPr txBox="1"/>
          <p:nvPr/>
        </p:nvSpPr>
        <p:spPr>
          <a:xfrm>
            <a:off x="1546779" y="7308304"/>
            <a:ext cx="503952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1600" dirty="0"/>
              <a:t>  3- </a:t>
            </a:r>
            <a:r>
              <a:rPr lang="ar-AE" sz="1600" b="1" dirty="0"/>
              <a:t>قسم ُعلماء الجغرافيا المعالم إلى :</a:t>
            </a:r>
          </a:p>
        </p:txBody>
      </p:sp>
      <p:sp>
        <p:nvSpPr>
          <p:cNvPr id="56" name="مربع نص 9">
            <a:extLst>
              <a:ext uri="{FF2B5EF4-FFF2-40B4-BE49-F238E27FC236}">
                <a16:creationId xmlns:a16="http://schemas.microsoft.com/office/drawing/2014/main" id="{97248AC8-8C78-467D-AAFA-03020C87CA18}"/>
              </a:ext>
            </a:extLst>
          </p:cNvPr>
          <p:cNvSpPr txBox="1"/>
          <p:nvPr/>
        </p:nvSpPr>
        <p:spPr>
          <a:xfrm>
            <a:off x="916536" y="7668851"/>
            <a:ext cx="503952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1600" dirty="0"/>
              <a:t>معالم طبيعية </a:t>
            </a:r>
          </a:p>
        </p:txBody>
      </p:sp>
      <p:sp>
        <p:nvSpPr>
          <p:cNvPr id="57" name="مربع نص 9">
            <a:extLst>
              <a:ext uri="{FF2B5EF4-FFF2-40B4-BE49-F238E27FC236}">
                <a16:creationId xmlns:a16="http://schemas.microsoft.com/office/drawing/2014/main" id="{08EE9183-7F82-4D14-A14B-E0CA12D82E23}"/>
              </a:ext>
            </a:extLst>
          </p:cNvPr>
          <p:cNvSpPr txBox="1"/>
          <p:nvPr/>
        </p:nvSpPr>
        <p:spPr>
          <a:xfrm>
            <a:off x="908721" y="8089607"/>
            <a:ext cx="503952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1600" dirty="0"/>
              <a:t>معالم بشرية </a:t>
            </a:r>
          </a:p>
        </p:txBody>
      </p:sp>
      <p:sp>
        <p:nvSpPr>
          <p:cNvPr id="58" name="مربع نص 9">
            <a:extLst>
              <a:ext uri="{FF2B5EF4-FFF2-40B4-BE49-F238E27FC236}">
                <a16:creationId xmlns:a16="http://schemas.microsoft.com/office/drawing/2014/main" id="{BE15584D-971A-417A-947A-F3AD7AFD4C09}"/>
              </a:ext>
            </a:extLst>
          </p:cNvPr>
          <p:cNvSpPr txBox="1"/>
          <p:nvPr/>
        </p:nvSpPr>
        <p:spPr>
          <a:xfrm>
            <a:off x="908720" y="8532809"/>
            <a:ext cx="503952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1600" dirty="0"/>
              <a:t>معالم طبيعية و بشرية </a:t>
            </a:r>
          </a:p>
        </p:txBody>
      </p:sp>
      <p:sp>
        <p:nvSpPr>
          <p:cNvPr id="59" name="شكل بيضاوي 58">
            <a:extLst>
              <a:ext uri="{FF2B5EF4-FFF2-40B4-BE49-F238E27FC236}">
                <a16:creationId xmlns:a16="http://schemas.microsoft.com/office/drawing/2014/main" id="{EE1F2317-6E6A-4572-9152-123E1651EB4F}"/>
              </a:ext>
            </a:extLst>
          </p:cNvPr>
          <p:cNvSpPr/>
          <p:nvPr/>
        </p:nvSpPr>
        <p:spPr>
          <a:xfrm>
            <a:off x="5956577" y="7804410"/>
            <a:ext cx="119460" cy="140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شكل بيضاوي 59">
            <a:extLst>
              <a:ext uri="{FF2B5EF4-FFF2-40B4-BE49-F238E27FC236}">
                <a16:creationId xmlns:a16="http://schemas.microsoft.com/office/drawing/2014/main" id="{C91D3476-8BBB-4050-A856-86E954814B99}"/>
              </a:ext>
            </a:extLst>
          </p:cNvPr>
          <p:cNvSpPr/>
          <p:nvPr/>
        </p:nvSpPr>
        <p:spPr>
          <a:xfrm>
            <a:off x="5966607" y="8648835"/>
            <a:ext cx="119460" cy="140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شكل بيضاوي 60">
            <a:extLst>
              <a:ext uri="{FF2B5EF4-FFF2-40B4-BE49-F238E27FC236}">
                <a16:creationId xmlns:a16="http://schemas.microsoft.com/office/drawing/2014/main" id="{0D0C3E0E-2443-4E27-A327-DB2E8C8D478C}"/>
              </a:ext>
            </a:extLst>
          </p:cNvPr>
          <p:cNvSpPr/>
          <p:nvPr/>
        </p:nvSpPr>
        <p:spPr>
          <a:xfrm>
            <a:off x="5966607" y="8209262"/>
            <a:ext cx="119460" cy="140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659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3735775"/>
            <a:ext cx="5829300" cy="1960033"/>
          </a:xfrm>
        </p:spPr>
        <p:txBody>
          <a:bodyPr/>
          <a:lstStyle/>
          <a:p>
            <a:endParaRPr lang="ar-AE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6076807"/>
            <a:ext cx="4800600" cy="2336800"/>
          </a:xfrm>
        </p:spPr>
        <p:txBody>
          <a:bodyPr/>
          <a:lstStyle/>
          <a:p>
            <a:endParaRPr lang="ar-AE"/>
          </a:p>
        </p:txBody>
      </p:sp>
      <p:sp>
        <p:nvSpPr>
          <p:cNvPr id="4" name="مستطيل 3"/>
          <p:cNvSpPr/>
          <p:nvPr/>
        </p:nvSpPr>
        <p:spPr>
          <a:xfrm>
            <a:off x="278997" y="363490"/>
            <a:ext cx="6264696" cy="852898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 dirty="0"/>
          </a:p>
        </p:txBody>
      </p:sp>
      <p:sp>
        <p:nvSpPr>
          <p:cNvPr id="27" name="مربع نص 9">
            <a:extLst>
              <a:ext uri="{FF2B5EF4-FFF2-40B4-BE49-F238E27FC236}">
                <a16:creationId xmlns:a16="http://schemas.microsoft.com/office/drawing/2014/main" id="{563F18E3-6299-416D-BFBC-1E4DEEE734FB}"/>
              </a:ext>
            </a:extLst>
          </p:cNvPr>
          <p:cNvSpPr txBox="1"/>
          <p:nvPr/>
        </p:nvSpPr>
        <p:spPr>
          <a:xfrm>
            <a:off x="2636912" y="513196"/>
            <a:ext cx="388255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400" dirty="0"/>
              <a:t>ثانيا : صل بين الصورة و ما يناسبها </a:t>
            </a:r>
            <a:endParaRPr lang="ar-AE" sz="2000" dirty="0"/>
          </a:p>
        </p:txBody>
      </p:sp>
      <p:sp>
        <p:nvSpPr>
          <p:cNvPr id="43" name="مربع نص 9">
            <a:extLst>
              <a:ext uri="{FF2B5EF4-FFF2-40B4-BE49-F238E27FC236}">
                <a16:creationId xmlns:a16="http://schemas.microsoft.com/office/drawing/2014/main" id="{D1E4D81C-859F-4B03-BA4B-937EBA784155}"/>
              </a:ext>
            </a:extLst>
          </p:cNvPr>
          <p:cNvSpPr txBox="1"/>
          <p:nvPr/>
        </p:nvSpPr>
        <p:spPr>
          <a:xfrm>
            <a:off x="4341004" y="1870892"/>
            <a:ext cx="2079476" cy="52322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1">
            <a:spAutoFit/>
          </a:bodyPr>
          <a:lstStyle/>
          <a:p>
            <a:r>
              <a:rPr lang="ar-AE" sz="2800" dirty="0"/>
              <a:t>المعلم الطبيعي </a:t>
            </a:r>
          </a:p>
        </p:txBody>
      </p:sp>
      <p:sp>
        <p:nvSpPr>
          <p:cNvPr id="51" name="مربع نص 9">
            <a:extLst>
              <a:ext uri="{FF2B5EF4-FFF2-40B4-BE49-F238E27FC236}">
                <a16:creationId xmlns:a16="http://schemas.microsoft.com/office/drawing/2014/main" id="{10251E2E-013C-42D6-B5C3-73E7DE4658F6}"/>
              </a:ext>
            </a:extLst>
          </p:cNvPr>
          <p:cNvSpPr txBox="1"/>
          <p:nvPr/>
        </p:nvSpPr>
        <p:spPr>
          <a:xfrm>
            <a:off x="525075" y="6377238"/>
            <a:ext cx="59570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dirty="0"/>
              <a:t>1- الصورة التي تدل على  مفردة الـعون هي : </a:t>
            </a:r>
          </a:p>
        </p:txBody>
      </p:sp>
      <p:pic>
        <p:nvPicPr>
          <p:cNvPr id="29" name="Picture 2" descr="11+ Street Clip Art - Preview : Street Clipart | HDClipartAll">
            <a:extLst>
              <a:ext uri="{FF2B5EF4-FFF2-40B4-BE49-F238E27FC236}">
                <a16:creationId xmlns:a16="http://schemas.microsoft.com/office/drawing/2014/main" id="{8FB764EA-2BD2-46FA-B761-5BF71FCD0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95" y="1055748"/>
            <a:ext cx="1545571" cy="97524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Free Sea Background Cliparts, Download Free Sea Background Cliparts png  images, Free ClipArts on Clipart Library">
            <a:extLst>
              <a:ext uri="{FF2B5EF4-FFF2-40B4-BE49-F238E27FC236}">
                <a16:creationId xmlns:a16="http://schemas.microsoft.com/office/drawing/2014/main" id="{A2F26884-557D-4261-B72E-A2A0458D5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96" y="2205557"/>
            <a:ext cx="1538956" cy="937860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الشروط والأحكام | إكسبو 2020 دبي">
            <a:extLst>
              <a:ext uri="{FF2B5EF4-FFF2-40B4-BE49-F238E27FC236}">
                <a16:creationId xmlns:a16="http://schemas.microsoft.com/office/drawing/2014/main" id="{E7FEC068-8A75-4C8E-ADCE-C7401A969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46" y="4409775"/>
            <a:ext cx="1577220" cy="1083836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جبل قصاصات فنية مجانية ، تحميل مجاني قصاصة فنية ، قصاصة فنية مجانية - آخر">
            <a:extLst>
              <a:ext uri="{FF2B5EF4-FFF2-40B4-BE49-F238E27FC236}">
                <a16:creationId xmlns:a16="http://schemas.microsoft.com/office/drawing/2014/main" id="{919FC9B8-5915-452B-B87C-0A92558A15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01"/>
          <a:stretch/>
        </p:blipFill>
        <p:spPr bwMode="auto">
          <a:xfrm>
            <a:off x="616783" y="3310571"/>
            <a:ext cx="1564384" cy="955224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مربع نص 9">
            <a:extLst>
              <a:ext uri="{FF2B5EF4-FFF2-40B4-BE49-F238E27FC236}">
                <a16:creationId xmlns:a16="http://schemas.microsoft.com/office/drawing/2014/main" id="{30E606B3-0705-452B-B30A-7C4745481A6A}"/>
              </a:ext>
            </a:extLst>
          </p:cNvPr>
          <p:cNvSpPr txBox="1"/>
          <p:nvPr/>
        </p:nvSpPr>
        <p:spPr>
          <a:xfrm>
            <a:off x="4341004" y="3196970"/>
            <a:ext cx="2079476" cy="52322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1">
            <a:spAutoFit/>
          </a:bodyPr>
          <a:lstStyle/>
          <a:p>
            <a:r>
              <a:rPr lang="ar-AE" sz="2800" dirty="0"/>
              <a:t>المعلم البشري  </a:t>
            </a:r>
          </a:p>
        </p:txBody>
      </p:sp>
      <p:sp>
        <p:nvSpPr>
          <p:cNvPr id="39" name="مربع نص 9">
            <a:extLst>
              <a:ext uri="{FF2B5EF4-FFF2-40B4-BE49-F238E27FC236}">
                <a16:creationId xmlns:a16="http://schemas.microsoft.com/office/drawing/2014/main" id="{7AE2C436-5638-469A-A7F2-8A00CEF8745B}"/>
              </a:ext>
            </a:extLst>
          </p:cNvPr>
          <p:cNvSpPr txBox="1"/>
          <p:nvPr/>
        </p:nvSpPr>
        <p:spPr>
          <a:xfrm>
            <a:off x="1625634" y="5812599"/>
            <a:ext cx="480059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400" dirty="0"/>
              <a:t>ثالثا : استمع ،ثم اختر الإجابة الصحيحة </a:t>
            </a:r>
            <a:endParaRPr lang="ar-AE" sz="2000" dirty="0"/>
          </a:p>
        </p:txBody>
      </p:sp>
      <p:pic>
        <p:nvPicPr>
          <p:cNvPr id="44" name="Picture 2" descr="المساعدة في الأعمال المنزلية متعة الطفل... وحليف الأهل الدائم | نواعم">
            <a:extLst>
              <a:ext uri="{FF2B5EF4-FFF2-40B4-BE49-F238E27FC236}">
                <a16:creationId xmlns:a16="http://schemas.microsoft.com/office/drawing/2014/main" id="{76F149EB-874D-46C5-AC33-8A93ED9F7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912" y="6955908"/>
            <a:ext cx="1774846" cy="141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قرار باعتماد نمط التعليم عن بعد في مجموعة من المؤسسات التعليمية بجهة  الرباط-سلا-القنيطرة | الحدث جريدة ا خبارية">
            <a:extLst>
              <a:ext uri="{FF2B5EF4-FFF2-40B4-BE49-F238E27FC236}">
                <a16:creationId xmlns:a16="http://schemas.microsoft.com/office/drawing/2014/main" id="{82F9425F-C9E8-46BB-B69E-7CDD3DD12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6990849"/>
            <a:ext cx="1854474" cy="1305856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التعلم التعاوني» وسيلة تعليمية لزيادة مهارات الطلبة الاجتماعية">
            <a:extLst>
              <a:ext uri="{FF2B5EF4-FFF2-40B4-BE49-F238E27FC236}">
                <a16:creationId xmlns:a16="http://schemas.microsoft.com/office/drawing/2014/main" id="{46F4A18F-D4E3-40B0-ABDE-9CA8D8CA1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634" y="6963186"/>
            <a:ext cx="1774846" cy="141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241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3735775"/>
            <a:ext cx="5829300" cy="1960033"/>
          </a:xfrm>
        </p:spPr>
        <p:txBody>
          <a:bodyPr/>
          <a:lstStyle/>
          <a:p>
            <a:endParaRPr lang="ar-AE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6076807"/>
            <a:ext cx="4800600" cy="2336800"/>
          </a:xfrm>
        </p:spPr>
        <p:txBody>
          <a:bodyPr/>
          <a:lstStyle/>
          <a:p>
            <a:endParaRPr lang="ar-AE"/>
          </a:p>
        </p:txBody>
      </p:sp>
      <p:sp>
        <p:nvSpPr>
          <p:cNvPr id="4" name="مستطيل 3"/>
          <p:cNvSpPr/>
          <p:nvPr/>
        </p:nvSpPr>
        <p:spPr>
          <a:xfrm>
            <a:off x="278997" y="363490"/>
            <a:ext cx="6264696" cy="852898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 dirty="0"/>
          </a:p>
        </p:txBody>
      </p:sp>
      <p:sp>
        <p:nvSpPr>
          <p:cNvPr id="18" name="مربع نص 9">
            <a:extLst>
              <a:ext uri="{FF2B5EF4-FFF2-40B4-BE49-F238E27FC236}">
                <a16:creationId xmlns:a16="http://schemas.microsoft.com/office/drawing/2014/main" id="{DEC5A9BB-BC24-433F-B298-4340843BB70D}"/>
              </a:ext>
            </a:extLst>
          </p:cNvPr>
          <p:cNvSpPr txBox="1"/>
          <p:nvPr/>
        </p:nvSpPr>
        <p:spPr>
          <a:xfrm>
            <a:off x="373055" y="560953"/>
            <a:ext cx="59570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dirty="0"/>
              <a:t>2- الصورة التي تدل على  الاهتـمام بالآخرين  : </a:t>
            </a:r>
          </a:p>
        </p:txBody>
      </p:sp>
      <p:pic>
        <p:nvPicPr>
          <p:cNvPr id="20" name="صورة 19">
            <a:extLst>
              <a:ext uri="{FF2B5EF4-FFF2-40B4-BE49-F238E27FC236}">
                <a16:creationId xmlns:a16="http://schemas.microsoft.com/office/drawing/2014/main" id="{1D5E3384-9CDB-4FC8-A361-14350DBFB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6015" y="1075713"/>
            <a:ext cx="1610228" cy="1191480"/>
          </a:xfrm>
          <a:prstGeom prst="rect">
            <a:avLst/>
          </a:prstGeom>
        </p:spPr>
      </p:pic>
      <p:sp>
        <p:nvSpPr>
          <p:cNvPr id="23" name="مربع نص 22">
            <a:extLst>
              <a:ext uri="{FF2B5EF4-FFF2-40B4-BE49-F238E27FC236}">
                <a16:creationId xmlns:a16="http://schemas.microsoft.com/office/drawing/2014/main" id="{AF665AB8-2078-4C30-A767-489E230C4977}"/>
              </a:ext>
            </a:extLst>
          </p:cNvPr>
          <p:cNvSpPr txBox="1"/>
          <p:nvPr/>
        </p:nvSpPr>
        <p:spPr>
          <a:xfrm>
            <a:off x="527590" y="4224524"/>
            <a:ext cx="591304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AE" b="1" u="sng" dirty="0"/>
              <a:t>السؤال الثانـي ( 5 درجات)</a:t>
            </a:r>
          </a:p>
        </p:txBody>
      </p:sp>
      <p:sp>
        <p:nvSpPr>
          <p:cNvPr id="24" name="مربع نص 9">
            <a:extLst>
              <a:ext uri="{FF2B5EF4-FFF2-40B4-BE49-F238E27FC236}">
                <a16:creationId xmlns:a16="http://schemas.microsoft.com/office/drawing/2014/main" id="{F861D89E-A767-41D7-A0EF-30A5E5B069D0}"/>
              </a:ext>
            </a:extLst>
          </p:cNvPr>
          <p:cNvSpPr txBox="1"/>
          <p:nvPr/>
        </p:nvSpPr>
        <p:spPr>
          <a:xfrm>
            <a:off x="2210573" y="4750875"/>
            <a:ext cx="402844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dirty="0"/>
              <a:t>1- أكتب الكلمة المناسبة في مكانها الصحيح </a:t>
            </a:r>
          </a:p>
        </p:txBody>
      </p:sp>
      <p:sp>
        <p:nvSpPr>
          <p:cNvPr id="25" name="مربع نص 9">
            <a:extLst>
              <a:ext uri="{FF2B5EF4-FFF2-40B4-BE49-F238E27FC236}">
                <a16:creationId xmlns:a16="http://schemas.microsoft.com/office/drawing/2014/main" id="{73D1E22A-4158-4AB6-8C7E-961A6B95D3B6}"/>
              </a:ext>
            </a:extLst>
          </p:cNvPr>
          <p:cNvSpPr txBox="1"/>
          <p:nvPr/>
        </p:nvSpPr>
        <p:spPr>
          <a:xfrm>
            <a:off x="5335941" y="5155031"/>
            <a:ext cx="84451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b="1" dirty="0">
                <a:solidFill>
                  <a:srgbClr val="C00000"/>
                </a:solidFill>
              </a:rPr>
              <a:t>الْعون </a:t>
            </a:r>
          </a:p>
        </p:txBody>
      </p:sp>
      <p:sp>
        <p:nvSpPr>
          <p:cNvPr id="26" name="مربع نص 9">
            <a:extLst>
              <a:ext uri="{FF2B5EF4-FFF2-40B4-BE49-F238E27FC236}">
                <a16:creationId xmlns:a16="http://schemas.microsoft.com/office/drawing/2014/main" id="{45D56A8D-D5F2-45EA-A182-3ACA54309ACC}"/>
              </a:ext>
            </a:extLst>
          </p:cNvPr>
          <p:cNvSpPr txBox="1"/>
          <p:nvPr/>
        </p:nvSpPr>
        <p:spPr>
          <a:xfrm>
            <a:off x="3911498" y="5144873"/>
            <a:ext cx="84451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b="1" dirty="0">
                <a:solidFill>
                  <a:srgbClr val="C00000"/>
                </a:solidFill>
              </a:rPr>
              <a:t>الاهتمام </a:t>
            </a:r>
          </a:p>
        </p:txBody>
      </p:sp>
      <p:sp>
        <p:nvSpPr>
          <p:cNvPr id="28" name="مربع نص 9">
            <a:extLst>
              <a:ext uri="{FF2B5EF4-FFF2-40B4-BE49-F238E27FC236}">
                <a16:creationId xmlns:a16="http://schemas.microsoft.com/office/drawing/2014/main" id="{00873469-A83D-44CD-A23A-2F0262913CA6}"/>
              </a:ext>
            </a:extLst>
          </p:cNvPr>
          <p:cNvSpPr txBox="1"/>
          <p:nvPr/>
        </p:nvSpPr>
        <p:spPr>
          <a:xfrm>
            <a:off x="2838112" y="5154493"/>
            <a:ext cx="84451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b="1" dirty="0">
                <a:solidFill>
                  <a:srgbClr val="C00000"/>
                </a:solidFill>
              </a:rPr>
              <a:t>بإنصات</a:t>
            </a:r>
          </a:p>
        </p:txBody>
      </p:sp>
      <p:sp>
        <p:nvSpPr>
          <p:cNvPr id="30" name="مربع نص 9">
            <a:extLst>
              <a:ext uri="{FF2B5EF4-FFF2-40B4-BE49-F238E27FC236}">
                <a16:creationId xmlns:a16="http://schemas.microsoft.com/office/drawing/2014/main" id="{A4F2F03C-04EE-4DAB-B9DD-9D9982FF57A4}"/>
              </a:ext>
            </a:extLst>
          </p:cNvPr>
          <p:cNvSpPr txBox="1"/>
          <p:nvPr/>
        </p:nvSpPr>
        <p:spPr>
          <a:xfrm>
            <a:off x="278997" y="5599079"/>
            <a:ext cx="6221465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dirty="0"/>
              <a:t>أُحِبُّ جَدَّيَّ ، فَأُقدم لهما .................   و أستمع .............. إلى حديثهما </a:t>
            </a:r>
          </a:p>
          <a:p>
            <a:endParaRPr lang="ar-AE" dirty="0"/>
          </a:p>
          <a:p>
            <a:r>
              <a:rPr lang="ar-AE" dirty="0"/>
              <a:t>و أقدم ...........لهما دوْمًا </a:t>
            </a:r>
          </a:p>
        </p:txBody>
      </p:sp>
      <p:sp>
        <p:nvSpPr>
          <p:cNvPr id="33" name="مربع نص 9">
            <a:extLst>
              <a:ext uri="{FF2B5EF4-FFF2-40B4-BE49-F238E27FC236}">
                <a16:creationId xmlns:a16="http://schemas.microsoft.com/office/drawing/2014/main" id="{7AB93B25-7B70-4327-A736-2BC81C87F4A7}"/>
              </a:ext>
            </a:extLst>
          </p:cNvPr>
          <p:cNvSpPr txBox="1"/>
          <p:nvPr/>
        </p:nvSpPr>
        <p:spPr>
          <a:xfrm>
            <a:off x="315196" y="2425720"/>
            <a:ext cx="59570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dirty="0"/>
              <a:t>3- الصورة التي تدل على  الاهتـمام  بالروح : </a:t>
            </a:r>
          </a:p>
        </p:txBody>
      </p:sp>
      <p:pic>
        <p:nvPicPr>
          <p:cNvPr id="36" name="Picture 2" descr="PreK Lesson 3 | Baamboozle">
            <a:extLst>
              <a:ext uri="{FF2B5EF4-FFF2-40B4-BE49-F238E27FC236}">
                <a16:creationId xmlns:a16="http://schemas.microsoft.com/office/drawing/2014/main" id="{890F0901-D326-4411-9617-724B250CE2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16"/>
          <a:stretch/>
        </p:blipFill>
        <p:spPr bwMode="auto">
          <a:xfrm>
            <a:off x="2751873" y="3004420"/>
            <a:ext cx="1722382" cy="1082595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Doctor and patient clipart kid - Cliparting.com">
            <a:extLst>
              <a:ext uri="{FF2B5EF4-FFF2-40B4-BE49-F238E27FC236}">
                <a16:creationId xmlns:a16="http://schemas.microsoft.com/office/drawing/2014/main" id="{9E67D7E4-D1B6-4E72-976C-CEACEE0E8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12" y="2999154"/>
            <a:ext cx="1563553" cy="105450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" descr="غذاء الام الحامل اثناء الحمل - طبيب دوت كوم">
            <a:extLst>
              <a:ext uri="{FF2B5EF4-FFF2-40B4-BE49-F238E27FC236}">
                <a16:creationId xmlns:a16="http://schemas.microsoft.com/office/drawing/2014/main" id="{9BE69562-A6F0-4422-B37B-3419260DE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138" y="3021566"/>
            <a:ext cx="1662492" cy="1100533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1" name="Table 5">
            <a:extLst>
              <a:ext uri="{FF2B5EF4-FFF2-40B4-BE49-F238E27FC236}">
                <a16:creationId xmlns:a16="http://schemas.microsoft.com/office/drawing/2014/main" id="{AC7F876A-4385-4AB5-82EA-DBC579C8D3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372063"/>
              </p:ext>
            </p:extLst>
          </p:nvPr>
        </p:nvGraphicFramePr>
        <p:xfrm>
          <a:off x="620688" y="7011626"/>
          <a:ext cx="5662577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0004">
                  <a:extLst>
                    <a:ext uri="{9D8B030D-6E8A-4147-A177-3AD203B41FA5}">
                      <a16:colId xmlns:a16="http://schemas.microsoft.com/office/drawing/2014/main" val="268547694"/>
                    </a:ext>
                  </a:extLst>
                </a:gridCol>
                <a:gridCol w="867040">
                  <a:extLst>
                    <a:ext uri="{9D8B030D-6E8A-4147-A177-3AD203B41FA5}">
                      <a16:colId xmlns:a16="http://schemas.microsoft.com/office/drawing/2014/main" val="3440399140"/>
                    </a:ext>
                  </a:extLst>
                </a:gridCol>
                <a:gridCol w="813494">
                  <a:extLst>
                    <a:ext uri="{9D8B030D-6E8A-4147-A177-3AD203B41FA5}">
                      <a16:colId xmlns:a16="http://schemas.microsoft.com/office/drawing/2014/main" val="817107385"/>
                    </a:ext>
                  </a:extLst>
                </a:gridCol>
                <a:gridCol w="741057">
                  <a:extLst>
                    <a:ext uri="{9D8B030D-6E8A-4147-A177-3AD203B41FA5}">
                      <a16:colId xmlns:a16="http://schemas.microsoft.com/office/drawing/2014/main" val="317090502"/>
                    </a:ext>
                  </a:extLst>
                </a:gridCol>
                <a:gridCol w="902679">
                  <a:extLst>
                    <a:ext uri="{9D8B030D-6E8A-4147-A177-3AD203B41FA5}">
                      <a16:colId xmlns:a16="http://schemas.microsoft.com/office/drawing/2014/main" val="3843987110"/>
                    </a:ext>
                  </a:extLst>
                </a:gridCol>
                <a:gridCol w="1298303">
                  <a:extLst>
                    <a:ext uri="{9D8B030D-6E8A-4147-A177-3AD203B41FA5}">
                      <a16:colId xmlns:a16="http://schemas.microsoft.com/office/drawing/2014/main" val="1145142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AE" sz="1200" dirty="0"/>
                        <a:t>المجموع</a:t>
                      </a:r>
                      <a:r>
                        <a:rPr lang="ar-AE" sz="1600" dirty="0"/>
                        <a:t>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2</a:t>
                      </a:r>
                      <a:endParaRPr lang="en-US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1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2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1</a:t>
                      </a:r>
                      <a:endParaRPr 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سؤال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042620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endParaRPr lang="ar-AE" sz="1600" dirty="0"/>
                    </a:p>
                    <a:p>
                      <a:pPr algn="ctr"/>
                      <a:r>
                        <a:rPr lang="ar-AE" sz="1600" dirty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ثالثا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ثانيا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أولا</a:t>
                      </a:r>
                      <a:endParaRPr 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03596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1.5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1.5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200" dirty="0"/>
                        <a:t>الدرجة 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031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883726"/>
                  </a:ext>
                </a:extLst>
              </a:tr>
            </a:tbl>
          </a:graphicData>
        </a:graphic>
      </p:graphicFrame>
      <p:pic>
        <p:nvPicPr>
          <p:cNvPr id="42" name="صورة 41">
            <a:extLst>
              <a:ext uri="{FF2B5EF4-FFF2-40B4-BE49-F238E27FC236}">
                <a16:creationId xmlns:a16="http://schemas.microsoft.com/office/drawing/2014/main" id="{0C092588-9DE1-4A1B-985C-E0C487691C3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869" t="25908" r="25437" b="44854"/>
          <a:stretch/>
        </p:blipFill>
        <p:spPr>
          <a:xfrm>
            <a:off x="2721696" y="1005191"/>
            <a:ext cx="1921866" cy="1342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6" name="صورة 45">
            <a:extLst>
              <a:ext uri="{FF2B5EF4-FFF2-40B4-BE49-F238E27FC236}">
                <a16:creationId xmlns:a16="http://schemas.microsoft.com/office/drawing/2014/main" id="{3577E58E-513F-4F01-A2F5-EDFC211AAA7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1428" t="50000" r="65791" b="30748"/>
          <a:stretch/>
        </p:blipFill>
        <p:spPr>
          <a:xfrm>
            <a:off x="821565" y="907368"/>
            <a:ext cx="1627182" cy="137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652563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222</Words>
  <Application>Microsoft Office PowerPoint</Application>
  <PresentationFormat>عرض على الشاشة (4:3)</PresentationFormat>
  <Paragraphs>52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7" baseType="lpstr">
      <vt:lpstr>Arial</vt:lpstr>
      <vt:lpstr>Calibri</vt:lpstr>
      <vt:lpstr>TraditionalArabic</vt:lpstr>
      <vt:lpstr>نسق Office</vt:lpstr>
      <vt:lpstr>عرض تقديمي في PowerPoint</vt:lpstr>
      <vt:lpstr>عرض تقديمي في PowerPoint</vt:lpstr>
      <vt:lpstr>عرض تقديمي في PowerPoint</vt:lpstr>
    </vt:vector>
  </TitlesOfParts>
  <Company>Ahmed-Under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win</dc:creator>
  <cp:lastModifiedBy>فاطمة عبد الله الشحي</cp:lastModifiedBy>
  <cp:revision>51</cp:revision>
  <dcterms:created xsi:type="dcterms:W3CDTF">2017-10-07T14:21:32Z</dcterms:created>
  <dcterms:modified xsi:type="dcterms:W3CDTF">2022-02-15T01:53:58Z</dcterms:modified>
</cp:coreProperties>
</file>